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111-3F7B-47CB-8D8A-92317C1C3224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D4DE-6BDA-49D0-A9F6-4CD18A0A4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1.bp.blogspot.com/-tjrxfxJp7As/V5BHR9WjBbI/AAAAAAAADaM/GPeZNmOnog4N3obOv0cSS67ks3RQt1AFACK4B/s1600/13770442_549595408576732_8745340424017959347_n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2.bp.blogspot.com/-HWbBY_6BVTY/V5BHJzUoKdI/AAAAAAAADaE/9FDxUpkcISEdwDbtvyyTogv630eDtsuLACK4B/s1600/13718765_549595378576735_8801766323115510886_n.jp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Landasan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Operasional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Muhammadiyah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DASAR PROGRAM MUHAMMADIYAH</a:t>
            </a:r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Memulihkan</a:t>
            </a:r>
            <a:r>
              <a:rPr lang="en-US" dirty="0" smtClean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yang </a:t>
            </a:r>
            <a:r>
              <a:rPr lang="en-US" dirty="0" err="1">
                <a:solidFill>
                  <a:srgbClr val="0070C0"/>
                </a:solidFill>
              </a:rPr>
              <a:t>menghimpun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muslimin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muslimat</a:t>
            </a:r>
            <a:r>
              <a:rPr lang="en-US" dirty="0"/>
              <a:t> yang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teguh</a:t>
            </a:r>
            <a:r>
              <a:rPr lang="en-US" dirty="0"/>
              <a:t>, </a:t>
            </a:r>
            <a:r>
              <a:rPr lang="en-US" dirty="0" err="1"/>
              <a:t>ta'at</a:t>
            </a:r>
            <a:r>
              <a:rPr lang="en-US" dirty="0"/>
              <a:t> </a:t>
            </a:r>
            <a:r>
              <a:rPr lang="en-US" dirty="0" err="1"/>
              <a:t>beribaclah</a:t>
            </a:r>
            <a:r>
              <a:rPr lang="en-US" dirty="0"/>
              <a:t>, </a:t>
            </a:r>
            <a:r>
              <a:rPr lang="en-US" dirty="0" err="1"/>
              <a:t>berakhlaq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teladan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tengah-tengah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kematangan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kewajibannya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Negara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kepekaan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sosialnya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persoalan-persoalan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Menepatkan</a:t>
            </a:r>
            <a:r>
              <a:rPr lang="en-US" dirty="0" smtClean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dakwah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amar-ma'ruf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nahi-mungkar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segenap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penjuru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lapisan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masyarakat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segala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bidang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kehidupan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di</a:t>
            </a:r>
            <a:r>
              <a:rPr lang="en-US" dirty="0"/>
              <a:t> Negara </a:t>
            </a:r>
            <a:r>
              <a:rPr lang="en-US" dirty="0" err="1"/>
              <a:t>Republik</a:t>
            </a:r>
            <a:r>
              <a:rPr lang="en-US" dirty="0"/>
              <a:t> Indonesia yang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- </a:t>
            </a:r>
            <a:r>
              <a:rPr lang="en-US" dirty="0" err="1"/>
              <a:t>Undang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1945.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Visi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Misi</a:t>
            </a:r>
            <a:r>
              <a:rPr lang="en-US" sz="3200" dirty="0" smtClean="0"/>
              <a:t> </a:t>
            </a:r>
            <a:r>
              <a:rPr lang="en-US" sz="3200" dirty="0" err="1" smtClean="0"/>
              <a:t>Muhammadiyah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/>
              <a:t>Muhammadiyah</a:t>
            </a:r>
            <a:endParaRPr lang="en-US" dirty="0"/>
          </a:p>
          <a:p>
            <a:r>
              <a:rPr lang="en-US" sz="2800" dirty="0" err="1"/>
              <a:t>Muhammadiyah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gerakan</a:t>
            </a:r>
            <a:r>
              <a:rPr lang="en-US" sz="2800" dirty="0"/>
              <a:t> Islam yang </a:t>
            </a:r>
            <a:r>
              <a:rPr lang="en-US" sz="2800" dirty="0" err="1"/>
              <a:t>berlandaskan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Al – Qur’an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As – </a:t>
            </a:r>
            <a:r>
              <a:rPr lang="en-US" sz="2800" dirty="0" err="1">
                <a:solidFill>
                  <a:srgbClr val="0070C0"/>
                </a:solidFill>
              </a:rPr>
              <a:t>Sunnah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watak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tajdid</a:t>
            </a:r>
            <a:r>
              <a:rPr lang="en-US" sz="2800" dirty="0"/>
              <a:t> yang </a:t>
            </a:r>
            <a:r>
              <a:rPr lang="en-US" sz="2800" dirty="0" err="1"/>
              <a:t>dimilikinya</a:t>
            </a:r>
            <a:r>
              <a:rPr lang="en-US" sz="2800" dirty="0"/>
              <a:t> </a:t>
            </a:r>
            <a:r>
              <a:rPr lang="en-US" sz="2800" dirty="0" err="1"/>
              <a:t>senantiasa</a:t>
            </a:r>
            <a:r>
              <a:rPr lang="en-US" sz="2800" dirty="0"/>
              <a:t> </a:t>
            </a:r>
            <a:r>
              <a:rPr lang="en-US" sz="2800" dirty="0" err="1"/>
              <a:t>istiqomah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dakwah</a:t>
            </a:r>
            <a:r>
              <a:rPr lang="en-US" sz="2800" dirty="0">
                <a:solidFill>
                  <a:srgbClr val="0070C0"/>
                </a:solidFill>
              </a:rPr>
              <a:t> Islam </a:t>
            </a:r>
            <a:r>
              <a:rPr lang="en-US" sz="2800" dirty="0" err="1">
                <a:solidFill>
                  <a:srgbClr val="0070C0"/>
                </a:solidFill>
              </a:rPr>
              <a:t>amar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ma’ruf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nahi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munkar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semua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bidang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upaya</a:t>
            </a:r>
            <a:r>
              <a:rPr lang="en-US" sz="2800" dirty="0"/>
              <a:t> </a:t>
            </a:r>
            <a:r>
              <a:rPr lang="en-US" sz="2800" dirty="0" err="1"/>
              <a:t>mewujudkan</a:t>
            </a:r>
            <a:r>
              <a:rPr lang="en-US" sz="2800" dirty="0"/>
              <a:t> Islam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rahmatan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lil</a:t>
            </a:r>
            <a:r>
              <a:rPr lang="en-US" sz="2800" dirty="0">
                <a:solidFill>
                  <a:srgbClr val="0070C0"/>
                </a:solidFill>
              </a:rPr>
              <a:t> ‘</a:t>
            </a:r>
            <a:r>
              <a:rPr lang="en-US" sz="2800" dirty="0" err="1">
                <a:solidFill>
                  <a:srgbClr val="0070C0"/>
                </a:solidFill>
              </a:rPr>
              <a:t>alamin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menuju</a:t>
            </a:r>
            <a:r>
              <a:rPr lang="en-US" sz="2800" dirty="0"/>
              <a:t> </a:t>
            </a:r>
            <a:r>
              <a:rPr lang="en-US" sz="2800" dirty="0" err="1"/>
              <a:t>terciptanya</a:t>
            </a:r>
            <a:r>
              <a:rPr lang="en-US" sz="2800" dirty="0"/>
              <a:t> / </a:t>
            </a:r>
            <a:r>
              <a:rPr lang="en-US" sz="2800" dirty="0" err="1"/>
              <a:t>terwujudnya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masyarakat</a:t>
            </a:r>
            <a:r>
              <a:rPr lang="en-US" sz="2800" dirty="0">
                <a:solidFill>
                  <a:srgbClr val="0070C0"/>
                </a:solidFill>
              </a:rPr>
              <a:t> Islam yang </a:t>
            </a:r>
            <a:r>
              <a:rPr lang="en-US" sz="2800" dirty="0" err="1">
                <a:solidFill>
                  <a:srgbClr val="0070C0"/>
                </a:solidFill>
              </a:rPr>
              <a:t>sebenar</a:t>
            </a:r>
            <a:r>
              <a:rPr lang="en-US" sz="2800" dirty="0">
                <a:solidFill>
                  <a:srgbClr val="0070C0"/>
                </a:solidFill>
              </a:rPr>
              <a:t> – </a:t>
            </a:r>
            <a:r>
              <a:rPr lang="en-US" sz="2800" dirty="0" err="1">
                <a:solidFill>
                  <a:srgbClr val="0070C0"/>
                </a:solidFill>
              </a:rPr>
              <a:t>benarnya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85000" lnSpcReduction="10000"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sz="3800" dirty="0" err="1"/>
              <a:t>Misi</a:t>
            </a:r>
            <a:r>
              <a:rPr lang="en-US" sz="3800" dirty="0"/>
              <a:t> </a:t>
            </a:r>
            <a:r>
              <a:rPr lang="en-US" sz="3800" dirty="0" err="1" smtClean="0"/>
              <a:t>Muhammadiyah</a:t>
            </a:r>
            <a:endParaRPr lang="en-US" sz="3800" dirty="0"/>
          </a:p>
          <a:p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Islam,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amar</a:t>
            </a:r>
            <a:r>
              <a:rPr lang="en-US" dirty="0"/>
              <a:t> </a:t>
            </a:r>
            <a:r>
              <a:rPr lang="en-US" dirty="0" err="1"/>
              <a:t>ma’ruf</a:t>
            </a:r>
            <a:r>
              <a:rPr lang="en-US" dirty="0"/>
              <a:t> </a:t>
            </a:r>
            <a:r>
              <a:rPr lang="en-US" dirty="0" err="1"/>
              <a:t>nahi</a:t>
            </a:r>
            <a:r>
              <a:rPr lang="en-US" dirty="0"/>
              <a:t> </a:t>
            </a:r>
            <a:r>
              <a:rPr lang="en-US" dirty="0" err="1"/>
              <a:t>munkar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:</a:t>
            </a:r>
          </a:p>
          <a:p>
            <a:pPr lvl="0"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Menegakkan</a:t>
            </a:r>
            <a:r>
              <a:rPr lang="en-US" dirty="0" smtClean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tauhid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murni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Allah SWT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Rasul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Adam as.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saw.</a:t>
            </a:r>
          </a:p>
          <a:p>
            <a:pPr lvl="0"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Memahami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agama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akal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fikiran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jiwa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ajaran</a:t>
            </a:r>
            <a:r>
              <a:rPr lang="en-US" dirty="0">
                <a:solidFill>
                  <a:srgbClr val="0070C0"/>
                </a:solidFill>
              </a:rPr>
              <a:t> Islam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–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</a:p>
          <a:p>
            <a:pPr lvl="0"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Menyebarluaskan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ajaran</a:t>
            </a:r>
            <a:r>
              <a:rPr lang="en-US" dirty="0">
                <a:solidFill>
                  <a:srgbClr val="0070C0"/>
                </a:solidFill>
              </a:rPr>
              <a:t> Islam</a:t>
            </a:r>
            <a:r>
              <a:rPr lang="en-US" dirty="0"/>
              <a:t> 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Al – Qur’an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Allah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Sunnah</a:t>
            </a:r>
            <a:r>
              <a:rPr lang="en-US" dirty="0"/>
              <a:t> </a:t>
            </a:r>
            <a:r>
              <a:rPr lang="en-US" dirty="0" err="1"/>
              <a:t>Rasul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pedoman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hidup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umat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manusia</a:t>
            </a:r>
            <a:r>
              <a:rPr lang="en-US" dirty="0"/>
              <a:t>.</a:t>
            </a:r>
          </a:p>
          <a:p>
            <a:pPr lvl="0">
              <a:buNone/>
            </a:pPr>
            <a:r>
              <a:rPr lang="en-US" dirty="0" smtClean="0"/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Mewujudkan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amalan</a:t>
            </a:r>
            <a:r>
              <a:rPr lang="en-US" dirty="0">
                <a:solidFill>
                  <a:srgbClr val="0070C0"/>
                </a:solidFill>
              </a:rPr>
              <a:t> – </a:t>
            </a:r>
            <a:r>
              <a:rPr lang="en-US" dirty="0" err="1">
                <a:solidFill>
                  <a:srgbClr val="0070C0"/>
                </a:solidFill>
              </a:rPr>
              <a:t>amalan</a:t>
            </a:r>
            <a:r>
              <a:rPr lang="en-US" dirty="0">
                <a:solidFill>
                  <a:srgbClr val="0070C0"/>
                </a:solidFill>
              </a:rPr>
              <a:t> I</a:t>
            </a:r>
            <a:r>
              <a:rPr lang="en-US" dirty="0"/>
              <a:t>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kehidupan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pribadi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masyarakat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Keputusan-keputusan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Musyawarah</a:t>
            </a:r>
            <a:r>
              <a:rPr lang="en-US" dirty="0" smtClean="0"/>
              <a:t> Wilayah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Musyawarah</a:t>
            </a:r>
            <a:r>
              <a:rPr lang="en-US" dirty="0" smtClean="0"/>
              <a:t> Daerah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Musyawarah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Musyawarah</a:t>
            </a:r>
            <a:r>
              <a:rPr lang="en-US" dirty="0" smtClean="0"/>
              <a:t> Ranting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endParaRPr lang="en-US" dirty="0"/>
          </a:p>
        </p:txBody>
      </p:sp>
      <p:pic>
        <p:nvPicPr>
          <p:cNvPr id="4" name="Content Placeholder 3" descr="Hasil gambar untuk muktamar muhammadiyah 1 aba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7931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Sidang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Pleno</a:t>
            </a:r>
            <a:r>
              <a:rPr lang="en-US" sz="2000" i="1" dirty="0" smtClean="0"/>
              <a:t> I </a:t>
            </a:r>
            <a:r>
              <a:rPr lang="en-US" sz="2000" i="1" dirty="0" err="1" smtClean="0"/>
              <a:t>Muktamar</a:t>
            </a:r>
            <a:r>
              <a:rPr lang="en-US" sz="2000" i="1" dirty="0" smtClean="0"/>
              <a:t> ke-47 </a:t>
            </a:r>
            <a:r>
              <a:rPr lang="en-US" sz="2000" i="1" dirty="0" err="1" smtClean="0"/>
              <a:t>Muhammadiyah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Unismuh</a:t>
            </a:r>
            <a:r>
              <a:rPr lang="en-US" sz="2000" i="1" dirty="0" smtClean="0"/>
              <a:t> Makassar, Sulawesi Selatan, </a:t>
            </a:r>
            <a:r>
              <a:rPr lang="en-US" sz="2000" i="1" dirty="0" err="1" smtClean="0"/>
              <a:t>Senin</a:t>
            </a:r>
            <a:r>
              <a:rPr lang="en-US" sz="2000" i="1" dirty="0" smtClean="0"/>
              <a:t> (3/8). (</a:t>
            </a:r>
            <a:r>
              <a:rPr lang="en-US" sz="2000" i="1" dirty="0" err="1" smtClean="0"/>
              <a:t>foto</a:t>
            </a:r>
            <a:r>
              <a:rPr lang="en-US" sz="2000" i="1" dirty="0" smtClean="0"/>
              <a:t>: MI/</a:t>
            </a:r>
            <a:r>
              <a:rPr lang="en-US" sz="2000" i="1" dirty="0" err="1" smtClean="0"/>
              <a:t>Arya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Manggala</a:t>
            </a:r>
            <a:r>
              <a:rPr lang="en-US" sz="2000" i="1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Content Placeholder 3" descr="Gambar terkait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err="1" smtClean="0"/>
              <a:t>Ketua</a:t>
            </a:r>
            <a:r>
              <a:rPr lang="en-US" sz="2200" dirty="0" smtClean="0"/>
              <a:t> </a:t>
            </a:r>
            <a:r>
              <a:rPr lang="en-US" sz="2200" dirty="0" err="1" smtClean="0"/>
              <a:t>Umum</a:t>
            </a:r>
            <a:r>
              <a:rPr lang="en-US" sz="2200" dirty="0" smtClean="0"/>
              <a:t> PP </a:t>
            </a:r>
            <a:r>
              <a:rPr lang="en-US" sz="2200" dirty="0" err="1" smtClean="0"/>
              <a:t>Muhammdiyah</a:t>
            </a:r>
            <a:r>
              <a:rPr lang="en-US" sz="2200" dirty="0" smtClean="0"/>
              <a:t> </a:t>
            </a:r>
            <a:r>
              <a:rPr lang="en-US" sz="2200" dirty="0" err="1" smtClean="0"/>
              <a:t>Haedar</a:t>
            </a:r>
            <a:r>
              <a:rPr lang="en-US" sz="2200" dirty="0" smtClean="0"/>
              <a:t> </a:t>
            </a:r>
            <a:r>
              <a:rPr lang="en-US" sz="2200" dirty="0" err="1" smtClean="0"/>
              <a:t>Nashir</a:t>
            </a:r>
            <a:r>
              <a:rPr lang="en-US" sz="2200" dirty="0" smtClean="0"/>
              <a:t> </a:t>
            </a:r>
            <a:r>
              <a:rPr lang="en-US" sz="2200" dirty="0" err="1" smtClean="0"/>
              <a:t>usai</a:t>
            </a:r>
            <a:r>
              <a:rPr lang="en-US" sz="2200" dirty="0" smtClean="0"/>
              <a:t> </a:t>
            </a:r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iftitah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Penutupan</a:t>
            </a:r>
            <a:r>
              <a:rPr lang="en-US" sz="2200" dirty="0" smtClean="0"/>
              <a:t> </a:t>
            </a:r>
            <a:r>
              <a:rPr lang="en-US" sz="2200" dirty="0" err="1" smtClean="0"/>
              <a:t>Tanwir</a:t>
            </a:r>
            <a:r>
              <a:rPr lang="en-US" sz="2200" dirty="0" smtClean="0"/>
              <a:t> </a:t>
            </a:r>
            <a:r>
              <a:rPr lang="en-US" sz="2200" dirty="0" err="1" smtClean="0"/>
              <a:t>Muhammadiyah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Islamic Center</a:t>
            </a:r>
            <a:br>
              <a:rPr lang="en-US" sz="2200" dirty="0" smtClean="0"/>
            </a:br>
            <a:endParaRPr lang="en-US" sz="2200" dirty="0"/>
          </a:p>
        </p:txBody>
      </p:sp>
      <p:pic>
        <p:nvPicPr>
          <p:cNvPr id="4" name="Content Placeholder 3" descr="Hasil gambar untuk keputusan Tanwir Muhammad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3808" y="1600200"/>
            <a:ext cx="6756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Hasil gambar untuk keputusan Tanwir Muhammadiyah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756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Keputusan</a:t>
            </a:r>
            <a:r>
              <a:rPr lang="en-US" sz="4000" dirty="0" smtClean="0"/>
              <a:t>  </a:t>
            </a:r>
            <a:r>
              <a:rPr lang="en-US" sz="4000" dirty="0" err="1" smtClean="0"/>
              <a:t>Musyawarah</a:t>
            </a:r>
            <a:r>
              <a:rPr lang="en-US" sz="4000" dirty="0" smtClean="0"/>
              <a:t> Wilayah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Pimpinan</a:t>
            </a:r>
            <a:r>
              <a:rPr lang="en-US" sz="2000" dirty="0" smtClean="0"/>
              <a:t> Wilayah </a:t>
            </a:r>
            <a:r>
              <a:rPr lang="en-US" sz="2000" dirty="0" err="1" smtClean="0"/>
              <a:t>Muhammadiyah</a:t>
            </a:r>
            <a:r>
              <a:rPr lang="en-US" sz="2000" dirty="0" smtClean="0"/>
              <a:t> Riau </a:t>
            </a:r>
            <a:r>
              <a:rPr lang="en-US" sz="2000" dirty="0" err="1" smtClean="0"/>
              <a:t>menggelar</a:t>
            </a:r>
            <a:r>
              <a:rPr lang="en-US" sz="2000" dirty="0" smtClean="0"/>
              <a:t> </a:t>
            </a:r>
            <a:r>
              <a:rPr lang="en-US" sz="2000" dirty="0" err="1" smtClean="0"/>
              <a:t>sidang</a:t>
            </a:r>
            <a:r>
              <a:rPr lang="en-US" sz="2000" dirty="0" smtClean="0"/>
              <a:t> </a:t>
            </a:r>
            <a:r>
              <a:rPr lang="en-US" sz="2000" dirty="0" err="1" smtClean="0"/>
              <a:t>pleno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Musyawarah</a:t>
            </a:r>
            <a:r>
              <a:rPr lang="en-US" sz="2000" dirty="0" smtClean="0"/>
              <a:t> Wilayah (</a:t>
            </a:r>
            <a:r>
              <a:rPr lang="en-US" sz="2000" dirty="0" err="1" smtClean="0"/>
              <a:t>Muswil</a:t>
            </a:r>
            <a:r>
              <a:rPr lang="en-US" sz="2000" dirty="0" smtClean="0"/>
              <a:t>) </a:t>
            </a:r>
            <a:r>
              <a:rPr lang="en-US" sz="2000" dirty="0" err="1" smtClean="0"/>
              <a:t>ke</a:t>
            </a:r>
            <a:r>
              <a:rPr lang="en-US" sz="2000" dirty="0" smtClean="0"/>
              <a:t> 25 </a:t>
            </a:r>
            <a:r>
              <a:rPr lang="en-US" sz="2000" dirty="0" err="1" smtClean="0"/>
              <a:t>Muhammadiyah</a:t>
            </a:r>
            <a:r>
              <a:rPr lang="en-US" sz="2000" dirty="0" smtClean="0"/>
              <a:t> Riau </a:t>
            </a:r>
            <a:r>
              <a:rPr lang="en-US" sz="2000" dirty="0" err="1" smtClean="0"/>
              <a:t>di</a:t>
            </a:r>
            <a:r>
              <a:rPr lang="en-US" sz="2000" dirty="0" smtClean="0"/>
              <a:t> Aula </a:t>
            </a:r>
            <a:r>
              <a:rPr lang="en-US" sz="2000" dirty="0" err="1" smtClean="0"/>
              <a:t>Kampus</a:t>
            </a:r>
            <a:r>
              <a:rPr lang="en-US" sz="2000" dirty="0" smtClean="0"/>
              <a:t> UMRI </a:t>
            </a:r>
            <a:r>
              <a:rPr lang="en-US" sz="2000" dirty="0" err="1" smtClean="0"/>
              <a:t>Sabtu</a:t>
            </a:r>
            <a:r>
              <a:rPr lang="en-US" sz="2000" dirty="0" smtClean="0"/>
              <a:t> (28/11/2015</a:t>
            </a:r>
            <a:endParaRPr lang="en-US" sz="2000" dirty="0"/>
          </a:p>
        </p:txBody>
      </p:sp>
      <p:pic>
        <p:nvPicPr>
          <p:cNvPr id="4" name="Content Placeholder 3" descr="Muswil ke 25 Resmi di Tutup, Wan Abu Bakar Terpilih Nahkodai PWM Riau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Keputusan</a:t>
            </a:r>
            <a:r>
              <a:rPr lang="en-US" sz="3600" dirty="0" smtClean="0"/>
              <a:t> </a:t>
            </a:r>
            <a:r>
              <a:rPr lang="en-US" sz="3600" dirty="0" err="1" smtClean="0"/>
              <a:t>Musyawarah</a:t>
            </a:r>
            <a:r>
              <a:rPr lang="en-US" sz="3600" dirty="0" smtClean="0"/>
              <a:t> Daerah</a:t>
            </a:r>
            <a:br>
              <a:rPr lang="en-US" sz="3600" dirty="0" smtClean="0"/>
            </a:br>
            <a:r>
              <a:rPr lang="en-US" sz="2000" dirty="0" err="1" smtClean="0"/>
              <a:t>Musyawarah</a:t>
            </a:r>
            <a:r>
              <a:rPr lang="en-US" sz="2000" dirty="0" smtClean="0"/>
              <a:t> Daerah (MUSDA) IV </a:t>
            </a:r>
            <a:r>
              <a:rPr lang="en-US" sz="2000" dirty="0" err="1" smtClean="0"/>
              <a:t>Muhammadiyah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Aisyiyah</a:t>
            </a:r>
            <a:r>
              <a:rPr lang="en-US" sz="2000" dirty="0" smtClean="0"/>
              <a:t> Kota Metro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Content Placeholder 3" descr="Hasil gambar untuk musyawarah daerah muhammad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05" y="1600200"/>
            <a:ext cx="67425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Musyawarah</a:t>
            </a:r>
            <a:r>
              <a:rPr lang="en-US" dirty="0" smtClean="0"/>
              <a:t> Ranting</a:t>
            </a:r>
            <a:endParaRPr lang="en-US" dirty="0"/>
          </a:p>
        </p:txBody>
      </p:sp>
      <p:pic>
        <p:nvPicPr>
          <p:cNvPr id="4" name="Content Placeholder 3" descr="https://1.bp.blogspot.com/-tjrxfxJp7As/V5BHR9WjBbI/AAAAAAAADaM/GPeZNmOnog4N3obOv0cSS67ks3RQt1AFACK4B/s640/13770442_549595408576732_8745340424017959347_n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600994"/>
            <a:ext cx="6096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4495800"/>
            <a:ext cx="3581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Landasan</a:t>
            </a:r>
            <a:r>
              <a:rPr lang="en-US" dirty="0" smtClean="0"/>
              <a:t> Ideal</a:t>
            </a:r>
          </a:p>
          <a:p>
            <a:pPr algn="ctr"/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2057400"/>
            <a:ext cx="3200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endParaRPr lang="en-US" dirty="0" smtClean="0"/>
          </a:p>
          <a:p>
            <a:pPr algn="ctr"/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3810000" y="3505200"/>
            <a:ext cx="990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err="1" smtClean="0"/>
              <a:t>Sukoharjo</a:t>
            </a:r>
            <a:r>
              <a:rPr lang="en-US" sz="2000" b="1" dirty="0" smtClean="0"/>
              <a:t> – </a:t>
            </a:r>
            <a:r>
              <a:rPr lang="en-US" sz="2000" dirty="0" err="1" smtClean="0"/>
              <a:t>Pimpinan</a:t>
            </a:r>
            <a:r>
              <a:rPr lang="en-US" sz="2000" dirty="0" smtClean="0"/>
              <a:t> </a:t>
            </a:r>
            <a:r>
              <a:rPr lang="en-US" sz="2000" dirty="0" err="1" smtClean="0"/>
              <a:t>Cabang</a:t>
            </a:r>
            <a:r>
              <a:rPr lang="en-US" sz="2000" dirty="0" smtClean="0"/>
              <a:t> </a:t>
            </a:r>
            <a:r>
              <a:rPr lang="en-US" sz="2000" dirty="0" err="1" smtClean="0"/>
              <a:t>Muhammadiyah</a:t>
            </a:r>
            <a:r>
              <a:rPr lang="en-US" sz="2000" dirty="0" smtClean="0"/>
              <a:t> (PCM)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Pimpinan</a:t>
            </a:r>
            <a:r>
              <a:rPr lang="en-US" sz="2000" dirty="0" smtClean="0"/>
              <a:t> </a:t>
            </a:r>
            <a:r>
              <a:rPr lang="en-US" sz="2000" dirty="0" err="1" smtClean="0"/>
              <a:t>Cabang</a:t>
            </a:r>
            <a:r>
              <a:rPr lang="en-US" sz="2000" dirty="0" smtClean="0"/>
              <a:t> ‘</a:t>
            </a:r>
            <a:r>
              <a:rPr lang="en-US" sz="2000" dirty="0" err="1" smtClean="0"/>
              <a:t>Aisyiyah</a:t>
            </a:r>
            <a:r>
              <a:rPr lang="en-US" sz="2000" dirty="0" smtClean="0"/>
              <a:t> (PCA) </a:t>
            </a:r>
            <a:r>
              <a:rPr lang="en-US" sz="2000" dirty="0" err="1" smtClean="0"/>
              <a:t>Blimbing</a:t>
            </a:r>
            <a:r>
              <a:rPr lang="en-US" sz="2000" dirty="0" smtClean="0"/>
              <a:t> Daerah </a:t>
            </a:r>
            <a:r>
              <a:rPr lang="en-US" sz="2000" dirty="0" err="1" smtClean="0"/>
              <a:t>Sukoharjo</a:t>
            </a:r>
            <a:r>
              <a:rPr lang="en-US" sz="2000" dirty="0" smtClean="0"/>
              <a:t> </a:t>
            </a:r>
            <a:r>
              <a:rPr lang="en-US" sz="2000" dirty="0" err="1" smtClean="0"/>
              <a:t>Jawa</a:t>
            </a:r>
            <a:r>
              <a:rPr lang="en-US" sz="2000" dirty="0" smtClean="0"/>
              <a:t> Tengah </a:t>
            </a:r>
            <a:r>
              <a:rPr lang="en-US" sz="2000" dirty="0" err="1" smtClean="0"/>
              <a:t>menyelenggarakan</a:t>
            </a:r>
            <a:r>
              <a:rPr lang="en-US" sz="2000" dirty="0" smtClean="0"/>
              <a:t>  </a:t>
            </a:r>
            <a:r>
              <a:rPr lang="en-US" sz="2000" dirty="0" err="1" smtClean="0"/>
              <a:t>Musyawarah</a:t>
            </a:r>
            <a:r>
              <a:rPr lang="en-US" sz="2000" dirty="0" smtClean="0"/>
              <a:t> </a:t>
            </a:r>
            <a:r>
              <a:rPr lang="en-US" sz="2000" dirty="0" err="1" smtClean="0"/>
              <a:t>Cabang</a:t>
            </a:r>
            <a:r>
              <a:rPr lang="en-US" sz="2000" dirty="0" smtClean="0"/>
              <a:t> (</a:t>
            </a:r>
            <a:r>
              <a:rPr lang="en-US" sz="2000" dirty="0" err="1" smtClean="0"/>
              <a:t>Musycab</a:t>
            </a:r>
            <a:r>
              <a:rPr lang="en-US" sz="2000" dirty="0" smtClean="0"/>
              <a:t>)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Muktamar</a:t>
            </a:r>
            <a:r>
              <a:rPr lang="en-US" sz="2000" dirty="0" smtClean="0"/>
              <a:t> ke-47, </a:t>
            </a:r>
            <a:r>
              <a:rPr lang="en-US" sz="2000" dirty="0" err="1" smtClean="0"/>
              <a:t>Ahad</a:t>
            </a:r>
            <a:r>
              <a:rPr lang="en-US" sz="2000" dirty="0" smtClean="0"/>
              <a:t> (17/7/2016)</a:t>
            </a:r>
            <a:endParaRPr lang="en-US" sz="2000" dirty="0"/>
          </a:p>
        </p:txBody>
      </p:sp>
      <p:pic>
        <p:nvPicPr>
          <p:cNvPr id="4" name="Content Placeholder 3" descr="https://2.bp.blogspot.com/-HWbBY_6BVTY/V5BHJzUoKdI/AAAAAAAADaE/9FDxUpkcISEdwDbtvyyTogv630eDtsuLACK4B/s640/13718765_549595378576735_8801766323115510886_n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994"/>
            <a:ext cx="8001000" cy="495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Sukoharjo</a:t>
            </a:r>
            <a:r>
              <a:rPr lang="en-US" b="1" dirty="0" smtClean="0"/>
              <a:t> – 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(PCM)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‘</a:t>
            </a:r>
            <a:r>
              <a:rPr lang="en-US" dirty="0" err="1" smtClean="0"/>
              <a:t>Aisyiyah</a:t>
            </a:r>
            <a:r>
              <a:rPr lang="en-US" dirty="0" smtClean="0"/>
              <a:t> (PCA) </a:t>
            </a:r>
            <a:r>
              <a:rPr lang="en-US" dirty="0" err="1" smtClean="0"/>
              <a:t>Blimbing</a:t>
            </a:r>
            <a:r>
              <a:rPr lang="en-US" dirty="0" smtClean="0"/>
              <a:t> Daerah </a:t>
            </a:r>
            <a:r>
              <a:rPr lang="en-US" dirty="0" err="1" smtClean="0"/>
              <a:t>Sukoharjo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Tengah </a:t>
            </a:r>
            <a:r>
              <a:rPr lang="en-US" dirty="0" err="1" smtClean="0"/>
              <a:t>menyelenggarakan</a:t>
            </a:r>
            <a:r>
              <a:rPr lang="en-US" dirty="0" smtClean="0"/>
              <a:t>  </a:t>
            </a:r>
            <a:r>
              <a:rPr lang="en-US" dirty="0" err="1" smtClean="0"/>
              <a:t>Musyawarah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(</a:t>
            </a:r>
            <a:r>
              <a:rPr lang="en-US" dirty="0" err="1" smtClean="0"/>
              <a:t>Musycab</a:t>
            </a:r>
            <a:r>
              <a:rPr lang="en-US" dirty="0" smtClean="0"/>
              <a:t>)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ke-47, </a:t>
            </a:r>
            <a:r>
              <a:rPr lang="en-US" dirty="0" err="1" smtClean="0"/>
              <a:t>Ahad</a:t>
            </a:r>
            <a:r>
              <a:rPr lang="en-US" dirty="0" smtClean="0"/>
              <a:t> (17/7/2016).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Musycab</a:t>
            </a:r>
            <a:r>
              <a:rPr lang="en-US" dirty="0" smtClean="0"/>
              <a:t> yang </a:t>
            </a:r>
            <a:r>
              <a:rPr lang="en-US" dirty="0" err="1" smtClean="0"/>
              <a:t>bertema</a:t>
            </a:r>
            <a:r>
              <a:rPr lang="en-US" dirty="0" smtClean="0"/>
              <a:t> "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 </a:t>
            </a:r>
            <a:r>
              <a:rPr lang="en-US" dirty="0" err="1" smtClean="0"/>
              <a:t>Pencerahan</a:t>
            </a:r>
            <a:r>
              <a:rPr lang="en-US" dirty="0" smtClean="0"/>
              <a:t> </a:t>
            </a:r>
            <a:r>
              <a:rPr lang="en-US" dirty="0" err="1" smtClean="0"/>
              <a:t>Menuju</a:t>
            </a:r>
            <a:r>
              <a:rPr lang="en-US" dirty="0" smtClean="0"/>
              <a:t> </a:t>
            </a:r>
            <a:r>
              <a:rPr lang="en-US" dirty="0" err="1" smtClean="0"/>
              <a:t>Polokarto</a:t>
            </a:r>
            <a:r>
              <a:rPr lang="en-US" dirty="0" smtClean="0"/>
              <a:t> yang </a:t>
            </a:r>
            <a:r>
              <a:rPr lang="en-US" dirty="0" err="1" smtClean="0"/>
              <a:t>Berkemajuan</a:t>
            </a:r>
            <a:r>
              <a:rPr lang="en-US" dirty="0" smtClean="0"/>
              <a:t>" 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dipaparkan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pertanggungjawaban</a:t>
            </a:r>
            <a:r>
              <a:rPr lang="en-US" dirty="0" smtClean="0"/>
              <a:t> (</a:t>
            </a:r>
            <a:r>
              <a:rPr lang="en-US" dirty="0" err="1" smtClean="0"/>
              <a:t>LPj</a:t>
            </a:r>
            <a:r>
              <a:rPr lang="en-US" dirty="0" smtClean="0"/>
              <a:t>) program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menyusun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Blimbing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Musyawarah</a:t>
            </a:r>
            <a:r>
              <a:rPr lang="en-US" dirty="0" smtClean="0"/>
              <a:t> Ranting</a:t>
            </a:r>
            <a:br>
              <a:rPr lang="en-US" dirty="0" smtClean="0"/>
            </a:br>
            <a:r>
              <a:rPr lang="en-US" sz="2000" dirty="0" smtClean="0"/>
              <a:t>Para “</a:t>
            </a:r>
            <a:r>
              <a:rPr lang="en-US" sz="2000" dirty="0" err="1" smtClean="0"/>
              <a:t>Pejuang</a:t>
            </a:r>
            <a:r>
              <a:rPr lang="en-US" sz="2000" dirty="0" smtClean="0"/>
              <a:t> </a:t>
            </a:r>
            <a:r>
              <a:rPr lang="en-US" sz="2000" dirty="0" err="1" smtClean="0"/>
              <a:t>Kemerdekaan</a:t>
            </a:r>
            <a:r>
              <a:rPr lang="en-US" sz="2000" dirty="0" smtClean="0"/>
              <a:t>” </a:t>
            </a:r>
            <a:r>
              <a:rPr lang="en-US" sz="2000" dirty="0" err="1" smtClean="0"/>
              <a:t>peserta</a:t>
            </a:r>
            <a:r>
              <a:rPr lang="en-US" sz="2000" dirty="0" smtClean="0"/>
              <a:t> </a:t>
            </a:r>
            <a:r>
              <a:rPr lang="en-US" sz="2000" dirty="0" err="1" smtClean="0"/>
              <a:t>Musywarah</a:t>
            </a:r>
            <a:r>
              <a:rPr lang="en-US" sz="2000" dirty="0" smtClean="0"/>
              <a:t> Ranting </a:t>
            </a:r>
            <a:r>
              <a:rPr lang="en-US" sz="2000" dirty="0" err="1" smtClean="0"/>
              <a:t>Jajartunggal</a:t>
            </a:r>
            <a:r>
              <a:rPr lang="en-US" sz="2000" dirty="0" smtClean="0"/>
              <a:t>, </a:t>
            </a:r>
            <a:r>
              <a:rPr lang="en-US" sz="2000" dirty="0" err="1" smtClean="0"/>
              <a:t>Wiyung</a:t>
            </a:r>
            <a:r>
              <a:rPr lang="en-US" sz="2000" dirty="0" smtClean="0"/>
              <a:t>, Surabaya. </a:t>
            </a:r>
            <a:r>
              <a:rPr lang="en-US" sz="2000" dirty="0" err="1" smtClean="0"/>
              <a:t>Berpose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bermusyawarah</a:t>
            </a:r>
            <a:r>
              <a:rPr lang="en-US" sz="2000" dirty="0" smtClean="0"/>
              <a:t> (</a:t>
            </a:r>
            <a:r>
              <a:rPr lang="en-US" sz="2000" dirty="0" err="1" smtClean="0"/>
              <a:t>foto</a:t>
            </a:r>
            <a:r>
              <a:rPr lang="en-US" sz="2000" dirty="0" smtClean="0"/>
              <a:t> </a:t>
            </a:r>
            <a:r>
              <a:rPr lang="en-US" sz="2000" dirty="0" err="1" smtClean="0"/>
              <a:t>istimewa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Musyawarah para pejua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8342"/>
            <a:ext cx="8229600" cy="428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7432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endParaRPr lang="en-US" dirty="0" smtClean="0"/>
          </a:p>
          <a:p>
            <a:pPr algn="ctr"/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533400"/>
            <a:ext cx="502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AD/ART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0" y="1905000"/>
            <a:ext cx="502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Khittah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3733800"/>
            <a:ext cx="502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0" y="5486400"/>
            <a:ext cx="502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Keputusan2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3048000" y="952500"/>
            <a:ext cx="762000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048000" y="22860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3048000" y="32004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3048000" y="3200400"/>
            <a:ext cx="6858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AD/ ART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/>
              <a:t>AD </a:t>
            </a:r>
            <a:r>
              <a:rPr lang="en-US" dirty="0" err="1" smtClean="0"/>
              <a:t>Muh</a:t>
            </a:r>
            <a:r>
              <a:rPr lang="en-US" dirty="0" smtClean="0"/>
              <a:t>: </a:t>
            </a:r>
          </a:p>
          <a:p>
            <a:r>
              <a:rPr lang="it-IT" b="1" dirty="0"/>
              <a:t>BAB  </a:t>
            </a:r>
            <a:r>
              <a:rPr lang="it-IT" b="1" dirty="0" smtClean="0"/>
              <a:t>III</a:t>
            </a:r>
            <a:r>
              <a:rPr lang="en-US" sz="4000" b="1" dirty="0" smtClean="0"/>
              <a:t>,</a:t>
            </a:r>
            <a:r>
              <a:rPr lang="it-IT" b="1" dirty="0" smtClean="0"/>
              <a:t>Pasal 6</a:t>
            </a:r>
            <a:r>
              <a:rPr lang="en-US" sz="4000" b="1" dirty="0"/>
              <a:t> </a:t>
            </a:r>
            <a:r>
              <a:rPr lang="en-US" sz="4000" b="1" dirty="0" smtClean="0"/>
              <a:t>, </a:t>
            </a:r>
            <a:r>
              <a:rPr lang="it-IT" b="1" dirty="0" smtClean="0"/>
              <a:t>Maksud dan Tujuan</a:t>
            </a:r>
            <a:r>
              <a:rPr lang="it-IT" dirty="0" smtClean="0"/>
              <a:t> :</a:t>
            </a:r>
            <a:endParaRPr lang="en-US" sz="4000" dirty="0" smtClean="0"/>
          </a:p>
          <a:p>
            <a:pPr>
              <a:buNone/>
            </a:pPr>
            <a:r>
              <a:rPr lang="it-IT" dirty="0" smtClean="0"/>
              <a:t>	“Maksud </a:t>
            </a:r>
            <a:r>
              <a:rPr lang="it-IT" dirty="0"/>
              <a:t>dan tujuan Muhammadiyah ialah menegakkan dan menjunjung tinggi Agama Islam sehingga terwujud masyarakat Islam yang </a:t>
            </a:r>
            <a:r>
              <a:rPr lang="it-IT" dirty="0" smtClean="0"/>
              <a:t>sebenar-benarnya’.</a:t>
            </a:r>
            <a:endParaRPr lang="en-US" sz="4000" dirty="0"/>
          </a:p>
          <a:p>
            <a:pPr lvl="1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ART </a:t>
            </a:r>
            <a:r>
              <a:rPr lang="en-US" sz="2700" dirty="0" err="1" smtClean="0"/>
              <a:t>Muh</a:t>
            </a:r>
            <a:r>
              <a:rPr lang="en-US" sz="27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912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err="1"/>
              <a:t>Pasal</a:t>
            </a:r>
            <a:r>
              <a:rPr lang="en-US" b="1" dirty="0"/>
              <a:t> 3</a:t>
            </a:r>
            <a:endParaRPr lang="en-US" dirty="0"/>
          </a:p>
          <a:p>
            <a:pPr algn="ctr">
              <a:buNone/>
            </a:pPr>
            <a:r>
              <a:rPr lang="en-US" b="1" dirty="0"/>
              <a:t>Usaha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Usaha </a:t>
            </a:r>
            <a:r>
              <a:rPr lang="en-US" dirty="0" err="1"/>
              <a:t>Muhammadiyah</a:t>
            </a:r>
            <a:r>
              <a:rPr lang="en-US" dirty="0"/>
              <a:t> yang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program,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1.     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, </a:t>
            </a:r>
            <a:r>
              <a:rPr lang="en-US" dirty="0" err="1"/>
              <a:t>memperdalam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pengamalan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menyebarluaskan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2.     </a:t>
            </a:r>
            <a:r>
              <a:rPr lang="en-US" dirty="0" err="1"/>
              <a:t>Memperdalam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kemurnian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3.     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ibadah</a:t>
            </a:r>
            <a:r>
              <a:rPr lang="en-US" dirty="0"/>
              <a:t>, jihad, </a:t>
            </a:r>
            <a:r>
              <a:rPr lang="en-US" dirty="0" err="1"/>
              <a:t>zakat</a:t>
            </a:r>
            <a:r>
              <a:rPr lang="en-US" dirty="0"/>
              <a:t>, </a:t>
            </a:r>
            <a:r>
              <a:rPr lang="en-US" dirty="0" err="1"/>
              <a:t>infak</a:t>
            </a:r>
            <a:r>
              <a:rPr lang="en-US" dirty="0"/>
              <a:t>, </a:t>
            </a:r>
            <a:r>
              <a:rPr lang="en-US" dirty="0" err="1"/>
              <a:t>wakaf</a:t>
            </a:r>
            <a:r>
              <a:rPr lang="en-US" dirty="0"/>
              <a:t>, </a:t>
            </a:r>
            <a:r>
              <a:rPr lang="en-US" dirty="0" err="1"/>
              <a:t>shadaqah</a:t>
            </a:r>
            <a:r>
              <a:rPr lang="en-US" dirty="0"/>
              <a:t>, </a:t>
            </a:r>
            <a:r>
              <a:rPr lang="en-US" dirty="0" err="1"/>
              <a:t>hibah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shalih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4.     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harkat</a:t>
            </a:r>
            <a:r>
              <a:rPr lang="en-US" dirty="0"/>
              <a:t>, </a:t>
            </a:r>
            <a:r>
              <a:rPr lang="en-US" dirty="0" err="1"/>
              <a:t>martabat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agar </a:t>
            </a:r>
            <a:r>
              <a:rPr lang="en-US" dirty="0" err="1"/>
              <a:t>berkemampuan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berakhlaq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5.     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, </a:t>
            </a:r>
            <a:r>
              <a:rPr lang="en-US" dirty="0" err="1"/>
              <a:t>mengembangkan</a:t>
            </a:r>
            <a:r>
              <a:rPr lang="en-US" dirty="0"/>
              <a:t>  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6.     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7.</a:t>
            </a:r>
            <a:r>
              <a:rPr lang="en-US" dirty="0"/>
              <a:t>     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8.     </a:t>
            </a:r>
            <a:r>
              <a:rPr lang="en-US" dirty="0" err="1"/>
              <a:t>Memelihara</a:t>
            </a:r>
            <a:r>
              <a:rPr lang="en-US" dirty="0"/>
              <a:t>, </a:t>
            </a:r>
            <a:r>
              <a:rPr lang="en-US" dirty="0" err="1"/>
              <a:t>mengembangkan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mendayagunakan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9.     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ukhuwah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de-DE" dirty="0"/>
              <a:t>10.  Memelihara keutuhan bangsa serta berperan aktif dalam kehidupan berbangsa dan bernegara</a:t>
            </a:r>
            <a:endParaRPr lang="en-US" dirty="0"/>
          </a:p>
          <a:p>
            <a:pPr>
              <a:buNone/>
            </a:pPr>
            <a:r>
              <a:rPr lang="de-DE" dirty="0"/>
              <a:t>11.  Membina dan meningkatkan kualitas serta kuantitas anggota sebagai pelaku gerakan.</a:t>
            </a:r>
            <a:endParaRPr lang="en-US" dirty="0"/>
          </a:p>
          <a:p>
            <a:pPr>
              <a:buNone/>
            </a:pPr>
            <a:r>
              <a:rPr lang="de-DE" dirty="0"/>
              <a:t>12.  Mengembangkan sarana, prasarana, dan sumber dana untuk mensukseskan gerakan.</a:t>
            </a:r>
            <a:endParaRPr lang="en-US" dirty="0"/>
          </a:p>
          <a:p>
            <a:pPr>
              <a:buNone/>
            </a:pPr>
            <a:r>
              <a:rPr lang="de-DE" dirty="0"/>
              <a:t>13.  Mengupayakan penegakan hukum, keadilan, dan kebenaran serta meningkatkan pembelaan terhadap masyarakat.</a:t>
            </a:r>
            <a:endParaRPr lang="en-US" dirty="0"/>
          </a:p>
          <a:p>
            <a:pPr>
              <a:buNone/>
            </a:pPr>
            <a:r>
              <a:rPr lang="de-DE" dirty="0"/>
              <a:t>14.  Usaha-usaha lain yang sesuai dengan maksud dan tujuan Muhammadiyah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Khittah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Muktamar</a:t>
            </a:r>
            <a:r>
              <a:rPr lang="en-US" sz="2700" dirty="0" smtClean="0"/>
              <a:t> ke-40 </a:t>
            </a:r>
            <a:r>
              <a:rPr lang="en-US" sz="2700" dirty="0" err="1" smtClean="0"/>
              <a:t>di</a:t>
            </a:r>
            <a:r>
              <a:rPr lang="en-US" sz="2700" dirty="0" smtClean="0"/>
              <a:t> Surabaya </a:t>
            </a:r>
            <a:r>
              <a:rPr lang="en-US" sz="2700" dirty="0" err="1" smtClean="0"/>
              <a:t>th</a:t>
            </a:r>
            <a:r>
              <a:rPr lang="en-US" sz="2700" dirty="0" smtClean="0"/>
              <a:t>. 1978)</a:t>
            </a:r>
            <a:endParaRPr lang="en-US" sz="27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HAKIKAT MUHAMMADIYAH</a:t>
            </a:r>
            <a:endParaRPr lang="en-US" dirty="0"/>
          </a:p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Indonesia,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persentuhan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kebudayaan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luar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perubahan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tertentu</a:t>
            </a:r>
            <a:r>
              <a:rPr lang="en-US" dirty="0"/>
              <a:t>.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menyangkut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seluruh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segi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kehidupan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masyarakat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, yang </a:t>
            </a:r>
            <a:r>
              <a:rPr lang="en-US" dirty="0" err="1"/>
              <a:t>menyangkut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strukturil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amar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ma'ruf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nahi-mungkar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yang </a:t>
            </a:r>
            <a:r>
              <a:rPr lang="en-US" dirty="0" err="1"/>
              <a:t>dipilihnya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masyarakat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>
                <a:solidFill>
                  <a:srgbClr val="0070C0"/>
                </a:solidFill>
              </a:rPr>
              <a:t>: "</a:t>
            </a:r>
            <a:r>
              <a:rPr lang="en-US" dirty="0" err="1">
                <a:solidFill>
                  <a:srgbClr val="0070C0"/>
                </a:solidFill>
              </a:rPr>
              <a:t>menegakkan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menjunjung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tinggi</a:t>
            </a:r>
            <a:r>
              <a:rPr lang="en-US" dirty="0">
                <a:solidFill>
                  <a:srgbClr val="0070C0"/>
                </a:solidFill>
              </a:rPr>
              <a:t> Agama Islam </a:t>
            </a:r>
            <a:r>
              <a:rPr lang="en-US" dirty="0" err="1">
                <a:solidFill>
                  <a:srgbClr val="0070C0"/>
                </a:solidFill>
              </a:rPr>
              <a:t>sehingga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terwujud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masyarakat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utama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adil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makmur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diridlai</a:t>
            </a:r>
            <a:r>
              <a:rPr lang="en-US" dirty="0">
                <a:solidFill>
                  <a:srgbClr val="0070C0"/>
                </a:solidFill>
              </a:rPr>
              <a:t> Allah SWT.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gerakannya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Matan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.</a:t>
            </a:r>
          </a:p>
          <a:p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landasan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gerakan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Muhammadiyah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ketatanegaraan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Islam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MUHAMMADIYAH DAN MASYARAKAT</a:t>
            </a:r>
            <a:endParaRPr lang="en-US" dirty="0"/>
          </a:p>
          <a:p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khittahnya</a:t>
            </a:r>
            <a:r>
              <a:rPr lang="en-US" sz="3400" dirty="0"/>
              <a:t>, </a:t>
            </a:r>
            <a:r>
              <a:rPr lang="en-US" sz="3400" dirty="0" err="1"/>
              <a:t>Muhammadiyah</a:t>
            </a:r>
            <a:r>
              <a:rPr lang="en-US" sz="3400" dirty="0"/>
              <a:t> </a:t>
            </a:r>
            <a:r>
              <a:rPr lang="en-US" sz="3400" dirty="0" err="1"/>
              <a:t>sebagai</a:t>
            </a:r>
            <a:r>
              <a:rPr lang="en-US" sz="3400" dirty="0"/>
              <a:t> </a:t>
            </a:r>
            <a:r>
              <a:rPr lang="en-US" sz="3400" dirty="0" err="1"/>
              <a:t>Persyarikatan</a:t>
            </a:r>
            <a:r>
              <a:rPr lang="en-US" sz="3400" dirty="0"/>
              <a:t> </a:t>
            </a:r>
            <a:r>
              <a:rPr lang="en-US" sz="3400" dirty="0" err="1"/>
              <a:t>memilih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menempatkan</a:t>
            </a:r>
            <a:r>
              <a:rPr lang="en-US" sz="3400" dirty="0"/>
              <a:t> </a:t>
            </a:r>
            <a:r>
              <a:rPr lang="en-US" sz="3400" dirty="0" err="1"/>
              <a:t>diri</a:t>
            </a:r>
            <a:r>
              <a:rPr lang="en-US" sz="3400" dirty="0"/>
              <a:t> </a:t>
            </a:r>
            <a:r>
              <a:rPr lang="en-US" sz="3400" dirty="0" err="1"/>
              <a:t>sebagai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Gerakan</a:t>
            </a:r>
            <a:r>
              <a:rPr lang="en-US" sz="3400" dirty="0">
                <a:solidFill>
                  <a:srgbClr val="0070C0"/>
                </a:solidFill>
              </a:rPr>
              <a:t> Islam </a:t>
            </a:r>
            <a:r>
              <a:rPr lang="en-US" sz="3400" dirty="0" err="1">
                <a:solidFill>
                  <a:srgbClr val="0070C0"/>
                </a:solidFill>
              </a:rPr>
              <a:t>amar-ma'ruf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nahi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mungkar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dalam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masyarakat</a:t>
            </a:r>
            <a:r>
              <a:rPr lang="en-US" sz="3400" dirty="0"/>
              <a:t>,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maksud</a:t>
            </a:r>
            <a:r>
              <a:rPr lang="en-US" sz="3400" dirty="0"/>
              <a:t> yang </a:t>
            </a:r>
            <a:r>
              <a:rPr lang="en-US" sz="3400" dirty="0" err="1"/>
              <a:t>terutama</a:t>
            </a:r>
            <a:r>
              <a:rPr lang="en-US" sz="3400" dirty="0"/>
              <a:t> </a:t>
            </a:r>
            <a:r>
              <a:rPr lang="en-US" sz="3400" dirty="0" err="1"/>
              <a:t>ialah</a:t>
            </a:r>
            <a:r>
              <a:rPr lang="en-US" sz="3400" dirty="0"/>
              <a:t> </a:t>
            </a:r>
            <a:r>
              <a:rPr lang="en-US" sz="3400" dirty="0" err="1"/>
              <a:t>membentuk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keluarga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masyarakat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sejahtera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Dakwah</a:t>
            </a:r>
            <a:r>
              <a:rPr lang="en-US" sz="3400" dirty="0"/>
              <a:t> </a:t>
            </a:r>
            <a:r>
              <a:rPr lang="en-US" sz="3400" dirty="0" err="1"/>
              <a:t>Jamaah</a:t>
            </a:r>
            <a:r>
              <a:rPr lang="en-US" sz="3400" dirty="0"/>
              <a:t>.</a:t>
            </a:r>
          </a:p>
          <a:p>
            <a:r>
              <a:rPr lang="en-US" sz="3400" dirty="0"/>
              <a:t>Di </a:t>
            </a:r>
            <a:r>
              <a:rPr lang="en-US" sz="3400" dirty="0" err="1"/>
              <a:t>samping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Muhammadiyah</a:t>
            </a:r>
            <a:r>
              <a:rPr lang="en-US" sz="3400" dirty="0"/>
              <a:t> </a:t>
            </a:r>
            <a:r>
              <a:rPr lang="en-US" sz="3400" dirty="0" err="1"/>
              <a:t>menyelenggarakan</a:t>
            </a:r>
            <a:r>
              <a:rPr lang="en-US" sz="3400" dirty="0"/>
              <a:t> </a:t>
            </a:r>
            <a:r>
              <a:rPr lang="en-US" sz="3400" dirty="0" err="1"/>
              <a:t>amal-usaha</a:t>
            </a:r>
            <a:r>
              <a:rPr lang="en-US" sz="3400" dirty="0"/>
              <a:t> </a:t>
            </a:r>
            <a:r>
              <a:rPr lang="en-US" sz="3400" dirty="0" err="1"/>
              <a:t>seperti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Anggaran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Dasar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Pasal</a:t>
            </a:r>
            <a:r>
              <a:rPr lang="en-US" sz="3400" dirty="0">
                <a:solidFill>
                  <a:srgbClr val="0070C0"/>
                </a:solidFill>
              </a:rPr>
              <a:t> 4</a:t>
            </a:r>
            <a:r>
              <a:rPr lang="en-US" sz="3400" dirty="0"/>
              <a:t>,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senantiasa</a:t>
            </a:r>
            <a:r>
              <a:rPr lang="en-US" sz="3400" dirty="0"/>
              <a:t> </a:t>
            </a:r>
            <a:r>
              <a:rPr lang="en-US" sz="3400" dirty="0" err="1"/>
              <a:t>berikhtiar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meningkatkan</a:t>
            </a:r>
            <a:r>
              <a:rPr lang="en-US" sz="3400" dirty="0"/>
              <a:t> </a:t>
            </a:r>
            <a:r>
              <a:rPr lang="en-US" sz="3400" dirty="0" err="1"/>
              <a:t>mutunya</a:t>
            </a:r>
            <a:endParaRPr lang="en-US" sz="3400" dirty="0"/>
          </a:p>
          <a:p>
            <a:r>
              <a:rPr lang="en-US" sz="3400" dirty="0" err="1"/>
              <a:t>Penyelenggaraan</a:t>
            </a:r>
            <a:r>
              <a:rPr lang="en-US" sz="3400" dirty="0"/>
              <a:t> </a:t>
            </a:r>
            <a:r>
              <a:rPr lang="en-US" sz="3400" dirty="0" err="1"/>
              <a:t>amal-usaha</a:t>
            </a:r>
            <a:r>
              <a:rPr lang="en-US" sz="3400" dirty="0"/>
              <a:t>,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merupakan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sebagian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ikhtiar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Muhammadiyah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untuk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mencapai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Keyakinan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dan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Cita-Cita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Hidup</a:t>
            </a:r>
            <a:r>
              <a:rPr lang="en-US" sz="3400" dirty="0"/>
              <a:t> yang </a:t>
            </a:r>
            <a:r>
              <a:rPr lang="en-US" sz="3400" dirty="0" err="1"/>
              <a:t>bersumberkan</a:t>
            </a:r>
            <a:r>
              <a:rPr lang="en-US" sz="3400" dirty="0"/>
              <a:t> </a:t>
            </a:r>
            <a:r>
              <a:rPr lang="en-US" sz="3400" dirty="0" err="1"/>
              <a:t>ajaran</a:t>
            </a:r>
            <a:r>
              <a:rPr lang="en-US" sz="3400" dirty="0"/>
              <a:t> Islam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bagi</a:t>
            </a:r>
            <a:r>
              <a:rPr lang="en-US" sz="3400" dirty="0"/>
              <a:t> </a:t>
            </a:r>
            <a:r>
              <a:rPr lang="en-US" sz="3400" dirty="0" err="1"/>
              <a:t>usaha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terwujudnya</a:t>
            </a:r>
            <a:r>
              <a:rPr lang="en-US" sz="3400" dirty="0"/>
              <a:t> </a:t>
            </a:r>
            <a:r>
              <a:rPr lang="en-US" sz="3400" dirty="0" err="1">
                <a:solidFill>
                  <a:srgbClr val="0070C0"/>
                </a:solidFill>
              </a:rPr>
              <a:t>masyarakat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utama</a:t>
            </a:r>
            <a:r>
              <a:rPr lang="en-US" sz="3400" dirty="0">
                <a:solidFill>
                  <a:srgbClr val="0070C0"/>
                </a:solidFill>
              </a:rPr>
              <a:t>, </a:t>
            </a:r>
            <a:r>
              <a:rPr lang="en-US" sz="3400" dirty="0" err="1">
                <a:solidFill>
                  <a:srgbClr val="0070C0"/>
                </a:solidFill>
              </a:rPr>
              <a:t>adil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dan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 err="1">
                <a:solidFill>
                  <a:srgbClr val="0070C0"/>
                </a:solidFill>
              </a:rPr>
              <a:t>makmur</a:t>
            </a:r>
            <a:r>
              <a:rPr lang="en-US" sz="3400" dirty="0">
                <a:solidFill>
                  <a:srgbClr val="0070C0"/>
                </a:solidFill>
              </a:rPr>
              <a:t> yang </a:t>
            </a:r>
            <a:r>
              <a:rPr lang="en-US" sz="3400" dirty="0" err="1">
                <a:solidFill>
                  <a:srgbClr val="0070C0"/>
                </a:solidFill>
              </a:rPr>
              <a:t>diridlai</a:t>
            </a:r>
            <a:r>
              <a:rPr lang="en-US" sz="3400" dirty="0">
                <a:solidFill>
                  <a:srgbClr val="0070C0"/>
                </a:solidFill>
              </a:rPr>
              <a:t> Allah SWT.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3246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MUHAMMADIYAH DAN POLITIK</a:t>
            </a:r>
            <a:endParaRPr lang="en-US" dirty="0"/>
          </a:p>
          <a:p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politik</a:t>
            </a:r>
            <a:r>
              <a:rPr lang="en-US" sz="3600" dirty="0"/>
              <a:t> </a:t>
            </a:r>
            <a:r>
              <a:rPr lang="en-US" sz="3600" dirty="0" err="1"/>
              <a:t>Muhammadiyah</a:t>
            </a:r>
            <a:r>
              <a:rPr lang="en-US" sz="3600" dirty="0"/>
              <a:t> </a:t>
            </a:r>
            <a:r>
              <a:rPr lang="en-US" sz="3600" dirty="0" err="1"/>
              <a:t>berusaha</a:t>
            </a:r>
            <a:r>
              <a:rPr lang="en-US" sz="3600" dirty="0"/>
              <a:t> </a:t>
            </a:r>
            <a:r>
              <a:rPr lang="en-US" sz="3600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khittahnya</a:t>
            </a:r>
            <a:r>
              <a:rPr lang="en-US" sz="3600" dirty="0"/>
              <a:t>: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dakwah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amar</a:t>
            </a:r>
            <a:r>
              <a:rPr lang="en-US" sz="3600" dirty="0">
                <a:solidFill>
                  <a:srgbClr val="0070C0"/>
                </a:solidFill>
              </a:rPr>
              <a:t> ma </a:t>
            </a:r>
            <a:r>
              <a:rPr lang="en-US" sz="3600" dirty="0" err="1">
                <a:solidFill>
                  <a:srgbClr val="0070C0"/>
                </a:solidFill>
              </a:rPr>
              <a:t>ma'ruf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nahi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mungkar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arti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proporsi</a:t>
            </a:r>
            <a:r>
              <a:rPr lang="en-US" sz="3600" dirty="0"/>
              <a:t> yang </a:t>
            </a:r>
            <a:r>
              <a:rPr lang="en-US" sz="3600" dirty="0" err="1"/>
              <a:t>sebenar-benarnya</a:t>
            </a:r>
            <a:r>
              <a:rPr lang="en-US" sz="3600" dirty="0"/>
              <a:t>, </a:t>
            </a:r>
            <a:r>
              <a:rPr lang="en-US" sz="3600" dirty="0" err="1"/>
              <a:t>Muhammadiyah</a:t>
            </a:r>
            <a:r>
              <a:rPr lang="en-US" sz="3600" dirty="0"/>
              <a:t> harus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membuktikan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teoritis</a:t>
            </a:r>
            <a:r>
              <a:rPr lang="en-US" sz="3600" dirty="0"/>
              <a:t> </a:t>
            </a:r>
            <a:r>
              <a:rPr lang="en-US" sz="3600" dirty="0" err="1"/>
              <a:t>konsepsionil</a:t>
            </a:r>
            <a:r>
              <a:rPr lang="en-US" sz="3600" dirty="0"/>
              <a:t>,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operasionil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kongkrit</a:t>
            </a:r>
            <a:r>
              <a:rPr lang="en-US" sz="3600" dirty="0"/>
              <a:t> </a:t>
            </a:r>
            <a:r>
              <a:rPr lang="en-US" sz="3600" dirty="0" err="1"/>
              <a:t>riil</a:t>
            </a:r>
            <a:r>
              <a:rPr lang="en-US" sz="3600" dirty="0"/>
              <a:t>,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ajaran</a:t>
            </a:r>
            <a:r>
              <a:rPr lang="en-US" sz="3600" dirty="0">
                <a:solidFill>
                  <a:srgbClr val="0070C0"/>
                </a:solidFill>
              </a:rPr>
              <a:t> Islam </a:t>
            </a:r>
            <a:r>
              <a:rPr lang="en-US" sz="3600" dirty="0" err="1"/>
              <a:t>mampu</a:t>
            </a:r>
            <a:r>
              <a:rPr lang="en-US" sz="3600" dirty="0"/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mengatu</a:t>
            </a:r>
            <a:r>
              <a:rPr lang="en-US" sz="3600" dirty="0" err="1" smtClean="0"/>
              <a:t>r</a:t>
            </a:r>
            <a:r>
              <a:rPr lang="en-US" sz="3600" dirty="0" smtClean="0"/>
              <a:t> </a:t>
            </a:r>
            <a:r>
              <a:rPr lang="en-US" sz="3600" dirty="0" err="1"/>
              <a:t>masyarakat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Negara </a:t>
            </a:r>
            <a:r>
              <a:rPr lang="en-US" sz="3600" dirty="0" err="1"/>
              <a:t>Republik</a:t>
            </a:r>
            <a:r>
              <a:rPr lang="en-US" sz="3600" dirty="0"/>
              <a:t> Indonesia yang </a:t>
            </a:r>
            <a:r>
              <a:rPr lang="en-US" sz="3600" dirty="0" err="1"/>
              <a:t>berdasar</a:t>
            </a:r>
            <a:r>
              <a:rPr lang="en-US" sz="3600" dirty="0"/>
              <a:t> </a:t>
            </a:r>
            <a:r>
              <a:rPr lang="en-US" sz="3600" dirty="0" err="1"/>
              <a:t>Pancasila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Undang</a:t>
            </a:r>
            <a:r>
              <a:rPr lang="en-US" sz="3600" dirty="0"/>
              <a:t> </a:t>
            </a:r>
            <a:r>
              <a:rPr lang="en-US" sz="3600" dirty="0" err="1"/>
              <a:t>Undang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1945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masyarakat</a:t>
            </a:r>
            <a:r>
              <a:rPr lang="en-US" sz="3600" dirty="0">
                <a:solidFill>
                  <a:srgbClr val="0070C0"/>
                </a:solidFill>
              </a:rPr>
              <a:t> yang </a:t>
            </a:r>
            <a:r>
              <a:rPr lang="en-US" sz="3600" dirty="0" err="1">
                <a:solidFill>
                  <a:srgbClr val="0070C0"/>
                </a:solidFill>
              </a:rPr>
              <a:t>adil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makmur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serta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sejahtera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dirty="0" err="1">
                <a:solidFill>
                  <a:srgbClr val="0070C0"/>
                </a:solidFill>
              </a:rPr>
              <a:t>bahagia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en-US" sz="3600" dirty="0" err="1">
                <a:solidFill>
                  <a:srgbClr val="0070C0"/>
                </a:solidFill>
              </a:rPr>
              <a:t>materiil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spirituil</a:t>
            </a:r>
            <a:r>
              <a:rPr lang="en-US" sz="3600" dirty="0">
                <a:solidFill>
                  <a:srgbClr val="0070C0"/>
                </a:solidFill>
              </a:rPr>
              <a:t> yang </a:t>
            </a:r>
            <a:r>
              <a:rPr lang="en-US" sz="3600" dirty="0" err="1">
                <a:solidFill>
                  <a:srgbClr val="0070C0"/>
                </a:solidFill>
              </a:rPr>
              <a:t>diridlai</a:t>
            </a:r>
            <a:r>
              <a:rPr lang="en-US" sz="3600" dirty="0">
                <a:solidFill>
                  <a:srgbClr val="0070C0"/>
                </a:solidFill>
              </a:rPr>
              <a:t> Allah SWT.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melaksanakan</a:t>
            </a:r>
            <a:r>
              <a:rPr lang="en-US" sz="3600" dirty="0"/>
              <a:t> </a:t>
            </a:r>
            <a:r>
              <a:rPr lang="en-US" sz="3600" dirty="0" err="1"/>
              <a:t>usaha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Muhammadiyah</a:t>
            </a:r>
            <a:r>
              <a:rPr lang="en-US" sz="3600" dirty="0"/>
              <a:t> </a:t>
            </a:r>
            <a:r>
              <a:rPr lang="en-US" sz="3600" dirty="0" err="1"/>
              <a:t>tetap</a:t>
            </a:r>
            <a:r>
              <a:rPr lang="en-US" sz="3600" dirty="0"/>
              <a:t> </a:t>
            </a:r>
            <a:r>
              <a:rPr lang="en-US" sz="3600" dirty="0" err="1"/>
              <a:t>berpegang</a:t>
            </a:r>
            <a:r>
              <a:rPr lang="en-US" sz="3600" dirty="0"/>
              <a:t> </a:t>
            </a:r>
            <a:r>
              <a:rPr lang="en-US" sz="3600" dirty="0" err="1"/>
              <a:t>teguh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kepribadiannya</a:t>
            </a:r>
            <a:endParaRPr lang="en-US" sz="3600" dirty="0"/>
          </a:p>
          <a:p>
            <a:r>
              <a:rPr lang="en-US" sz="3600" dirty="0"/>
              <a:t>Usaha </a:t>
            </a:r>
            <a:r>
              <a:rPr lang="en-US" sz="3600" dirty="0" err="1"/>
              <a:t>Muhammadiyah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bidang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politik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bagian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gerakannya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dalam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masyarakat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dilaksanakan</a:t>
            </a:r>
            <a:r>
              <a:rPr lang="en-US" sz="3600" dirty="0"/>
              <a:t> </a:t>
            </a: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landasan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peraturan</a:t>
            </a:r>
            <a:r>
              <a:rPr lang="en-US" sz="3600" dirty="0"/>
              <a:t> yang </a:t>
            </a:r>
            <a:r>
              <a:rPr lang="en-US" sz="3600" dirty="0" err="1"/>
              <a:t>berlaku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Muhammadiyah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Muktamar</a:t>
            </a:r>
            <a:r>
              <a:rPr lang="en-US" sz="3600" dirty="0"/>
              <a:t> </a:t>
            </a:r>
            <a:r>
              <a:rPr lang="en-US" sz="3600" dirty="0" err="1"/>
              <a:t>Muhammadiyah</a:t>
            </a:r>
            <a:r>
              <a:rPr lang="en-US" sz="3600" dirty="0"/>
              <a:t> ke-38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menegaskan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:</a:t>
            </a:r>
          </a:p>
          <a:p>
            <a:r>
              <a:rPr lang="en-US" sz="3600" dirty="0" err="1"/>
              <a:t>Muhammadiyah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Gerakan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Dakwah</a:t>
            </a:r>
            <a:r>
              <a:rPr lang="en-US" sz="3600" dirty="0">
                <a:solidFill>
                  <a:srgbClr val="0070C0"/>
                </a:solidFill>
              </a:rPr>
              <a:t> Islam </a:t>
            </a:r>
            <a:r>
              <a:rPr lang="en-US" sz="3600" dirty="0"/>
              <a:t>yang </a:t>
            </a:r>
            <a:r>
              <a:rPr lang="en-US" sz="3600" dirty="0" err="1"/>
              <a:t>beramal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kehidupan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manusia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masyarakat</a:t>
            </a:r>
            <a:r>
              <a:rPr lang="en-US" sz="3600" dirty="0"/>
              <a:t>,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mempunyai</a:t>
            </a:r>
            <a:r>
              <a:rPr lang="en-US" sz="3600" dirty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organisatoris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afiliasi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sesuatu</a:t>
            </a:r>
            <a:r>
              <a:rPr lang="en-US" sz="3600" dirty="0"/>
              <a:t> </a:t>
            </a:r>
            <a:r>
              <a:rPr lang="en-US" sz="3600" dirty="0" err="1"/>
              <a:t>Partai</a:t>
            </a:r>
            <a:r>
              <a:rPr lang="en-US" sz="3600" dirty="0"/>
              <a:t> </a:t>
            </a:r>
            <a:r>
              <a:rPr lang="en-US" sz="3600" dirty="0" err="1"/>
              <a:t>Politik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 </a:t>
            </a:r>
            <a:r>
              <a:rPr lang="en-US" sz="3600" dirty="0" err="1"/>
              <a:t>apapun</a:t>
            </a:r>
            <a:endParaRPr lang="en-US" sz="3600" dirty="0"/>
          </a:p>
          <a:p>
            <a:r>
              <a:rPr lang="en-US" sz="3600" dirty="0" err="1">
                <a:solidFill>
                  <a:srgbClr val="0070C0"/>
                </a:solidFill>
              </a:rPr>
              <a:t>Setiap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anggot</a:t>
            </a:r>
            <a:r>
              <a:rPr lang="en-US" sz="3600" dirty="0" err="1"/>
              <a:t>a</a:t>
            </a:r>
            <a:r>
              <a:rPr lang="en-US" sz="3600" dirty="0"/>
              <a:t> </a:t>
            </a:r>
            <a:r>
              <a:rPr lang="en-US" sz="3600" dirty="0" err="1"/>
              <a:t>Muhammadiyah</a:t>
            </a:r>
            <a:r>
              <a:rPr lang="en-US" sz="3600" dirty="0"/>
              <a:t> </a:t>
            </a:r>
            <a:r>
              <a:rPr lang="en-US" sz="3600" dirty="0" err="1"/>
              <a:t>sesuai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hak</a:t>
            </a:r>
            <a:r>
              <a:rPr lang="en-US" sz="3600" dirty="0"/>
              <a:t> </a:t>
            </a:r>
            <a:r>
              <a:rPr lang="en-US" sz="3600" dirty="0" err="1"/>
              <a:t>asasinya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70C0"/>
                </a:solidFill>
              </a:rPr>
              <a:t>dapat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tidak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memasuki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atau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memasuki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organisasi</a:t>
            </a:r>
            <a:r>
              <a:rPr lang="en-US" sz="3600" dirty="0">
                <a:solidFill>
                  <a:srgbClr val="0070C0"/>
                </a:solidFill>
              </a:rPr>
              <a:t> lain</a:t>
            </a:r>
            <a:r>
              <a:rPr lang="en-US" sz="3600" dirty="0"/>
              <a:t>, </a:t>
            </a:r>
            <a:r>
              <a:rPr lang="en-US" sz="3600" dirty="0" err="1"/>
              <a:t>sepanjang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menyimpang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Anggaran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, </a:t>
            </a:r>
            <a:r>
              <a:rPr lang="en-US" sz="3600" dirty="0" err="1"/>
              <a:t>Anggaran</a:t>
            </a:r>
            <a:r>
              <a:rPr lang="en-US" sz="3600" dirty="0"/>
              <a:t> </a:t>
            </a:r>
            <a:r>
              <a:rPr lang="en-US" sz="3600" dirty="0" err="1"/>
              <a:t>Rumah</a:t>
            </a:r>
            <a:r>
              <a:rPr lang="en-US" sz="3600" dirty="0"/>
              <a:t> </a:t>
            </a:r>
            <a:r>
              <a:rPr lang="en-US" sz="3600" dirty="0" err="1"/>
              <a:t>Tangga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ketentuan-ketentuan</a:t>
            </a:r>
            <a:r>
              <a:rPr lang="en-US" sz="3600" dirty="0"/>
              <a:t> yang </a:t>
            </a:r>
            <a:r>
              <a:rPr lang="en-US" sz="3600" dirty="0" err="1"/>
              <a:t>berlaku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Persyarikatan</a:t>
            </a:r>
            <a:r>
              <a:rPr lang="en-US" sz="3600" dirty="0"/>
              <a:t> </a:t>
            </a:r>
            <a:r>
              <a:rPr lang="en-US" sz="3600" dirty="0" err="1"/>
              <a:t>Muhammadiyah</a:t>
            </a:r>
            <a:r>
              <a:rPr lang="en-US" sz="3600" dirty="0"/>
              <a:t>.</a:t>
            </a:r>
          </a:p>
          <a:p>
            <a:pPr>
              <a:buNone/>
            </a:pPr>
            <a:r>
              <a:rPr lang="en-US" sz="3600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MUHAMMADIYAH </a:t>
            </a:r>
            <a:r>
              <a:rPr lang="en-US" b="1" dirty="0"/>
              <a:t>DAN UKHUWAH ISLAMIYAH</a:t>
            </a:r>
            <a:endParaRPr lang="en-US" dirty="0"/>
          </a:p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kepribadiannya</a:t>
            </a:r>
            <a:r>
              <a:rPr lang="en-US" dirty="0"/>
              <a:t>,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Islam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menyiarkan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mengamalkan</a:t>
            </a:r>
            <a:r>
              <a:rPr lang="en-US" dirty="0"/>
              <a:t> Agama Islam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</a:t>
            </a:r>
            <a:r>
              <a:rPr lang="en-US" dirty="0" err="1"/>
              <a:t>kepentingannya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tidak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bermaksud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menggabungkan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mensubordinasikan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organisasinya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711</Words>
  <Application>Microsoft Office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Landasan Operasional Muhammadiyah</vt:lpstr>
      <vt:lpstr>Slide 2</vt:lpstr>
      <vt:lpstr>Slide 3</vt:lpstr>
      <vt:lpstr>AD/ ART Muhammadiyah</vt:lpstr>
      <vt:lpstr> ART Muh: </vt:lpstr>
      <vt:lpstr>Khittah Perjuangan Muhammadiyah (Muktamar ke-40 di Surabaya th. 1978)</vt:lpstr>
      <vt:lpstr>Slide 7</vt:lpstr>
      <vt:lpstr>Slide 8</vt:lpstr>
      <vt:lpstr>Slide 9</vt:lpstr>
      <vt:lpstr>Slide 10</vt:lpstr>
      <vt:lpstr>Visi dan Misi Muhammadiyah</vt:lpstr>
      <vt:lpstr>Slide 12</vt:lpstr>
      <vt:lpstr>Keputusan-keputusan  Muhammadiyah</vt:lpstr>
      <vt:lpstr>Keputusan Muktamar</vt:lpstr>
      <vt:lpstr>Sidang Pleno I Muktamar ke-47 Muhammadiyah di Unismuh Makassar, Sulawesi Selatan, Senin (3/8). (foto: MI/Arya Manggala) </vt:lpstr>
      <vt:lpstr>Keputusan Tanwir Ketua Umum PP Muhammdiyah Haedar Nashir usai memberikan iftitah pada Penutupan Tanwir Muhammadiyah di Islamic Center </vt:lpstr>
      <vt:lpstr>Keputusan  Musyawarah Wilayah Pimpinan Wilayah Muhammadiyah Riau menggelar sidang pleno pertama dalam rangkaian Kegiatan Musyawarah Wilayah (Muswil) ke 25 Muhammadiyah Riau di Aula Kampus UMRI Sabtu (28/11/2015</vt:lpstr>
      <vt:lpstr>Keputusan Musyawarah Daerah Musyawarah Daerah (MUSDA) IV Muhammadiyah dan Aisyiyah Kota Metro </vt:lpstr>
      <vt:lpstr>Musyawarah Ranting</vt:lpstr>
      <vt:lpstr>Sukoharjo – Pimpinan Cabang Muhammadiyah (PCM) dan Pimpinan Cabang ‘Aisyiyah (PCA) Blimbing Daerah Sukoharjo Jawa Tengah menyelenggarakan  Musyawarah Cabang (Musycab) periode Muktamar ke-47, Ahad (17/7/2016)</vt:lpstr>
      <vt:lpstr>Slide 21</vt:lpstr>
      <vt:lpstr>  Musyawarah Ranting Para “Pejuang Kemerdekaan” peserta Musywarah Ranting Jajartunggal, Wiyung, Surabaya. Berpose bersama sebelum bermusyawarah (foto istimewa) 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Landasan Operasional Muhammadiyah</dc:title>
  <dc:creator>Pak_Darojat_UMS</dc:creator>
  <cp:lastModifiedBy>Pak_Darojat_UMS</cp:lastModifiedBy>
  <cp:revision>22</cp:revision>
  <dcterms:created xsi:type="dcterms:W3CDTF">2017-05-12T22:27:23Z</dcterms:created>
  <dcterms:modified xsi:type="dcterms:W3CDTF">2018-05-02T17:55:15Z</dcterms:modified>
</cp:coreProperties>
</file>