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3" r:id="rId24"/>
    <p:sldId id="282" r:id="rId25"/>
    <p:sldId id="283" r:id="rId26"/>
    <p:sldId id="299" r:id="rId27"/>
    <p:sldId id="298" r:id="rId28"/>
    <p:sldId id="300" r:id="rId29"/>
    <p:sldId id="264" r:id="rId30"/>
    <p:sldId id="301" r:id="rId31"/>
    <p:sldId id="308" r:id="rId32"/>
    <p:sldId id="307" r:id="rId33"/>
    <p:sldId id="306" r:id="rId34"/>
    <p:sldId id="305" r:id="rId35"/>
    <p:sldId id="302" r:id="rId36"/>
    <p:sldId id="303" r:id="rId37"/>
    <p:sldId id="304" r:id="rId38"/>
    <p:sldId id="297" r:id="rId39"/>
    <p:sldId id="265" r:id="rId40"/>
    <p:sldId id="284" r:id="rId41"/>
    <p:sldId id="285" r:id="rId42"/>
    <p:sldId id="286" r:id="rId43"/>
    <p:sldId id="290" r:id="rId44"/>
    <p:sldId id="291" r:id="rId45"/>
    <p:sldId id="287" r:id="rId46"/>
    <p:sldId id="288" r:id="rId47"/>
    <p:sldId id="289" r:id="rId48"/>
    <p:sldId id="292" r:id="rId49"/>
    <p:sldId id="293" r:id="rId50"/>
    <p:sldId id="294" r:id="rId51"/>
    <p:sldId id="295" r:id="rId52"/>
    <p:sldId id="29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5C37-CB4D-47CE-9596-47A918C65968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C0CA-9E2B-424D-9528-2A6BDE959E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09800"/>
            <a:ext cx="7772400" cy="167640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Latar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Belakang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err="1" smtClean="0">
                <a:solidFill>
                  <a:schemeClr val="bg1"/>
                </a:solidFill>
              </a:rPr>
              <a:t>Berdirinya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Muhammadiyah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bar terka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239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bar terka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819400" y="5715000"/>
            <a:ext cx="3459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MISTERI KM 97 TOL CIPULARANG |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sesaji zaman beland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80010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0" y="5638800"/>
            <a:ext cx="439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Sesaji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tujuh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makam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bar terka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bar terka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99685"/>
            <a:ext cx="5943600" cy="445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sedekah laut kepala kerba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9325"/>
            <a:ext cx="5943600" cy="333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bar terka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943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pesugihan gunung kawi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239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pesugihan gunung kawi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2390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743200"/>
            <a:ext cx="2362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 algn="ctr"/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53200" y="2667000"/>
            <a:ext cx="2362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Non Muslim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77000" y="1371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5334000"/>
            <a:ext cx="281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Islam</a:t>
            </a:r>
          </a:p>
          <a:p>
            <a:pPr algn="ctr"/>
            <a:r>
              <a:rPr lang="en-US" dirty="0" err="1" smtClean="0"/>
              <a:t>Hindia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3962400"/>
            <a:ext cx="281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Sosio-Pendidikan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1905000"/>
            <a:ext cx="281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Sosio</a:t>
            </a:r>
            <a:r>
              <a:rPr lang="en-US" dirty="0" smtClean="0"/>
              <a:t>-Agama </a:t>
            </a:r>
          </a:p>
          <a:p>
            <a:pPr algn="ctr"/>
            <a:r>
              <a:rPr lang="en-US" dirty="0" smtClean="0"/>
              <a:t>Di Indonesia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95600" y="685800"/>
            <a:ext cx="281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Intelektualitas</a:t>
            </a:r>
            <a:r>
              <a:rPr lang="en-US" dirty="0" smtClean="0"/>
              <a:t> &amp; </a:t>
            </a:r>
            <a:r>
              <a:rPr lang="en-US" dirty="0" err="1" smtClean="0"/>
              <a:t>Religiusitas</a:t>
            </a:r>
            <a:r>
              <a:rPr lang="en-US" dirty="0" smtClean="0"/>
              <a:t> KHA </a:t>
            </a:r>
            <a:r>
              <a:rPr lang="en-US" dirty="0" err="1" smtClean="0"/>
              <a:t>Dahlan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2590800" y="1143000"/>
            <a:ext cx="230188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9" idx="1"/>
          </p:cNvCxnSpPr>
          <p:nvPr/>
        </p:nvCxnSpPr>
        <p:spPr>
          <a:xfrm flipV="1">
            <a:off x="2590800" y="22479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2590800" y="33147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2590800" y="3314700"/>
            <a:ext cx="304800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6" idx="1"/>
          </p:cNvCxnSpPr>
          <p:nvPr/>
        </p:nvCxnSpPr>
        <p:spPr>
          <a:xfrm flipV="1">
            <a:off x="5715000" y="17145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5" idx="1"/>
          </p:cNvCxnSpPr>
          <p:nvPr/>
        </p:nvCxnSpPr>
        <p:spPr>
          <a:xfrm>
            <a:off x="5715000" y="22479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bar terka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pesugihan gunung kemuku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55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bar terka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696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2590800"/>
            <a:ext cx="25146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Sosio-Pendidikan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81400" y="685800"/>
            <a:ext cx="3886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pesantren</a:t>
            </a:r>
            <a:r>
              <a:rPr lang="en-US" dirty="0" smtClean="0"/>
              <a:t>:</a:t>
            </a:r>
          </a:p>
          <a:p>
            <a:pPr marL="342900" indent="-342900" algn="ctr">
              <a:buFontTx/>
              <a:buChar char="-"/>
            </a:pPr>
            <a:r>
              <a:rPr lang="en-US" dirty="0" err="1" smtClean="0"/>
              <a:t>Materi</a:t>
            </a:r>
            <a:r>
              <a:rPr lang="en-US" dirty="0" smtClean="0"/>
              <a:t>  </a:t>
            </a:r>
            <a:r>
              <a:rPr lang="en-US" dirty="0" err="1" smtClean="0"/>
              <a:t>hanya</a:t>
            </a:r>
            <a:r>
              <a:rPr lang="en-US" dirty="0" smtClean="0"/>
              <a:t> agama (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Kalam</a:t>
            </a:r>
            <a:r>
              <a:rPr lang="en-US" dirty="0" smtClean="0"/>
              <a:t>,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Fiqih</a:t>
            </a:r>
            <a:r>
              <a:rPr lang="en-US" dirty="0" smtClean="0"/>
              <a:t>,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Tasawuf</a:t>
            </a:r>
            <a:r>
              <a:rPr lang="en-US" dirty="0" smtClean="0"/>
              <a:t>, Bhs. Arab,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Hadis</a:t>
            </a:r>
            <a:r>
              <a:rPr lang="en-US" dirty="0" smtClean="0"/>
              <a:t>,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Tafsir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.)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</a:p>
          <a:p>
            <a:pPr marL="342900" indent="-342900" algn="ctr"/>
            <a:r>
              <a:rPr lang="en-US" dirty="0" smtClean="0"/>
              <a:t>- </a:t>
            </a:r>
            <a:r>
              <a:rPr lang="en-US" dirty="0" err="1" smtClean="0"/>
              <a:t>Metodenya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(</a:t>
            </a:r>
            <a:r>
              <a:rPr lang="en-US" dirty="0" err="1" smtClean="0"/>
              <a:t>sorogan</a:t>
            </a:r>
            <a:r>
              <a:rPr lang="en-US" dirty="0" smtClean="0"/>
              <a:t>, </a:t>
            </a:r>
            <a:r>
              <a:rPr lang="en-US" dirty="0" err="1" smtClean="0"/>
              <a:t>weton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33800" y="3810000"/>
            <a:ext cx="3886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</a:t>
            </a:r>
            <a:r>
              <a:rPr lang="en-US" dirty="0" err="1" smtClean="0"/>
              <a:t>Belanda</a:t>
            </a:r>
            <a:r>
              <a:rPr lang="en-US" dirty="0" smtClean="0"/>
              <a:t>):</a:t>
            </a:r>
          </a:p>
          <a:p>
            <a:pPr marL="342900" indent="-342900" algn="ctr">
              <a:buFontTx/>
              <a:buChar char="-"/>
            </a:pPr>
            <a:r>
              <a:rPr lang="en-US" dirty="0" err="1" smtClean="0"/>
              <a:t>Materinya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, </a:t>
            </a:r>
            <a:r>
              <a:rPr lang="en-US" dirty="0" err="1" smtClean="0"/>
              <a:t>tidk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 agama (Islam).</a:t>
            </a:r>
          </a:p>
          <a:p>
            <a:pPr marL="342900" indent="-342900" algn="ctr"/>
            <a:r>
              <a:rPr lang="en-US" dirty="0" smtClean="0"/>
              <a:t>- </a:t>
            </a:r>
            <a:r>
              <a:rPr lang="en-US" dirty="0" err="1" smtClean="0"/>
              <a:t>Metodenya</a:t>
            </a:r>
            <a:r>
              <a:rPr lang="en-US" dirty="0" smtClean="0"/>
              <a:t>  modern-Barat.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 flipV="1">
            <a:off x="3048000" y="1790700"/>
            <a:ext cx="5334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4" idx="1"/>
          </p:cNvCxnSpPr>
          <p:nvPr/>
        </p:nvCxnSpPr>
        <p:spPr>
          <a:xfrm>
            <a:off x="3048000" y="3124200"/>
            <a:ext cx="685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sil gambar untuk pesantren zaman snouck hurgronj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5048250" cy="3581400"/>
          </a:xfrm>
          <a:prstGeom prst="rect">
            <a:avLst/>
          </a:prstGeom>
          <a:noFill/>
        </p:spPr>
      </p:pic>
      <p:pic>
        <p:nvPicPr>
          <p:cNvPr id="3" name="Picture 2" descr="Hasil gambar untuk pesantren zaman snouck hurgronj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886200"/>
            <a:ext cx="5943600" cy="269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asil gambar untuk sekolah belan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4019550" cy="2762251"/>
          </a:xfrm>
          <a:prstGeom prst="rect">
            <a:avLst/>
          </a:prstGeom>
          <a:noFill/>
        </p:spPr>
      </p:pic>
      <p:pic>
        <p:nvPicPr>
          <p:cNvPr id="4" name="Picture 3" descr="Hasil gambar untuk sekolah beland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200400"/>
            <a:ext cx="5943600" cy="343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madrasah muallimin muhammadiya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315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madrasah muallimin muhammadiya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048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asil gambar untuk madrasah muallimin muhammadiya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276600"/>
            <a:ext cx="5105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Gambar terkait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04800"/>
            <a:ext cx="3810000" cy="266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madrasah mu'allimaat muhammadiya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7086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asil gambar untuk madrasah mu'allimaat muhammadiyah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480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2514600"/>
            <a:ext cx="2438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Islam</a:t>
            </a:r>
          </a:p>
          <a:p>
            <a:pPr algn="ctr"/>
            <a:r>
              <a:rPr lang="en-US" dirty="0" err="1" smtClean="0"/>
              <a:t>Hindia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352800" y="381000"/>
            <a:ext cx="41148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(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Kedatangan</a:t>
            </a:r>
            <a:r>
              <a:rPr lang="en-US" dirty="0" smtClean="0"/>
              <a:t> </a:t>
            </a:r>
            <a:r>
              <a:rPr lang="en-US" dirty="0" err="1" smtClean="0"/>
              <a:t>Snouck</a:t>
            </a:r>
            <a:r>
              <a:rPr lang="en-US" dirty="0" smtClean="0"/>
              <a:t> </a:t>
            </a:r>
            <a:r>
              <a:rPr lang="en-US" dirty="0" err="1" smtClean="0"/>
              <a:t>Hurgronye</a:t>
            </a:r>
            <a:r>
              <a:rPr lang="en-US" dirty="0" smtClean="0"/>
              <a:t>):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Pembatasan</a:t>
            </a:r>
            <a:r>
              <a:rPr lang="en-US" dirty="0" smtClean="0"/>
              <a:t> </a:t>
            </a:r>
            <a:r>
              <a:rPr lang="en-US" dirty="0" err="1" smtClean="0"/>
              <a:t>amalan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(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haji</a:t>
            </a:r>
            <a:r>
              <a:rPr lang="en-US" dirty="0" smtClean="0"/>
              <a:t>).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kristenisasi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52800" y="2971800"/>
            <a:ext cx="41148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(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Snouck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Hurgronje</a:t>
            </a:r>
            <a:r>
              <a:rPr lang="en-US" dirty="0" smtClean="0"/>
              <a:t> </a:t>
            </a:r>
            <a:r>
              <a:rPr lang="en-US" dirty="0" err="1" smtClean="0"/>
              <a:t>menjasi</a:t>
            </a:r>
            <a:r>
              <a:rPr lang="en-US" dirty="0" smtClean="0"/>
              <a:t> </a:t>
            </a:r>
            <a:r>
              <a:rPr lang="en-US" dirty="0" err="1" smtClean="0"/>
              <a:t>penasihat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pribumi</a:t>
            </a:r>
            <a:r>
              <a:rPr lang="en-US" dirty="0" smtClean="0"/>
              <a:t>):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ritual Islam </a:t>
            </a:r>
            <a:r>
              <a:rPr lang="en-US" dirty="0" err="1" smtClean="0"/>
              <a:t>dibebaskan</a:t>
            </a:r>
            <a:r>
              <a:rPr lang="en-US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Menghormatikeberadaan</a:t>
            </a:r>
            <a:r>
              <a:rPr lang="en-US" dirty="0" smtClean="0"/>
              <a:t> </a:t>
            </a:r>
            <a:r>
              <a:rPr lang="en-US" dirty="0" err="1" smtClean="0"/>
              <a:t>muamalah</a:t>
            </a:r>
            <a:r>
              <a:rPr lang="en-US" dirty="0" smtClean="0"/>
              <a:t> Islam </a:t>
            </a:r>
            <a:r>
              <a:rPr lang="en-US" dirty="0" err="1" smtClean="0"/>
              <a:t>di</a:t>
            </a:r>
            <a:r>
              <a:rPr lang="en-US" dirty="0" smtClean="0"/>
              <a:t> Indonesia (</a:t>
            </a:r>
            <a:r>
              <a:rPr lang="en-US" dirty="0" err="1" smtClean="0"/>
              <a:t>perkawinan</a:t>
            </a:r>
            <a:r>
              <a:rPr lang="en-US" dirty="0" smtClean="0"/>
              <a:t>, </a:t>
            </a:r>
            <a:r>
              <a:rPr lang="en-US" dirty="0" err="1" smtClean="0"/>
              <a:t>waris</a:t>
            </a:r>
            <a:r>
              <a:rPr lang="en-US" dirty="0" smtClean="0"/>
              <a:t>, </a:t>
            </a:r>
            <a:r>
              <a:rPr lang="en-US" dirty="0" err="1" smtClean="0"/>
              <a:t>wakaf</a:t>
            </a:r>
            <a:r>
              <a:rPr lang="en-US" dirty="0" smtClean="0"/>
              <a:t> , </a:t>
            </a:r>
            <a:r>
              <a:rPr lang="en-US" dirty="0" err="1" smtClean="0"/>
              <a:t>dsb</a:t>
            </a:r>
            <a:r>
              <a:rPr lang="en-US" dirty="0" smtClean="0"/>
              <a:t>.).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toleran</a:t>
            </a:r>
            <a:r>
              <a:rPr lang="en-US" dirty="0" smtClean="0"/>
              <a:t> &amp;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ketat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Islam.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 flipV="1">
            <a:off x="2819400" y="1524000"/>
            <a:ext cx="457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2819400" y="3048000"/>
            <a:ext cx="457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asil gambar untuk snouck hurgronj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419600"/>
            <a:ext cx="2895600" cy="209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2743200"/>
            <a:ext cx="2590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Intelektualitas</a:t>
            </a:r>
            <a:r>
              <a:rPr lang="en-US" dirty="0" smtClean="0"/>
              <a:t> &amp; </a:t>
            </a:r>
            <a:r>
              <a:rPr lang="en-US" dirty="0" err="1" smtClean="0"/>
              <a:t>Religiusitas</a:t>
            </a:r>
            <a:r>
              <a:rPr lang="en-US" dirty="0" smtClean="0"/>
              <a:t> KHA </a:t>
            </a:r>
            <a:r>
              <a:rPr lang="en-US" dirty="0" err="1" smtClean="0"/>
              <a:t>Dahlan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533400"/>
            <a:ext cx="2209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Haji</a:t>
            </a:r>
            <a:endParaRPr lang="en-US" dirty="0" smtClean="0"/>
          </a:p>
          <a:p>
            <a:pPr algn="ctr"/>
            <a:r>
              <a:rPr lang="en-US" dirty="0" smtClean="0"/>
              <a:t> ke-1 (1889)</a:t>
            </a:r>
          </a:p>
          <a:p>
            <a:pPr algn="ctr"/>
            <a:r>
              <a:rPr lang="en-US" dirty="0" err="1" smtClean="0"/>
              <a:t>Umur</a:t>
            </a:r>
            <a:r>
              <a:rPr lang="en-US" dirty="0" smtClean="0"/>
              <a:t> 20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8800" y="4191000"/>
            <a:ext cx="2209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Fase</a:t>
            </a:r>
            <a:r>
              <a:rPr lang="en-US" dirty="0" smtClean="0"/>
              <a:t>  </a:t>
            </a:r>
            <a:r>
              <a:rPr lang="en-US" dirty="0" err="1" smtClean="0"/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haji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ke-2 (1903)</a:t>
            </a:r>
          </a:p>
          <a:p>
            <a:pPr algn="ctr"/>
            <a:r>
              <a:rPr lang="en-US" dirty="0" err="1" smtClean="0"/>
              <a:t>Umur</a:t>
            </a:r>
            <a:r>
              <a:rPr lang="en-US" dirty="0" smtClean="0"/>
              <a:t> 34 </a:t>
            </a:r>
            <a:r>
              <a:rPr lang="en-US" dirty="0" err="1" smtClean="0"/>
              <a:t>th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76800" y="152400"/>
            <a:ext cx="2286000" cy="1447800"/>
          </a:xfrm>
          <a:prstGeom prst="wedgeRectCallout">
            <a:avLst>
              <a:gd name="adj1" fmla="val -62144"/>
              <a:gd name="adj2" fmla="val 11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spiritual Islam dg </a:t>
            </a:r>
            <a:r>
              <a:rPr lang="en-US" dirty="0" err="1" smtClean="0"/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haji</a:t>
            </a:r>
            <a:r>
              <a:rPr lang="en-US" dirty="0" smtClean="0"/>
              <a:t> &amp; </a:t>
            </a:r>
            <a:r>
              <a:rPr lang="en-US" dirty="0" err="1" smtClean="0"/>
              <a:t>intelektual</a:t>
            </a:r>
            <a:r>
              <a:rPr lang="en-US" dirty="0" smtClean="0"/>
              <a:t> dg </a:t>
            </a:r>
            <a:r>
              <a:rPr lang="en-US" dirty="0" err="1" smtClean="0"/>
              <a:t>belajar</a:t>
            </a:r>
            <a:r>
              <a:rPr lang="en-US" dirty="0" smtClean="0"/>
              <a:t> pd </a:t>
            </a:r>
            <a:r>
              <a:rPr lang="en-US" dirty="0" err="1" smtClean="0"/>
              <a:t>ulama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Makkah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248400" y="1828800"/>
            <a:ext cx="2514600" cy="1524000"/>
          </a:xfrm>
          <a:prstGeom prst="wedgeRoundRectCallout">
            <a:avLst>
              <a:gd name="adj1" fmla="val -76899"/>
              <a:gd name="adj2" fmla="val -54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Islam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difahami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kognitif</a:t>
            </a:r>
            <a:r>
              <a:rPr lang="en-US" dirty="0" smtClean="0"/>
              <a:t> </a:t>
            </a:r>
            <a:r>
              <a:rPr lang="en-US" dirty="0" err="1" smtClean="0"/>
              <a:t>ttp</a:t>
            </a:r>
            <a:r>
              <a:rPr lang="en-US" dirty="0" smtClean="0"/>
              <a:t> harus </a:t>
            </a:r>
            <a:r>
              <a:rPr lang="en-US" dirty="0" err="1" smtClean="0"/>
              <a:t>diterjemahkan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096000" y="3581400"/>
            <a:ext cx="2743200" cy="2514600"/>
          </a:xfrm>
          <a:prstGeom prst="wedgeRoundRectCallout">
            <a:avLst>
              <a:gd name="adj1" fmla="val -2254"/>
              <a:gd name="adj2" fmla="val -578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 smtClean="0"/>
              <a:t>Pembenahan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kiblat</a:t>
            </a:r>
            <a:r>
              <a:rPr lang="en-US" dirty="0" smtClean="0"/>
              <a:t> (1897)</a:t>
            </a:r>
          </a:p>
          <a:p>
            <a:pPr marL="342900" indent="-342900" algn="ctr"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shaf</a:t>
            </a:r>
            <a:r>
              <a:rPr lang="en-US" dirty="0" smtClean="0"/>
              <a:t> </a:t>
            </a:r>
            <a:r>
              <a:rPr lang="en-US" dirty="0" err="1" smtClean="0"/>
              <a:t>shalat</a:t>
            </a:r>
            <a:r>
              <a:rPr lang="en-US" dirty="0" smtClean="0"/>
              <a:t> (1897)</a:t>
            </a:r>
          </a:p>
          <a:p>
            <a:pPr marL="342900" indent="-342900" algn="ctr"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Renovasi</a:t>
            </a:r>
            <a:r>
              <a:rPr lang="en-US" dirty="0" smtClean="0"/>
              <a:t> </a:t>
            </a:r>
            <a:r>
              <a:rPr lang="en-US" dirty="0" err="1" smtClean="0"/>
              <a:t>mushalla</a:t>
            </a:r>
            <a:r>
              <a:rPr lang="en-US" dirty="0" smtClean="0"/>
              <a:t> Ahmad </a:t>
            </a:r>
            <a:r>
              <a:rPr lang="en-US" dirty="0" err="1" smtClean="0"/>
              <a:t>Dahlan</a:t>
            </a:r>
            <a:r>
              <a:rPr lang="en-US" dirty="0" smtClean="0"/>
              <a:t> &amp; </a:t>
            </a:r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pesantren</a:t>
            </a:r>
            <a:r>
              <a:rPr lang="en-US" dirty="0" smtClean="0"/>
              <a:t> </a:t>
            </a:r>
            <a:r>
              <a:rPr lang="en-US" dirty="0" err="1" smtClean="0"/>
              <a:t>ayahnya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 rot="5400000" flipH="1" flipV="1">
            <a:off x="1047750" y="1504950"/>
            <a:ext cx="1638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1"/>
          </p:cNvCxnSpPr>
          <p:nvPr/>
        </p:nvCxnSpPr>
        <p:spPr>
          <a:xfrm rot="16200000" flipH="1">
            <a:off x="1200150" y="4133850"/>
            <a:ext cx="10287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snouck hurgronj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3806825" cy="264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2.bp.blogspot.com/-8d8mE75ALsA/V2DOu1zb2dI/AAAAAAAAAJ0/Hpjy2oVWOwk-9rhtS1zqeRZNp1YW14ccQCLcB/s1600/download%2B%25282%2529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819400"/>
            <a:ext cx="5562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embarkasi haji pulau serib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80010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embarkasi haji pulau serib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snouck hurgronj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09600"/>
            <a:ext cx="685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snouck hurgronj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239000" cy="495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09800" y="563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Jemaah</a:t>
            </a:r>
            <a:r>
              <a:rPr lang="en-US" dirty="0" smtClean="0"/>
              <a:t> </a:t>
            </a:r>
            <a:r>
              <a:rPr lang="en-US" dirty="0" err="1" smtClean="0"/>
              <a:t>haji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Sambas </a:t>
            </a:r>
            <a:r>
              <a:rPr lang="en-US" dirty="0" err="1" smtClean="0"/>
              <a:t>dan</a:t>
            </a:r>
            <a:r>
              <a:rPr lang="en-US" dirty="0" smtClean="0"/>
              <a:t> Pontianak, Kalimantan Barat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Jedah</a:t>
            </a:r>
            <a:r>
              <a:rPr lang="en-US" dirty="0" smtClean="0"/>
              <a:t>, 1884. </a:t>
            </a:r>
            <a:r>
              <a:rPr lang="en-US" dirty="0" err="1" smtClean="0"/>
              <a:t>Potret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Snouck</a:t>
            </a:r>
            <a:r>
              <a:rPr lang="en-US" dirty="0" smtClean="0"/>
              <a:t> Hurgronje.pic.twitter.com/cHXQQ3i15r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snouck hurgronj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0772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bar terka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7924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Gambar terka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6000750" cy="4629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E. </a:t>
            </a:r>
            <a:r>
              <a:rPr lang="en-US" sz="3600" dirty="0" err="1" smtClean="0">
                <a:solidFill>
                  <a:schemeClr val="bg1"/>
                </a:solidFill>
              </a:rPr>
              <a:t>Proses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Berdirinya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Muhammadiyah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381000" y="3886200"/>
            <a:ext cx="1752600" cy="685800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KHA </a:t>
            </a:r>
            <a:r>
              <a:rPr lang="en-US" b="1" dirty="0" err="1" smtClean="0"/>
              <a:t>Dahlan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72000" y="4953000"/>
            <a:ext cx="1905000" cy="8382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Budi </a:t>
            </a:r>
            <a:r>
              <a:rPr lang="en-US" dirty="0" err="1" smtClean="0"/>
              <a:t>Utomo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905000" y="4876800"/>
            <a:ext cx="2209800" cy="990600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Djojosumarto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anggota</a:t>
            </a:r>
            <a:r>
              <a:rPr lang="en-US" dirty="0" smtClean="0"/>
              <a:t> Budi </a:t>
            </a:r>
            <a:r>
              <a:rPr lang="en-US" dirty="0" err="1" smtClean="0"/>
              <a:t>Utomo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915194" y="4952206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71600" y="4191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1066800" y="2895600"/>
            <a:ext cx="21336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Penasihat</a:t>
            </a:r>
            <a:r>
              <a:rPr lang="en-US" dirty="0" smtClean="0"/>
              <a:t>  </a:t>
            </a:r>
            <a:r>
              <a:rPr lang="en-US" dirty="0" err="1" smtClean="0"/>
              <a:t>masalah</a:t>
            </a:r>
            <a:r>
              <a:rPr lang="en-US" dirty="0" smtClean="0"/>
              <a:t> agama Budi </a:t>
            </a:r>
            <a:r>
              <a:rPr lang="en-US" dirty="0" err="1" smtClean="0"/>
              <a:t>Utomo</a:t>
            </a:r>
            <a:endParaRPr lang="en-US" dirty="0"/>
          </a:p>
        </p:txBody>
      </p:sp>
      <p:sp>
        <p:nvSpPr>
          <p:cNvPr id="49" name="Flowchart: Alternate Process 48"/>
          <p:cNvSpPr/>
          <p:nvPr/>
        </p:nvSpPr>
        <p:spPr>
          <a:xfrm>
            <a:off x="152400" y="152400"/>
            <a:ext cx="2590800" cy="1066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marL="342900" indent="-342900" algn="ctr"/>
            <a:r>
              <a:rPr lang="en-US" dirty="0" smtClean="0"/>
              <a:t>&amp;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aktualisasi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4" idx="0"/>
          </p:cNvCxnSpPr>
          <p:nvPr/>
        </p:nvCxnSpPr>
        <p:spPr>
          <a:xfrm rot="16200000" flipV="1">
            <a:off x="4933950" y="436245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-2590800" y="6400800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875506" y="3238500"/>
            <a:ext cx="991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794" y="2894806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-646906" y="2552700"/>
            <a:ext cx="2513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762000" y="12954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Sosialisasi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295400" y="541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6477000" y="1143000"/>
            <a:ext cx="2438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 smtClean="0"/>
              <a:t>Mengajar</a:t>
            </a:r>
            <a:r>
              <a:rPr lang="en-US" dirty="0" smtClean="0"/>
              <a:t> siswa2 </a:t>
            </a:r>
            <a:r>
              <a:rPr lang="en-US" dirty="0" err="1" smtClean="0"/>
              <a:t>Kweekschool</a:t>
            </a:r>
            <a:r>
              <a:rPr lang="en-US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Mengajar</a:t>
            </a:r>
            <a:r>
              <a:rPr lang="en-US" dirty="0" smtClean="0"/>
              <a:t> pd </a:t>
            </a:r>
            <a:r>
              <a:rPr lang="en-US" dirty="0" err="1" smtClean="0"/>
              <a:t>Ahad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KHA </a:t>
            </a:r>
            <a:r>
              <a:rPr lang="en-US" dirty="0" err="1" smtClean="0"/>
              <a:t>Dahlan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9" name="Straight Arrow Connector 108"/>
          <p:cNvCxnSpPr>
            <a:stCxn id="80" idx="3"/>
          </p:cNvCxnSpPr>
          <p:nvPr/>
        </p:nvCxnSpPr>
        <p:spPr>
          <a:xfrm flipV="1">
            <a:off x="3200400" y="1524000"/>
            <a:ext cx="3200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5" idx="0"/>
            <a:endCxn id="4" idx="1"/>
          </p:cNvCxnSpPr>
          <p:nvPr/>
        </p:nvCxnSpPr>
        <p:spPr>
          <a:xfrm>
            <a:off x="4114800" y="5372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Hasil gambar untuk dr. wahidin dan dr. Sutom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86000"/>
            <a:ext cx="129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114" descr="Hasil gambar untuk dr. wahidin dan dr. Sutom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286000"/>
            <a:ext cx="140144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5" name="Straight Connector 124"/>
          <p:cNvCxnSpPr/>
          <p:nvPr/>
        </p:nvCxnSpPr>
        <p:spPr>
          <a:xfrm>
            <a:off x="1371600" y="27432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File:COLLECTIE TROPENMUSEUM Eerste klas van de Hollandsch-Inlandsche School onderdeel van de kweekschool te Djetis Yogyakarta Java TMnr 10002278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667000"/>
            <a:ext cx="2133600" cy="155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" name="Picture 129" descr="https://images-blogger-opensocial.googleusercontent.com/gadgets/proxy?url=http%3A%2F%2F1.bp.blogspot.com%2F-m7iq44yxJKY%2FUrUDBnhENoI%2FAAAAAAAAAIo%2FcdfdWv-cBZM%2Fs320%2FGambar%2BKiai%2BMuda.jpg&amp;container=blogger&amp;gadget=a&amp;rewriteMime=image%2F*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581400"/>
            <a:ext cx="93757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30" descr="rumah ahmad dahlan @yogya 2013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4267200"/>
            <a:ext cx="236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3200400" y="685800"/>
            <a:ext cx="2286000" cy="1447800"/>
          </a:xfrm>
          <a:prstGeom prst="wedgeRectCallout">
            <a:avLst>
              <a:gd name="adj1" fmla="val -62144"/>
              <a:gd name="adj2" fmla="val 11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spiritual Islam dg </a:t>
            </a:r>
            <a:r>
              <a:rPr lang="en-US" dirty="0" err="1" smtClean="0"/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haji</a:t>
            </a:r>
            <a:r>
              <a:rPr lang="en-US" dirty="0" smtClean="0"/>
              <a:t> &amp; </a:t>
            </a:r>
            <a:r>
              <a:rPr lang="en-US" dirty="0" err="1" smtClean="0"/>
              <a:t>intelektual</a:t>
            </a:r>
            <a:r>
              <a:rPr lang="en-US" dirty="0" smtClean="0"/>
              <a:t> dg </a:t>
            </a:r>
            <a:r>
              <a:rPr lang="en-US" dirty="0" err="1" smtClean="0"/>
              <a:t>belajar</a:t>
            </a:r>
            <a:r>
              <a:rPr lang="en-US" dirty="0" smtClean="0"/>
              <a:t> pd </a:t>
            </a:r>
            <a:r>
              <a:rPr lang="en-US" dirty="0" err="1" smtClean="0"/>
              <a:t>ulama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Makkah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953000" y="2362200"/>
            <a:ext cx="2514600" cy="1524000"/>
          </a:xfrm>
          <a:prstGeom prst="wedgeRoundRectCallout">
            <a:avLst>
              <a:gd name="adj1" fmla="val -76899"/>
              <a:gd name="adj2" fmla="val -54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Islam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difahami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kognitif</a:t>
            </a:r>
            <a:r>
              <a:rPr lang="en-US" dirty="0" smtClean="0"/>
              <a:t> </a:t>
            </a:r>
            <a:r>
              <a:rPr lang="en-US" dirty="0" err="1" smtClean="0"/>
              <a:t>ttp</a:t>
            </a:r>
            <a:r>
              <a:rPr lang="en-US" dirty="0" smtClean="0"/>
              <a:t> harus </a:t>
            </a:r>
            <a:r>
              <a:rPr lang="en-US" dirty="0" err="1" smtClean="0"/>
              <a:t>diterjemahkan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724400" y="4191000"/>
            <a:ext cx="3810000" cy="2209800"/>
          </a:xfrm>
          <a:prstGeom prst="wedgeRoundRectCallout">
            <a:avLst>
              <a:gd name="adj1" fmla="val -25074"/>
              <a:gd name="adj2" fmla="val -619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 smtClean="0"/>
              <a:t>Pembenahan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kiblat</a:t>
            </a:r>
            <a:r>
              <a:rPr lang="en-US" dirty="0" smtClean="0"/>
              <a:t> (1897)</a:t>
            </a:r>
          </a:p>
          <a:p>
            <a:pPr marL="342900" indent="-342900" algn="ctr"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shaf</a:t>
            </a:r>
            <a:r>
              <a:rPr lang="en-US" dirty="0" smtClean="0"/>
              <a:t> </a:t>
            </a:r>
            <a:r>
              <a:rPr lang="en-US" dirty="0" err="1" smtClean="0"/>
              <a:t>shalat</a:t>
            </a:r>
            <a:r>
              <a:rPr lang="en-US" dirty="0" smtClean="0"/>
              <a:t> (1897)</a:t>
            </a:r>
          </a:p>
          <a:p>
            <a:pPr marL="342900" indent="-342900" algn="ctr"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Renovasi</a:t>
            </a:r>
            <a:r>
              <a:rPr lang="en-US" dirty="0" smtClean="0"/>
              <a:t> </a:t>
            </a:r>
            <a:r>
              <a:rPr lang="en-US" dirty="0" err="1" smtClean="0"/>
              <a:t>mushalla</a:t>
            </a:r>
            <a:r>
              <a:rPr lang="en-US" dirty="0" smtClean="0"/>
              <a:t> Ahmad </a:t>
            </a:r>
            <a:r>
              <a:rPr lang="en-US" dirty="0" err="1" smtClean="0"/>
              <a:t>Dahlan</a:t>
            </a:r>
            <a:r>
              <a:rPr lang="en-US" dirty="0" smtClean="0"/>
              <a:t> &amp; </a:t>
            </a:r>
            <a:r>
              <a:rPr lang="en-US" dirty="0" err="1" smtClean="0"/>
              <a:t>perluasan</a:t>
            </a:r>
            <a:r>
              <a:rPr lang="en-US" dirty="0" smtClean="0"/>
              <a:t> </a:t>
            </a:r>
            <a:r>
              <a:rPr lang="en-US" dirty="0" err="1" smtClean="0"/>
              <a:t>pesantren</a:t>
            </a:r>
            <a:r>
              <a:rPr lang="en-US" dirty="0" smtClean="0"/>
              <a:t> </a:t>
            </a:r>
            <a:r>
              <a:rPr lang="en-US" dirty="0" err="1" smtClean="0"/>
              <a:t>ayahnya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990600"/>
            <a:ext cx="2209800" cy="12954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Fase</a:t>
            </a:r>
            <a:r>
              <a:rPr lang="en-US" b="1" dirty="0" smtClean="0"/>
              <a:t> </a:t>
            </a:r>
            <a:r>
              <a:rPr lang="en-US" b="1" dirty="0" err="1" smtClean="0"/>
              <a:t>Ibadah</a:t>
            </a:r>
            <a:r>
              <a:rPr lang="en-US" b="1" dirty="0" smtClean="0"/>
              <a:t> </a:t>
            </a:r>
            <a:r>
              <a:rPr lang="en-US" b="1" dirty="0" err="1" smtClean="0"/>
              <a:t>Haji</a:t>
            </a:r>
            <a:endParaRPr lang="en-US" b="1" dirty="0" smtClean="0"/>
          </a:p>
          <a:p>
            <a:pPr algn="ctr"/>
            <a:r>
              <a:rPr lang="en-US" b="1" dirty="0" smtClean="0"/>
              <a:t> ke-1 (1889)</a:t>
            </a:r>
          </a:p>
          <a:p>
            <a:pPr algn="ctr"/>
            <a:r>
              <a:rPr lang="en-US" b="1" dirty="0" err="1" smtClean="0"/>
              <a:t>Umur</a:t>
            </a:r>
            <a:r>
              <a:rPr lang="en-US" b="1" dirty="0" smtClean="0"/>
              <a:t> 20 </a:t>
            </a:r>
            <a:r>
              <a:rPr lang="en-US" b="1" dirty="0" err="1" smtClean="0"/>
              <a:t>th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895600"/>
            <a:ext cx="29718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Langkah</a:t>
            </a:r>
            <a:r>
              <a:rPr lang="en-US" b="1" dirty="0" smtClean="0"/>
              <a:t> 1</a:t>
            </a:r>
          </a:p>
          <a:p>
            <a:pPr algn="ctr"/>
            <a:endParaRPr lang="en-US" b="1" dirty="0" smtClean="0"/>
          </a:p>
          <a:p>
            <a:pPr algn="ctr"/>
            <a:r>
              <a:rPr lang="en-US" dirty="0" err="1" smtClean="0"/>
              <a:t>Berdiskusi</a:t>
            </a:r>
            <a:r>
              <a:rPr lang="en-US" dirty="0" smtClean="0"/>
              <a:t> dg 2 guru </a:t>
            </a:r>
            <a:r>
              <a:rPr lang="en-US" dirty="0" err="1" smtClean="0"/>
              <a:t>Kweekschool</a:t>
            </a:r>
            <a:r>
              <a:rPr lang="en-US" dirty="0" smtClean="0"/>
              <a:t>: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Budihardjo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 R. </a:t>
            </a:r>
            <a:r>
              <a:rPr lang="en-US" dirty="0" err="1" smtClean="0"/>
              <a:t>Dwijosewojo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962400" y="533400"/>
            <a:ext cx="4724400" cy="586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Kweekschool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krn</a:t>
            </a:r>
            <a:r>
              <a:rPr lang="en-US" dirty="0" smtClean="0"/>
              <a:t> </a:t>
            </a: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inspektur</a:t>
            </a:r>
            <a:r>
              <a:rPr lang="en-US" dirty="0" smtClean="0"/>
              <a:t> </a:t>
            </a:r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perkumpulan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KHA </a:t>
            </a:r>
            <a:r>
              <a:rPr lang="en-US" dirty="0" err="1" smtClean="0"/>
              <a:t>Dahlan</a:t>
            </a:r>
            <a:r>
              <a:rPr lang="en-US" dirty="0" smtClean="0"/>
              <a:t>).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perkumpulan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Yogyakarta.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Unruk</a:t>
            </a:r>
            <a:r>
              <a:rPr lang="en-US" dirty="0" smtClean="0"/>
              <a:t> </a:t>
            </a:r>
            <a:r>
              <a:rPr lang="en-US" dirty="0" err="1" smtClean="0"/>
              <a:t>merealisasikan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tuntas</a:t>
            </a:r>
            <a:r>
              <a:rPr lang="en-US" dirty="0" smtClean="0"/>
              <a:t>, Budi </a:t>
            </a:r>
            <a:r>
              <a:rPr lang="en-US" dirty="0" err="1" smtClean="0"/>
              <a:t>Utomo</a:t>
            </a:r>
            <a:r>
              <a:rPr lang="en-US" dirty="0" smtClean="0"/>
              <a:t> </a:t>
            </a:r>
            <a:r>
              <a:rPr lang="en-US" dirty="0" err="1" smtClean="0"/>
              <a:t>membantunya</a:t>
            </a:r>
            <a:r>
              <a:rPr lang="en-US" dirty="0" smtClean="0"/>
              <a:t> dg </a:t>
            </a:r>
            <a:r>
              <a:rPr lang="en-US" dirty="0" err="1" smtClean="0"/>
              <a:t>syarat</a:t>
            </a:r>
            <a:r>
              <a:rPr lang="en-US" dirty="0" smtClean="0"/>
              <a:t> harus </a:t>
            </a:r>
            <a:r>
              <a:rPr lang="en-US" dirty="0" err="1" smtClean="0"/>
              <a:t>diusulkan</a:t>
            </a:r>
            <a:r>
              <a:rPr lang="en-US" dirty="0" smtClean="0"/>
              <a:t>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7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Budi </a:t>
            </a:r>
            <a:r>
              <a:rPr lang="en-US" dirty="0" err="1" smtClean="0"/>
              <a:t>Utomo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352800" y="3505200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2133600"/>
            <a:ext cx="21336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Langkah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Mengadakan</a:t>
            </a:r>
            <a:r>
              <a:rPr lang="en-US" dirty="0" smtClean="0"/>
              <a:t> dgorang2 </a:t>
            </a:r>
            <a:r>
              <a:rPr lang="en-US" dirty="0" err="1" smtClean="0"/>
              <a:t>dekat</a:t>
            </a:r>
            <a:r>
              <a:rPr lang="en-US" dirty="0" smtClean="0"/>
              <a:t>  &amp; </a:t>
            </a:r>
            <a:r>
              <a:rPr lang="en-US" dirty="0" err="1" smtClean="0"/>
              <a:t>memikirkan</a:t>
            </a:r>
            <a:r>
              <a:rPr lang="en-US" dirty="0" smtClean="0"/>
              <a:t> </a:t>
            </a:r>
            <a:r>
              <a:rPr lang="en-US" dirty="0" err="1" smtClean="0"/>
              <a:t>bakal</a:t>
            </a:r>
            <a:r>
              <a:rPr lang="en-US" dirty="0" smtClean="0"/>
              <a:t>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05200" y="533400"/>
            <a:ext cx="5105400" cy="601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Agenda: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perkumpula</a:t>
            </a:r>
            <a:r>
              <a:rPr lang="en-US" dirty="0" smtClean="0"/>
              <a:t>,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&amp; </a:t>
            </a:r>
            <a:r>
              <a:rPr lang="en-US" dirty="0" err="1" smtClean="0"/>
              <a:t>tawaran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=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Nama2 </a:t>
            </a:r>
            <a:r>
              <a:rPr lang="en-US" dirty="0" err="1" smtClean="0"/>
              <a:t>ygbersedia</a:t>
            </a:r>
            <a:r>
              <a:rPr lang="en-US" dirty="0" smtClean="0"/>
              <a:t> 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anggotaBudi</a:t>
            </a:r>
            <a:r>
              <a:rPr lang="en-US" dirty="0" smtClean="0"/>
              <a:t> </a:t>
            </a:r>
            <a:r>
              <a:rPr lang="en-US" dirty="0" err="1" smtClean="0"/>
              <a:t>Utomo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mengusahakan</a:t>
            </a:r>
            <a:r>
              <a:rPr lang="en-US" dirty="0" smtClean="0"/>
              <a:t> 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pd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Hindia-Belanda</a:t>
            </a:r>
            <a:r>
              <a:rPr lang="en-US" dirty="0" smtClean="0"/>
              <a:t>: </a:t>
            </a:r>
          </a:p>
          <a:p>
            <a:pPr marL="342900" indent="-342900" algn="ctr"/>
            <a:r>
              <a:rPr lang="en-US" dirty="0" smtClean="0"/>
              <a:t>1.H. </a:t>
            </a:r>
            <a:r>
              <a:rPr lang="en-US" dirty="0" err="1" smtClean="0"/>
              <a:t>Sarkowi</a:t>
            </a:r>
            <a:endParaRPr lang="en-US" dirty="0" smtClean="0"/>
          </a:p>
          <a:p>
            <a:pPr marL="342900" indent="-342900" algn="ctr"/>
            <a:r>
              <a:rPr lang="en-US" dirty="0" smtClean="0"/>
              <a:t>2. H. Abdul </a:t>
            </a:r>
            <a:r>
              <a:rPr lang="en-US" dirty="0" err="1" smtClean="0"/>
              <a:t>Ghani</a:t>
            </a:r>
            <a:endParaRPr lang="en-US" dirty="0" smtClean="0"/>
          </a:p>
          <a:p>
            <a:pPr marL="342900" indent="-342900" algn="ctr"/>
            <a:r>
              <a:rPr lang="en-US" dirty="0" smtClean="0"/>
              <a:t>3. H.M. </a:t>
            </a:r>
            <a:r>
              <a:rPr lang="en-US" dirty="0" err="1" smtClean="0"/>
              <a:t>Sjoeja</a:t>
            </a:r>
            <a:r>
              <a:rPr lang="en-US" dirty="0" smtClean="0"/>
              <a:t>’</a:t>
            </a:r>
          </a:p>
          <a:p>
            <a:pPr marL="342900" indent="-342900" algn="ctr"/>
            <a:r>
              <a:rPr lang="en-US" dirty="0" smtClean="0"/>
              <a:t>4. H.M. </a:t>
            </a:r>
            <a:r>
              <a:rPr lang="en-US" dirty="0" err="1" smtClean="0"/>
              <a:t>Hisyam</a:t>
            </a:r>
            <a:endParaRPr lang="en-US" dirty="0" smtClean="0"/>
          </a:p>
          <a:p>
            <a:pPr marL="342900" indent="-342900" algn="ctr"/>
            <a:r>
              <a:rPr lang="en-US" dirty="0" smtClean="0"/>
              <a:t>5. H.M. </a:t>
            </a:r>
            <a:r>
              <a:rPr lang="en-US" dirty="0" err="1" smtClean="0"/>
              <a:t>Fachruddin</a:t>
            </a:r>
            <a:endParaRPr lang="en-US" dirty="0" smtClean="0"/>
          </a:p>
          <a:p>
            <a:pPr marL="342900" indent="-342900" algn="ctr"/>
            <a:r>
              <a:rPr lang="en-US" dirty="0" smtClean="0"/>
              <a:t>6. H.M. </a:t>
            </a:r>
            <a:r>
              <a:rPr lang="en-US" dirty="0" err="1" smtClean="0"/>
              <a:t>Tammimy</a:t>
            </a:r>
            <a:endParaRPr lang="en-US" dirty="0" smtClean="0"/>
          </a:p>
          <a:p>
            <a:pPr marL="342900" indent="-342900" algn="ctr"/>
            <a:r>
              <a:rPr lang="en-US" dirty="0" smtClean="0"/>
              <a:t>7. </a:t>
            </a:r>
            <a:r>
              <a:rPr lang="en-US" dirty="0" err="1" smtClean="0"/>
              <a:t>K.H.Ahmad</a:t>
            </a:r>
            <a:r>
              <a:rPr lang="en-US" dirty="0" smtClean="0"/>
              <a:t> </a:t>
            </a:r>
            <a:r>
              <a:rPr lang="en-US" dirty="0" err="1" smtClean="0"/>
              <a:t>Dahlan</a:t>
            </a:r>
            <a:endParaRPr lang="en-US" dirty="0" smtClean="0"/>
          </a:p>
          <a:p>
            <a:pPr marL="342900" indent="-342900" algn="ctr"/>
            <a:r>
              <a:rPr lang="en-US" dirty="0" smtClean="0"/>
              <a:t>4. </a:t>
            </a:r>
            <a:r>
              <a:rPr lang="en-US" dirty="0" err="1" smtClean="0"/>
              <a:t>Hoofdbestuur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 </a:t>
            </a:r>
            <a:r>
              <a:rPr lang="en-US" dirty="0" err="1" smtClean="0"/>
              <a:t>usulan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Budi </a:t>
            </a:r>
            <a:r>
              <a:rPr lang="en-US" dirty="0" err="1" smtClean="0"/>
              <a:t>Utomo</a:t>
            </a:r>
            <a:r>
              <a:rPr lang="en-US" dirty="0" smtClean="0"/>
              <a:t> &amp;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.</a:t>
            </a:r>
          </a:p>
          <a:p>
            <a:pPr marL="342900" indent="-342900" algn="ctr"/>
            <a:endParaRPr lang="en-US" dirty="0" smtClean="0"/>
          </a:p>
          <a:p>
            <a:pPr marL="342900" indent="-342900" algn="ctr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743200" y="32766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1143000"/>
            <a:ext cx="1828800" cy="510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Langkah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3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Ahmad </a:t>
            </a:r>
            <a:r>
              <a:rPr lang="en-US" dirty="0" err="1" smtClean="0"/>
              <a:t>Dahlan</a:t>
            </a:r>
            <a:r>
              <a:rPr lang="en-US" dirty="0" smtClean="0"/>
              <a:t> &amp; 6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Budi </a:t>
            </a:r>
            <a:r>
              <a:rPr lang="en-US" dirty="0" err="1" smtClean="0"/>
              <a:t>Utomo</a:t>
            </a:r>
            <a:r>
              <a:rPr lang="en-US" dirty="0" smtClean="0"/>
              <a:t>  </a:t>
            </a:r>
            <a:r>
              <a:rPr lang="en-US" dirty="0" err="1" smtClean="0"/>
              <a:t>mengajukan</a:t>
            </a:r>
            <a:r>
              <a:rPr lang="en-US" dirty="0" smtClean="0"/>
              <a:t> </a:t>
            </a:r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Hoofdbestuur</a:t>
            </a:r>
            <a:r>
              <a:rPr lang="en-US" dirty="0" smtClean="0"/>
              <a:t> Budi </a:t>
            </a:r>
            <a:r>
              <a:rPr lang="en-US" dirty="0" err="1" smtClean="0"/>
              <a:t>Utomo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mengusulkan</a:t>
            </a:r>
            <a:r>
              <a:rPr lang="en-US" dirty="0" smtClean="0"/>
              <a:t>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pd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Hindia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90800" y="0"/>
            <a:ext cx="6248400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tgl</a:t>
            </a:r>
            <a:r>
              <a:rPr lang="en-US" dirty="0" smtClean="0"/>
              <a:t> 18 </a:t>
            </a:r>
            <a:r>
              <a:rPr lang="en-US" dirty="0" err="1" smtClean="0"/>
              <a:t>Nopember</a:t>
            </a:r>
            <a:r>
              <a:rPr lang="en-US" dirty="0" smtClean="0"/>
              <a:t> 1912 ( 8 </a:t>
            </a:r>
            <a:r>
              <a:rPr lang="en-US" dirty="0" err="1" smtClean="0"/>
              <a:t>Dzulhijjah</a:t>
            </a:r>
            <a:r>
              <a:rPr lang="en-US" dirty="0" smtClean="0"/>
              <a:t> 1330 H) </a:t>
            </a:r>
          </a:p>
          <a:p>
            <a:pPr algn="ctr"/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dikabulkan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Hindia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Hoofdbestuur</a:t>
            </a:r>
            <a:r>
              <a:rPr lang="en-US" dirty="0" smtClean="0"/>
              <a:t> Budi </a:t>
            </a:r>
            <a:r>
              <a:rPr lang="en-US" dirty="0" err="1" smtClean="0"/>
              <a:t>Utomo</a:t>
            </a:r>
            <a:r>
              <a:rPr lang="en-US" dirty="0" smtClean="0"/>
              <a:t> </a:t>
            </a:r>
            <a:r>
              <a:rPr lang="en-US" dirty="0" err="1" smtClean="0"/>
              <a:t>ditanggapi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serius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hati2</a:t>
            </a:r>
          </a:p>
          <a:p>
            <a:pPr algn="ctr"/>
            <a:r>
              <a:rPr lang="en-US" dirty="0" err="1" smtClean="0"/>
              <a:t>Oleh</a:t>
            </a:r>
            <a:r>
              <a:rPr lang="en-US" dirty="0" smtClean="0"/>
              <a:t> 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Hindia</a:t>
            </a:r>
            <a:r>
              <a:rPr lang="en-US" dirty="0" smtClean="0"/>
              <a:t> </a:t>
            </a:r>
            <a:r>
              <a:rPr lang="en-US" dirty="0" err="1" smtClean="0"/>
              <a:t>Belandadg</a:t>
            </a:r>
            <a:r>
              <a:rPr lang="en-US" dirty="0" smtClean="0"/>
              <a:t> </a:t>
            </a:r>
            <a:r>
              <a:rPr lang="en-US" dirty="0" err="1" smtClean="0"/>
              <a:t>minta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&amp; </a:t>
            </a:r>
            <a:r>
              <a:rPr lang="en-US" dirty="0" err="1" smtClean="0"/>
              <a:t>advis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penguasa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: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Residen</a:t>
            </a:r>
            <a:r>
              <a:rPr lang="en-US" dirty="0" smtClean="0"/>
              <a:t> (</a:t>
            </a:r>
            <a:r>
              <a:rPr lang="en-US" dirty="0" err="1" smtClean="0"/>
              <a:t>Gubernur</a:t>
            </a:r>
            <a:r>
              <a:rPr lang="en-US" dirty="0" smtClean="0"/>
              <a:t>) Yogyakarta.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 Sri Sultan </a:t>
            </a:r>
            <a:r>
              <a:rPr lang="en-US" dirty="0" err="1" smtClean="0"/>
              <a:t>Hamengkubuwono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VII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Pepatih</a:t>
            </a:r>
            <a:r>
              <a:rPr lang="en-US" dirty="0" smtClean="0"/>
              <a:t> </a:t>
            </a:r>
            <a:r>
              <a:rPr lang="en-US" dirty="0" err="1" smtClean="0"/>
              <a:t>Dalem</a:t>
            </a:r>
            <a:r>
              <a:rPr lang="en-US" dirty="0" smtClean="0"/>
              <a:t> Sri Sultan </a:t>
            </a:r>
            <a:r>
              <a:rPr lang="en-US" dirty="0" err="1" smtClean="0"/>
              <a:t>Hamengkubuwono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VII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Hoofd</a:t>
            </a:r>
            <a:r>
              <a:rPr lang="en-US" dirty="0" smtClean="0"/>
              <a:t> (</a:t>
            </a:r>
            <a:r>
              <a:rPr lang="en-US" dirty="0" err="1" smtClean="0"/>
              <a:t>ketua</a:t>
            </a:r>
            <a:r>
              <a:rPr lang="en-US" dirty="0" smtClean="0"/>
              <a:t>) </a:t>
            </a:r>
            <a:r>
              <a:rPr lang="en-US" dirty="0" err="1" smtClean="0"/>
              <a:t>Penghulu</a:t>
            </a:r>
            <a:r>
              <a:rPr lang="en-US" dirty="0" smtClean="0"/>
              <a:t> </a:t>
            </a:r>
            <a:r>
              <a:rPr lang="en-US" dirty="0" err="1" smtClean="0"/>
              <a:t>Haji</a:t>
            </a:r>
            <a:r>
              <a:rPr lang="en-US" dirty="0" smtClean="0"/>
              <a:t> Muhammad </a:t>
            </a:r>
            <a:r>
              <a:rPr lang="en-US" dirty="0" err="1" smtClean="0"/>
              <a:t>Kholil</a:t>
            </a:r>
            <a:r>
              <a:rPr lang="en-US" dirty="0" smtClean="0"/>
              <a:t> </a:t>
            </a:r>
            <a:r>
              <a:rPr lang="en-US" dirty="0" err="1" smtClean="0"/>
              <a:t>Kamaludiningrat</a:t>
            </a:r>
            <a:r>
              <a:rPr lang="en-US" dirty="0" smtClean="0"/>
              <a:t>.</a:t>
            </a:r>
          </a:p>
          <a:p>
            <a:pPr marL="342900" indent="-342900" algn="ctr"/>
            <a:r>
              <a:rPr lang="en-US" dirty="0" err="1" smtClean="0"/>
              <a:t>Sempat</a:t>
            </a:r>
            <a:r>
              <a:rPr lang="en-US" dirty="0" smtClean="0"/>
              <a:t> </a:t>
            </a:r>
            <a:r>
              <a:rPr lang="en-US" dirty="0" err="1" smtClean="0"/>
              <a:t>ditolajk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Hoofd</a:t>
            </a:r>
            <a:r>
              <a:rPr lang="en-US" dirty="0" smtClean="0"/>
              <a:t> </a:t>
            </a:r>
            <a:r>
              <a:rPr lang="en-US" dirty="0" err="1" smtClean="0"/>
              <a:t>Penghulu</a:t>
            </a:r>
            <a:r>
              <a:rPr lang="en-US" dirty="0" smtClean="0"/>
              <a:t> , </a:t>
            </a:r>
            <a:r>
              <a:rPr lang="en-US" dirty="0" err="1" smtClean="0"/>
              <a:t>ttp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atasannya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Pepatih</a:t>
            </a:r>
            <a:r>
              <a:rPr lang="en-US" dirty="0" smtClean="0"/>
              <a:t> </a:t>
            </a:r>
            <a:r>
              <a:rPr lang="en-US" dirty="0" err="1" smtClean="0"/>
              <a:t>Dalem</a:t>
            </a:r>
            <a:r>
              <a:rPr lang="en-US" dirty="0" smtClean="0"/>
              <a:t> Sri Sultan </a:t>
            </a:r>
            <a:r>
              <a:rPr lang="en-US" dirty="0" err="1" smtClean="0"/>
              <a:t>Hamengkubuwono</a:t>
            </a:r>
            <a:r>
              <a:rPr lang="en-US" dirty="0" smtClean="0"/>
              <a:t> VII. </a:t>
            </a:r>
          </a:p>
          <a:p>
            <a:pPr marL="342900" indent="-342900" algn="ctr"/>
            <a:r>
              <a:rPr lang="en-US" dirty="0" err="1" smtClean="0"/>
              <a:t>Penghulu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meneruskan</a:t>
            </a:r>
            <a:r>
              <a:rPr lang="en-US" dirty="0" smtClean="0"/>
              <a:t> 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permohonan</a:t>
            </a:r>
            <a:r>
              <a:rPr lang="en-US" dirty="0" smtClean="0"/>
              <a:t> KHA </a:t>
            </a:r>
            <a:r>
              <a:rPr lang="en-US" dirty="0" err="1" smtClean="0"/>
              <a:t>Dahlan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Sri Sultan. </a:t>
            </a:r>
          </a:p>
          <a:p>
            <a:pPr marL="342900" indent="-342900" algn="ctr"/>
            <a:r>
              <a:rPr lang="en-US" dirty="0" smtClean="0"/>
              <a:t>Sri Sultan </a:t>
            </a:r>
            <a:r>
              <a:rPr lang="en-US" dirty="0" err="1" smtClean="0"/>
              <a:t>mrekomendasi</a:t>
            </a:r>
            <a:r>
              <a:rPr lang="en-US" dirty="0" smtClean="0"/>
              <a:t>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kawasan</a:t>
            </a:r>
            <a:r>
              <a:rPr lang="en-US" dirty="0" smtClean="0"/>
              <a:t> Yogyakarta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diteruskan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Gubernur</a:t>
            </a:r>
            <a:r>
              <a:rPr lang="en-US" dirty="0" smtClean="0"/>
              <a:t> </a:t>
            </a:r>
            <a:r>
              <a:rPr lang="en-US" dirty="0" err="1" smtClean="0"/>
              <a:t>Jendral</a:t>
            </a:r>
            <a:r>
              <a:rPr lang="en-US" dirty="0" smtClean="0"/>
              <a:t>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Gubernur</a:t>
            </a:r>
            <a:r>
              <a:rPr lang="en-US" dirty="0" smtClean="0"/>
              <a:t> </a:t>
            </a:r>
            <a:r>
              <a:rPr lang="en-US" dirty="0" err="1" smtClean="0"/>
              <a:t>Jendral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Hoofdbestuur</a:t>
            </a:r>
            <a:r>
              <a:rPr lang="en-US" dirty="0" smtClean="0"/>
              <a:t> Budi </a:t>
            </a:r>
            <a:r>
              <a:rPr lang="en-US" dirty="0" err="1" smtClean="0"/>
              <a:t>Utomo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diserahkan</a:t>
            </a:r>
            <a:r>
              <a:rPr lang="en-US" dirty="0" smtClean="0"/>
              <a:t> pd KHA </a:t>
            </a:r>
            <a:r>
              <a:rPr lang="en-US" dirty="0" err="1" smtClean="0"/>
              <a:t>Dahlan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209800" y="3124200"/>
            <a:ext cx="228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371600"/>
            <a:ext cx="4495800" cy="373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Presiden</a:t>
            </a:r>
            <a:r>
              <a:rPr lang="en-US" dirty="0" smtClean="0"/>
              <a:t>/ </a:t>
            </a:r>
            <a:r>
              <a:rPr lang="en-US" dirty="0" err="1" smtClean="0"/>
              <a:t>Ketua</a:t>
            </a:r>
            <a:r>
              <a:rPr lang="en-US" dirty="0" smtClean="0"/>
              <a:t>: KH Ahmad </a:t>
            </a:r>
            <a:r>
              <a:rPr lang="en-US" dirty="0" err="1" smtClean="0"/>
              <a:t>Dahlan</a:t>
            </a:r>
            <a:endParaRPr lang="en-US" dirty="0" smtClean="0"/>
          </a:p>
          <a:p>
            <a:pPr algn="ctr"/>
            <a:r>
              <a:rPr lang="en-US" dirty="0" err="1" smtClean="0"/>
              <a:t>Sekretaris</a:t>
            </a:r>
            <a:r>
              <a:rPr lang="en-US" dirty="0" smtClean="0"/>
              <a:t>: H. Abdullah </a:t>
            </a:r>
            <a:r>
              <a:rPr lang="en-US" dirty="0" err="1" smtClean="0"/>
              <a:t>Siradj</a:t>
            </a:r>
            <a:endParaRPr lang="en-US" dirty="0" smtClean="0"/>
          </a:p>
          <a:p>
            <a:pPr algn="ctr"/>
            <a:r>
              <a:rPr lang="en-US" dirty="0" err="1" smtClean="0"/>
              <a:t>Anggota</a:t>
            </a:r>
            <a:r>
              <a:rPr lang="en-US" dirty="0" smtClean="0"/>
              <a:t>: H. Ahmad</a:t>
            </a:r>
          </a:p>
          <a:p>
            <a:pPr algn="ctr"/>
            <a:r>
              <a:rPr lang="en-US" dirty="0" smtClean="0"/>
              <a:t>H. </a:t>
            </a:r>
            <a:r>
              <a:rPr lang="en-US" dirty="0" err="1" smtClean="0"/>
              <a:t>Abdur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pPr algn="ctr"/>
            <a:r>
              <a:rPr lang="en-US" dirty="0" smtClean="0"/>
              <a:t>H. Muhammad</a:t>
            </a:r>
          </a:p>
          <a:p>
            <a:pPr algn="ctr"/>
            <a:r>
              <a:rPr lang="en-US" dirty="0" smtClean="0"/>
              <a:t>R.H. </a:t>
            </a:r>
            <a:r>
              <a:rPr lang="en-US" dirty="0" err="1" smtClean="0"/>
              <a:t>Djailani</a:t>
            </a:r>
            <a:endParaRPr lang="en-US" dirty="0" smtClean="0"/>
          </a:p>
          <a:p>
            <a:pPr algn="ctr"/>
            <a:r>
              <a:rPr lang="en-US" dirty="0" smtClean="0"/>
              <a:t>H. </a:t>
            </a:r>
            <a:r>
              <a:rPr lang="en-US" dirty="0" err="1" smtClean="0"/>
              <a:t>Anies</a:t>
            </a:r>
            <a:endParaRPr lang="en-US" dirty="0" smtClean="0"/>
          </a:p>
          <a:p>
            <a:pPr algn="ctr"/>
            <a:r>
              <a:rPr lang="en-US" dirty="0" smtClean="0"/>
              <a:t>H. Muhammad </a:t>
            </a:r>
            <a:r>
              <a:rPr lang="en-US" dirty="0" err="1" smtClean="0"/>
              <a:t>Fakih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2209800"/>
            <a:ext cx="28194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Langkah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4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Ahmad </a:t>
            </a:r>
            <a:r>
              <a:rPr lang="en-US" dirty="0" err="1" smtClean="0"/>
              <a:t>Dahlan</a:t>
            </a:r>
            <a:r>
              <a:rPr lang="en-US" dirty="0" smtClean="0"/>
              <a:t> </a:t>
            </a:r>
            <a:r>
              <a:rPr lang="en-US" dirty="0" err="1" smtClean="0"/>
              <a:t>adakan</a:t>
            </a:r>
            <a:r>
              <a:rPr lang="en-US" dirty="0" smtClean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kalinya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mempersiapkan</a:t>
            </a:r>
            <a:r>
              <a:rPr lang="en-US" dirty="0" smtClean="0"/>
              <a:t> </a:t>
            </a:r>
            <a:r>
              <a:rPr lang="en-US" dirty="0" err="1" smtClean="0"/>
              <a:t>proklamasi</a:t>
            </a:r>
            <a:r>
              <a:rPr lang="en-US" dirty="0" smtClean="0"/>
              <a:t>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86200" y="1295400"/>
            <a:ext cx="41910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Diputuskan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Proklamasi</a:t>
            </a:r>
            <a:r>
              <a:rPr lang="en-US" dirty="0" smtClean="0"/>
              <a:t> </a:t>
            </a:r>
            <a:r>
              <a:rPr lang="en-US" dirty="0" err="1" smtClean="0"/>
              <a:t>berdirinya</a:t>
            </a:r>
            <a:r>
              <a:rPr lang="en-US" dirty="0" smtClean="0"/>
              <a:t> 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(</a:t>
            </a:r>
            <a:r>
              <a:rPr lang="en-US" dirty="0" err="1" smtClean="0"/>
              <a:t>ushulan</a:t>
            </a:r>
            <a:r>
              <a:rPr lang="en-US" dirty="0" smtClean="0"/>
              <a:t> R. </a:t>
            </a:r>
            <a:r>
              <a:rPr lang="en-US" dirty="0" err="1" smtClean="0"/>
              <a:t>Dwidjosewojo</a:t>
            </a:r>
            <a:r>
              <a:rPr lang="en-US" dirty="0" smtClean="0"/>
              <a:t>),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pejabatpemerintah</a:t>
            </a:r>
            <a:r>
              <a:rPr lang="en-US" dirty="0" smtClean="0"/>
              <a:t> &amp;  </a:t>
            </a:r>
            <a:r>
              <a:rPr lang="en-US" dirty="0" err="1" smtClean="0"/>
              <a:t>pejabat</a:t>
            </a:r>
            <a:r>
              <a:rPr lang="en-US" dirty="0" smtClean="0"/>
              <a:t> </a:t>
            </a:r>
            <a:r>
              <a:rPr lang="en-US" dirty="0" err="1" smtClean="0"/>
              <a:t>kesultanan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proklamasinya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Loodge</a:t>
            </a:r>
            <a:r>
              <a:rPr lang="en-US" dirty="0" smtClean="0"/>
              <a:t> </a:t>
            </a:r>
            <a:r>
              <a:rPr lang="en-US" dirty="0" err="1" smtClean="0"/>
              <a:t>Gebuw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Yogyakarta, </a:t>
            </a:r>
            <a:r>
              <a:rPr lang="en-US" dirty="0" err="1" smtClean="0"/>
              <a:t>Malioboro</a:t>
            </a:r>
            <a:r>
              <a:rPr lang="en-US" dirty="0" smtClean="0"/>
              <a:t>, </a:t>
            </a:r>
            <a:r>
              <a:rPr lang="en-US" dirty="0" err="1" smtClean="0"/>
              <a:t>pdmalam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trakhir</a:t>
            </a:r>
            <a:r>
              <a:rPr lang="en-US" dirty="0" smtClean="0"/>
              <a:t>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Desember</a:t>
            </a:r>
            <a:r>
              <a:rPr lang="en-US" dirty="0" smtClean="0"/>
              <a:t> 1912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429000" y="3429000"/>
            <a:ext cx="304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8200" y="2057400"/>
            <a:ext cx="2438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Langkah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5</a:t>
            </a:r>
          </a:p>
          <a:p>
            <a:pPr algn="ctr"/>
            <a:r>
              <a:rPr lang="en-US" dirty="0" err="1" smtClean="0"/>
              <a:t>Memproklamirkan</a:t>
            </a:r>
            <a:r>
              <a:rPr lang="en-US" dirty="0" smtClean="0"/>
              <a:t> 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19600" y="1143000"/>
            <a:ext cx="4191000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en-US" dirty="0" err="1" smtClean="0"/>
              <a:t>Dihadiri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 Sri Sultan </a:t>
            </a:r>
            <a:r>
              <a:rPr lang="en-US" dirty="0" err="1" smtClean="0"/>
              <a:t>Hamengkubuwono</a:t>
            </a:r>
            <a:r>
              <a:rPr lang="en-US" dirty="0" smtClean="0"/>
              <a:t> VII &amp; </a:t>
            </a:r>
            <a:r>
              <a:rPr lang="en-US" dirty="0" err="1" smtClean="0"/>
              <a:t>pejabat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Acara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dg </a:t>
            </a:r>
            <a:r>
              <a:rPr lang="en-US" dirty="0" err="1" smtClean="0"/>
              <a:t>sambutan</a:t>
            </a:r>
            <a:r>
              <a:rPr lang="en-US" dirty="0" smtClean="0"/>
              <a:t> KHA </a:t>
            </a:r>
            <a:r>
              <a:rPr lang="en-US" dirty="0" err="1" smtClean="0"/>
              <a:t>Dahlan</a:t>
            </a:r>
            <a:r>
              <a:rPr lang="en-US" dirty="0" smtClean="0"/>
              <a:t> dg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bbrp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</a:t>
            </a:r>
            <a:r>
              <a:rPr lang="en-US" dirty="0" smtClean="0"/>
              <a:t>al-Quran </a:t>
            </a:r>
            <a:r>
              <a:rPr lang="en-US" dirty="0" smtClean="0"/>
              <a:t>&amp; </a:t>
            </a:r>
            <a:r>
              <a:rPr lang="en-US" dirty="0" err="1" smtClean="0"/>
              <a:t>Surat</a:t>
            </a:r>
            <a:r>
              <a:rPr lang="en-US" dirty="0" smtClean="0"/>
              <a:t> al-</a:t>
            </a:r>
            <a:r>
              <a:rPr lang="en-US" dirty="0" err="1" smtClean="0"/>
              <a:t>Fatihah</a:t>
            </a:r>
            <a:r>
              <a:rPr lang="en-US" dirty="0" smtClean="0"/>
              <a:t>, </a:t>
            </a:r>
            <a:r>
              <a:rPr lang="en-US" dirty="0" err="1" smtClean="0"/>
              <a:t>pembacaan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legalitas</a:t>
            </a:r>
            <a:r>
              <a:rPr lang="en-US" dirty="0" smtClean="0"/>
              <a:t>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r>
              <a:rPr lang="en-US" dirty="0" smtClean="0"/>
              <a:t> dg </a:t>
            </a:r>
            <a:r>
              <a:rPr lang="en-US" dirty="0" err="1" smtClean="0"/>
              <a:t>doa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dibacakan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KHA </a:t>
            </a:r>
            <a:r>
              <a:rPr lang="en-US" dirty="0" err="1" smtClean="0"/>
              <a:t>Dahlan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al-</a:t>
            </a:r>
            <a:r>
              <a:rPr lang="en-US" dirty="0" err="1" smtClean="0"/>
              <a:t>Fatihah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05200" y="27432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7315200" cy="1066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F.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Muhammadiyah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Perkembangannya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057400" y="1600200"/>
            <a:ext cx="449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Ada</a:t>
            </a:r>
            <a:r>
              <a:rPr lang="en-US" dirty="0" smtClean="0"/>
              <a:t> 7 kali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redaksional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Muktamar</a:t>
            </a:r>
            <a:r>
              <a:rPr lang="en-US" dirty="0" smtClean="0"/>
              <a:t> </a:t>
            </a:r>
            <a:r>
              <a:rPr lang="en-US" dirty="0" err="1" smtClean="0"/>
              <a:t>Muhammaiyah</a:t>
            </a:r>
            <a:r>
              <a:rPr lang="en-US" dirty="0" smtClean="0"/>
              <a:t> ke-44 </a:t>
            </a:r>
            <a:r>
              <a:rPr lang="en-US" dirty="0" err="1" smtClean="0"/>
              <a:t>di</a:t>
            </a:r>
            <a:r>
              <a:rPr lang="en-US" dirty="0" smtClean="0"/>
              <a:t> Jakarta </a:t>
            </a:r>
            <a:r>
              <a:rPr lang="en-US" dirty="0" err="1" smtClean="0"/>
              <a:t>th</a:t>
            </a:r>
            <a:r>
              <a:rPr lang="en-US" dirty="0" smtClean="0"/>
              <a:t>. 2000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1800" y="2819400"/>
            <a:ext cx="2362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Pertama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Permulaan</a:t>
            </a:r>
            <a:r>
              <a:rPr lang="en-US" dirty="0" smtClean="0"/>
              <a:t> </a:t>
            </a:r>
            <a:r>
              <a:rPr lang="en-US" dirty="0" err="1" smtClean="0"/>
              <a:t>berdirinya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4648200"/>
            <a:ext cx="723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:</a:t>
            </a:r>
          </a:p>
          <a:p>
            <a:pPr marL="342900" indent="-342900" algn="ctr">
              <a:buAutoNum type="alphaLcPeriod"/>
            </a:pPr>
            <a:r>
              <a:rPr lang="en-US" dirty="0" err="1" smtClean="0"/>
              <a:t>Menyebarkan</a:t>
            </a:r>
            <a:r>
              <a:rPr lang="en-US" dirty="0" smtClean="0"/>
              <a:t> </a:t>
            </a:r>
            <a:r>
              <a:rPr lang="en-US" dirty="0" err="1" smtClean="0"/>
              <a:t>pengajaran</a:t>
            </a:r>
            <a:r>
              <a:rPr lang="en-US" dirty="0" smtClean="0"/>
              <a:t> </a:t>
            </a:r>
            <a:r>
              <a:rPr lang="en-US" dirty="0" err="1" smtClean="0"/>
              <a:t>Kanjeng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Muhammad SAW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</a:t>
            </a:r>
            <a:r>
              <a:rPr lang="en-US" dirty="0" err="1" smtClean="0"/>
              <a:t>putra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residen</a:t>
            </a:r>
            <a:r>
              <a:rPr lang="en-US" dirty="0" smtClean="0"/>
              <a:t> Yogyakarta.</a:t>
            </a:r>
          </a:p>
          <a:p>
            <a:pPr marL="342900" indent="-342900" algn="ctr">
              <a:buAutoNum type="alphaLcPeriod"/>
            </a:pPr>
            <a:r>
              <a:rPr lang="en-US" dirty="0" smtClean="0"/>
              <a:t>B. </a:t>
            </a:r>
            <a:r>
              <a:rPr lang="en-US" dirty="0" err="1" smtClean="0"/>
              <a:t>Memajukan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agama Islam </a:t>
            </a:r>
            <a:r>
              <a:rPr lang="en-US" dirty="0" err="1" smtClean="0"/>
              <a:t>kepada</a:t>
            </a:r>
            <a:r>
              <a:rPr lang="en-US" dirty="0" smtClean="0"/>
              <a:t> anggota2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810000" y="396240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971800" y="457200"/>
            <a:ext cx="3048000" cy="1295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kedua</a:t>
            </a:r>
            <a:r>
              <a:rPr lang="en-US" b="1" dirty="0" smtClean="0"/>
              <a:t>:</a:t>
            </a:r>
          </a:p>
          <a:p>
            <a:pPr algn="ctr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meluas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Yogyakarta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90600" y="2743200"/>
            <a:ext cx="74676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marL="342900" indent="-342900" algn="ctr">
              <a:buAutoNum type="alphaLcPeriod"/>
            </a:pPr>
            <a:r>
              <a:rPr lang="en-US" dirty="0" err="1" smtClean="0"/>
              <a:t>Memajukan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menggembirakan</a:t>
            </a:r>
            <a:r>
              <a:rPr lang="en-US" dirty="0" smtClean="0"/>
              <a:t> </a:t>
            </a:r>
            <a:r>
              <a:rPr lang="en-US" dirty="0" err="1" smtClean="0"/>
              <a:t>pengajaran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 agama Islam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Hindia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endParaRPr lang="en-US" dirty="0" smtClean="0"/>
          </a:p>
          <a:p>
            <a:pPr marL="342900" indent="-342900" algn="ctr">
              <a:buAutoNum type="alphaLcPeriod"/>
            </a:pPr>
            <a:r>
              <a:rPr lang="en-US" dirty="0" smtClean="0"/>
              <a:t> </a:t>
            </a:r>
            <a:r>
              <a:rPr lang="en-US" dirty="0" err="1" smtClean="0"/>
              <a:t>memajukan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menggembirakan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sepanjang</a:t>
            </a:r>
            <a:r>
              <a:rPr lang="en-US" dirty="0" smtClean="0"/>
              <a:t> </a:t>
            </a:r>
            <a:r>
              <a:rPr lang="en-US" dirty="0" err="1" smtClean="0"/>
              <a:t>kemauan</a:t>
            </a:r>
            <a:r>
              <a:rPr lang="en-US" dirty="0" smtClean="0"/>
              <a:t> agama Islam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sekutu-sekutunya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962400" y="2133600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600" y="381000"/>
            <a:ext cx="36576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tiga</a:t>
            </a:r>
            <a:r>
              <a:rPr lang="en-US" b="1" dirty="0" smtClean="0"/>
              <a:t>:</a:t>
            </a:r>
          </a:p>
          <a:p>
            <a:pPr algn="ctr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pendudukan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r>
              <a:rPr lang="en-US" dirty="0" smtClean="0"/>
              <a:t> 1942-1945.</a:t>
            </a:r>
          </a:p>
          <a:p>
            <a:pPr algn="ctr"/>
            <a:r>
              <a:rPr lang="en-US" dirty="0" err="1" smtClean="0"/>
              <a:t>Jepang</a:t>
            </a:r>
            <a:r>
              <a:rPr lang="en-US" dirty="0" smtClean="0"/>
              <a:t> </a:t>
            </a:r>
            <a:r>
              <a:rPr lang="en-US" dirty="0" err="1" smtClean="0"/>
              <a:t>memaksa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dg </a:t>
            </a:r>
            <a:r>
              <a:rPr lang="en-US" dirty="0" err="1" smtClean="0"/>
              <a:t>kehendaknya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3352800"/>
            <a:ext cx="7391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“</a:t>
            </a:r>
            <a:r>
              <a:rPr lang="en-US" dirty="0" err="1" smtClean="0"/>
              <a:t>Sesuai</a:t>
            </a:r>
            <a:r>
              <a:rPr lang="en-US" dirty="0" smtClean="0"/>
              <a:t> dg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</a:t>
            </a:r>
            <a:r>
              <a:rPr lang="en-US" dirty="0" err="1" smtClean="0"/>
              <a:t>kemakmuran</a:t>
            </a:r>
            <a:r>
              <a:rPr lang="en-US" dirty="0" smtClean="0"/>
              <a:t> 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Asia </a:t>
            </a:r>
            <a:r>
              <a:rPr lang="en-US" dirty="0" err="1" smtClean="0"/>
              <a:t>Timur</a:t>
            </a:r>
            <a:r>
              <a:rPr lang="en-US" dirty="0" smtClean="0"/>
              <a:t> Raya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Dai Nippon,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diperintahkan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Allah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perkumpulan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 marL="342900" indent="-342900" algn="ctr">
              <a:buAutoNum type="alphaLcPeriod"/>
            </a:pP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menyiarkan</a:t>
            </a:r>
            <a:r>
              <a:rPr lang="en-US" dirty="0" smtClean="0"/>
              <a:t> agama Islam,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melatihkan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selaras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tuntunannya</a:t>
            </a:r>
            <a:r>
              <a:rPr lang="en-US" dirty="0" smtClean="0"/>
              <a:t>.</a:t>
            </a:r>
          </a:p>
          <a:p>
            <a:pPr marL="342900" indent="-342900" algn="ctr">
              <a:buAutoNum type="alphaLcPeriod"/>
            </a:pPr>
            <a:r>
              <a:rPr lang="en-US" dirty="0" smtClean="0"/>
              <a:t>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</a:p>
          <a:p>
            <a:pPr marL="342900" indent="-342900" algn="ctr">
              <a:buAutoNum type="alphaLcPeriod"/>
            </a:pPr>
            <a:r>
              <a:rPr lang="en-US" dirty="0" smtClean="0"/>
              <a:t>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memajukan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kepandaian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pekerti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bait </a:t>
            </a:r>
            <a:r>
              <a:rPr lang="en-US" dirty="0" err="1" smtClean="0"/>
              <a:t>kepada</a:t>
            </a:r>
            <a:r>
              <a:rPr lang="en-US" dirty="0" smtClean="0"/>
              <a:t> anggota2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962400" y="2590800"/>
            <a:ext cx="914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609600"/>
            <a:ext cx="3505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empat</a:t>
            </a:r>
            <a:r>
              <a:rPr lang="en-US" b="1" dirty="0" smtClean="0"/>
              <a:t>:</a:t>
            </a:r>
          </a:p>
          <a:p>
            <a:pPr algn="ctr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Muktamar</a:t>
            </a:r>
            <a:r>
              <a:rPr lang="en-US" dirty="0" smtClean="0"/>
              <a:t> </a:t>
            </a:r>
            <a:r>
              <a:rPr lang="en-US" dirty="0" err="1" smtClean="0"/>
              <a:t>Muammadiyah</a:t>
            </a:r>
            <a:r>
              <a:rPr lang="en-US" dirty="0" smtClean="0"/>
              <a:t> ke-31 </a:t>
            </a:r>
            <a:r>
              <a:rPr lang="en-US" dirty="0" err="1" smtClean="0"/>
              <a:t>di</a:t>
            </a:r>
            <a:r>
              <a:rPr lang="en-US" dirty="0" smtClean="0"/>
              <a:t> Yogyakarta </a:t>
            </a:r>
            <a:r>
              <a:rPr lang="en-US" dirty="0" err="1" smtClean="0"/>
              <a:t>tahun</a:t>
            </a:r>
            <a:r>
              <a:rPr lang="en-US" dirty="0" smtClean="0"/>
              <a:t> 1950.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3352800"/>
            <a:ext cx="701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 agama Islam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Islam yang </a:t>
            </a:r>
            <a:r>
              <a:rPr lang="en-US" dirty="0" err="1" smtClean="0"/>
              <a:t>sebenar-benarnya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038600" y="2667000"/>
            <a:ext cx="914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2209800" cy="11430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Fase</a:t>
            </a:r>
            <a:r>
              <a:rPr lang="en-US" b="1" dirty="0" smtClean="0"/>
              <a:t>  </a:t>
            </a:r>
            <a:r>
              <a:rPr lang="en-US" b="1" dirty="0" err="1" smtClean="0"/>
              <a:t>Ibadah</a:t>
            </a:r>
            <a:r>
              <a:rPr lang="en-US" b="1" dirty="0" smtClean="0"/>
              <a:t> </a:t>
            </a:r>
            <a:r>
              <a:rPr lang="en-US" b="1" dirty="0" err="1" smtClean="0"/>
              <a:t>haji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ke-2 (1903)</a:t>
            </a:r>
          </a:p>
          <a:p>
            <a:pPr algn="ctr"/>
            <a:r>
              <a:rPr lang="en-US" b="1" dirty="0" err="1" smtClean="0"/>
              <a:t>Umur</a:t>
            </a:r>
            <a:r>
              <a:rPr lang="en-US" b="1" dirty="0" smtClean="0"/>
              <a:t> 34 </a:t>
            </a:r>
            <a:r>
              <a:rPr lang="en-US" b="1" dirty="0" err="1" smtClean="0"/>
              <a:t>th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29000" y="228600"/>
            <a:ext cx="54864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 smtClean="0"/>
              <a:t>Belajar</a:t>
            </a:r>
            <a:r>
              <a:rPr lang="en-US" dirty="0" smtClean="0"/>
              <a:t> pd ulama2   Indonesia &amp; </a:t>
            </a:r>
            <a:r>
              <a:rPr lang="en-US" dirty="0" err="1" smtClean="0"/>
              <a:t>ulama</a:t>
            </a:r>
            <a:r>
              <a:rPr lang="en-US" dirty="0" smtClean="0"/>
              <a:t> </a:t>
            </a:r>
            <a:r>
              <a:rPr lang="en-US" dirty="0" err="1" smtClean="0"/>
              <a:t>setempat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Makkah</a:t>
            </a:r>
            <a:r>
              <a:rPr lang="en-US" dirty="0" smtClean="0"/>
              <a:t>:</a:t>
            </a:r>
          </a:p>
          <a:p>
            <a:pPr marL="342900" indent="-342900" algn="ctr"/>
            <a:r>
              <a:rPr lang="en-US" dirty="0" err="1" smtClean="0">
                <a:solidFill>
                  <a:srgbClr val="FFC000"/>
                </a:solidFill>
              </a:rPr>
              <a:t>Fiqih</a:t>
            </a:r>
            <a:r>
              <a:rPr lang="en-US" dirty="0" smtClean="0"/>
              <a:t>: KH. </a:t>
            </a:r>
            <a:r>
              <a:rPr lang="en-US" dirty="0" err="1" smtClean="0"/>
              <a:t>Mahful</a:t>
            </a:r>
            <a:r>
              <a:rPr lang="en-US" dirty="0" smtClean="0"/>
              <a:t> (</a:t>
            </a:r>
            <a:r>
              <a:rPr lang="en-US" dirty="0" err="1" smtClean="0"/>
              <a:t>Tremas</a:t>
            </a:r>
            <a:r>
              <a:rPr lang="en-US" dirty="0" smtClean="0"/>
              <a:t>, </a:t>
            </a:r>
            <a:r>
              <a:rPr lang="en-US" dirty="0" err="1" smtClean="0"/>
              <a:t>Pacitan</a:t>
            </a:r>
            <a:r>
              <a:rPr lang="en-US" dirty="0" smtClean="0"/>
              <a:t>), KH. </a:t>
            </a:r>
            <a:r>
              <a:rPr lang="en-US" dirty="0" err="1" smtClean="0"/>
              <a:t>Muhtarom</a:t>
            </a:r>
            <a:r>
              <a:rPr lang="en-US" dirty="0" smtClean="0"/>
              <a:t> (</a:t>
            </a:r>
            <a:r>
              <a:rPr lang="en-US" dirty="0" err="1" smtClean="0"/>
              <a:t>Banyumas</a:t>
            </a:r>
            <a:r>
              <a:rPr lang="en-US" dirty="0" smtClean="0"/>
              <a:t>), </a:t>
            </a:r>
            <a:r>
              <a:rPr lang="en-US" dirty="0" err="1" smtClean="0"/>
              <a:t>Syaikh</a:t>
            </a:r>
            <a:r>
              <a:rPr lang="en-US" dirty="0" smtClean="0"/>
              <a:t> </a:t>
            </a:r>
            <a:r>
              <a:rPr lang="en-US" dirty="0" err="1" smtClean="0"/>
              <a:t>Bafadhal</a:t>
            </a:r>
            <a:r>
              <a:rPr lang="en-US" dirty="0" smtClean="0"/>
              <a:t>, </a:t>
            </a:r>
            <a:r>
              <a:rPr lang="en-US" dirty="0" err="1" smtClean="0"/>
              <a:t>Syaikh</a:t>
            </a:r>
            <a:r>
              <a:rPr lang="en-US" dirty="0" smtClean="0"/>
              <a:t> Said Yamani &amp; </a:t>
            </a:r>
            <a:r>
              <a:rPr lang="en-US" dirty="0" err="1" smtClean="0"/>
              <a:t>Syaikh</a:t>
            </a:r>
            <a:r>
              <a:rPr lang="en-US" dirty="0" smtClean="0"/>
              <a:t> Said </a:t>
            </a:r>
            <a:r>
              <a:rPr lang="en-US" dirty="0" err="1" smtClean="0"/>
              <a:t>Babasel</a:t>
            </a:r>
            <a:r>
              <a:rPr lang="en-US" dirty="0" smtClean="0"/>
              <a:t>.</a:t>
            </a:r>
          </a:p>
          <a:p>
            <a:pPr marL="342900" indent="-342900" algn="ctr"/>
            <a:r>
              <a:rPr lang="en-US" dirty="0" err="1" smtClean="0">
                <a:solidFill>
                  <a:srgbClr val="FFC000"/>
                </a:solidFill>
              </a:rPr>
              <a:t>Hadis</a:t>
            </a:r>
            <a:r>
              <a:rPr lang="en-US" dirty="0" smtClean="0"/>
              <a:t>: </a:t>
            </a:r>
            <a:r>
              <a:rPr lang="en-US" dirty="0" err="1" smtClean="0"/>
              <a:t>Muft</a:t>
            </a:r>
            <a:r>
              <a:rPr lang="en-US" dirty="0" smtClean="0"/>
              <a:t> </a:t>
            </a:r>
            <a:r>
              <a:rPr lang="en-US" dirty="0" err="1" smtClean="0"/>
              <a:t>iSyafi’I</a:t>
            </a:r>
            <a:r>
              <a:rPr lang="en-US" dirty="0" smtClean="0"/>
              <a:t>;</a:t>
            </a:r>
          </a:p>
          <a:p>
            <a:pPr marL="342900" indent="-342900" algn="ctr"/>
            <a:r>
              <a:rPr lang="en-US" dirty="0" err="1" smtClean="0">
                <a:solidFill>
                  <a:srgbClr val="FFC000"/>
                </a:solidFill>
              </a:rPr>
              <a:t>Ilmu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Astronomi</a:t>
            </a:r>
            <a:r>
              <a:rPr lang="en-US" dirty="0" smtClean="0"/>
              <a:t>: KH </a:t>
            </a:r>
            <a:r>
              <a:rPr lang="en-US" dirty="0" err="1" smtClean="0"/>
              <a:t>Asy’ari</a:t>
            </a:r>
            <a:r>
              <a:rPr lang="en-US" dirty="0" smtClean="0"/>
              <a:t> </a:t>
            </a:r>
            <a:r>
              <a:rPr lang="en-US" dirty="0" err="1" smtClean="0"/>
              <a:t>Bawean</a:t>
            </a:r>
            <a:r>
              <a:rPr lang="en-US" dirty="0" smtClean="0"/>
              <a:t> (Gresik).</a:t>
            </a:r>
          </a:p>
          <a:p>
            <a:pPr marL="342900" indent="-342900" algn="ctr"/>
            <a:r>
              <a:rPr lang="en-US" dirty="0" err="1" smtClean="0">
                <a:solidFill>
                  <a:srgbClr val="FFC000"/>
                </a:solidFill>
              </a:rPr>
              <a:t>Ilmu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Qiraah</a:t>
            </a:r>
            <a:r>
              <a:rPr lang="en-US" dirty="0" smtClean="0"/>
              <a:t>:  </a:t>
            </a:r>
            <a:r>
              <a:rPr lang="en-US" dirty="0" err="1" smtClean="0"/>
              <a:t>Syaikh</a:t>
            </a:r>
            <a:r>
              <a:rPr lang="en-US" dirty="0" smtClean="0"/>
              <a:t> Ali </a:t>
            </a:r>
            <a:r>
              <a:rPr lang="en-US" dirty="0" err="1" smtClean="0"/>
              <a:t>Mukri</a:t>
            </a:r>
            <a:r>
              <a:rPr lang="en-US" dirty="0" smtClean="0"/>
              <a:t> (</a:t>
            </a:r>
            <a:r>
              <a:rPr lang="en-US" dirty="0" err="1" smtClean="0"/>
              <a:t>Makkah</a:t>
            </a:r>
            <a:r>
              <a:rPr lang="en-US" dirty="0" smtClean="0"/>
              <a:t>).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62400" y="2514600"/>
            <a:ext cx="48768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Membaca</a:t>
            </a:r>
            <a:r>
              <a:rPr lang="en-US" dirty="0" smtClean="0"/>
              <a:t> karya2 </a:t>
            </a:r>
            <a:r>
              <a:rPr lang="en-US" dirty="0" err="1" smtClean="0"/>
              <a:t>tokoh</a:t>
            </a:r>
            <a:r>
              <a:rPr lang="en-US" dirty="0" smtClean="0"/>
              <a:t> </a:t>
            </a:r>
            <a:r>
              <a:rPr lang="en-US" dirty="0" err="1" smtClean="0"/>
              <a:t>pembaharu</a:t>
            </a:r>
            <a:r>
              <a:rPr lang="en-US" dirty="0" smtClean="0"/>
              <a:t> Islam </a:t>
            </a:r>
            <a:r>
              <a:rPr lang="en-US" dirty="0" err="1" smtClean="0"/>
              <a:t>kontemporer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 Tengah:</a:t>
            </a:r>
          </a:p>
          <a:p>
            <a:pPr algn="ctr"/>
            <a:r>
              <a:rPr lang="en-US" dirty="0" err="1" smtClean="0"/>
              <a:t>Ibn</a:t>
            </a:r>
            <a:r>
              <a:rPr lang="en-US" dirty="0" smtClean="0"/>
              <a:t> </a:t>
            </a:r>
            <a:r>
              <a:rPr lang="en-US" dirty="0" err="1" smtClean="0"/>
              <a:t>Taimiyah</a:t>
            </a:r>
            <a:r>
              <a:rPr lang="en-US" dirty="0" smtClean="0"/>
              <a:t>, </a:t>
            </a:r>
            <a:r>
              <a:rPr lang="en-US" dirty="0" err="1" smtClean="0"/>
              <a:t>Ibn</a:t>
            </a:r>
            <a:r>
              <a:rPr lang="en-US" dirty="0" smtClean="0"/>
              <a:t> </a:t>
            </a:r>
            <a:r>
              <a:rPr lang="en-US" dirty="0" err="1" smtClean="0"/>
              <a:t>Qayyim</a:t>
            </a:r>
            <a:r>
              <a:rPr lang="en-US" dirty="0" smtClean="0"/>
              <a:t>, </a:t>
            </a:r>
            <a:r>
              <a:rPr lang="en-US" dirty="0" err="1" smtClean="0"/>
              <a:t>Muh</a:t>
            </a:r>
            <a:r>
              <a:rPr lang="en-US" dirty="0" smtClean="0"/>
              <a:t> </a:t>
            </a:r>
            <a:r>
              <a:rPr lang="en-US" dirty="0" err="1" smtClean="0"/>
              <a:t>Ibn</a:t>
            </a:r>
            <a:r>
              <a:rPr lang="en-US" dirty="0" smtClean="0"/>
              <a:t> Abdul </a:t>
            </a:r>
            <a:r>
              <a:rPr lang="en-US" dirty="0" err="1" smtClean="0"/>
              <a:t>Wahab</a:t>
            </a:r>
            <a:r>
              <a:rPr lang="en-US" dirty="0" smtClean="0"/>
              <a:t>, </a:t>
            </a:r>
            <a:r>
              <a:rPr lang="en-US" dirty="0" err="1" smtClean="0"/>
              <a:t>Jamaluddin</a:t>
            </a:r>
            <a:r>
              <a:rPr lang="en-US" dirty="0" smtClean="0"/>
              <a:t> al-Afghani, Muhammad </a:t>
            </a:r>
            <a:r>
              <a:rPr lang="en-US" dirty="0" err="1" smtClean="0"/>
              <a:t>Abduh</a:t>
            </a:r>
            <a:r>
              <a:rPr lang="en-US" dirty="0" smtClean="0"/>
              <a:t>, </a:t>
            </a:r>
            <a:r>
              <a:rPr lang="en-US" dirty="0" err="1" smtClean="0"/>
              <a:t>Muh</a:t>
            </a:r>
            <a:r>
              <a:rPr lang="en-US" dirty="0" smtClean="0"/>
              <a:t> </a:t>
            </a:r>
            <a:r>
              <a:rPr lang="en-US" dirty="0" err="1" smtClean="0"/>
              <a:t>Rasyid</a:t>
            </a:r>
            <a:r>
              <a:rPr lang="en-US" dirty="0" smtClean="0"/>
              <a:t> </a:t>
            </a:r>
            <a:r>
              <a:rPr lang="en-US" dirty="0" err="1" smtClean="0"/>
              <a:t>Ridha</a:t>
            </a:r>
            <a:r>
              <a:rPr lang="en-US" dirty="0" smtClean="0"/>
              <a:t>, </a:t>
            </a:r>
            <a:r>
              <a:rPr lang="en-US" dirty="0" err="1" smtClean="0"/>
              <a:t>Farid</a:t>
            </a:r>
            <a:r>
              <a:rPr lang="en-US" dirty="0" smtClean="0"/>
              <a:t> </a:t>
            </a:r>
            <a:r>
              <a:rPr lang="en-US" dirty="0" err="1" smtClean="0"/>
              <a:t>Wajdi</a:t>
            </a:r>
            <a:r>
              <a:rPr lang="en-US" dirty="0" smtClean="0"/>
              <a:t> &amp; </a:t>
            </a:r>
            <a:r>
              <a:rPr lang="en-US" dirty="0" err="1" smtClean="0"/>
              <a:t>Rahmatul</a:t>
            </a:r>
            <a:r>
              <a:rPr lang="en-US" dirty="0" smtClean="0"/>
              <a:t> Hindi.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4800600"/>
            <a:ext cx="4648200" cy="1676400"/>
          </a:xfrm>
          <a:prstGeom prst="wedgeRoundRectCallout">
            <a:avLst>
              <a:gd name="adj1" fmla="val 11111"/>
              <a:gd name="adj2" fmla="val -514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Dikaji</a:t>
            </a:r>
            <a:r>
              <a:rPr lang="en-US" dirty="0" smtClean="0"/>
              <a:t> dg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&amp; </a:t>
            </a:r>
            <a:r>
              <a:rPr lang="en-US" dirty="0" err="1" smtClean="0"/>
              <a:t>diskusi</a:t>
            </a:r>
            <a:r>
              <a:rPr lang="en-US" dirty="0" smtClean="0"/>
              <a:t> dg </a:t>
            </a:r>
            <a:r>
              <a:rPr lang="en-US" dirty="0" err="1" smtClean="0"/>
              <a:t>ulama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lokal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internasiona</a:t>
            </a:r>
            <a:r>
              <a:rPr lang="en-US" dirty="0" err="1" smtClean="0"/>
              <a:t>l</a:t>
            </a:r>
            <a:r>
              <a:rPr lang="en-US" dirty="0" smtClean="0"/>
              <a:t>: </a:t>
            </a:r>
            <a:r>
              <a:rPr lang="en-US" dirty="0" err="1" smtClean="0"/>
              <a:t>Syaikh</a:t>
            </a:r>
            <a:r>
              <a:rPr lang="en-US" dirty="0" smtClean="0"/>
              <a:t> Ahmad </a:t>
            </a:r>
            <a:r>
              <a:rPr lang="en-US" dirty="0" err="1" smtClean="0"/>
              <a:t>Khatib</a:t>
            </a:r>
            <a:r>
              <a:rPr lang="en-US" dirty="0" smtClean="0"/>
              <a:t> al-</a:t>
            </a:r>
            <a:r>
              <a:rPr lang="en-US" dirty="0" err="1" smtClean="0"/>
              <a:t>Minangkabawi</a:t>
            </a:r>
            <a:r>
              <a:rPr lang="en-US" dirty="0" smtClean="0"/>
              <a:t>, </a:t>
            </a:r>
            <a:r>
              <a:rPr lang="en-US" dirty="0" err="1" smtClean="0"/>
              <a:t>Syaikh</a:t>
            </a:r>
            <a:r>
              <a:rPr lang="en-US" dirty="0" smtClean="0"/>
              <a:t> Ahmad </a:t>
            </a:r>
            <a:r>
              <a:rPr lang="en-US" dirty="0" err="1" smtClean="0"/>
              <a:t>Nawawi</a:t>
            </a:r>
            <a:r>
              <a:rPr lang="en-US" dirty="0" smtClean="0"/>
              <a:t> al-</a:t>
            </a:r>
            <a:r>
              <a:rPr lang="en-US" dirty="0" err="1" smtClean="0"/>
              <a:t>Bantani</a:t>
            </a:r>
            <a:r>
              <a:rPr lang="en-US" dirty="0" smtClean="0"/>
              <a:t>, KH. </a:t>
            </a:r>
            <a:r>
              <a:rPr lang="en-US" dirty="0" err="1" smtClean="0"/>
              <a:t>Mas</a:t>
            </a:r>
            <a:r>
              <a:rPr lang="en-US" dirty="0" smtClean="0"/>
              <a:t> Abdullah (Surabaya)) &amp; KH. </a:t>
            </a:r>
            <a:r>
              <a:rPr lang="en-US" dirty="0" err="1" smtClean="0"/>
              <a:t>Faqih</a:t>
            </a:r>
            <a:r>
              <a:rPr lang="en-US" dirty="0" smtClean="0"/>
              <a:t> </a:t>
            </a:r>
            <a:r>
              <a:rPr lang="en-US" dirty="0" err="1" smtClean="0"/>
              <a:t>Maskumambang</a:t>
            </a:r>
            <a:r>
              <a:rPr lang="en-US" dirty="0" smtClean="0"/>
              <a:t> (Gresik) &amp; Muhammad </a:t>
            </a:r>
            <a:r>
              <a:rPr lang="en-US" dirty="0" err="1" smtClean="0"/>
              <a:t>Rasyid</a:t>
            </a:r>
            <a:r>
              <a:rPr lang="en-US" dirty="0" smtClean="0"/>
              <a:t> </a:t>
            </a:r>
            <a:r>
              <a:rPr lang="en-US" dirty="0" err="1" smtClean="0"/>
              <a:t>Ridha</a:t>
            </a:r>
            <a:r>
              <a:rPr lang="en-US" dirty="0" smtClean="0"/>
              <a:t>  (</a:t>
            </a:r>
            <a:r>
              <a:rPr lang="en-US" dirty="0" err="1" smtClean="0"/>
              <a:t>Mesir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943600" y="4343400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2" idx="3"/>
            <a:endCxn id="4" idx="1"/>
          </p:cNvCxnSpPr>
          <p:nvPr/>
        </p:nvCxnSpPr>
        <p:spPr>
          <a:xfrm>
            <a:off x="2438400" y="800100"/>
            <a:ext cx="990600" cy="53340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5" idx="1"/>
          </p:cNvCxnSpPr>
          <p:nvPr/>
        </p:nvCxnSpPr>
        <p:spPr>
          <a:xfrm>
            <a:off x="2438400" y="800100"/>
            <a:ext cx="1524000" cy="255270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28600" y="1524000"/>
            <a:ext cx="25908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Rekonstruksi</a:t>
            </a:r>
            <a:r>
              <a:rPr lang="en-US" dirty="0" smtClean="0"/>
              <a:t>  </a:t>
            </a:r>
            <a:r>
              <a:rPr lang="en-US" dirty="0" err="1" smtClean="0"/>
              <a:t>menyeluruh</a:t>
            </a:r>
            <a:r>
              <a:rPr lang="en-US" dirty="0" smtClean="0"/>
              <a:t> </a:t>
            </a:r>
            <a:r>
              <a:rPr lang="en-US" dirty="0" err="1" smtClean="0"/>
              <a:t>masy</a:t>
            </a:r>
            <a:r>
              <a:rPr lang="en-US" dirty="0" smtClean="0"/>
              <a:t> Muslim Indonesia: </a:t>
            </a:r>
            <a:r>
              <a:rPr lang="en-US" dirty="0" err="1" smtClean="0"/>
              <a:t>etos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</a:t>
            </a:r>
            <a:r>
              <a:rPr lang="en-US" dirty="0" err="1" smtClean="0"/>
              <a:t>keilmuan</a:t>
            </a:r>
            <a:r>
              <a:rPr lang="en-US" dirty="0" smtClean="0"/>
              <a:t> &amp; </a:t>
            </a:r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8600" y="3810000"/>
            <a:ext cx="38862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rasional-fungsional</a:t>
            </a:r>
            <a:r>
              <a:rPr lang="en-US" dirty="0" smtClean="0"/>
              <a:t>. </a:t>
            </a:r>
            <a:r>
              <a:rPr lang="en-US" dirty="0" err="1" smtClean="0"/>
              <a:t>Rasional</a:t>
            </a:r>
            <a:r>
              <a:rPr lang="en-US" dirty="0" smtClean="0"/>
              <a:t>: </a:t>
            </a:r>
            <a:r>
              <a:rPr lang="en-US" dirty="0" err="1" smtClean="0"/>
              <a:t>mennkaji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dg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&amp; </a:t>
            </a:r>
            <a:r>
              <a:rPr lang="en-US" dirty="0" err="1" smtClean="0"/>
              <a:t>kejernihan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nurani</a:t>
            </a:r>
            <a:r>
              <a:rPr lang="en-US" dirty="0" smtClean="0"/>
              <a:t> (</a:t>
            </a:r>
            <a:r>
              <a:rPr lang="en-US" dirty="0" err="1" smtClean="0"/>
              <a:t>hati</a:t>
            </a:r>
            <a:r>
              <a:rPr lang="en-US" dirty="0" smtClean="0"/>
              <a:t>),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membiarkan</a:t>
            </a:r>
            <a:r>
              <a:rPr lang="en-US" dirty="0" smtClean="0"/>
              <a:t> Al Qur’an </a:t>
            </a:r>
            <a:r>
              <a:rPr lang="en-US" dirty="0" err="1" smtClean="0"/>
              <a:t>bicara</a:t>
            </a:r>
            <a:r>
              <a:rPr lang="en-US" dirty="0" smtClean="0"/>
              <a:t>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Fungsional</a:t>
            </a:r>
            <a:r>
              <a:rPr lang="en-US" dirty="0" smtClean="0"/>
              <a:t>: </a:t>
            </a:r>
            <a:r>
              <a:rPr lang="en-US" dirty="0" err="1" smtClean="0"/>
              <a:t>keharusan</a:t>
            </a:r>
            <a:r>
              <a:rPr lang="en-US" dirty="0" smtClean="0"/>
              <a:t> </a:t>
            </a:r>
            <a:r>
              <a:rPr lang="en-US" dirty="0" err="1" smtClean="0"/>
              <a:t>merumuskan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/ </a:t>
            </a:r>
            <a:r>
              <a:rPr lang="en-US" dirty="0" err="1" smtClean="0"/>
              <a:t>ditransformasikan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.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1"/>
            <a:endCxn id="13" idx="3"/>
          </p:cNvCxnSpPr>
          <p:nvPr/>
        </p:nvCxnSpPr>
        <p:spPr>
          <a:xfrm rot="10800000">
            <a:off x="2819400" y="2514600"/>
            <a:ext cx="1447800" cy="3124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</p:cNvCxnSpPr>
          <p:nvPr/>
        </p:nvCxnSpPr>
        <p:spPr>
          <a:xfrm rot="16200000" flipH="1">
            <a:off x="1447800" y="3581400"/>
            <a:ext cx="228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685800"/>
            <a:ext cx="3962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lima:</a:t>
            </a:r>
          </a:p>
          <a:p>
            <a:pPr algn="ctr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Muktamar</a:t>
            </a:r>
            <a:r>
              <a:rPr lang="en-US" dirty="0" smtClean="0"/>
              <a:t>  </a:t>
            </a:r>
            <a:r>
              <a:rPr lang="en-US" dirty="0" err="1" smtClean="0"/>
              <a:t>Muhammadiyah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- 34 </a:t>
            </a:r>
            <a:r>
              <a:rPr lang="en-US" dirty="0" err="1" smtClean="0"/>
              <a:t>di</a:t>
            </a:r>
            <a:r>
              <a:rPr lang="en-US" dirty="0" smtClean="0"/>
              <a:t> Yogyakarta </a:t>
            </a:r>
            <a:r>
              <a:rPr lang="en-US" dirty="0" err="1" smtClean="0"/>
              <a:t>tahun</a:t>
            </a:r>
            <a:r>
              <a:rPr lang="en-US" dirty="0" smtClean="0"/>
              <a:t> 1959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3886200"/>
            <a:ext cx="7391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agama Islam </a:t>
            </a:r>
            <a:r>
              <a:rPr lang="en-US" dirty="0" err="1" smtClean="0"/>
              <a:t>terwujudnya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Islam yang </a:t>
            </a:r>
            <a:r>
              <a:rPr lang="en-US" dirty="0" err="1" smtClean="0"/>
              <a:t>sebenar-benarnya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114800" y="2743200"/>
            <a:ext cx="1066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304800"/>
            <a:ext cx="42672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enam</a:t>
            </a:r>
            <a:r>
              <a:rPr lang="en-US" b="1" dirty="0" smtClean="0"/>
              <a:t>:</a:t>
            </a:r>
          </a:p>
          <a:p>
            <a:pPr algn="ctr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MuktamaMuhammadiyah</a:t>
            </a:r>
            <a:r>
              <a:rPr lang="en-US" dirty="0" smtClean="0"/>
              <a:t> ke-41 </a:t>
            </a:r>
            <a:r>
              <a:rPr lang="en-US" dirty="0" err="1" smtClean="0"/>
              <a:t>di</a:t>
            </a:r>
            <a:r>
              <a:rPr lang="en-US" dirty="0" smtClean="0"/>
              <a:t> Surakarta </a:t>
            </a:r>
            <a:r>
              <a:rPr lang="en-US" dirty="0" err="1" smtClean="0"/>
              <a:t>tahun</a:t>
            </a:r>
            <a:r>
              <a:rPr lang="en-US" dirty="0" smtClean="0"/>
              <a:t> 1985. </a:t>
            </a:r>
          </a:p>
          <a:p>
            <a:pPr algn="ctr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harus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azaznya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dg </a:t>
            </a:r>
            <a:r>
              <a:rPr lang="en-US" dirty="0" err="1" smtClean="0"/>
              <a:t>Undang-undang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8 </a:t>
            </a:r>
            <a:r>
              <a:rPr lang="en-US" dirty="0" err="1" smtClean="0"/>
              <a:t>tahun</a:t>
            </a:r>
            <a:r>
              <a:rPr lang="en-US" dirty="0" smtClean="0"/>
              <a:t> 1985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ormas</a:t>
            </a:r>
            <a:r>
              <a:rPr lang="en-US" dirty="0" smtClean="0"/>
              <a:t>, bait agama </a:t>
            </a:r>
            <a:r>
              <a:rPr lang="en-US" dirty="0" err="1" smtClean="0"/>
              <a:t>maupun</a:t>
            </a:r>
            <a:r>
              <a:rPr lang="en-US" dirty="0" smtClean="0"/>
              <a:t> non agama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mencantumkan</a:t>
            </a:r>
            <a:r>
              <a:rPr lang="en-US" dirty="0" smtClean="0"/>
              <a:t> </a:t>
            </a:r>
            <a:r>
              <a:rPr lang="en-US" dirty="0" err="1" smtClean="0"/>
              <a:t>azaz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219200" y="4267200"/>
            <a:ext cx="6934200" cy="2057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agama Islam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terwujud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 yang </a:t>
            </a:r>
            <a:r>
              <a:rPr lang="en-US" dirty="0" err="1" smtClean="0"/>
              <a:t>diridhai</a:t>
            </a:r>
            <a:r>
              <a:rPr lang="en-US" dirty="0" smtClean="0"/>
              <a:t> Allah SWT.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038600" y="3429000"/>
            <a:ext cx="990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609600"/>
            <a:ext cx="38862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 smtClean="0"/>
              <a:t>ke</a:t>
            </a:r>
            <a:r>
              <a:rPr lang="en-US" b="1" dirty="0" smtClean="0"/>
              <a:t> </a:t>
            </a:r>
            <a:r>
              <a:rPr lang="en-US" b="1" dirty="0" err="1" smtClean="0"/>
              <a:t>tujuh</a:t>
            </a:r>
            <a:r>
              <a:rPr lang="en-US" b="1" dirty="0" smtClean="0"/>
              <a:t>:</a:t>
            </a:r>
          </a:p>
          <a:p>
            <a:pPr algn="ctr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Muktamar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ke-44 </a:t>
            </a:r>
            <a:r>
              <a:rPr lang="en-US" dirty="0" err="1" smtClean="0"/>
              <a:t>di</a:t>
            </a:r>
            <a:r>
              <a:rPr lang="en-US" dirty="0" smtClean="0"/>
              <a:t> Jakarta </a:t>
            </a:r>
            <a:r>
              <a:rPr lang="en-US" dirty="0" err="1" smtClean="0"/>
              <a:t>tahun</a:t>
            </a:r>
            <a:r>
              <a:rPr lang="en-US" dirty="0" smtClean="0"/>
              <a:t> 2000.</a:t>
            </a:r>
          </a:p>
          <a:p>
            <a:pPr algn="ctr"/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dg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Muktamar</a:t>
            </a:r>
            <a:r>
              <a:rPr lang="en-US" dirty="0" smtClean="0"/>
              <a:t> ke-34 </a:t>
            </a:r>
            <a:r>
              <a:rPr lang="en-US" dirty="0" err="1" smtClean="0"/>
              <a:t>di</a:t>
            </a:r>
            <a:r>
              <a:rPr lang="en-US" dirty="0" smtClean="0"/>
              <a:t> Yogyakarta.</a:t>
            </a:r>
          </a:p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90600" y="3810000"/>
            <a:ext cx="7391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agama Islam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terwujudnya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Islam  yang </a:t>
            </a:r>
            <a:r>
              <a:rPr lang="en-US" dirty="0" err="1" smtClean="0"/>
              <a:t>sebenar-benarnya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267200" y="2895600"/>
            <a:ext cx="914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1905000"/>
            <a:ext cx="2362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Pemahaman</a:t>
            </a:r>
            <a:r>
              <a:rPr lang="en-US" sz="2000" b="1" dirty="0" smtClean="0"/>
              <a:t> KHA </a:t>
            </a:r>
            <a:r>
              <a:rPr lang="en-US" sz="2000" b="1" dirty="0" err="1" smtClean="0"/>
              <a:t>Dahlan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ttg</a:t>
            </a:r>
            <a:r>
              <a:rPr lang="en-US" sz="2000" b="1" dirty="0" smtClean="0"/>
              <a:t> Islam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124200" y="1905000"/>
            <a:ext cx="2362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Islam= </a:t>
            </a:r>
            <a:r>
              <a:rPr lang="en-US" dirty="0" err="1" smtClean="0"/>
              <a:t>risalah</a:t>
            </a:r>
            <a:r>
              <a:rPr lang="en-US" dirty="0" smtClean="0"/>
              <a:t> (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19800" y="1905000"/>
            <a:ext cx="2362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&amp;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24200" y="3810000"/>
            <a:ext cx="2362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Hudan</a:t>
            </a:r>
            <a:r>
              <a:rPr lang="en-US" dirty="0" smtClean="0"/>
              <a:t> &amp; </a:t>
            </a:r>
          </a:p>
          <a:p>
            <a:pPr algn="ctr"/>
            <a:r>
              <a:rPr lang="en-US" i="1" dirty="0" err="1" smtClean="0"/>
              <a:t>Rahmat</a:t>
            </a:r>
            <a:r>
              <a:rPr lang="en-US" i="1" dirty="0" smtClean="0"/>
              <a:t> </a:t>
            </a:r>
            <a:r>
              <a:rPr lang="en-US" i="1" dirty="0" err="1" smtClean="0"/>
              <a:t>li</a:t>
            </a:r>
            <a:r>
              <a:rPr lang="en-US" i="1" dirty="0" smtClean="0"/>
              <a:t> al-’</a:t>
            </a:r>
            <a:r>
              <a:rPr lang="en-US" i="1" dirty="0" err="1" smtClean="0"/>
              <a:t>alamin</a:t>
            </a:r>
            <a:endParaRPr lang="en-US" i="1" dirty="0"/>
          </a:p>
        </p:txBody>
      </p:sp>
      <p:sp>
        <p:nvSpPr>
          <p:cNvPr id="6" name="Rounded Rectangle 5"/>
          <p:cNvSpPr/>
          <p:nvPr/>
        </p:nvSpPr>
        <p:spPr>
          <a:xfrm>
            <a:off x="6096000" y="3733800"/>
            <a:ext cx="2362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 smtClean="0"/>
              <a:t>Difahami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Diaplikasikan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43200" y="2438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2438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10400" y="32766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5638800" y="4191000"/>
            <a:ext cx="228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28194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Sosio</a:t>
            </a:r>
            <a:r>
              <a:rPr lang="en-US" dirty="0" smtClean="0"/>
              <a:t>-Agama </a:t>
            </a:r>
          </a:p>
          <a:p>
            <a:pPr algn="ctr"/>
            <a:r>
              <a:rPr lang="en-US" dirty="0" smtClean="0"/>
              <a:t>Di Indonesia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00200" y="13716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42672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Realitas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Non-Islam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00600" y="228600"/>
            <a:ext cx="4114800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Praktek2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Islamtidak</a:t>
            </a:r>
            <a:r>
              <a:rPr lang="en-US" dirty="0" smtClean="0"/>
              <a:t> </a:t>
            </a:r>
            <a:r>
              <a:rPr lang="en-US" dirty="0" err="1" smtClean="0"/>
              <a:t>didasarkan</a:t>
            </a:r>
            <a:r>
              <a:rPr lang="en-US" dirty="0" smtClean="0"/>
              <a:t> Al-Qur’an &amp; </a:t>
            </a:r>
            <a:r>
              <a:rPr lang="en-US" dirty="0" err="1" smtClean="0"/>
              <a:t>Hadis</a:t>
            </a:r>
            <a:r>
              <a:rPr lang="en-US" dirty="0" smtClean="0"/>
              <a:t>, </a:t>
            </a:r>
            <a:r>
              <a:rPr lang="en-US" dirty="0" err="1" smtClean="0"/>
              <a:t>ttp</a:t>
            </a:r>
            <a:r>
              <a:rPr lang="en-US" dirty="0" smtClean="0"/>
              <a:t>  </a:t>
            </a:r>
            <a:r>
              <a:rPr lang="en-US" dirty="0" err="1" smtClean="0"/>
              <a:t>tercampur</a:t>
            </a:r>
            <a:r>
              <a:rPr lang="en-US" dirty="0" smtClean="0"/>
              <a:t> dg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Indonesia (</a:t>
            </a:r>
            <a:r>
              <a:rPr lang="en-US" dirty="0" err="1" smtClean="0"/>
              <a:t>animisme</a:t>
            </a:r>
            <a:r>
              <a:rPr lang="en-US" dirty="0" smtClean="0"/>
              <a:t>, </a:t>
            </a:r>
            <a:r>
              <a:rPr lang="en-US" dirty="0" err="1" smtClean="0"/>
              <a:t>dinamisme</a:t>
            </a:r>
            <a:r>
              <a:rPr lang="en-US" dirty="0" smtClean="0"/>
              <a:t> &amp; </a:t>
            </a:r>
            <a:r>
              <a:rPr lang="en-US" dirty="0" err="1" smtClean="0"/>
              <a:t>totemisme</a:t>
            </a:r>
            <a:r>
              <a:rPr lang="en-US" dirty="0" smtClean="0"/>
              <a:t>) &amp; Hindu an Buddha.</a:t>
            </a:r>
          </a:p>
          <a:p>
            <a:pPr algn="ctr"/>
            <a:r>
              <a:rPr lang="en-US" dirty="0" smtClean="0"/>
              <a:t> 2. </a:t>
            </a: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pengamalan</a:t>
            </a:r>
            <a:r>
              <a:rPr lang="en-US" dirty="0" smtClean="0"/>
              <a:t> Islam 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bid’ah</a:t>
            </a:r>
            <a:r>
              <a:rPr lang="en-US" dirty="0" smtClean="0"/>
              <a:t>, </a:t>
            </a:r>
            <a:r>
              <a:rPr lang="en-US" dirty="0" err="1" smtClean="0"/>
              <a:t>khurafat</a:t>
            </a:r>
            <a:r>
              <a:rPr lang="en-US" dirty="0" smtClean="0"/>
              <a:t> &amp; </a:t>
            </a:r>
            <a:r>
              <a:rPr lang="en-US" dirty="0" err="1" smtClean="0"/>
              <a:t>tahayyul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724400" y="3581400"/>
            <a:ext cx="4191000" cy="3048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 smtClean="0"/>
              <a:t>Penguasa</a:t>
            </a:r>
            <a:r>
              <a:rPr lang="en-US" dirty="0" smtClean="0"/>
              <a:t> </a:t>
            </a:r>
            <a:r>
              <a:rPr lang="en-US" dirty="0" err="1" smtClean="0"/>
              <a:t>Kraton</a:t>
            </a:r>
            <a:r>
              <a:rPr lang="en-US" dirty="0" smtClean="0"/>
              <a:t> Yogyakarta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desakan</a:t>
            </a:r>
            <a:r>
              <a:rPr lang="en-US" dirty="0" smtClean="0"/>
              <a:t> </a:t>
            </a:r>
            <a:r>
              <a:rPr lang="en-US" dirty="0" err="1" smtClean="0"/>
              <a:t>Kolonial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mncabut</a:t>
            </a:r>
            <a:r>
              <a:rPr lang="en-US" dirty="0" smtClean="0"/>
              <a:t> </a:t>
            </a:r>
            <a:r>
              <a:rPr lang="en-US" dirty="0" err="1" smtClean="0"/>
              <a:t>larangan</a:t>
            </a:r>
            <a:r>
              <a:rPr lang="en-US" dirty="0" smtClean="0"/>
              <a:t> </a:t>
            </a:r>
            <a:r>
              <a:rPr lang="en-US" dirty="0" err="1" smtClean="0"/>
              <a:t>penginjilan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abad</a:t>
            </a:r>
            <a:r>
              <a:rPr lang="en-US" dirty="0" smtClean="0"/>
              <a:t> 20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banak</a:t>
            </a:r>
            <a:r>
              <a:rPr lang="en-US" dirty="0" smtClean="0"/>
              <a:t> </a:t>
            </a:r>
            <a:r>
              <a:rPr lang="en-US" dirty="0" err="1" smtClean="0"/>
              <a:t>mendirikan</a:t>
            </a:r>
            <a:r>
              <a:rPr lang="en-US" dirty="0" smtClean="0"/>
              <a:t> sekolah2 </a:t>
            </a:r>
            <a:r>
              <a:rPr lang="en-US" dirty="0" err="1" smtClean="0"/>
              <a:t>misi</a:t>
            </a:r>
            <a:r>
              <a:rPr lang="en-US" dirty="0" smtClean="0"/>
              <a:t>  Kristen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menyudutkan</a:t>
            </a:r>
            <a:r>
              <a:rPr lang="en-US" dirty="0" smtClean="0"/>
              <a:t> Islam &amp;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kristenisasi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343400" y="167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91000" y="44958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1905000" y="2438400"/>
            <a:ext cx="3810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981200" y="38100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il gambar untuk sesaji zaman beland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8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ambar terkai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1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1573</Words>
  <Application>Microsoft Office PowerPoint</Application>
  <PresentationFormat>On-screen Show (4:3)</PresentationFormat>
  <Paragraphs>193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Latar Belakang  Berdirinya Muhammadiyah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E. Proses Berdirinya Muhammadiyah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Latar Belakang  Berdirinya Muhammadiyah</dc:title>
  <dc:creator>Pak_Darojat_UMS</dc:creator>
  <cp:lastModifiedBy>Pak_Darojat_UMS</cp:lastModifiedBy>
  <cp:revision>42</cp:revision>
  <dcterms:created xsi:type="dcterms:W3CDTF">2017-03-31T20:53:15Z</dcterms:created>
  <dcterms:modified xsi:type="dcterms:W3CDTF">2018-03-22T01:37:47Z</dcterms:modified>
</cp:coreProperties>
</file>