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82" r:id="rId25"/>
    <p:sldId id="279" r:id="rId26"/>
    <p:sldId id="281" r:id="rId27"/>
    <p:sldId id="280" r:id="rId2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170FA78-CC41-4337-BD88-E4847AF2E67D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B02090F-9578-42CD-8D3F-BEE14A8D2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A78-CC41-4337-BD88-E4847AF2E67D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090F-9578-42CD-8D3F-BEE14A8D2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A78-CC41-4337-BD88-E4847AF2E67D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090F-9578-42CD-8D3F-BEE14A8D2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170FA78-CC41-4337-BD88-E4847AF2E67D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B02090F-9578-42CD-8D3F-BEE14A8D2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170FA78-CC41-4337-BD88-E4847AF2E67D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B02090F-9578-42CD-8D3F-BEE14A8D2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A78-CC41-4337-BD88-E4847AF2E67D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090F-9578-42CD-8D3F-BEE14A8D2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A78-CC41-4337-BD88-E4847AF2E67D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090F-9578-42CD-8D3F-BEE14A8D2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70FA78-CC41-4337-BD88-E4847AF2E67D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B02090F-9578-42CD-8D3F-BEE14A8D2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FA78-CC41-4337-BD88-E4847AF2E67D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090F-9578-42CD-8D3F-BEE14A8D2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170FA78-CC41-4337-BD88-E4847AF2E67D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B02090F-9578-42CD-8D3F-BEE14A8D2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70FA78-CC41-4337-BD88-E4847AF2E67D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B02090F-9578-42CD-8D3F-BEE14A8D25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170FA78-CC41-4337-BD88-E4847AF2E67D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B02090F-9578-42CD-8D3F-BEE14A8D25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172200" cy="1600200"/>
          </a:xfrm>
        </p:spPr>
        <p:txBody>
          <a:bodyPr>
            <a:noAutofit/>
          </a:bodyPr>
          <a:lstStyle/>
          <a:p>
            <a:r>
              <a:rPr lang="en-US" sz="3600" smtClean="0"/>
              <a:t>ELEMENT, ATRIBUT, HEADING, PARAGRAF, FORMAT TEXT, FONT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1828800"/>
          </a:xfrm>
        </p:spPr>
        <p:txBody>
          <a:bodyPr>
            <a:noAutofit/>
          </a:bodyPr>
          <a:lstStyle/>
          <a:p>
            <a:r>
              <a:rPr lang="en-US" sz="2400" smtClean="0"/>
              <a:t>Pertemuan II</a:t>
            </a:r>
          </a:p>
          <a:p>
            <a:endParaRPr lang="en-US" sz="2400" smtClean="0"/>
          </a:p>
          <a:p>
            <a:r>
              <a:rPr lang="en-US" sz="2400" smtClean="0"/>
              <a:t>Pemrograman Web Dasar</a:t>
            </a:r>
          </a:p>
          <a:p>
            <a:r>
              <a:rPr lang="en-US" sz="2400" smtClean="0"/>
              <a:t>Semester 1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HTML Kosong</a:t>
            </a:r>
            <a:br>
              <a:rPr lang="en-US" smtClean="0"/>
            </a:br>
            <a:r>
              <a:rPr lang="en-US" smtClean="0"/>
              <a:t>(Tidak Memiliki Konten)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Elemen HTML yang tidak memiliki isi disebut sebagai elemen kosong (Empty Element).</a:t>
            </a:r>
          </a:p>
          <a:p>
            <a:r>
              <a:rPr lang="en-US" smtClean="0"/>
              <a:t>Contoh:</a:t>
            </a:r>
          </a:p>
          <a:p>
            <a:pPr lvl="1"/>
            <a:endParaRPr lang="en-US" smtClean="0"/>
          </a:p>
          <a:p>
            <a:pPr lvl="1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&lt;br&gt; merupakan elemen kosong tanpa end tag.</a:t>
            </a:r>
          </a:p>
          <a:p>
            <a:pPr lvl="1"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mtClean="0"/>
              <a:t>Tag &lt;br&gt; digunakan untuk mendefinisikan ganti baris.</a:t>
            </a: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590800"/>
            <a:ext cx="7239000" cy="1304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-US" sz="60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ATRIBUT HTML</a:t>
            </a:r>
            <a:endParaRPr lang="en-US" sz="60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Atribut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Elemen HTML bisa memiliki atribut-atribut</a:t>
            </a:r>
          </a:p>
          <a:p>
            <a:r>
              <a:rPr lang="en-US" sz="2800" smtClean="0"/>
              <a:t>Atribut-atribut digunakan untuk memberikan informasi tambahan terhadap elemen</a:t>
            </a:r>
          </a:p>
          <a:p>
            <a:r>
              <a:rPr lang="en-US" sz="2800" smtClean="0"/>
              <a:t>Atribut selalu dituliskan di bagian </a:t>
            </a:r>
            <a:r>
              <a:rPr lang="en-US" sz="2800" b="1" smtClean="0"/>
              <a:t>start tag</a:t>
            </a:r>
          </a:p>
          <a:p>
            <a:r>
              <a:rPr lang="en-US" sz="2800" smtClean="0"/>
              <a:t>Atribut ditulis dalam format berpasangan antara name / value, seperti: </a:t>
            </a:r>
            <a:r>
              <a:rPr lang="en-US" sz="2800" b="1" smtClean="0"/>
              <a:t>name=“value”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Penggunaan Atribut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Link </a:t>
            </a:r>
            <a:r>
              <a:rPr lang="en-US" dirty="0" err="1" smtClean="0"/>
              <a:t>dalam</a:t>
            </a:r>
            <a:r>
              <a:rPr lang="en-US" dirty="0" smtClean="0"/>
              <a:t> HTML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tag &lt;a&gt;.</a:t>
            </a:r>
          </a:p>
          <a:p>
            <a:r>
              <a:rPr lang="en-US" dirty="0" err="1" smtClean="0"/>
              <a:t>Alamat</a:t>
            </a:r>
            <a:r>
              <a:rPr lang="en-US" dirty="0" smtClean="0"/>
              <a:t> link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err="1" smtClean="0"/>
              <a:t>atribut</a:t>
            </a:r>
            <a:r>
              <a:rPr lang="en-US" b="1" dirty="0" smtClean="0"/>
              <a:t> </a:t>
            </a:r>
            <a:r>
              <a:rPr lang="en-US" b="1" dirty="0" err="1" smtClean="0"/>
              <a:t>href</a:t>
            </a:r>
            <a:endParaRPr lang="en-US" b="1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91440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=“http://www.google.com”&gt;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adalah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link&lt;/a&gt;</a:t>
            </a:r>
            <a:endParaRPr lang="en-US" dirty="0" smtClean="0"/>
          </a:p>
          <a:p>
            <a:r>
              <a:rPr lang="en-US" dirty="0" err="1" smtClean="0"/>
              <a:t>Nilai</a:t>
            </a:r>
            <a:r>
              <a:rPr lang="en-US" dirty="0" smtClean="0"/>
              <a:t> (value)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petik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petik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( “ ) </a:t>
            </a:r>
            <a:r>
              <a:rPr lang="en-US" dirty="0" err="1" smtClean="0"/>
              <a:t>adalah</a:t>
            </a:r>
            <a:r>
              <a:rPr lang="en-US" dirty="0" smtClean="0"/>
              <a:t> yang paling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petik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 ( ‘ )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diperbolehkan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name=‘Michael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Jacko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 Jackson’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Acuan Atribut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Daftar beberapa atribut standar dalam elemen HTML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667000"/>
          <a:ext cx="7086600" cy="3489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900" smtClean="0"/>
                        <a:t>Atribut</a:t>
                      </a:r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smtClean="0"/>
                        <a:t>Value</a:t>
                      </a:r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smtClean="0"/>
                        <a:t>Deskripsi</a:t>
                      </a:r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r>
                        <a:rPr lang="en-US" sz="1900" smtClean="0"/>
                        <a:t>class</a:t>
                      </a:r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smtClean="0"/>
                        <a:t>classname</a:t>
                      </a:r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smtClean="0"/>
                        <a:t>Menunjukkan nama kelas</a:t>
                      </a:r>
                      <a:r>
                        <a:rPr lang="en-US" sz="1900" baseline="0" smtClean="0"/>
                        <a:t> sebuah elemen</a:t>
                      </a:r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r>
                        <a:rPr lang="en-US" sz="1900" smtClean="0"/>
                        <a:t>id</a:t>
                      </a:r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smtClean="0"/>
                        <a:t>id</a:t>
                      </a:r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smtClean="0"/>
                        <a:t>Menunjukkan kode unik sebuah elemen</a:t>
                      </a:r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r>
                        <a:rPr lang="en-US" sz="1900" smtClean="0"/>
                        <a:t>style</a:t>
                      </a:r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smtClean="0"/>
                        <a:t>style_definition</a:t>
                      </a:r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smtClean="0"/>
                        <a:t>Menunjukkan</a:t>
                      </a:r>
                      <a:r>
                        <a:rPr lang="en-US" sz="1900" baseline="0" smtClean="0"/>
                        <a:t> </a:t>
                      </a:r>
                      <a:r>
                        <a:rPr lang="en-US" sz="1900" i="1" baseline="0" smtClean="0"/>
                        <a:t>inline style </a:t>
                      </a:r>
                      <a:r>
                        <a:rPr lang="en-US" sz="1900" baseline="0" smtClean="0"/>
                        <a:t>bagi sebuah elemen</a:t>
                      </a:r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r>
                        <a:rPr lang="en-US" sz="1900" smtClean="0"/>
                        <a:t>title</a:t>
                      </a:r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smtClean="0"/>
                        <a:t>tooltip_text</a:t>
                      </a:r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smtClean="0"/>
                        <a:t>Menunjukkan informasi</a:t>
                      </a:r>
                      <a:r>
                        <a:rPr lang="en-US" sz="1900" baseline="0" smtClean="0"/>
                        <a:t> tambahan tentang elemen (ditampilkan sebagai tooltip)</a:t>
                      </a:r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828800"/>
            <a:ext cx="7620000" cy="2066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-US" sz="60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HEADING dan</a:t>
            </a:r>
          </a:p>
          <a:p>
            <a:pPr algn="ctr"/>
            <a:r>
              <a:rPr lang="en-US" sz="60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PARAGRAF HTML</a:t>
            </a:r>
            <a:endParaRPr lang="en-US" sz="60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Heading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Heading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tag &lt;h1&gt; </a:t>
            </a:r>
            <a:r>
              <a:rPr lang="en-US" dirty="0" err="1" smtClean="0"/>
              <a:t>sampai</a:t>
            </a:r>
            <a:r>
              <a:rPr lang="en-US" dirty="0" smtClean="0"/>
              <a:t> &lt;h6&gt;.</a:t>
            </a:r>
          </a:p>
          <a:p>
            <a:r>
              <a:rPr lang="en-US" dirty="0" smtClean="0"/>
              <a:t>&lt;h1&gt; </a:t>
            </a:r>
            <a:r>
              <a:rPr lang="en-US" dirty="0" err="1" smtClean="0"/>
              <a:t>merupakan</a:t>
            </a:r>
            <a:r>
              <a:rPr lang="en-US" dirty="0" smtClean="0"/>
              <a:t> heading paling </a:t>
            </a:r>
            <a:r>
              <a:rPr lang="en-US" dirty="0" err="1" smtClean="0"/>
              <a:t>utama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&lt;h6&gt; </a:t>
            </a:r>
            <a:r>
              <a:rPr lang="en-US" dirty="0" err="1" smtClean="0"/>
              <a:t>merupakan</a:t>
            </a:r>
            <a:r>
              <a:rPr lang="en-US" dirty="0" smtClean="0"/>
              <a:t> heading paling </a:t>
            </a:r>
            <a:r>
              <a:rPr lang="en-US" dirty="0" err="1" smtClean="0"/>
              <a:t>lemah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917575" indent="-3175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adalah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heading&lt;/h1&gt;</a:t>
            </a:r>
          </a:p>
          <a:p>
            <a:pPr marL="917575" indent="-3175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&lt;h2&gt;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adalah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heading&lt;/h2&gt;</a:t>
            </a:r>
          </a:p>
          <a:p>
            <a:pPr marL="917575" indent="-3175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&lt;h3&gt;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adalah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heading&lt;/h3&gt;</a:t>
            </a:r>
          </a:p>
          <a:p>
            <a:r>
              <a:rPr lang="en-US" dirty="0" smtClean="0"/>
              <a:t>Browser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spasi</a:t>
            </a:r>
            <a:r>
              <a:rPr lang="en-US" dirty="0" smtClean="0"/>
              <a:t> (</a:t>
            </a:r>
            <a:r>
              <a:rPr lang="en-US" dirty="0" err="1" smtClean="0"/>
              <a:t>jarak</a:t>
            </a:r>
            <a:r>
              <a:rPr lang="en-US" dirty="0" smtClean="0"/>
              <a:t> margin)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sesudah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heading.</a:t>
            </a:r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Keutamaan Heading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Heading dalam HTML hanya digunakan untuk keperluan heading, bukan untuk membuat teks berukuran </a:t>
            </a:r>
            <a:r>
              <a:rPr lang="en-US" sz="2800" b="1" smtClean="0"/>
              <a:t>BESAR</a:t>
            </a:r>
            <a:r>
              <a:rPr lang="en-US" sz="2800" smtClean="0"/>
              <a:t> atau </a:t>
            </a:r>
            <a:r>
              <a:rPr lang="en-US" sz="2800" b="1" smtClean="0"/>
              <a:t>tebal.</a:t>
            </a:r>
            <a:endParaRPr lang="en-US" sz="2800" smtClean="0"/>
          </a:p>
          <a:p>
            <a:r>
              <a:rPr lang="en-US" sz="2800" smtClean="0"/>
              <a:t>Mesin pencari (search engine) akan menggunakan heading untuk mengindeks struktur dan konten halaman web.</a:t>
            </a:r>
            <a:endParaRPr lang="en-US" sz="280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Paragraf dan Garis (Line)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Tag &lt;</a:t>
            </a:r>
            <a:r>
              <a:rPr lang="en-US" dirty="0" err="1" smtClean="0"/>
              <a:t>hr</a:t>
            </a:r>
            <a:r>
              <a:rPr lang="en-US" dirty="0" smtClean="0"/>
              <a:t>/&gt;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horisontal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HTML.</a:t>
            </a:r>
          </a:p>
          <a:p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hr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914400" indent="0">
              <a:buNone/>
            </a:pPr>
            <a:endParaRPr lang="en-US" dirty="0" smtClean="0"/>
          </a:p>
          <a:p>
            <a:pPr marL="91440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adalah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paragraf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 marL="91440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91440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adalah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paragraf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 marL="91440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91440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adalah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paragraf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Komentar dalam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HTML agar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diabaikan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browser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:</a:t>
            </a:r>
          </a:p>
          <a:p>
            <a:pPr marL="914400" indent="0">
              <a:buNone/>
            </a:pPr>
            <a:endParaRPr lang="en-US" dirty="0" smtClean="0"/>
          </a:p>
          <a:p>
            <a:pPr marL="91440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adalah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komentar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--&gt;</a:t>
            </a:r>
          </a:p>
          <a:p>
            <a:pPr marL="914400" indent="0"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284163" indent="-284163"/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seru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2 </a:t>
            </a:r>
            <a:r>
              <a:rPr lang="en-US" dirty="0" err="1" smtClean="0"/>
              <a:t>tanda</a:t>
            </a:r>
            <a:r>
              <a:rPr lang="en-US" dirty="0" smtClean="0"/>
              <a:t> strip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seru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 smtClean="0"/>
              <a:t>tutup</a:t>
            </a:r>
            <a:r>
              <a:rPr lang="en-US" dirty="0" smtClean="0"/>
              <a:t>.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362200"/>
            <a:ext cx="7239000" cy="15329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>
                <a:gd name="adj1" fmla="val 8052"/>
                <a:gd name="adj2" fmla="val 0"/>
              </a:avLst>
            </a:prstTxWarp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-US" sz="60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ELEMEN HTML</a:t>
            </a:r>
            <a:endParaRPr lang="en-US" sz="60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Line Breaks (Ganti Baris)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Tag &lt;br/&gt; digunakan untuk membuat baris baru (ganti baris) tanpa diawali dengan paragraf baru.</a:t>
            </a:r>
          </a:p>
          <a:p>
            <a:r>
              <a:rPr lang="en-US" smtClean="0"/>
              <a:t>Contoh:</a:t>
            </a:r>
          </a:p>
          <a:p>
            <a:pPr marL="91440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&lt;p&gt;Ini adalah&lt;br/&gt;sebuah paragraf &lt;br/&gt;dengan ganti baris&lt;/p&gt;</a:t>
            </a:r>
          </a:p>
          <a:p>
            <a:endParaRPr lang="en-US" smtClean="0"/>
          </a:p>
          <a:p>
            <a:r>
              <a:rPr lang="en-US" smtClean="0"/>
              <a:t>Elemen &lt;br/&gt; merupakan elemen HTML kosong yang tidak memiliki </a:t>
            </a:r>
            <a:r>
              <a:rPr lang="en-US" b="1" smtClean="0"/>
              <a:t>end tag</a:t>
            </a:r>
            <a:r>
              <a:rPr lang="en-US" smtClean="0"/>
              <a:t>.</a:t>
            </a:r>
          </a:p>
          <a:p>
            <a:r>
              <a:rPr lang="en-US" smtClean="0"/>
              <a:t>Pada XHTML, XML, elemen tanpa </a:t>
            </a:r>
            <a:r>
              <a:rPr lang="en-US" b="1" smtClean="0"/>
              <a:t>end tag</a:t>
            </a:r>
            <a:r>
              <a:rPr lang="en-US" smtClean="0"/>
              <a:t> tidak diperbolehkan. Sehingga meskipun &lt;br&gt; bisa berjalan pada semua browser, elemen &lt;br/&gt; lebih baik pada aplikasi XHTML dan XML.</a:t>
            </a:r>
            <a:endParaRPr 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895600"/>
            <a:ext cx="7620000" cy="9995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-US" sz="60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FORMAT TEKS</a:t>
            </a:r>
          </a:p>
          <a:p>
            <a:pPr algn="ctr"/>
            <a:r>
              <a:rPr lang="en-US" sz="60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dan FONT</a:t>
            </a:r>
            <a:r>
              <a:rPr lang="en-US" sz="60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 HTML</a:t>
            </a:r>
            <a:endParaRPr lang="en-US" sz="60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Text Formatting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Teks ini dicetak tebal</a:t>
            </a:r>
          </a:p>
          <a:p>
            <a:pPr>
              <a:buNone/>
            </a:pP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200" smtClean="0">
                <a:latin typeface="Courier New" pitchFamily="49" charset="0"/>
                <a:cs typeface="Courier New" pitchFamily="49" charset="0"/>
              </a:rPr>
              <a:t>Teks ini berukuran besar</a:t>
            </a:r>
          </a:p>
          <a:p>
            <a:pPr>
              <a:buNone/>
            </a:pPr>
            <a:endParaRPr lang="en-US" sz="32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smtClean="0">
                <a:latin typeface="Courier New" pitchFamily="49" charset="0"/>
                <a:cs typeface="Courier New" pitchFamily="49" charset="0"/>
              </a:rPr>
              <a:t>Teks ini dicetak miring</a:t>
            </a:r>
          </a:p>
          <a:p>
            <a:pPr>
              <a:buNone/>
            </a:pPr>
            <a:endParaRPr lang="en-US" i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Ini adalah output di komputer</a:t>
            </a:r>
          </a:p>
          <a:p>
            <a:pPr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Ini adalah </a:t>
            </a:r>
            <a:r>
              <a:rPr lang="en-US" baseline="-25000" smtClean="0">
                <a:latin typeface="Courier New" pitchFamily="49" charset="0"/>
                <a:cs typeface="Courier New" pitchFamily="49" charset="0"/>
              </a:rPr>
              <a:t>subscript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dan </a:t>
            </a:r>
            <a:r>
              <a:rPr lang="en-US" baseline="30000" smtClean="0">
                <a:latin typeface="Courier New" pitchFamily="49" charset="0"/>
                <a:cs typeface="Courier New" pitchFamily="49" charset="0"/>
              </a:rPr>
              <a:t>superscript</a:t>
            </a:r>
            <a:endParaRPr lang="en-US" baseline="30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Tag-tag Format Teks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HTML menggunakan tag-tag seperti &lt;b&gt; , &lt;i&gt; dan &lt;u&gt; untuk membuat format teks, seperti teks </a:t>
            </a:r>
            <a:r>
              <a:rPr lang="en-US" b="1" smtClean="0"/>
              <a:t>tebal,</a:t>
            </a:r>
            <a:r>
              <a:rPr lang="en-US" smtClean="0"/>
              <a:t> </a:t>
            </a:r>
            <a:r>
              <a:rPr lang="en-US" i="1" smtClean="0"/>
              <a:t>miring</a:t>
            </a:r>
            <a:r>
              <a:rPr lang="en-US" smtClean="0"/>
              <a:t> dan </a:t>
            </a:r>
            <a:r>
              <a:rPr lang="en-US" u="sng" smtClean="0"/>
              <a:t>bergaris bawah</a:t>
            </a:r>
            <a:r>
              <a:rPr lang="en-US" i="1" smtClean="0"/>
              <a:t>.</a:t>
            </a:r>
          </a:p>
          <a:p>
            <a:r>
              <a:rPr lang="en-US" smtClean="0"/>
              <a:t>Tag &lt;b&gt; lebih sering menggunakan &lt;strong&gt;, dan tag &lt;i&gt; lebih sering menggunakan &lt;em&gt; untuk menunjukkan kepada user sebagai teks yang sangat “penting”.</a:t>
            </a:r>
          </a:p>
          <a:p>
            <a:r>
              <a:rPr lang="en-US" smtClean="0"/>
              <a:t>Saat ini, semua browser lebih banyak menggunakan strong untuk membuat tebal dan em untuk mencetak miring.</a:t>
            </a:r>
            <a:endParaRPr lang="en-US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Tag-tag Format Teks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Tag &lt;mark&gt; digunakan untuk memberi tanda pada suatu teks (</a:t>
            </a:r>
            <a:r>
              <a:rPr lang="en-US" i="1" smtClean="0"/>
              <a:t>highlight</a:t>
            </a:r>
            <a:r>
              <a:rPr lang="en-US" smtClean="0"/>
              <a:t>).</a:t>
            </a:r>
          </a:p>
          <a:p>
            <a:r>
              <a:rPr lang="en-US" smtClean="0"/>
              <a:t>Tag &lt;del&gt; digunakan untuk memberi tanda bahwa teks tersebut dihapus.</a:t>
            </a:r>
          </a:p>
          <a:p>
            <a:r>
              <a:rPr lang="en-US" smtClean="0"/>
              <a:t>Tag &lt;ins&gt; untuk memberi tanda garis bawah untuk menunjukkan teks tambahan (</a:t>
            </a:r>
            <a:r>
              <a:rPr lang="en-US" i="1" smtClean="0"/>
              <a:t>inserted text</a:t>
            </a:r>
            <a:r>
              <a:rPr lang="en-US" smtClean="0"/>
              <a:t>).</a:t>
            </a:r>
            <a:endParaRPr lang="en-US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FONT dalam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Tag &lt;font&gt; digunakan untuk mendefinisikan format font dalam dokumen HTML.</a:t>
            </a:r>
          </a:p>
          <a:p>
            <a:r>
              <a:rPr lang="en-US" smtClean="0"/>
              <a:t>Tag &lt;font&gt; memerlukan atribut tambahan.</a:t>
            </a:r>
          </a:p>
          <a:p>
            <a:r>
              <a:rPr lang="en-US" smtClean="0"/>
              <a:t>Atribut elemen font: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429000"/>
          <a:ext cx="7086600" cy="2804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Atribut Font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Value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Deskripsi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000" smtClean="0"/>
                        <a:t>Size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“1-7”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Mengubah </a:t>
                      </a:r>
                      <a:r>
                        <a:rPr lang="en-US" sz="2000" baseline="0" smtClean="0"/>
                        <a:t>ukuran font (7 adalah terbesar)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000" smtClean="0"/>
                        <a:t>Color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“rgb, nama, atau hexadesimal”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Mengubah </a:t>
                      </a:r>
                      <a:r>
                        <a:rPr lang="en-US" sz="2000" baseline="0" smtClean="0"/>
                        <a:t>warna font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000" smtClean="0"/>
                        <a:t>Face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“nama jenis font”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Mengubah </a:t>
                      </a:r>
                      <a:r>
                        <a:rPr lang="en-US" sz="2000" baseline="0" smtClean="0"/>
                        <a:t>jenis font (Default = TNR)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Subscript dan Superscript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Tag &lt;sub&gt; digunakan untuk membuat format subscript</a:t>
            </a:r>
          </a:p>
          <a:p>
            <a:r>
              <a:rPr lang="en-US" smtClean="0"/>
              <a:t>Tag &lt;sup&gt; digunakan untuk membuat format superscript</a:t>
            </a:r>
          </a:p>
          <a:p>
            <a:r>
              <a:rPr lang="en-US" smtClean="0"/>
              <a:t>Contoh: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&lt;p&gt;Ini adalah &lt;sub&gt;subscript&lt;/sub&gt;</a:t>
            </a:r>
          </a:p>
          <a:p>
            <a:pPr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&lt;p&gt;Ini adalah &lt;sup&gt;superscript&lt;/sup&gt;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TUGAS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Buatlah dokumen html untuk membuat tampilan halaman web yang berisi profil mahasiswa (Deskripsi diri)</a:t>
            </a:r>
          </a:p>
          <a:p>
            <a:r>
              <a:rPr lang="en-US" smtClean="0"/>
              <a:t>Gunakan elemen-elemen atau tag-tag yang sudah dipelajari pada pertemuan ini dan sebelumnya.</a:t>
            </a:r>
          </a:p>
          <a:p>
            <a:r>
              <a:rPr lang="en-US" smtClean="0"/>
              <a:t>Kumpulkan dalam bentuk print out yang terdiri dari dokumen html dan tampilan hasilnya.</a:t>
            </a:r>
          </a:p>
          <a:p>
            <a:r>
              <a:rPr lang="en-US" smtClean="0"/>
              <a:t>Tugas dikumpulkan pada pertemuan berikutnya.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Element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Element HTML adalah segala sesuatu yang terletak di antara </a:t>
            </a:r>
            <a:r>
              <a:rPr lang="en-US" b="1" smtClean="0"/>
              <a:t>Start Tag </a:t>
            </a:r>
            <a:r>
              <a:rPr lang="en-US" smtClean="0"/>
              <a:t>sampai </a:t>
            </a:r>
            <a:r>
              <a:rPr lang="en-US" b="1" smtClean="0"/>
              <a:t>End Tag.</a:t>
            </a:r>
            <a:endParaRPr lang="en-US" smtClean="0"/>
          </a:p>
          <a:p>
            <a:endParaRPr lang="en-US" b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667000"/>
          <a:ext cx="7086600" cy="334741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7978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Start</a:t>
                      </a:r>
                      <a:r>
                        <a:rPr lang="en-US" sz="2400" baseline="0" smtClean="0"/>
                        <a:t> Tag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Isi / Konten Element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End</a:t>
                      </a:r>
                      <a:r>
                        <a:rPr lang="en-US" sz="2400" baseline="0" smtClean="0"/>
                        <a:t> Tag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551"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/>
                        <a:t>&lt;p&gt;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/>
                        <a:t>Ini adalah paragraf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/>
                        <a:t>&lt;/p&gt;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551"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/>
                        <a:t>&lt;a href=“link.htm”&gt;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/>
                        <a:t>Ini adalah link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/>
                        <a:t>&lt;/a&gt;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521"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/>
                        <a:t>&lt;br /&gt;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Element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Sebuah element HTML selalu diawali dengan start tag, dan diakhiri dengan end tag.</a:t>
            </a:r>
          </a:p>
          <a:p>
            <a:r>
              <a:rPr lang="en-US" smtClean="0"/>
              <a:t>Isi / konten element adalah segala yang terletak di antara start tag dan end tag.</a:t>
            </a:r>
          </a:p>
          <a:p>
            <a:r>
              <a:rPr lang="en-US" smtClean="0"/>
              <a:t>Beberapa element HTML tidak memiliki isi / konten.</a:t>
            </a:r>
          </a:p>
          <a:p>
            <a:r>
              <a:rPr lang="en-US" smtClean="0"/>
              <a:t>Element yang tidak memiliki konten ditutup di bagian start tag.</a:t>
            </a:r>
          </a:p>
          <a:p>
            <a:r>
              <a:rPr lang="en-US" smtClean="0"/>
              <a:t>Sebagian besar element HTML memiliki atribut.</a:t>
            </a:r>
          </a:p>
          <a:p>
            <a:r>
              <a:rPr lang="en-US" smtClean="0"/>
              <a:t>Element HTML bisa menjadi kurung bagi element HTML lainnya.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Dokumen HTML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Contoh di atas terdiri dari 3 element HTML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676400"/>
            <a:ext cx="7543800" cy="267765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adalah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paragraf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pertama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saya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.&lt;/p&gt;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Penjelasan Contoh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smtClean="0"/>
              <a:t>Elemen &lt;p&gt;</a:t>
            </a:r>
          </a:p>
          <a:p>
            <a:pPr lvl="1">
              <a:buNone/>
            </a:pPr>
            <a:endParaRPr lang="en-US" sz="2400" smtClean="0"/>
          </a:p>
          <a:p>
            <a:pPr lvl="1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&lt;p&gt;Ini adalah paragraf pertama saya.&lt;/p&gt;</a:t>
            </a:r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Elemen &lt;p&gt; mendefinisikan sebuah paragraf dalam dokumen HTML.</a:t>
            </a:r>
          </a:p>
          <a:p>
            <a:pPr lvl="1"/>
            <a:r>
              <a:rPr lang="en-US" sz="2400" smtClean="0"/>
              <a:t>Elemen tersebut memiliki start tag &lt;p&gt; dan end tag &lt;/p&gt;.</a:t>
            </a:r>
          </a:p>
          <a:p>
            <a:pPr lvl="1"/>
            <a:r>
              <a:rPr lang="en-US" sz="2400" smtClean="0"/>
              <a:t>Isi / konten elemen : Ini adalah paragraf pertama saya.</a:t>
            </a:r>
          </a:p>
          <a:p>
            <a:endParaRPr lang="en-US" sz="28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Penjelasan Contoh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smtClean="0"/>
              <a:t>Elemen &lt;body&gt;</a:t>
            </a:r>
          </a:p>
          <a:p>
            <a:pPr lvl="1">
              <a:buNone/>
            </a:pPr>
            <a:endParaRPr lang="en-US" sz="2400" smtClean="0"/>
          </a:p>
          <a:p>
            <a:pPr lvl="1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lvl="1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&lt;p&gt;Ini adalah paragraf pertama saya.&lt;/p&gt;</a:t>
            </a:r>
          </a:p>
          <a:p>
            <a:pPr lvl="1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Elemen &lt;body&gt; mendefinisikan bagian tubuh dokumen HTML.</a:t>
            </a:r>
          </a:p>
          <a:p>
            <a:pPr lvl="1"/>
            <a:r>
              <a:rPr lang="en-US" sz="2400" smtClean="0"/>
              <a:t>Elemen tersebut memiliki start tag &lt;body&gt; dan end tag &lt;/body&gt;.</a:t>
            </a:r>
          </a:p>
          <a:p>
            <a:pPr lvl="1"/>
            <a:r>
              <a:rPr lang="en-US" sz="2400" smtClean="0"/>
              <a:t>Isi / konten elemen ini adalah sebuah elemen HTML yang lain (elemen p).</a:t>
            </a:r>
          </a:p>
          <a:p>
            <a:endParaRPr lang="en-US" sz="280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Penjelasan Contoh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smtClean="0"/>
              <a:t>Elemen &lt;html&gt;</a:t>
            </a:r>
          </a:p>
          <a:p>
            <a:pPr lvl="1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lvl="1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lvl="1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&lt;p&gt;Ini adalah paragraf pertama saya.&lt;/p&gt;</a:t>
            </a:r>
          </a:p>
          <a:p>
            <a:pPr lvl="1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lvl="1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Elemen &lt;html&gt; mendefinisikan seluruh dokumen HTML.</a:t>
            </a:r>
          </a:p>
          <a:p>
            <a:pPr lvl="1"/>
            <a:r>
              <a:rPr lang="en-US" sz="2400" smtClean="0"/>
              <a:t>Elemen tersebut memiliki start tag &lt;html&gt; dan end tag &lt;/html&gt;.</a:t>
            </a:r>
          </a:p>
          <a:p>
            <a:pPr lvl="1"/>
            <a:r>
              <a:rPr lang="en-US" sz="2400" smtClean="0"/>
              <a:t>Isi / konten elemen ini adalah sebuah elemen HTML yang lain (elemen body).</a:t>
            </a:r>
            <a:endParaRPr lang="en-US" sz="280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Tentang End Tag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Beberapa elemen HTML tetap akan bisa bekerja meskipun tanpa adanya </a:t>
            </a:r>
            <a:r>
              <a:rPr lang="en-US" b="1" smtClean="0"/>
              <a:t>end tag</a:t>
            </a:r>
            <a:r>
              <a:rPr lang="en-US" smtClean="0"/>
              <a:t>.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&lt;p&gt;Ini adalah paragraf.</a:t>
            </a:r>
          </a:p>
          <a:p>
            <a:pPr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&lt;p&gt;Ini adalah paragraf lainnya.</a:t>
            </a:r>
            <a:endParaRPr lang="en-US" smtClean="0"/>
          </a:p>
          <a:p>
            <a:r>
              <a:rPr lang="en-US" smtClean="0"/>
              <a:t>Contoh di atas dapat bekerja pada sebagian besar web browser (</a:t>
            </a:r>
            <a:r>
              <a:rPr lang="en-US" b="1" smtClean="0"/>
              <a:t>end tag </a:t>
            </a:r>
            <a:r>
              <a:rPr lang="en-US" smtClean="0"/>
              <a:t>tidak menjadi keharusan).</a:t>
            </a:r>
          </a:p>
          <a:p>
            <a:r>
              <a:rPr lang="en-US" smtClean="0"/>
              <a:t>Namun, sebagian besar elemen HTML lainnya tetap memerlukan </a:t>
            </a:r>
            <a:r>
              <a:rPr lang="en-US" b="1" smtClean="0"/>
              <a:t>end tag</a:t>
            </a:r>
            <a:r>
              <a:rPr lang="en-US" smtClean="0"/>
              <a:t>. Jika terlewatkan, maka akan menghasilkan kesalahan (error).</a:t>
            </a: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350</TotalTime>
  <Words>1187</Words>
  <Application>Microsoft Office PowerPoint</Application>
  <PresentationFormat>On-screen Show (4:3)</PresentationFormat>
  <Paragraphs>199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Century Schoolbook</vt:lpstr>
      <vt:lpstr>Courier New</vt:lpstr>
      <vt:lpstr>Wingdings</vt:lpstr>
      <vt:lpstr>Wingdings 2</vt:lpstr>
      <vt:lpstr>Oriel</vt:lpstr>
      <vt:lpstr>ELEMENT, ATRIBUT, HEADING, PARAGRAF, FORMAT TEXT, FONT</vt:lpstr>
      <vt:lpstr>PowerPoint Presentation</vt:lpstr>
      <vt:lpstr>Element HTML</vt:lpstr>
      <vt:lpstr>Syntax Element HTML</vt:lpstr>
      <vt:lpstr>Contoh Dokumen HTML</vt:lpstr>
      <vt:lpstr>Penjelasan Contoh</vt:lpstr>
      <vt:lpstr>Penjelasan Contoh</vt:lpstr>
      <vt:lpstr>Penjelasan Contoh</vt:lpstr>
      <vt:lpstr>Tentang End Tag</vt:lpstr>
      <vt:lpstr>Elemen HTML Kosong (Tidak Memiliki Konten)</vt:lpstr>
      <vt:lpstr>PowerPoint Presentation</vt:lpstr>
      <vt:lpstr>Atribut HTML</vt:lpstr>
      <vt:lpstr>Contoh Penggunaan Atribut</vt:lpstr>
      <vt:lpstr>Acuan Atribut HTML</vt:lpstr>
      <vt:lpstr>PowerPoint Presentation</vt:lpstr>
      <vt:lpstr>Heading HTML</vt:lpstr>
      <vt:lpstr>Keutamaan Heading</vt:lpstr>
      <vt:lpstr>Paragraf dan Garis (Line) HTML</vt:lpstr>
      <vt:lpstr>Komentar dalam HTML</vt:lpstr>
      <vt:lpstr>HTML Line Breaks (Ganti Baris)</vt:lpstr>
      <vt:lpstr>PowerPoint Presentation</vt:lpstr>
      <vt:lpstr>HTML Text Formatting</vt:lpstr>
      <vt:lpstr>Tag-tag Format Teks HTML</vt:lpstr>
      <vt:lpstr>Tag-tag Format Teks HTML</vt:lpstr>
      <vt:lpstr>Tag FONT dalam HTML</vt:lpstr>
      <vt:lpstr>Subscript dan Superscript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ELEMENT, ATRIBUT, HEADING, PARAGRAF, FORMAT TEXT, FONT</dc:title>
  <dc:creator>Ferrari</dc:creator>
  <cp:lastModifiedBy>Asus</cp:lastModifiedBy>
  <cp:revision>46</cp:revision>
  <dcterms:created xsi:type="dcterms:W3CDTF">2014-09-12T12:51:24Z</dcterms:created>
  <dcterms:modified xsi:type="dcterms:W3CDTF">2016-12-19T12:52:46Z</dcterms:modified>
</cp:coreProperties>
</file>