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3" r:id="rId3"/>
    <p:sldId id="257" r:id="rId4"/>
    <p:sldId id="258" r:id="rId5"/>
    <p:sldId id="259" r:id="rId6"/>
    <p:sldId id="284" r:id="rId7"/>
    <p:sldId id="260" r:id="rId8"/>
    <p:sldId id="286" r:id="rId9"/>
    <p:sldId id="261" r:id="rId10"/>
    <p:sldId id="287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5" r:id="rId2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6363" cy="511731"/>
          </a:xfrm>
          <a:prstGeom prst="rect">
            <a:avLst/>
          </a:prstGeom>
        </p:spPr>
        <p:txBody>
          <a:bodyPr vert="horz" lIns="99033" tIns="49516" rIns="99033" bIns="4951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33" tIns="49516" rIns="99033" bIns="49516" rtlCol="0"/>
          <a:lstStyle>
            <a:lvl1pPr algn="r">
              <a:defRPr sz="1300"/>
            </a:lvl1pPr>
          </a:lstStyle>
          <a:p>
            <a:fld id="{6119F405-F35C-4DC1-B688-1214A4573D97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3" tIns="49516" rIns="99033" bIns="49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9033" tIns="49516" rIns="99033" bIns="495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721107"/>
            <a:ext cx="3076363" cy="511731"/>
          </a:xfrm>
          <a:prstGeom prst="rect">
            <a:avLst/>
          </a:prstGeom>
        </p:spPr>
        <p:txBody>
          <a:bodyPr vert="horz" lIns="99033" tIns="49516" rIns="99033" bIns="4951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33" tIns="49516" rIns="99033" bIns="49516" rtlCol="0" anchor="b"/>
          <a:lstStyle>
            <a:lvl1pPr algn="r">
              <a:defRPr sz="1300"/>
            </a:lvl1pPr>
          </a:lstStyle>
          <a:p>
            <a:fld id="{54DD3407-2803-4B2F-B6E6-7564C98AA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606262-ACC0-4EB1-84CD-32261576F0B3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FCEAEC-5E32-4E91-8422-9EF44A518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606262-ACC0-4EB1-84CD-32261576F0B3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FCEAEC-5E32-4E91-8422-9EF44A518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606262-ACC0-4EB1-84CD-32261576F0B3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FCEAEC-5E32-4E91-8422-9EF44A518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606262-ACC0-4EB1-84CD-32261576F0B3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FCEAEC-5E32-4E91-8422-9EF44A518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606262-ACC0-4EB1-84CD-32261576F0B3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FCEAEC-5E32-4E91-8422-9EF44A518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606262-ACC0-4EB1-84CD-32261576F0B3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FCEAEC-5E32-4E91-8422-9EF44A518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606262-ACC0-4EB1-84CD-32261576F0B3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FCEAEC-5E32-4E91-8422-9EF44A518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606262-ACC0-4EB1-84CD-32261576F0B3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FCEAEC-5E32-4E91-8422-9EF44A518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606262-ACC0-4EB1-84CD-32261576F0B3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FCEAEC-5E32-4E91-8422-9EF44A518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606262-ACC0-4EB1-84CD-32261576F0B3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FCEAEC-5E32-4E91-8422-9EF44A518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606262-ACC0-4EB1-84CD-32261576F0B3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FCEAEC-5E32-4E91-8422-9EF44A518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6606262-ACC0-4EB1-84CD-32261576F0B3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0FCEAEC-5E32-4E91-8422-9EF44A518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2459502"/>
          </a:xfrm>
        </p:spPr>
        <p:txBody>
          <a:bodyPr>
            <a:noAutofit/>
          </a:bodyPr>
          <a:lstStyle/>
          <a:p>
            <a:r>
              <a:rPr lang="en-US" sz="5400" smtClean="0"/>
              <a:t>Hyperlinks, Images, </a:t>
            </a:r>
            <a:br>
              <a:rPr lang="en-US" sz="5400" smtClean="0"/>
            </a:br>
            <a:r>
              <a:rPr lang="en-US" sz="5400" smtClean="0"/>
              <a:t>dan Lists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200400"/>
            <a:ext cx="7406640" cy="2209800"/>
          </a:xfrm>
        </p:spPr>
        <p:txBody>
          <a:bodyPr>
            <a:normAutofit fontScale="92500" lnSpcReduction="10000"/>
          </a:bodyPr>
          <a:lstStyle/>
          <a:p>
            <a:r>
              <a:rPr lang="en-US" sz="3600" smtClean="0"/>
              <a:t>Pertemuan III</a:t>
            </a:r>
          </a:p>
          <a:p>
            <a:endParaRPr lang="en-US" sz="3600" smtClean="0"/>
          </a:p>
          <a:p>
            <a:r>
              <a:rPr lang="en-US" sz="3600" smtClean="0"/>
              <a:t>Pemrograman Web Dasar</a:t>
            </a:r>
          </a:p>
          <a:p>
            <a:r>
              <a:rPr lang="en-US" sz="3600" smtClean="0"/>
              <a:t>Semester </a:t>
            </a:r>
            <a:r>
              <a:rPr lang="en-US" sz="3600" smtClean="0">
                <a:latin typeface="Arial" pitchFamily="34" charset="0"/>
                <a:cs typeface="Arial" pitchFamily="34" charset="0"/>
              </a:rPr>
              <a:t>1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 HTML – Atribut Rel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Atribut rel (relationship) menunjukkan keterkaitan dengan dokumen/halaman yang sama atau dokumen/halaman lain yang dituju.</a:t>
            </a:r>
          </a:p>
          <a:p>
            <a:r>
              <a:rPr lang="en-US" smtClean="0">
                <a:sym typeface="Wingdings" pitchFamily="2" charset="2"/>
              </a:rPr>
              <a:t>Atribut ini bersifat invisible dan digunakan sebagai informasi tentang link bagi search engine.</a:t>
            </a:r>
          </a:p>
          <a:p>
            <a:r>
              <a:rPr lang="en-US" smtClean="0">
                <a:sym typeface="Wingdings" pitchFamily="2" charset="2"/>
              </a:rPr>
              <a:t>Yang dikenal adalah rel=“nofollow”, perintah bagi search engine untuk mengabaikan suatu link pada suatu halaman web/blog  terutama untuk menghindari spam.</a:t>
            </a:r>
          </a:p>
          <a:p>
            <a:r>
              <a:rPr lang="en-US" smtClean="0">
                <a:sym typeface="Wingdings" pitchFamily="2" charset="2"/>
              </a:rPr>
              <a:t>Contoh:</a:t>
            </a:r>
          </a:p>
          <a:p>
            <a:pPr algn="ctr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&lt;a href=“url” rel=“nofollow&gt;URL&lt;/a&gt;</a:t>
            </a:r>
          </a:p>
          <a:p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hou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524000"/>
            <a:ext cx="5486400" cy="41148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6" name="Picture 5" descr="Tulip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1400" y="2057400"/>
            <a:ext cx="5181600" cy="4419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2438400" y="838200"/>
            <a:ext cx="5123903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9600" b="1" cap="all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IMAGES</a:t>
            </a:r>
            <a:endParaRPr lang="en-US" sz="9600" b="1" cap="all" spc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Images sangat menentukan bagi seorang desainer web, sehingga penting untuk mengetahui bagaimana menggunakannya secara tepat.</a:t>
            </a:r>
          </a:p>
          <a:p>
            <a:r>
              <a:rPr lang="en-US" smtClean="0"/>
              <a:t>Tag &lt;img/&gt; untuk meletakkan sebuah gambar dalam web page.</a:t>
            </a:r>
          </a:p>
          <a:p>
            <a:endParaRPr 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&lt;img&gt; dan Atribut src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Tag &lt;img&gt; merupakan empty element, yang berarti bahwa tag ini hanya memiliki atribut dan bisa tidak memakai tag penutup.</a:t>
            </a:r>
          </a:p>
          <a:p>
            <a:r>
              <a:rPr lang="en-US" smtClean="0"/>
              <a:t>Untuk menampilkan gambar, gunakan atribut src (source).</a:t>
            </a:r>
          </a:p>
          <a:p>
            <a:r>
              <a:rPr lang="en-US" smtClean="0"/>
              <a:t>Contoh:</a:t>
            </a:r>
          </a:p>
          <a:p>
            <a:pPr marL="90488" indent="-7938" algn="ctr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&lt;img src=“Tulips.jpg”/&gt;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&lt;img&gt; dan Atribut alt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Atribut alt digunakan untuk memberikan informasi tambahan tentang gambar,.</a:t>
            </a:r>
          </a:p>
          <a:p>
            <a:r>
              <a:rPr lang="en-US" smtClean="0"/>
              <a:t>Teks ini akan muncul </a:t>
            </a:r>
            <a:r>
              <a:rPr lang="en-US" smtClean="0"/>
              <a:t>jika </a:t>
            </a:r>
            <a:r>
              <a:rPr lang="en-US" smtClean="0"/>
              <a:t>gambar tidak dapat ditampilkan (misalkan akibat koneksi yang lemah).</a:t>
            </a:r>
          </a:p>
          <a:p>
            <a:r>
              <a:rPr lang="en-US" smtClean="0"/>
              <a:t>Contoh:</a:t>
            </a:r>
          </a:p>
          <a:p>
            <a:pPr marL="90488" indent="-7938" algn="ctr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&lt;img src=“Tulips.jpg” alt=“Bunga Tulips”/&gt;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Mengatur Tinggi dan Lebar Image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Atribut height </a:t>
            </a:r>
            <a:r>
              <a:rPr lang="en-US" smtClean="0">
                <a:sym typeface="Wingdings" pitchFamily="2" charset="2"/>
              </a:rPr>
              <a:t> digunakan untuk mengatur tinggi gambar</a:t>
            </a:r>
          </a:p>
          <a:p>
            <a:r>
              <a:rPr lang="en-US" smtClean="0">
                <a:sym typeface="Wingdings" pitchFamily="2" charset="2"/>
              </a:rPr>
              <a:t>Atribut width  digunakan untuk mengatur lebar gambar</a:t>
            </a:r>
          </a:p>
          <a:p>
            <a:r>
              <a:rPr lang="en-US" smtClean="0">
                <a:sym typeface="Wingdings" pitchFamily="2" charset="2"/>
              </a:rPr>
              <a:t>Nilai atribut ini secara default ditentukan dengan satuan pixel</a:t>
            </a:r>
          </a:p>
          <a:p>
            <a:r>
              <a:rPr lang="en-US" smtClean="0">
                <a:sym typeface="Wingdings" pitchFamily="2" charset="2"/>
              </a:rPr>
              <a:t>Contoh:</a:t>
            </a:r>
          </a:p>
          <a:p>
            <a:pPr algn="ctr"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&lt;img src=“Tulips.jpg” alt=“Bunga Tulips” height=“200” width=“300”/&gt;</a:t>
            </a:r>
            <a:endParaRPr lang="en-US" sz="24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838200"/>
            <a:ext cx="5953618" cy="517064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convex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66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Bell MT" pitchFamily="18" charset="0"/>
              </a:rPr>
              <a:t>LISTS:</a:t>
            </a:r>
          </a:p>
          <a:p>
            <a:pPr marL="1600200" lvl="1" indent="-1143000">
              <a:buFont typeface="+mj-lt"/>
              <a:buAutoNum type="arabicPeriod"/>
            </a:pPr>
            <a:r>
              <a:rPr lang="en-US" sz="66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Bell MT" pitchFamily="18" charset="0"/>
              </a:rPr>
              <a:t>List 1</a:t>
            </a:r>
          </a:p>
          <a:p>
            <a:pPr marL="2514600" lvl="3" indent="-1143000">
              <a:buFont typeface="+mj-lt"/>
              <a:buAutoNum type="alphaLcPeriod"/>
            </a:pPr>
            <a:r>
              <a:rPr lang="en-US" sz="66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Bell MT" pitchFamily="18" charset="0"/>
              </a:rPr>
              <a:t>Sublist 1</a:t>
            </a:r>
          </a:p>
          <a:p>
            <a:pPr marL="2514600" lvl="3" indent="-1143000">
              <a:buFont typeface="+mj-lt"/>
              <a:buAutoNum type="alphaLcPeriod"/>
            </a:pPr>
            <a:r>
              <a:rPr lang="en-US" sz="66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Bell MT" pitchFamily="18" charset="0"/>
              </a:rPr>
              <a:t>Sublist 2</a:t>
            </a:r>
          </a:p>
          <a:p>
            <a:pPr marL="1600200" lvl="1" indent="-1143000">
              <a:buFont typeface="+mj-lt"/>
              <a:buAutoNum type="arabicPeriod"/>
            </a:pPr>
            <a:r>
              <a:rPr lang="en-US" sz="66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Bell MT" pitchFamily="18" charset="0"/>
              </a:rPr>
              <a:t>List 2</a:t>
            </a:r>
            <a:endParaRPr lang="en-US" sz="6600" b="1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Bell MT" pitchFamily="18" charset="0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Lists 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Secara umum, List HTML ada 2 macam:</a:t>
            </a:r>
          </a:p>
          <a:p>
            <a:pPr lvl="1"/>
            <a:r>
              <a:rPr lang="en-US" smtClean="0"/>
              <a:t>Ordered List</a:t>
            </a:r>
          </a:p>
          <a:p>
            <a:pPr lvl="1"/>
            <a:r>
              <a:rPr lang="en-US" smtClean="0"/>
              <a:t>Unordered List</a:t>
            </a:r>
          </a:p>
          <a:p>
            <a:r>
              <a:rPr lang="en-US" smtClean="0"/>
              <a:t>Ada 3 macam tipe list, yaitu:</a:t>
            </a:r>
          </a:p>
          <a:p>
            <a:pPr lvl="1"/>
            <a:r>
              <a:rPr lang="en-US" smtClean="0"/>
              <a:t>Ordered list, tag &lt;ol&gt; - numbers</a:t>
            </a:r>
          </a:p>
          <a:p>
            <a:pPr lvl="1"/>
            <a:r>
              <a:rPr lang="en-US" smtClean="0"/>
              <a:t>Unordered list, tag &lt;ul&gt; - bullets</a:t>
            </a:r>
          </a:p>
          <a:p>
            <a:pPr lvl="1"/>
            <a:r>
              <a:rPr lang="en-US" smtClean="0"/>
              <a:t>Definition list, tag &lt;dl&gt; - dictionary</a:t>
            </a:r>
          </a:p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Lists HTML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Ordered List:</a:t>
            </a:r>
          </a:p>
          <a:p>
            <a:pPr marL="596646" indent="-514350">
              <a:buFont typeface="+mj-lt"/>
              <a:buAutoNum type="arabicPeriod"/>
            </a:pPr>
            <a:r>
              <a:rPr lang="en-US" smtClean="0"/>
              <a:t>Item pertama</a:t>
            </a:r>
          </a:p>
          <a:p>
            <a:pPr marL="596646" indent="-514350">
              <a:buFont typeface="+mj-lt"/>
              <a:buAutoNum type="arabicPeriod"/>
            </a:pPr>
            <a:r>
              <a:rPr lang="en-US" smtClean="0"/>
              <a:t>Item kedua</a:t>
            </a:r>
          </a:p>
          <a:p>
            <a:pPr marL="596646" indent="-514350">
              <a:buFont typeface="+mj-lt"/>
              <a:buAutoNum type="arabicPeriod"/>
            </a:pPr>
            <a:r>
              <a:rPr lang="en-US" smtClean="0"/>
              <a:t>Item ketiga</a:t>
            </a:r>
          </a:p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Unordered List:</a:t>
            </a:r>
          </a:p>
          <a:p>
            <a:r>
              <a:rPr lang="en-US" smtClean="0"/>
              <a:t>Item </a:t>
            </a:r>
          </a:p>
          <a:p>
            <a:r>
              <a:rPr lang="en-US" smtClean="0"/>
              <a:t>Item</a:t>
            </a:r>
          </a:p>
          <a:p>
            <a:r>
              <a:rPr lang="en-US" smtClean="0"/>
              <a:t>Item </a:t>
            </a:r>
          </a:p>
          <a:p>
            <a:endParaRPr lang="en-US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Ordered Lists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Ordered list diawali dengan tag &lt;ol&gt; dan diakhiri dengan tag &lt;/ol&gt;.</a:t>
            </a:r>
          </a:p>
          <a:p>
            <a:r>
              <a:rPr lang="en-US" smtClean="0"/>
              <a:t>Tiap item, diawali dengan tag &lt;li&gt; dan ditutup dengan tag &lt;/li&gt;.</a:t>
            </a:r>
          </a:p>
          <a:p>
            <a:r>
              <a:rPr lang="en-US" smtClean="0"/>
              <a:t>Atribut type dalam elemen ol digunakan untuk menentukan tipe numbering (contoh tipe numbering: </a:t>
            </a:r>
            <a:r>
              <a:rPr lang="en-US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mtClean="0"/>
              <a:t>, A, a, I, i) </a:t>
            </a:r>
            <a:r>
              <a:rPr lang="en-US" smtClean="0">
                <a:sym typeface="Wingdings" pitchFamily="2" charset="2"/>
              </a:rPr>
              <a:t> tipe default = </a:t>
            </a:r>
            <a:r>
              <a:rPr lang="en-US" smtClean="0">
                <a:latin typeface="Arial" pitchFamily="34" charset="0"/>
                <a:cs typeface="Arial" pitchFamily="34" charset="0"/>
                <a:sym typeface="Wingdings" pitchFamily="2" charset="2"/>
              </a:rPr>
              <a:t>1.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1447800"/>
            <a:ext cx="69797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ContrastingLeftFacing"/>
              <a:lightRig rig="threePt" dir="t"/>
            </a:scene3d>
          </a:bodyPr>
          <a:lstStyle/>
          <a:p>
            <a:pPr algn="ctr"/>
            <a:r>
              <a:rPr lang="en-US" sz="80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HYPERLINKS</a:t>
            </a:r>
            <a:endParaRPr lang="en-US" sz="80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4876800"/>
            <a:ext cx="54569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Visit Google</a:t>
            </a:r>
            <a:endParaRPr lang="en-US" sz="5400" b="1" cap="all" spc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0482968">
            <a:off x="2752256" y="3479074"/>
            <a:ext cx="237456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Yahoo!</a:t>
            </a:r>
            <a:endParaRPr lang="en-US" sz="5400" b="1" cap="none" spc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Ordered Lists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Contoh:</a:t>
            </a:r>
          </a:p>
          <a:p>
            <a:pPr marL="639445" lvl="1" indent="-282575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&lt;ol type=“A”&gt;</a:t>
            </a:r>
          </a:p>
          <a:p>
            <a:pPr marL="639445" lvl="1" indent="-282575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&lt;li&gt;Makanan&lt;/li&gt;</a:t>
            </a:r>
          </a:p>
          <a:p>
            <a:pPr marL="639445" lvl="1" indent="-282575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&lt;li&gt;Minuman&lt;/li&gt;</a:t>
            </a:r>
          </a:p>
          <a:p>
            <a:pPr marL="639445" lvl="1" indent="-282575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&lt;/ol&gt;</a:t>
            </a:r>
          </a:p>
          <a:p>
            <a:pPr marL="365125" indent="-282575"/>
            <a:endParaRPr lang="en-US" smtClean="0"/>
          </a:p>
          <a:p>
            <a:pPr marL="365125" indent="-282575"/>
            <a:r>
              <a:rPr lang="en-US" smtClean="0"/>
              <a:t>Tampilan dalam web browser:</a:t>
            </a:r>
          </a:p>
          <a:p>
            <a:pPr marL="365125" indent="-282575">
              <a:buNone/>
            </a:pPr>
            <a:endParaRPr lang="en-US" smtClean="0"/>
          </a:p>
          <a:p>
            <a:pPr marL="871220" lvl="1" indent="-514350">
              <a:buNone/>
            </a:pPr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A. Makanan</a:t>
            </a:r>
          </a:p>
          <a:p>
            <a:pPr marL="871220" lvl="1" indent="-514350">
              <a:buNone/>
            </a:pPr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B. Minuman</a:t>
            </a:r>
            <a:endParaRPr lang="en-US" sz="3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Unordered Lists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Unordered list diawali dengan tag &lt;ul&gt; dan diakhiri dengan tag &lt;/ul&gt;.</a:t>
            </a:r>
          </a:p>
          <a:p>
            <a:r>
              <a:rPr lang="en-US" smtClean="0"/>
              <a:t>Tiap item, diawali dengan tag &lt;li&gt; dan ditutup dengan tag &lt;/li&gt;.</a:t>
            </a:r>
          </a:p>
          <a:p>
            <a:r>
              <a:rPr lang="en-US" smtClean="0"/>
              <a:t>Atribut type dalam elemen ul digunakan untuk menentukan tipe bulleting (contoh tipe bulleting:  circle, square, disc) </a:t>
            </a:r>
            <a:r>
              <a:rPr lang="en-US" smtClean="0">
                <a:sym typeface="Wingdings" pitchFamily="2" charset="2"/>
              </a:rPr>
              <a:t> tipe default = </a:t>
            </a:r>
            <a:r>
              <a:rPr lang="en-US" smtClean="0"/>
              <a:t>disc</a:t>
            </a:r>
            <a:r>
              <a:rPr lang="en-US" smtClean="0"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Unordered Lists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Contoh:</a:t>
            </a:r>
          </a:p>
          <a:p>
            <a:pPr marL="639445" lvl="1" indent="-282575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&lt;ul type=“square”&gt;</a:t>
            </a:r>
          </a:p>
          <a:p>
            <a:pPr marL="639445" lvl="1" indent="-282575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&lt;li&gt;Makanan&lt;/li&gt;</a:t>
            </a:r>
          </a:p>
          <a:p>
            <a:pPr marL="639445" lvl="1" indent="-282575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&lt;li&gt;Minuman&lt;/li&gt;</a:t>
            </a:r>
          </a:p>
          <a:p>
            <a:pPr marL="639445" lvl="1" indent="-282575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&lt;/ul&gt;</a:t>
            </a:r>
          </a:p>
          <a:p>
            <a:pPr marL="365125" indent="-282575"/>
            <a:endParaRPr lang="en-US" smtClean="0"/>
          </a:p>
          <a:p>
            <a:pPr marL="365125" indent="-282575"/>
            <a:r>
              <a:rPr lang="en-US" smtClean="0"/>
              <a:t>Tampilan dalam web browser:</a:t>
            </a:r>
          </a:p>
          <a:p>
            <a:pPr marL="365125" indent="-282575">
              <a:buNone/>
            </a:pPr>
            <a:endParaRPr lang="en-US" smtClean="0"/>
          </a:p>
          <a:p>
            <a:pPr marL="871220" lvl="1" indent="-514350">
              <a:buNone/>
            </a:pPr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■ Makanan</a:t>
            </a:r>
          </a:p>
          <a:p>
            <a:pPr marL="871220" lvl="1" indent="-514350">
              <a:buNone/>
            </a:pPr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■ Minuman</a:t>
            </a:r>
            <a:endParaRPr lang="en-US" sz="3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Lists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Definition list adalah sebuah list dari item, dengan deskripsi tiap item.</a:t>
            </a:r>
          </a:p>
          <a:p>
            <a:r>
              <a:rPr lang="en-US" smtClean="0"/>
              <a:t>List ini menggunakan tag &lt;dl&gt;.</a:t>
            </a:r>
          </a:p>
          <a:p>
            <a:r>
              <a:rPr lang="en-US" smtClean="0"/>
              <a:t>Tag &lt;dl&gt; untuk mendefinisikan bentuk list, tag &lt;dt&gt; untuk mendefinisikan item, dan tag &lt;dd&gt; untuk mendeskripsikan item dalam list.</a:t>
            </a:r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Lists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Contoh:</a:t>
            </a:r>
          </a:p>
          <a:p>
            <a:pPr>
              <a:buNone/>
            </a:pPr>
            <a:endParaRPr lang="en-US" smtClean="0"/>
          </a:p>
          <a:p>
            <a:pPr marL="282575" indent="-282575"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&lt;dl&gt;</a:t>
            </a:r>
          </a:p>
          <a:p>
            <a:pPr marL="282575" indent="-282575"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&lt;dt&gt;Makanan&lt;/dt&gt;</a:t>
            </a:r>
          </a:p>
          <a:p>
            <a:pPr marL="282575" indent="-282575"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	&lt;dd&gt;Berat&lt;/dd&gt;</a:t>
            </a:r>
          </a:p>
          <a:p>
            <a:pPr marL="282575" indent="-282575"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	&lt;dd&gt;Ringan&lt;/dd&gt;</a:t>
            </a:r>
          </a:p>
          <a:p>
            <a:pPr marL="282575" indent="-282575"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&lt;dt&gt;Minuman&lt;/dt&gt;</a:t>
            </a:r>
          </a:p>
          <a:p>
            <a:pPr marL="282575" indent="-282575"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	&lt;dd&gt;Kaleng&lt;/dd&gt;</a:t>
            </a:r>
          </a:p>
          <a:p>
            <a:pPr marL="282575" indent="-282575"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	&lt;dd&gt;Soda&lt;/dd&gt;</a:t>
            </a:r>
          </a:p>
          <a:p>
            <a:pPr marL="282575" indent="-282575"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&lt;/dl&gt;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358775" indent="-282575"/>
            <a:r>
              <a:rPr lang="en-US" smtClean="0"/>
              <a:t>Tampilan di browser:</a:t>
            </a:r>
          </a:p>
          <a:p>
            <a:pPr marL="358775" indent="-282575"/>
            <a:endParaRPr lang="en-US" smtClean="0"/>
          </a:p>
          <a:p>
            <a:pPr marL="989013" indent="-539750" defTabSz="107950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Makanan</a:t>
            </a:r>
          </a:p>
          <a:p>
            <a:pPr marL="989013" indent="-539750" defTabSz="107950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		Berat</a:t>
            </a:r>
          </a:p>
          <a:p>
            <a:pPr marL="989013" indent="-539750" defTabSz="107950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		Ringan</a:t>
            </a:r>
          </a:p>
          <a:p>
            <a:pPr marL="989013" indent="-539750" defTabSz="107950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Minuman</a:t>
            </a:r>
          </a:p>
          <a:p>
            <a:pPr marL="989013" indent="-539750" defTabSz="107950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		Kaleng</a:t>
            </a:r>
          </a:p>
          <a:p>
            <a:pPr marL="989013" indent="-539750" defTabSz="107950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		Soda</a:t>
            </a:r>
          </a:p>
          <a:p>
            <a:pPr marL="1443038" indent="-282575"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endParaRPr lang="en-US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000"/>
                            </p:stCondLst>
                            <p:childTnLst>
                              <p:par>
                                <p:cTn id="10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2438400"/>
            <a:ext cx="6773278" cy="1323439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25400" h="55880" prst="angle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cap="none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  <a:reflection blurRad="6350" stA="50000" endA="300" endPos="50000" dist="29997" dir="5400000" sy="-100000" algn="bl" rotWithShape="0"/>
                </a:effectLst>
              </a:rPr>
              <a:t>LATIHAN ??</a:t>
            </a:r>
            <a:endParaRPr lang="en-US" sz="8000" b="1" cap="none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  <a:reflection blurRad="6350" stA="50000" endA="300" endPos="50000" dist="29997" dir="5400000" sy="-100000" algn="bl" rotWithShape="0"/>
              </a:effectLst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Hyperlinks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Hyperlink (atau link) adalah sebuah kata, kumpulan kata, atau gambar yang dapat diklik untuk menuju ke sebuah dokumen baru atau bagian dalam dokumen tersebut.</a:t>
            </a:r>
          </a:p>
          <a:p>
            <a:r>
              <a:rPr lang="en-US" smtClean="0"/>
              <a:t>Kursor akan berbentuk sebuah tangan jika digerakkan di atas sebuah link.</a:t>
            </a:r>
          </a:p>
          <a:p>
            <a:r>
              <a:rPr lang="en-US" smtClean="0"/>
              <a:t>Links dalam HTML menggunakan tag &lt;a&gt;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Hyperlinks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Tag &lt;a&gt; dapat digunakan dalam 2 cara:</a:t>
            </a:r>
          </a:p>
          <a:p>
            <a:pPr lvl="1"/>
            <a:r>
              <a:rPr lang="en-US" smtClean="0"/>
              <a:t>Untuk membuat link dengan dokumen baru, menggunakan atribut </a:t>
            </a:r>
            <a:r>
              <a:rPr lang="en-US" i="1" smtClean="0"/>
              <a:t>href</a:t>
            </a:r>
          </a:p>
          <a:p>
            <a:pPr lvl="1"/>
            <a:r>
              <a:rPr lang="en-US" smtClean="0"/>
              <a:t>Untuk membuat penanda (bookmark) di dalam dokumen, menggunakan atribut </a:t>
            </a:r>
            <a:r>
              <a:rPr lang="en-US" i="1" smtClean="0"/>
              <a:t>name</a:t>
            </a:r>
            <a:endParaRPr lang="en-US" i="1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Sintaks Link 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Kode HTML untuk membuat link:</a:t>
            </a:r>
          </a:p>
          <a:p>
            <a:pPr marL="90488" indent="-7938" algn="ctr">
              <a:buNone/>
            </a:pPr>
            <a:r>
              <a:rPr lang="en-US" i="1" smtClean="0"/>
              <a:t>	</a:t>
            </a:r>
            <a:r>
              <a:rPr lang="en-US" i="1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a href=“url”&gt;Teks Link&lt;/a&gt;</a:t>
            </a:r>
          </a:p>
          <a:p>
            <a:r>
              <a:rPr lang="en-US" smtClean="0"/>
              <a:t>Atribut href untuk menentukan link yang dituju.</a:t>
            </a:r>
          </a:p>
          <a:p>
            <a:r>
              <a:rPr lang="en-US" smtClean="0"/>
              <a:t>Contoh:</a:t>
            </a:r>
          </a:p>
          <a:p>
            <a:pPr marL="90488" indent="-7938" algn="ctr">
              <a:buNone/>
            </a:pPr>
            <a:r>
              <a:rPr lang="en-US" sz="3000" smtClean="0">
                <a:latin typeface="Courier New" pitchFamily="49" charset="0"/>
                <a:cs typeface="Courier New" pitchFamily="49" charset="0"/>
              </a:rPr>
              <a:t>&lt;a href=“http://www.google.com/”&gt; Buka Google&lt;/a&gt;</a:t>
            </a:r>
            <a:endParaRPr lang="en-US" sz="25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mtClean="0"/>
              <a:t>Sehingga akan ditampilkan seperti berikut:</a:t>
            </a:r>
          </a:p>
          <a:p>
            <a:pPr marL="90488" indent="-7938" algn="ctr">
              <a:buNone/>
            </a:pPr>
            <a:r>
              <a:rPr lang="en-US" smtClean="0">
                <a:hlinkClick r:id="rId2"/>
              </a:rPr>
              <a:t>Buka Google</a:t>
            </a:r>
            <a:endParaRPr lang="en-US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Sintaks Link 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url dalam atribut href juga bisa merujuk pada dokumen HTML lainnya.</a:t>
            </a:r>
          </a:p>
          <a:p>
            <a:r>
              <a:rPr lang="en-US" smtClean="0"/>
              <a:t>Contoh:</a:t>
            </a:r>
          </a:p>
          <a:p>
            <a:pPr marL="90488" indent="-7938" algn="ctr">
              <a:buNone/>
            </a:pPr>
            <a:r>
              <a:rPr lang="en-US" i="1" smtClean="0"/>
              <a:t>	</a:t>
            </a:r>
            <a:r>
              <a:rPr lang="en-US" sz="2800" i="1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a href=“dokumen.html”&gt;</a:t>
            </a:r>
          </a:p>
          <a:p>
            <a:pPr marL="90488" indent="-7938" algn="ctr"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Teks Link&lt;/a&gt;</a:t>
            </a:r>
            <a:endParaRPr lang="en-US" sz="2600" smtClean="0">
              <a:latin typeface="Courier New" pitchFamily="49" charset="0"/>
              <a:cs typeface="Courier New" pitchFamily="49" charset="0"/>
            </a:endParaRPr>
          </a:p>
          <a:p>
            <a:pPr marL="360363" indent="-277813" algn="just"/>
            <a:r>
              <a:rPr lang="en-US" smtClean="0"/>
              <a:t>Dalam elemen anchor, Teks Link tidak harus berupa teks, namun bisa gambar atau elemen HTML lainnya.</a:t>
            </a:r>
          </a:p>
          <a:p>
            <a:pPr marL="360363" indent="-277813" algn="just">
              <a:buNone/>
            </a:pPr>
            <a:endParaRPr lang="en-US" smtClean="0"/>
          </a:p>
          <a:p>
            <a:pPr marL="90488" indent="-7938" algn="ctr">
              <a:buNone/>
            </a:pPr>
            <a:r>
              <a:rPr lang="en-US" sz="2300" i="1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300" smtClean="0">
                <a:latin typeface="Courier New" pitchFamily="49" charset="0"/>
                <a:cs typeface="Courier New" pitchFamily="49" charset="0"/>
              </a:rPr>
              <a:t>a href=“url”&gt;&lt;img src=“Tulips.jpg”/&gt;&lt;/a&gt;</a:t>
            </a:r>
            <a:endParaRPr lang="en-US" sz="2300" smtClean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 HTML – Atribut Target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Atribut target digunakan untuk menentukan letak dokumen yang di-</a:t>
            </a:r>
            <a:r>
              <a:rPr lang="en-US" i="1" smtClean="0"/>
              <a:t>link</a:t>
            </a:r>
            <a:r>
              <a:rPr lang="en-US" smtClean="0"/>
              <a:t>-kan untuk dibuka</a:t>
            </a:r>
          </a:p>
          <a:p>
            <a:r>
              <a:rPr lang="en-US" smtClean="0"/>
              <a:t>Contoh berikut menunjukkan bahwa dokumen yang di-</a:t>
            </a:r>
            <a:r>
              <a:rPr lang="en-US" i="1" smtClean="0"/>
              <a:t>link</a:t>
            </a:r>
            <a:r>
              <a:rPr lang="en-US" smtClean="0"/>
              <a:t>-kan akan dibuka di window baru atau tab baru</a:t>
            </a:r>
          </a:p>
          <a:p>
            <a:r>
              <a:rPr lang="en-US" smtClean="0"/>
              <a:t>Contoh:</a:t>
            </a:r>
          </a:p>
          <a:p>
            <a:pPr algn="ctr">
              <a:buNone/>
            </a:pPr>
            <a:r>
              <a:rPr lang="en-US" sz="3000" smtClean="0">
                <a:latin typeface="Courier New" pitchFamily="49" charset="0"/>
                <a:cs typeface="Courier New" pitchFamily="49" charset="0"/>
              </a:rPr>
              <a:t>&lt;a href=“http://www.google.com/” target=“_blank”&gt;Buka Google&lt;/a&gt;</a:t>
            </a:r>
            <a:endParaRPr lang="en-US" sz="3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 HTML – Atribut Title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Atribut title digunakan untuk memberikan teks penjelasan yang lebih detil mengenai sebuah link.</a:t>
            </a:r>
          </a:p>
          <a:p>
            <a:r>
              <a:rPr lang="en-US" smtClean="0"/>
              <a:t>Title muncul sebagai tooltip.</a:t>
            </a:r>
          </a:p>
          <a:p>
            <a:r>
              <a:rPr lang="en-US" smtClean="0"/>
              <a:t>Contoh:</a:t>
            </a:r>
          </a:p>
          <a:p>
            <a:pPr algn="ctr"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&lt;a href=“http://www.google.com/” title=“Ini adalah link google”&gt; Buka Google&lt;/a&gt;</a:t>
            </a:r>
            <a:endParaRPr lang="en-US" sz="3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 HTML – Atribut Name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Atribut name menentukan nama sebuah anchor</a:t>
            </a:r>
          </a:p>
          <a:p>
            <a:r>
              <a:rPr lang="en-US" smtClean="0"/>
              <a:t>Atribut ini digunakan untuk membuat penanda dalam sebuah dokumen HTML</a:t>
            </a:r>
          </a:p>
          <a:p>
            <a:r>
              <a:rPr lang="en-US" smtClean="0"/>
              <a:t>Dalam HTML5 </a:t>
            </a:r>
            <a:r>
              <a:rPr lang="en-US" smtClean="0">
                <a:sym typeface="Wingdings" pitchFamily="2" charset="2"/>
              </a:rPr>
              <a:t> lebih menggunakan id daripada name</a:t>
            </a:r>
          </a:p>
          <a:p>
            <a:r>
              <a:rPr lang="en-US" smtClean="0">
                <a:sym typeface="Wingdings" pitchFamily="2" charset="2"/>
              </a:rPr>
              <a:t>Contoh:</a:t>
            </a:r>
          </a:p>
          <a:p>
            <a:pPr algn="ctr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&lt;a name=“tips”&gt;Tips&lt;/a&gt;</a:t>
            </a:r>
          </a:p>
          <a:p>
            <a:r>
              <a:rPr lang="en-US" smtClean="0">
                <a:sym typeface="Wingdings" pitchFamily="2" charset="2"/>
              </a:rPr>
              <a:t>Buat link menuju bagian Tips di dalam dokumen yang sama</a:t>
            </a:r>
          </a:p>
          <a:p>
            <a:pPr algn="ctr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&lt;a href=“#tips”&gt;Buka Tips&lt;/a&gt;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993</TotalTime>
  <Words>867</Words>
  <Application>Microsoft Office PowerPoint</Application>
  <PresentationFormat>On-screen Show (4:3)</PresentationFormat>
  <Paragraphs>152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Solstice</vt:lpstr>
      <vt:lpstr>Hyperlinks, Images,  dan Lists</vt:lpstr>
      <vt:lpstr>Slide 2</vt:lpstr>
      <vt:lpstr>Hyperlinks</vt:lpstr>
      <vt:lpstr>Hyperlinks</vt:lpstr>
      <vt:lpstr>Sintaks Link HTML</vt:lpstr>
      <vt:lpstr>Sintaks Link HTML</vt:lpstr>
      <vt:lpstr>Link HTML – Atribut Target</vt:lpstr>
      <vt:lpstr>Link HTML – Atribut Title</vt:lpstr>
      <vt:lpstr>Link HTML – Atribut Name</vt:lpstr>
      <vt:lpstr>Link HTML – Atribut Rel</vt:lpstr>
      <vt:lpstr>Slide 11</vt:lpstr>
      <vt:lpstr>Image HTML</vt:lpstr>
      <vt:lpstr>Tag &lt;img&gt; dan Atribut src</vt:lpstr>
      <vt:lpstr>Tag &lt;img&gt; dan Atribut alt</vt:lpstr>
      <vt:lpstr>Mengatur Tinggi dan Lebar Image</vt:lpstr>
      <vt:lpstr>Slide 16</vt:lpstr>
      <vt:lpstr>Lists HTML</vt:lpstr>
      <vt:lpstr>Lists HTML</vt:lpstr>
      <vt:lpstr>Ordered Lists</vt:lpstr>
      <vt:lpstr>Ordered Lists</vt:lpstr>
      <vt:lpstr>Unordered Lists</vt:lpstr>
      <vt:lpstr>Unordered Lists</vt:lpstr>
      <vt:lpstr>Definition Lists</vt:lpstr>
      <vt:lpstr>Definition Lists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Introduction</dc:title>
  <dc:creator>Ferrari</dc:creator>
  <cp:lastModifiedBy>Ferrari</cp:lastModifiedBy>
  <cp:revision>79</cp:revision>
  <dcterms:created xsi:type="dcterms:W3CDTF">2014-09-06T02:08:23Z</dcterms:created>
  <dcterms:modified xsi:type="dcterms:W3CDTF">2015-09-21T21:47:09Z</dcterms:modified>
</cp:coreProperties>
</file>