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3"/>
  </p:notesMasterIdLst>
  <p:sldIdLst>
    <p:sldId id="278" r:id="rId3"/>
    <p:sldId id="279" r:id="rId4"/>
    <p:sldId id="30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57" r:id="rId15"/>
    <p:sldId id="259" r:id="rId16"/>
    <p:sldId id="293" r:id="rId17"/>
    <p:sldId id="260" r:id="rId18"/>
    <p:sldId id="295" r:id="rId19"/>
    <p:sldId id="297" r:id="rId20"/>
    <p:sldId id="298" r:id="rId21"/>
    <p:sldId id="299" r:id="rId22"/>
    <p:sldId id="300" r:id="rId23"/>
    <p:sldId id="301" r:id="rId24"/>
    <p:sldId id="308" r:id="rId25"/>
    <p:sldId id="261" r:id="rId26"/>
    <p:sldId id="262" r:id="rId27"/>
    <p:sldId id="263" r:id="rId28"/>
    <p:sldId id="264" r:id="rId29"/>
    <p:sldId id="302" r:id="rId30"/>
    <p:sldId id="265" r:id="rId31"/>
    <p:sldId id="266" r:id="rId32"/>
    <p:sldId id="267" r:id="rId33"/>
    <p:sldId id="268" r:id="rId34"/>
    <p:sldId id="269" r:id="rId35"/>
    <p:sldId id="270" r:id="rId36"/>
    <p:sldId id="307" r:id="rId37"/>
    <p:sldId id="309" r:id="rId38"/>
    <p:sldId id="310" r:id="rId39"/>
    <p:sldId id="303" r:id="rId40"/>
    <p:sldId id="304" r:id="rId41"/>
    <p:sldId id="305" r:id="rId42"/>
  </p:sldIdLst>
  <p:sldSz cx="9144000" cy="5143500" type="screen16x9"/>
  <p:notesSz cx="6858000" cy="9144000"/>
  <p:embeddedFontLst>
    <p:embeddedFont>
      <p:font typeface="Amatic SC" panose="020B0604020202020204" charset="0"/>
      <p:regular r:id="rId44"/>
      <p:bold r:id="rId45"/>
    </p:embeddedFont>
    <p:embeddedFont>
      <p:font typeface="Source Code Pro" panose="020B0604020202020204" charset="0"/>
      <p:regular r:id="rId46"/>
      <p:bold r:id="rId47"/>
    </p:embeddedFont>
    <p:embeddedFont>
      <p:font typeface="Cambria Math" panose="02040503050406030204" pitchFamily="18" charset="0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Bodoni Bk BT" panose="02070603070706020303" pitchFamily="18" charset="0"/>
      <p:regular r:id="rId53"/>
      <p:italic r:id="rId54"/>
    </p:embeddedFont>
    <p:embeddedFont>
      <p:font typeface="Sitka Text" panose="02000505000000020004" pitchFamily="2" charset="0"/>
      <p:regular r:id="rId55"/>
      <p:bold r:id="rId56"/>
      <p:italic r:id="rId57"/>
      <p:boldItalic r:id="rId58"/>
    </p:embeddedFont>
    <p:embeddedFont>
      <p:font typeface="Bahnschrift SemiBold" panose="020B0502040204020203" pitchFamily="34" charset="0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67" autoAdjust="0"/>
  </p:normalViewPr>
  <p:slideViewPr>
    <p:cSldViewPr snapToGrid="0">
      <p:cViewPr varScale="1">
        <p:scale>
          <a:sx n="68" d="100"/>
          <a:sy n="68" d="100"/>
        </p:scale>
        <p:origin x="1362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14041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48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Secara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sederhana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merupakan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aplikasi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langsung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ilmu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pengetahuan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dimiliki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manusia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Tujuan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perekayasaan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memudahkan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kerja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manusia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memenuhi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kebutuhannya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“Ada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pengetahuan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yg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dikatakan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Perguruan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 →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ilmu-ilmu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dipelajari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harus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diimplementasikan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era modern,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pengembangan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sangat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berpengaruh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terhadap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saing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suatu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negara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kompetisi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global → Technology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985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Authorization →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penggunaan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Persaingan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global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sangat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harus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diiringi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berbagai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macam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rekayasa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mendapatkan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keuntungan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tersebut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Pemanfaatan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mutakhir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tepat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pengembangan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jiwa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entrepreneur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mengoptimalkan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proses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sekaligus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hasil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unit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dikembangkan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Technopreneurship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kolaborasi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antara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penerapan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serta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jiwa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mandiri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kebutuhan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Technopreneurship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suatu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karakter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integral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antara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kompetensi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penerapan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serta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spirit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membangun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tumbuhlah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unit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unit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memanfaatkan</a:t>
            </a:r>
            <a:r>
              <a:rPr lang="en-GB" sz="12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aplikatif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proses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produksi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marketisasi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lain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sebagainya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Menanamkan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jiwa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technopreneurship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perkara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mudah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karena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berhubungan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kompleks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perlu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ditanamkan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yakni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kesadaran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semangat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entrepreneurship.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dimiliki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dikreasikan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diinovasikan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menyokong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pengembangan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unit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Hal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dilakukan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secara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nyata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proses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produksi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Microsoft), marketing (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e-Bay), accounting,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lain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sebagainya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Kreativitas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pemanfaatan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tepat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utama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mengembangkan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jiwa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technopreneurship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079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desirable to user → Apa yg diinginkan pengguna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viable in the marketplace → Apa yg layak (dijual) di pasar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possible with technology → Apa yg mungkin dengan teknologi 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0178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D" dirty="0" smtClean="0"/>
              <a:t>Google..</a:t>
            </a:r>
            <a:r>
              <a:rPr lang="en-ID" dirty="0" err="1" smtClean="0"/>
              <a:t>hampir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modal, </a:t>
            </a: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51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D" dirty="0" smtClean="0"/>
              <a:t>Orang-</a:t>
            </a:r>
            <a:r>
              <a:rPr lang="en-ID" dirty="0" err="1" smtClean="0"/>
              <a:t>orng</a:t>
            </a:r>
            <a:r>
              <a:rPr lang="en-ID" dirty="0" smtClean="0"/>
              <a:t> </a:t>
            </a:r>
            <a:r>
              <a:rPr lang="en-ID" dirty="0" err="1" smtClean="0"/>
              <a:t>yg</a:t>
            </a:r>
            <a:r>
              <a:rPr lang="en-ID" dirty="0" smtClean="0"/>
              <a:t> </a:t>
            </a:r>
            <a:r>
              <a:rPr lang="en-ID" dirty="0" err="1" smtClean="0"/>
              <a:t>mengunakan</a:t>
            </a:r>
            <a:r>
              <a:rPr lang="en-ID" dirty="0" smtClean="0"/>
              <a:t> </a:t>
            </a:r>
            <a:r>
              <a:rPr lang="en-ID" dirty="0" err="1" smtClean="0"/>
              <a:t>teknologi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technopreneur</a:t>
            </a:r>
            <a:endParaRPr dirty="0"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413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 err="1" smtClean="0"/>
              <a:t>Sumber</a:t>
            </a:r>
            <a:r>
              <a:rPr lang="en-ID" dirty="0" smtClean="0"/>
              <a:t> </a:t>
            </a:r>
            <a:r>
              <a:rPr lang="en-ID" dirty="0" err="1" smtClean="0"/>
              <a:t>daya</a:t>
            </a:r>
            <a:r>
              <a:rPr lang="en-ID" dirty="0" smtClean="0"/>
              <a:t> </a:t>
            </a:r>
            <a:r>
              <a:rPr lang="en-ID" dirty="0" err="1" smtClean="0"/>
              <a:t>manussia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usaha</a:t>
            </a:r>
            <a:r>
              <a:rPr lang="en-ID" dirty="0" smtClean="0"/>
              <a:t> </a:t>
            </a:r>
            <a:r>
              <a:rPr lang="en-ID" dirty="0" err="1" smtClean="0"/>
              <a:t>teknologi</a:t>
            </a:r>
            <a:r>
              <a:rPr lang="en-ID" dirty="0" smtClean="0"/>
              <a:t> </a:t>
            </a:r>
            <a:r>
              <a:rPr lang="en-ID" dirty="0" err="1" smtClean="0"/>
              <a:t>jauh</a:t>
            </a:r>
            <a:r>
              <a:rPr lang="en-ID" dirty="0" smtClean="0"/>
              <a:t>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kecil</a:t>
            </a:r>
            <a:r>
              <a:rPr lang="en-ID" dirty="0" smtClean="0"/>
              <a:t> </a:t>
            </a:r>
            <a:r>
              <a:rPr lang="en-ID" dirty="0" err="1" smtClean="0"/>
              <a:t>daripada</a:t>
            </a:r>
            <a:r>
              <a:rPr lang="en-ID" dirty="0" smtClean="0"/>
              <a:t> </a:t>
            </a:r>
            <a:r>
              <a:rPr lang="en-ID" dirty="0" err="1" smtClean="0"/>
              <a:t>usaha</a:t>
            </a:r>
            <a:r>
              <a:rPr lang="en-ID" dirty="0" smtClean="0"/>
              <a:t> non </a:t>
            </a:r>
            <a:r>
              <a:rPr lang="en-ID" dirty="0" err="1" smtClean="0"/>
              <a:t>teknik</a:t>
            </a:r>
            <a:endParaRPr lang="en-ID" dirty="0" smtClean="0"/>
          </a:p>
          <a:p>
            <a:r>
              <a:rPr lang="en-ID" dirty="0" smtClean="0"/>
              <a:t>, mcd 761rb, </a:t>
            </a:r>
            <a:r>
              <a:rPr lang="en-ID" dirty="0" err="1" smtClean="0"/>
              <a:t>atau</a:t>
            </a:r>
            <a:r>
              <a:rPr lang="en-ID" dirty="0" smtClean="0"/>
              <a:t> 20x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bnyak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google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mencapai</a:t>
            </a:r>
            <a:r>
              <a:rPr lang="en-ID" dirty="0" smtClean="0"/>
              <a:t> 1/3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google</a:t>
            </a:r>
            <a:endParaRPr lang="en-ID" dirty="0" smtClean="0"/>
          </a:p>
          <a:p>
            <a:r>
              <a:rPr lang="en-ID" dirty="0" err="1" smtClean="0"/>
              <a:t>Pendiir</a:t>
            </a:r>
            <a:r>
              <a:rPr lang="en-ID" dirty="0" smtClean="0"/>
              <a:t> </a:t>
            </a:r>
            <a:r>
              <a:rPr lang="en-ID" dirty="0" err="1" smtClean="0"/>
              <a:t>intenet</a:t>
            </a:r>
            <a:r>
              <a:rPr lang="en-ID" dirty="0" smtClean="0"/>
              <a:t> </a:t>
            </a:r>
            <a:r>
              <a:rPr lang="en-ID" dirty="0" err="1" smtClean="0"/>
              <a:t>startup</a:t>
            </a:r>
            <a:r>
              <a:rPr lang="en-ID" dirty="0" smtClean="0"/>
              <a:t>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cepat</a:t>
            </a:r>
            <a:r>
              <a:rPr lang="en-ID" dirty="0" smtClean="0"/>
              <a:t> </a:t>
            </a:r>
            <a:r>
              <a:rPr lang="en-ID" dirty="0" err="1" smtClean="0"/>
              <a:t>pensiun</a:t>
            </a:r>
            <a:r>
              <a:rPr lang="en-ID" dirty="0" smtClean="0"/>
              <a:t>.,</a:t>
            </a:r>
          </a:p>
          <a:p>
            <a:r>
              <a:rPr lang="en-ID" dirty="0" err="1" smtClean="0"/>
              <a:t>Waktu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dibuthkan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jg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lebih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cepat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untuk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mencpai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skala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bisnis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besarnya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sama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boeing</a:t>
            </a:r>
            <a:r>
              <a:rPr lang="en-ID" baseline="0" dirty="0" smtClean="0"/>
              <a:t> 98, mcd 66 </a:t>
            </a:r>
            <a:r>
              <a:rPr lang="en-ID" baseline="0" dirty="0" err="1" smtClean="0"/>
              <a:t>th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google</a:t>
            </a:r>
            <a:r>
              <a:rPr lang="en-ID" baseline="0" dirty="0" smtClean="0"/>
              <a:t> 15 </a:t>
            </a:r>
            <a:r>
              <a:rPr lang="en-ID" baseline="0" dirty="0" err="1" smtClean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84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681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053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533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49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GB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practice of consistently converting good ideas into profitable commercial ventures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→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Praktek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konsistennya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bagus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komersial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menguntungkan</a:t>
            </a: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Entrepreneurship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karakter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kombinatif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merupakan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perpaduan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peleburan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sikap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kompetitif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visioner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kejujuran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pelayanan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pemberdayaan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pantang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menyerah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kemandirian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Karakter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bersatu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kebutuhan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langsung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proses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wirausaha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Secara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sederhana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entrepreneurship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memiliki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ciri-ciri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swadaya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serta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mengandung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komponen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manajemen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pemasaran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produksi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finansial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Seorang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entrepreneur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hanya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seorang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membangun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unit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bisnis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pribadi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kecil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baru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pegawai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korporasi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pun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tetap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memiliki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jiwa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entrepreneurial.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Karena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entrepreneurship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konsistensi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work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 (</a:t>
            </a:r>
            <a:r>
              <a:rPr lang="en-GB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innovative idea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hasil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menguntungkan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profitable output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787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399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baseline="0" dirty="0" smtClean="0"/>
              <a:t> internet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sangt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besar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pengguna</a:t>
            </a:r>
            <a:r>
              <a:rPr lang="en-ID" baseline="0" dirty="0" smtClean="0"/>
              <a:t> no 5 di </a:t>
            </a:r>
            <a:r>
              <a:rPr lang="en-ID" baseline="0" dirty="0" err="1" smtClean="0"/>
              <a:t>dunia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industry </a:t>
            </a:r>
            <a:r>
              <a:rPr lang="en-ID" baseline="0" dirty="0" err="1" smtClean="0"/>
              <a:t>ebrbasis</a:t>
            </a:r>
            <a:r>
              <a:rPr lang="en-ID" baseline="0" dirty="0" smtClean="0"/>
              <a:t> internet</a:t>
            </a:r>
          </a:p>
          <a:p>
            <a:pPr lvl="0">
              <a:spcBef>
                <a:spcPts val="0"/>
              </a:spcBef>
              <a:buNone/>
            </a:pPr>
            <a:r>
              <a:rPr lang="en-ID" baseline="0" dirty="0" err="1" smtClean="0"/>
              <a:t>Bnyk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pemodal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asing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masuk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untukmencri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peluang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investasi</a:t>
            </a:r>
            <a:r>
              <a:rPr lang="en-ID" baseline="0" dirty="0" smtClean="0"/>
              <a:t> , </a:t>
            </a:r>
          </a:p>
          <a:p>
            <a:pPr lvl="0">
              <a:spcBef>
                <a:spcPts val="0"/>
              </a:spcBef>
              <a:buNone/>
            </a:pPr>
            <a:r>
              <a:rPr lang="en-ID" baseline="0" dirty="0" err="1" smtClean="0"/>
              <a:t>Disaat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sama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startup</a:t>
            </a:r>
            <a:r>
              <a:rPr lang="en-ID" baseline="0" dirty="0" smtClean="0"/>
              <a:t>  </a:t>
            </a:r>
            <a:r>
              <a:rPr lang="en-ID" baseline="0" dirty="0" err="1" smtClean="0"/>
              <a:t>masih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terbatas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krena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rendahnya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persaingnya</a:t>
            </a:r>
            <a:endParaRPr lang="en-ID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ID" baseline="0" dirty="0" err="1" smtClean="0"/>
              <a:t>Hnya</a:t>
            </a:r>
            <a:r>
              <a:rPr lang="en-ID" baseline="0" dirty="0" smtClean="0"/>
              <a:t> 2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masuk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dalam</a:t>
            </a:r>
            <a:r>
              <a:rPr lang="en-ID" baseline="0" dirty="0" smtClean="0"/>
              <a:t> top sites in </a:t>
            </a:r>
            <a:r>
              <a:rPr lang="en-ID" baseline="0" dirty="0" err="1" smtClean="0"/>
              <a:t>ind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yaitu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kaskus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blogspot</a:t>
            </a:r>
            <a:endParaRPr lang="en-ID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950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Market 4-5 </a:t>
            </a:r>
            <a:r>
              <a:rPr lang="en-ID" dirty="0" err="1" smtClean="0"/>
              <a:t>tahun</a:t>
            </a:r>
            <a:r>
              <a:rPr lang="en-ID" dirty="0" smtClean="0"/>
              <a:t> </a:t>
            </a:r>
            <a:r>
              <a:rPr lang="en-ID" dirty="0" err="1" smtClean="0"/>
              <a:t>kedepan</a:t>
            </a:r>
            <a:r>
              <a:rPr lang="en-ID" dirty="0" smtClean="0"/>
              <a:t>, market</a:t>
            </a:r>
            <a:r>
              <a:rPr lang="en-ID" baseline="0" dirty="0" smtClean="0"/>
              <a:t> leaders di bidng2 </a:t>
            </a:r>
            <a:r>
              <a:rPr lang="en-ID" baseline="0" dirty="0" err="1" smtClean="0"/>
              <a:t>seprti</a:t>
            </a:r>
            <a:r>
              <a:rPr lang="en-ID" baseline="0" dirty="0" smtClean="0"/>
              <a:t> marketplace, </a:t>
            </a:r>
            <a:r>
              <a:rPr lang="en-ID" baseline="0" dirty="0" err="1" smtClean="0"/>
              <a:t>spt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tokopedia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traveloka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bukalapak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kaskus</a:t>
            </a:r>
            <a:endParaRPr lang="en-ID" baseline="0" dirty="0" smtClean="0"/>
          </a:p>
          <a:p>
            <a:r>
              <a:rPr lang="en-ID" baseline="0" dirty="0" smtClean="0"/>
              <a:t>Tim : long vision, </a:t>
            </a:r>
            <a:r>
              <a:rPr lang="en-ID" baseline="0" dirty="0" err="1" smtClean="0"/>
              <a:t>apa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duit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aja</a:t>
            </a:r>
            <a:r>
              <a:rPr lang="en-ID" baseline="0" dirty="0" smtClean="0"/>
              <a:t>, values, </a:t>
            </a:r>
            <a:r>
              <a:rPr lang="en-ID" baseline="0" dirty="0" err="1" smtClean="0"/>
              <a:t>bukn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hnya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uang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dihasilakn</a:t>
            </a:r>
            <a:endParaRPr lang="en-ID" baseline="0" dirty="0" smtClean="0"/>
          </a:p>
          <a:p>
            <a:r>
              <a:rPr lang="en-ID" baseline="0" dirty="0" err="1" smtClean="0"/>
              <a:t>Strategi</a:t>
            </a:r>
            <a:r>
              <a:rPr lang="en-ID" baseline="0" dirty="0" smtClean="0"/>
              <a:t> : </a:t>
            </a:r>
            <a:r>
              <a:rPr lang="en-ID" baseline="0" dirty="0" err="1" smtClean="0"/>
              <a:t>akan</a:t>
            </a:r>
            <a:r>
              <a:rPr lang="en-ID" baseline="0" dirty="0" smtClean="0"/>
              <a:t> ad </a:t>
            </a:r>
            <a:r>
              <a:rPr lang="en-ID" baseline="0" dirty="0" err="1" smtClean="0"/>
              <a:t>ttgan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apa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mereka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bisa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mhdapi</a:t>
            </a:r>
            <a:endParaRPr lang="en-ID" baseline="0" dirty="0" smtClean="0"/>
          </a:p>
          <a:p>
            <a:endParaRPr lang="en-ID" baseline="0" dirty="0" smtClean="0"/>
          </a:p>
          <a:p>
            <a:r>
              <a:rPr lang="en-ID" baseline="0" dirty="0" err="1" smtClean="0"/>
              <a:t>Bukan</a:t>
            </a:r>
            <a:r>
              <a:rPr lang="en-ID" baseline="0" dirty="0" smtClean="0"/>
              <a:t>  </a:t>
            </a:r>
            <a:r>
              <a:rPr lang="en-ID" baseline="0" dirty="0" err="1" smtClean="0"/>
              <a:t>dr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penjualan</a:t>
            </a:r>
            <a:r>
              <a:rPr lang="en-ID" baseline="0" dirty="0" smtClean="0"/>
              <a:t> , repeat user, </a:t>
            </a:r>
            <a:r>
              <a:rPr lang="en-ID" baseline="0" dirty="0" err="1" smtClean="0"/>
              <a:t>puas</a:t>
            </a:r>
            <a:r>
              <a:rPr lang="en-ID" baseline="0" dirty="0" smtClean="0"/>
              <a:t> g </a:t>
            </a:r>
            <a:r>
              <a:rPr lang="en-ID" baseline="0" dirty="0" err="1" smtClean="0"/>
              <a:t>atas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produknya</a:t>
            </a:r>
            <a:endParaRPr lang="en-ID" baseline="0" dirty="0" smtClean="0"/>
          </a:p>
          <a:p>
            <a:endParaRPr lang="en-ID" baseline="0" dirty="0" smtClean="0"/>
          </a:p>
          <a:p>
            <a:r>
              <a:rPr lang="en-ID" baseline="0" dirty="0" err="1" smtClean="0"/>
              <a:t>Bukan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hnya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ingin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menciptkn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ingin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diciptkan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tpi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pintr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mengkap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peluang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masalah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terjdi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apa</a:t>
            </a:r>
            <a:endParaRPr lang="en-ID" baseline="0" dirty="0" smtClean="0"/>
          </a:p>
          <a:p>
            <a:r>
              <a:rPr lang="en-ID" baseline="0" dirty="0" smtClean="0"/>
              <a:t>Internet </a:t>
            </a:r>
            <a:r>
              <a:rPr lang="en-ID" baseline="0" dirty="0" err="1" smtClean="0"/>
              <a:t>bisnis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memerlukn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bisnis</a:t>
            </a:r>
            <a:r>
              <a:rPr lang="en-ID" baseline="0" dirty="0" smtClean="0"/>
              <a:t> lama, </a:t>
            </a:r>
            <a:r>
              <a:rPr lang="en-ID" baseline="0" dirty="0" err="1" smtClean="0"/>
              <a:t>jd</a:t>
            </a:r>
            <a:r>
              <a:rPr lang="en-ID" baseline="0" dirty="0" smtClean="0"/>
              <a:t> </a:t>
            </a:r>
            <a:r>
              <a:rPr lang="en-ID" baseline="0" dirty="0" err="1" smtClean="0"/>
              <a:t>hru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punya</a:t>
            </a:r>
            <a:r>
              <a:rPr lang="en-ID" baseline="0" dirty="0" smtClean="0"/>
              <a:t> long vision, passion =&gt; </a:t>
            </a:r>
            <a:r>
              <a:rPr lang="en-ID" baseline="0" dirty="0" err="1" smtClean="0"/>
              <a:t>lebih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sbar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mebgun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inet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bisnis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berkembng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6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Tanap</a:t>
            </a:r>
            <a:r>
              <a:rPr lang="en-ID" dirty="0" smtClean="0"/>
              <a:t> </a:t>
            </a:r>
            <a:r>
              <a:rPr lang="en-ID" dirty="0" err="1" smtClean="0"/>
              <a:t>dukungan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konglomerat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bersaing</a:t>
            </a:r>
            <a:r>
              <a:rPr lang="en-ID" baseline="0" dirty="0" smtClean="0"/>
              <a:t> dg </a:t>
            </a:r>
            <a:r>
              <a:rPr lang="en-ID" baseline="0" dirty="0" err="1" smtClean="0"/>
              <a:t>plasa</a:t>
            </a:r>
            <a:r>
              <a:rPr lang="en-ID" baseline="0" dirty="0" smtClean="0"/>
              <a:t>, multiply</a:t>
            </a:r>
          </a:p>
          <a:p>
            <a:r>
              <a:rPr lang="en-ID" baseline="0" dirty="0" err="1" smtClean="0"/>
              <a:t>Penglaamn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berjuang</a:t>
            </a:r>
            <a:r>
              <a:rPr lang="en-ID" baseline="0" dirty="0" smtClean="0"/>
              <a:t> : 1 </a:t>
            </a:r>
            <a:r>
              <a:rPr lang="en-ID" baseline="0" dirty="0" err="1" smtClean="0"/>
              <a:t>berani</a:t>
            </a:r>
            <a:r>
              <a:rPr lang="en-ID" baseline="0" dirty="0" smtClean="0"/>
              <a:t> , - </a:t>
            </a:r>
          </a:p>
          <a:p>
            <a:pPr marL="228600" indent="-228600">
              <a:buAutoNum type="arabicPeriod"/>
            </a:pPr>
            <a:r>
              <a:rPr lang="en-ID" baseline="0" dirty="0" err="1" smtClean="0"/>
              <a:t>bermimpi</a:t>
            </a:r>
            <a:r>
              <a:rPr lang="en-ID" baseline="0" dirty="0" smtClean="0"/>
              <a:t>, dreamer : </a:t>
            </a:r>
            <a:r>
              <a:rPr lang="en-ID" baseline="0" dirty="0" err="1" smtClean="0"/>
              <a:t>bermimpi</a:t>
            </a:r>
            <a:r>
              <a:rPr lang="en-ID" baseline="0" dirty="0" smtClean="0"/>
              <a:t> dg </a:t>
            </a:r>
            <a:r>
              <a:rPr lang="en-ID" baseline="0" dirty="0" err="1" smtClean="0"/>
              <a:t>mata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tertutup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visioner</a:t>
            </a:r>
            <a:r>
              <a:rPr lang="en-ID" baseline="0" dirty="0" smtClean="0"/>
              <a:t> : </a:t>
            </a:r>
            <a:r>
              <a:rPr lang="en-ID" baseline="0" dirty="0" err="1" smtClean="0"/>
              <a:t>bermimpi</a:t>
            </a:r>
            <a:r>
              <a:rPr lang="en-ID" baseline="0" dirty="0" smtClean="0"/>
              <a:t> dg </a:t>
            </a:r>
            <a:r>
              <a:rPr lang="en-ID" baseline="0" dirty="0" err="1" smtClean="0"/>
              <a:t>mata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terbuka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lalu</a:t>
            </a:r>
            <a:r>
              <a:rPr lang="en-ID" baseline="0" dirty="0" smtClean="0"/>
              <a:t> action</a:t>
            </a:r>
          </a:p>
          <a:p>
            <a:pPr marL="228600" indent="-228600">
              <a:buAutoNum type="arabicPeriod"/>
            </a:pPr>
            <a:r>
              <a:rPr lang="en-ID" baseline="0" dirty="0" err="1" smtClean="0"/>
              <a:t>Memimpin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jika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tidak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ada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usaha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memimpin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maka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jalan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ditmpt</a:t>
            </a:r>
            <a:r>
              <a:rPr lang="en-ID" baseline="0" dirty="0" smtClean="0"/>
              <a:t>,</a:t>
            </a:r>
          </a:p>
          <a:p>
            <a:pPr marL="228600" indent="-228600">
              <a:buAutoNum type="arabicPeriod"/>
            </a:pPr>
            <a:r>
              <a:rPr lang="en-ID" baseline="0" dirty="0" err="1" smtClean="0"/>
              <a:t>Mengambil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keputusan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lebih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baik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salah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drpd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tidk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mngmbil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kputusan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belajr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dr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keslaahan</a:t>
            </a:r>
            <a:endParaRPr lang="en-ID" baseline="0" dirty="0" smtClean="0"/>
          </a:p>
          <a:p>
            <a:pPr marL="228600" indent="-228600">
              <a:buAutoNum type="arabicPeriod"/>
            </a:pPr>
            <a:r>
              <a:rPr lang="en-ID" baseline="0" dirty="0" err="1" smtClean="0"/>
              <a:t>Kerja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keras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jika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ini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usaha</a:t>
            </a:r>
            <a:r>
              <a:rPr lang="en-ID" baseline="0" dirty="0" smtClean="0"/>
              <a:t> 1 </a:t>
            </a:r>
            <a:r>
              <a:rPr lang="en-ID" baseline="0" dirty="0" err="1" smtClean="0"/>
              <a:t>anda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sebrpa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qm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mnggapai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keinginan</a:t>
            </a:r>
            <a:endParaRPr lang="en-ID" baseline="0" dirty="0" smtClean="0"/>
          </a:p>
          <a:p>
            <a:pPr marL="228600" indent="-228600">
              <a:buAutoNum type="arabicPeriod"/>
            </a:pPr>
            <a:r>
              <a:rPr lang="en-ID" baseline="0" dirty="0" err="1" smtClean="0"/>
              <a:t>Mendelegasikan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terkdg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ada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kelemahan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dlm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diri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memerlukan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orla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untuk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melakukannya</a:t>
            </a:r>
            <a:endParaRPr lang="en-ID" baseline="0" dirty="0" smtClean="0"/>
          </a:p>
          <a:p>
            <a:pPr marL="228600" indent="-228600">
              <a:buAutoNum type="arabicPeriod"/>
            </a:pPr>
            <a:endParaRPr lang="en-ID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70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Cara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efektif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meluncurkan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startup</a:t>
            </a:r>
            <a:r>
              <a:rPr lang="en-ID" baseline="0" dirty="0" smtClean="0"/>
              <a:t> :</a:t>
            </a:r>
          </a:p>
          <a:p>
            <a:pPr marL="228600" indent="-228600">
              <a:buAutoNum type="arabicPeriod"/>
            </a:pPr>
            <a:r>
              <a:rPr lang="en-ID" baseline="0" dirty="0" smtClean="0"/>
              <a:t>Think too much, do a little =&gt;  </a:t>
            </a:r>
            <a:r>
              <a:rPr lang="en-ID" baseline="0" dirty="0" err="1" smtClean="0"/>
              <a:t>berpikir</a:t>
            </a:r>
            <a:r>
              <a:rPr lang="en-ID" baseline="0" dirty="0" smtClean="0"/>
              <a:t> </a:t>
            </a:r>
            <a:r>
              <a:rPr lang="en-ID" baseline="0" dirty="0" err="1" smtClean="0"/>
              <a:t>njlimet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pdhl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belum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kemana</a:t>
            </a:r>
            <a:r>
              <a:rPr lang="en-ID" baseline="0" dirty="0" smtClean="0"/>
              <a:t>, just start do it</a:t>
            </a:r>
          </a:p>
          <a:p>
            <a:pPr marL="228600" indent="-228600">
              <a:buAutoNum type="arabicPeriod"/>
            </a:pPr>
            <a:r>
              <a:rPr lang="en-ID" baseline="0" dirty="0" err="1" smtClean="0"/>
              <a:t>Prioritas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nya</a:t>
            </a:r>
            <a:r>
              <a:rPr lang="en-ID" baseline="0" dirty="0" smtClean="0"/>
              <a:t> : </a:t>
            </a:r>
            <a:r>
              <a:rPr lang="en-ID" baseline="0" dirty="0" err="1" smtClean="0"/>
              <a:t>murah</a:t>
            </a:r>
            <a:r>
              <a:rPr lang="en-ID" baseline="0" dirty="0" smtClean="0"/>
              <a:t> , </a:t>
            </a:r>
            <a:r>
              <a:rPr lang="en-ID" baseline="0" dirty="0" err="1" smtClean="0"/>
              <a:t>kualitas</a:t>
            </a:r>
            <a:r>
              <a:rPr lang="en-ID" baseline="0" dirty="0" smtClean="0"/>
              <a:t> , speed, </a:t>
            </a:r>
            <a:r>
              <a:rPr lang="en-ID" baseline="0" dirty="0" err="1" smtClean="0"/>
              <a:t>dibalik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pting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kualitas</a:t>
            </a:r>
            <a:r>
              <a:rPr lang="en-ID" baseline="0" dirty="0" smtClean="0"/>
              <a:t> speed, </a:t>
            </a:r>
            <a:r>
              <a:rPr lang="en-ID" baseline="0" dirty="0" err="1" smtClean="0"/>
              <a:t>baru</a:t>
            </a:r>
            <a:r>
              <a:rPr lang="en-ID" baseline="0" dirty="0" smtClean="0"/>
              <a:t> cost</a:t>
            </a:r>
          </a:p>
          <a:p>
            <a:pPr marL="228600" indent="-228600">
              <a:buAutoNum type="arabicPeriod"/>
            </a:pPr>
            <a:r>
              <a:rPr lang="en-ID" baseline="0" dirty="0" err="1" smtClean="0"/>
              <a:t>Pembentukan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tim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kuat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selai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pintar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teknis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ada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tim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pintr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delegasi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saling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menguatkan</a:t>
            </a:r>
            <a:endParaRPr lang="en-ID" baseline="0" dirty="0" smtClean="0"/>
          </a:p>
          <a:p>
            <a:pPr marL="0" indent="0">
              <a:buNone/>
            </a:pPr>
            <a:r>
              <a:rPr lang="en-ID" baseline="0" dirty="0" smtClean="0"/>
              <a:t>	</a:t>
            </a:r>
          </a:p>
          <a:p>
            <a:pPr marL="0" indent="0">
              <a:buNone/>
            </a:pPr>
            <a:r>
              <a:rPr lang="en-ID" baseline="0" dirty="0" smtClean="0"/>
              <a:t>NETWORKING</a:t>
            </a:r>
          </a:p>
          <a:p>
            <a:pPr marL="0" indent="0">
              <a:buNone/>
            </a:pPr>
            <a:endParaRPr lang="en-ID" baseline="0" dirty="0" smtClean="0"/>
          </a:p>
          <a:p>
            <a:pPr marL="0" indent="0">
              <a:buNone/>
            </a:pPr>
            <a:r>
              <a:rPr lang="en-ID" baseline="0" dirty="0" err="1" smtClean="0"/>
              <a:t>Awal</a:t>
            </a:r>
            <a:r>
              <a:rPr lang="en-ID" baseline="0" dirty="0" smtClean="0"/>
              <a:t> : </a:t>
            </a:r>
            <a:r>
              <a:rPr lang="en-ID" baseline="0" dirty="0" err="1" smtClean="0"/>
              <a:t>memnag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perlu</a:t>
            </a:r>
            <a:r>
              <a:rPr lang="en-ID" baseline="0" dirty="0" smtClean="0"/>
              <a:t> modal </a:t>
            </a:r>
            <a:r>
              <a:rPr lang="en-ID" baseline="0" dirty="0" err="1" smtClean="0"/>
              <a:t>untuk</a:t>
            </a:r>
            <a:r>
              <a:rPr lang="en-ID" baseline="0" dirty="0" smtClean="0"/>
              <a:t> marketing, missal </a:t>
            </a:r>
            <a:r>
              <a:rPr lang="en-ID" baseline="0" dirty="0" err="1" smtClean="0"/>
              <a:t>ggole</a:t>
            </a:r>
            <a:r>
              <a:rPr lang="en-ID" baseline="0" dirty="0" smtClean="0"/>
              <a:t> ads, </a:t>
            </a:r>
            <a:r>
              <a:rPr lang="en-ID" baseline="0" dirty="0" err="1" smtClean="0"/>
              <a:t>fb</a:t>
            </a:r>
            <a:r>
              <a:rPr lang="en-ID" baseline="0" dirty="0" smtClean="0"/>
              <a:t> ads, </a:t>
            </a:r>
            <a:r>
              <a:rPr lang="en-ID" baseline="0" dirty="0" err="1" smtClean="0"/>
              <a:t>mungkin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dalam</a:t>
            </a:r>
            <a:r>
              <a:rPr lang="en-ID" baseline="0" dirty="0" smtClean="0"/>
              <a:t> 1 </a:t>
            </a:r>
            <a:r>
              <a:rPr lang="en-ID" baseline="0" dirty="0" err="1" smtClean="0"/>
              <a:t>thun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pertama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gunakan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untuk</a:t>
            </a:r>
            <a:r>
              <a:rPr lang="en-ID" baseline="0" dirty="0" smtClean="0"/>
              <a:t> branding </a:t>
            </a:r>
            <a:r>
              <a:rPr lang="en-ID" baseline="0" dirty="0" err="1" smtClean="0"/>
              <a:t>produk</a:t>
            </a:r>
            <a:endParaRPr lang="en-ID" baseline="0" dirty="0" smtClean="0"/>
          </a:p>
          <a:p>
            <a:pPr marL="0" indent="0">
              <a:buNone/>
            </a:pPr>
            <a:r>
              <a:rPr lang="en-ID" baseline="0" dirty="0" err="1" smtClean="0"/>
              <a:t>Maksimalkan</a:t>
            </a:r>
            <a:r>
              <a:rPr lang="en-ID" baseline="0" dirty="0" smtClean="0"/>
              <a:t> knowledge </a:t>
            </a:r>
            <a:r>
              <a:rPr lang="en-ID" baseline="0" dirty="0" err="1" smtClean="0"/>
              <a:t>produk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twrkan</a:t>
            </a:r>
            <a:r>
              <a:rPr lang="en-ID" baseline="0" dirty="0" smtClean="0"/>
              <a:t> sec detail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menarik</a:t>
            </a:r>
            <a:r>
              <a:rPr lang="en-ID" baseline="0" dirty="0" smtClean="0"/>
              <a:t>,,</a:t>
            </a:r>
          </a:p>
        </p:txBody>
      </p:sp>
    </p:spTree>
    <p:extLst>
      <p:ext uri="{BB962C8B-B14F-4D97-AF65-F5344CB8AC3E}">
        <p14:creationId xmlns:p14="http://schemas.microsoft.com/office/powerpoint/2010/main" val="192728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3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Internalization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tahapan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penanaman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jiwa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entrepreneurship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melalui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konstruksi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pengetahuan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tentang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jiwa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entrepreneurial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serta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Tahap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berkutat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teori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tentang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kewirausahaan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pengenalan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tentang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urgensinya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paradigm </a:t>
            </a:r>
            <a:r>
              <a:rPr lang="en-GB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alteration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berarti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perubahan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paradigma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umum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mengubah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pikir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pragmatis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pemahaman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bahwa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unit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riil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sangat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diperlukan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Inisiasi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semangat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bantuan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berupa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modal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awal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disertai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monitoring. </a:t>
            </a: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medan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kompetisi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mengembangkan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tersebut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baik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26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1,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akan</a:t>
            </a:r>
            <a:r>
              <a:rPr lang="en-ID" baseline="0" dirty="0" smtClean="0"/>
              <a:t> ad </a:t>
            </a:r>
            <a:r>
              <a:rPr lang="en-ID" baseline="0" dirty="0" err="1" smtClean="0"/>
              <a:t>bnyk</a:t>
            </a:r>
            <a:r>
              <a:rPr lang="en-ID" baseline="0" dirty="0" smtClean="0"/>
              <a:t> org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btuh</a:t>
            </a:r>
            <a:r>
              <a:rPr lang="en-ID" baseline="0" dirty="0" smtClean="0"/>
              <a:t> </a:t>
            </a:r>
          </a:p>
          <a:p>
            <a:r>
              <a:rPr lang="en-ID" baseline="0" dirty="0" smtClean="0"/>
              <a:t>2 </a:t>
            </a:r>
            <a:r>
              <a:rPr lang="en-ID" baseline="0" dirty="0" err="1" smtClean="0"/>
              <a:t>dijual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brg</a:t>
            </a:r>
            <a:r>
              <a:rPr lang="en-ID" baseline="0" dirty="0" smtClean="0"/>
              <a:t>/</a:t>
            </a:r>
            <a:r>
              <a:rPr lang="en-ID" baseline="0" dirty="0" err="1" smtClean="0"/>
              <a:t>jasa</a:t>
            </a:r>
            <a:endParaRPr lang="en-ID" baseline="0" dirty="0" smtClean="0"/>
          </a:p>
          <a:p>
            <a:r>
              <a:rPr lang="en-ID" baseline="0" dirty="0" smtClean="0"/>
              <a:t>3. </a:t>
            </a:r>
            <a:r>
              <a:rPr lang="en-ID" baseline="0" dirty="0" err="1" smtClean="0"/>
              <a:t>Toko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buku</a:t>
            </a:r>
            <a:r>
              <a:rPr lang="en-ID" baseline="0" dirty="0" smtClean="0"/>
              <a:t> online,,</a:t>
            </a:r>
            <a:r>
              <a:rPr lang="en-ID" baseline="0" dirty="0" err="1" smtClean="0"/>
              <a:t>tpi</a:t>
            </a:r>
            <a:r>
              <a:rPr lang="en-ID" baseline="0" dirty="0" smtClean="0"/>
              <a:t> org </a:t>
            </a:r>
            <a:r>
              <a:rPr lang="en-ID" baseline="0" dirty="0" err="1" smtClean="0"/>
              <a:t>indinesia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belum</a:t>
            </a:r>
            <a:r>
              <a:rPr lang="en-ID" baseline="0" dirty="0" smtClean="0"/>
              <a:t> puny </a:t>
            </a:r>
            <a:r>
              <a:rPr lang="en-ID" baseline="0" dirty="0" err="1" smtClean="0"/>
              <a:t>bnyak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inet</a:t>
            </a:r>
            <a:endParaRPr lang="en-ID" baseline="0" dirty="0" smtClean="0"/>
          </a:p>
          <a:p>
            <a:r>
              <a:rPr lang="en-ID" baseline="0" dirty="0" smtClean="0"/>
              <a:t>4. </a:t>
            </a:r>
            <a:r>
              <a:rPr lang="en-ID" baseline="0" dirty="0" err="1" smtClean="0"/>
              <a:t>Pemilik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pemegang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saham</a:t>
            </a:r>
            <a:endParaRPr lang="en-ID" baseline="0" dirty="0" smtClean="0"/>
          </a:p>
          <a:p>
            <a:endParaRPr lang="en-ID" dirty="0" smtClean="0"/>
          </a:p>
          <a:p>
            <a:r>
              <a:rPr lang="en-ID" dirty="0" err="1" smtClean="0"/>
              <a:t>Pengusaha</a:t>
            </a:r>
            <a:r>
              <a:rPr lang="en-ID" dirty="0" smtClean="0"/>
              <a:t> </a:t>
            </a:r>
            <a:r>
              <a:rPr lang="en-ID" dirty="0" err="1" smtClean="0"/>
              <a:t>harus</a:t>
            </a:r>
            <a:r>
              <a:rPr lang="en-ID" dirty="0" smtClean="0"/>
              <a:t> </a:t>
            </a:r>
            <a:r>
              <a:rPr lang="en-ID" dirty="0" err="1" smtClean="0"/>
              <a:t>menyukai</a:t>
            </a:r>
            <a:r>
              <a:rPr lang="en-ID" dirty="0" smtClean="0"/>
              <a:t> </a:t>
            </a:r>
            <a:r>
              <a:rPr lang="en-ID" dirty="0" err="1" smtClean="0"/>
              <a:t>bidang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belajar</a:t>
            </a:r>
            <a:r>
              <a:rPr lang="en-ID" dirty="0" smtClean="0"/>
              <a:t>, </a:t>
            </a:r>
            <a:r>
              <a:rPr lang="en-ID" dirty="0" err="1" smtClean="0"/>
              <a:t>tantangn</a:t>
            </a:r>
            <a:r>
              <a:rPr lang="en-ID" dirty="0" smtClean="0"/>
              <a:t> </a:t>
            </a:r>
            <a:r>
              <a:rPr lang="en-ID" dirty="0" err="1" smtClean="0"/>
              <a:t>yg</a:t>
            </a:r>
            <a:r>
              <a:rPr lang="en-ID" dirty="0" smtClean="0"/>
              <a:t> </a:t>
            </a:r>
            <a:r>
              <a:rPr lang="en-ID" dirty="0" err="1" smtClean="0"/>
              <a:t>dihadapai</a:t>
            </a:r>
            <a:r>
              <a:rPr lang="en-ID" dirty="0" smtClean="0"/>
              <a:t>, </a:t>
            </a:r>
            <a:r>
              <a:rPr lang="en-ID" dirty="0" err="1" smtClean="0"/>
              <a:t>komitmen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untuk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menajalnainya</a:t>
            </a:r>
            <a:r>
              <a:rPr lang="en-ID" baseline="0" dirty="0" smtClean="0"/>
              <a:t>. </a:t>
            </a:r>
            <a:r>
              <a:rPr lang="en-ID" baseline="0" dirty="0" err="1" smtClean="0"/>
              <a:t>Jika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tidak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punya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minat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maka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cepat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bosen</a:t>
            </a:r>
            <a:r>
              <a:rPr lang="en-ID" baseline="0" dirty="0" smtClean="0"/>
              <a:t>,</a:t>
            </a:r>
          </a:p>
          <a:p>
            <a:r>
              <a:rPr lang="en-ID" baseline="0" dirty="0" err="1" smtClean="0"/>
              <a:t>Selain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itu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pengusaha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harus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memiliki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kemampuan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memadai</a:t>
            </a:r>
            <a:r>
              <a:rPr lang="en-ID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8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Sperti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anak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kecil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bahwa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segala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sesuatu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adalah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mungkin</a:t>
            </a:r>
            <a:r>
              <a:rPr lang="en-ID" baseline="0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59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Tentunya</a:t>
            </a:r>
            <a:r>
              <a:rPr lang="en-ID" dirty="0" smtClean="0"/>
              <a:t> </a:t>
            </a:r>
            <a:r>
              <a:rPr lang="en-ID" dirty="0" err="1" smtClean="0"/>
              <a:t>sangat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baik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memlili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kemampuan</a:t>
            </a:r>
            <a:r>
              <a:rPr lang="en-ID" baseline="0" dirty="0" smtClean="0"/>
              <a:t> programming, </a:t>
            </a:r>
            <a:r>
              <a:rPr lang="en-ID" baseline="0" dirty="0" err="1" smtClean="0"/>
              <a:t>jika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tidak</a:t>
            </a:r>
            <a:r>
              <a:rPr lang="en-ID" baseline="0" dirty="0" smtClean="0"/>
              <a:t> </a:t>
            </a:r>
            <a:endParaRPr lang="en-ID" dirty="0" smtClean="0"/>
          </a:p>
          <a:p>
            <a:r>
              <a:rPr lang="en-ID" dirty="0" smtClean="0"/>
              <a:t>1. Pitch </a:t>
            </a:r>
            <a:r>
              <a:rPr lang="en-ID" dirty="0" err="1" smtClean="0"/>
              <a:t>anda</a:t>
            </a:r>
            <a:r>
              <a:rPr lang="en-ID" dirty="0" smtClean="0"/>
              <a:t> </a:t>
            </a:r>
            <a:r>
              <a:rPr lang="en-ID" dirty="0" err="1" smtClean="0"/>
              <a:t>harus</a:t>
            </a:r>
            <a:r>
              <a:rPr lang="en-ID" dirty="0" smtClean="0"/>
              <a:t> </a:t>
            </a:r>
            <a:r>
              <a:rPr lang="en-ID" dirty="0" err="1" smtClean="0"/>
              <a:t>menyiapkan</a:t>
            </a:r>
            <a:r>
              <a:rPr lang="en-ID" dirty="0" smtClean="0"/>
              <a:t> </a:t>
            </a:r>
            <a:r>
              <a:rPr lang="en-ID" dirty="0" err="1" smtClean="0"/>
              <a:t>potensi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ide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termasuk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keangan</a:t>
            </a:r>
            <a:endParaRPr lang="en-ID" dirty="0" smtClean="0"/>
          </a:p>
          <a:p>
            <a:r>
              <a:rPr lang="en-ID" dirty="0" smtClean="0"/>
              <a:t>2 </a:t>
            </a:r>
            <a:r>
              <a:rPr lang="en-ID" dirty="0" err="1" smtClean="0"/>
              <a:t>lakukan</a:t>
            </a:r>
            <a:r>
              <a:rPr lang="en-ID" dirty="0" smtClean="0"/>
              <a:t> pitch, </a:t>
            </a:r>
            <a:r>
              <a:rPr lang="en-ID" dirty="0" err="1" smtClean="0"/>
              <a:t>jika</a:t>
            </a:r>
            <a:r>
              <a:rPr lang="en-ID" dirty="0" smtClean="0"/>
              <a:t> bnar2 </a:t>
            </a:r>
            <a:r>
              <a:rPr lang="en-ID" dirty="0" err="1" smtClean="0"/>
              <a:t>memiliki</a:t>
            </a:r>
            <a:r>
              <a:rPr lang="en-ID" dirty="0" smtClean="0"/>
              <a:t> </a:t>
            </a:r>
            <a:r>
              <a:rPr lang="en-ID" dirty="0" err="1" smtClean="0"/>
              <a:t>potensi</a:t>
            </a:r>
            <a:r>
              <a:rPr lang="en-ID" dirty="0" smtClean="0"/>
              <a:t> </a:t>
            </a:r>
            <a:r>
              <a:rPr lang="en-ID" dirty="0" err="1" smtClean="0"/>
              <a:t>besar</a:t>
            </a:r>
            <a:r>
              <a:rPr lang="en-ID" dirty="0" smtClean="0"/>
              <a:t>, </a:t>
            </a:r>
            <a:r>
              <a:rPr lang="en-ID" dirty="0" err="1" smtClean="0"/>
              <a:t>twrkan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endParaRPr lang="en-ID" dirty="0" smtClean="0"/>
          </a:p>
          <a:p>
            <a:endParaRPr lang="en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27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1. </a:t>
            </a:r>
            <a:r>
              <a:rPr lang="en-ID" dirty="0" err="1" smtClean="0"/>
              <a:t>Tidak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harus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membyar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perusahaan</a:t>
            </a:r>
            <a:r>
              <a:rPr lang="en-ID" baseline="0" dirty="0" smtClean="0"/>
              <a:t> outsourcing</a:t>
            </a:r>
            <a:endParaRPr lang="en-ID" dirty="0" smtClean="0"/>
          </a:p>
          <a:p>
            <a:r>
              <a:rPr lang="en-ID" dirty="0" smtClean="0"/>
              <a:t>2 </a:t>
            </a:r>
            <a:r>
              <a:rPr lang="en-ID" dirty="0" err="1" smtClean="0"/>
              <a:t>rela</a:t>
            </a:r>
            <a:r>
              <a:rPr lang="en-ID" dirty="0" smtClean="0"/>
              <a:t> </a:t>
            </a:r>
            <a:r>
              <a:rPr lang="en-ID" dirty="0" err="1" smtClean="0"/>
              <a:t>bekerja</a:t>
            </a:r>
            <a:r>
              <a:rPr lang="en-ID" dirty="0" smtClean="0"/>
              <a:t> </a:t>
            </a:r>
            <a:r>
              <a:rPr lang="en-ID" dirty="0" err="1" smtClean="0"/>
              <a:t>siang</a:t>
            </a:r>
            <a:r>
              <a:rPr lang="en-ID" dirty="0" smtClean="0"/>
              <a:t> </a:t>
            </a:r>
            <a:r>
              <a:rPr lang="en-ID" dirty="0" err="1" smtClean="0"/>
              <a:t>malam</a:t>
            </a:r>
            <a:r>
              <a:rPr lang="en-ID" dirty="0" smtClean="0"/>
              <a:t>, </a:t>
            </a:r>
            <a:r>
              <a:rPr lang="en-ID" dirty="0" err="1" smtClean="0"/>
              <a:t>akhir</a:t>
            </a:r>
            <a:r>
              <a:rPr lang="en-ID" dirty="0" smtClean="0"/>
              <a:t> </a:t>
            </a:r>
            <a:r>
              <a:rPr lang="en-ID" dirty="0" err="1" smtClean="0"/>
              <a:t>minggu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menyelesaikan</a:t>
            </a:r>
            <a:r>
              <a:rPr lang="en-ID" dirty="0" smtClean="0"/>
              <a:t> </a:t>
            </a:r>
            <a:r>
              <a:rPr lang="en-ID" dirty="0" err="1" smtClean="0"/>
              <a:t>produk</a:t>
            </a:r>
            <a:r>
              <a:rPr lang="en-ID" dirty="0" smtClean="0"/>
              <a:t>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4. </a:t>
            </a:r>
            <a:r>
              <a:rPr lang="en-ID" dirty="0" err="1" smtClean="0"/>
              <a:t>Prubahan</a:t>
            </a:r>
            <a:r>
              <a:rPr lang="en-ID" dirty="0" smtClean="0"/>
              <a:t> </a:t>
            </a:r>
            <a:r>
              <a:rPr lang="en-ID" dirty="0" err="1" smtClean="0"/>
              <a:t>mengkaibtkan</a:t>
            </a:r>
            <a:r>
              <a:rPr lang="en-ID" dirty="0" smtClean="0"/>
              <a:t> </a:t>
            </a:r>
            <a:r>
              <a:rPr lang="en-ID" dirty="0" err="1" smtClean="0"/>
              <a:t>waaktu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biaya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pengembngn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produk</a:t>
            </a:r>
            <a:endParaRPr lang="en-ID" baseline="0" dirty="0" smtClean="0"/>
          </a:p>
          <a:p>
            <a:r>
              <a:rPr lang="en-ID" baseline="0" dirty="0" err="1" smtClean="0"/>
              <a:t>Kalau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anda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tidak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punya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dana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cukup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jgn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berputus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asa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karena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banyk</a:t>
            </a:r>
            <a:r>
              <a:rPr lang="en-ID" baseline="0" dirty="0" smtClean="0"/>
              <a:t> investor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memberikan</a:t>
            </a:r>
            <a:r>
              <a:rPr lang="en-ID" baseline="0" dirty="0" smtClean="0"/>
              <a:t> modal mountain ventures, </a:t>
            </a:r>
            <a:r>
              <a:rPr lang="en-ID" baseline="0" dirty="0" err="1" smtClean="0"/>
              <a:t>bnyak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memliki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portofolio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startup</a:t>
            </a:r>
            <a:r>
              <a:rPr lang="en-ID" baseline="0" dirty="0" smtClean="0"/>
              <a:t> </a:t>
            </a:r>
            <a:r>
              <a:rPr lang="en-ID" baseline="0" dirty="0" err="1" smtClean="0"/>
              <a:t>untuk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dikembngkan</a:t>
            </a:r>
            <a:r>
              <a:rPr lang="en-ID" baseline="0" dirty="0" smtClean="0"/>
              <a:t> di </a:t>
            </a:r>
            <a:r>
              <a:rPr lang="en-ID" baseline="0" dirty="0" err="1" smtClean="0"/>
              <a:t>mnca</a:t>
            </a:r>
            <a:r>
              <a:rPr lang="en-ID" baseline="0" dirty="0" smtClean="0"/>
              <a:t> Negara,</a:t>
            </a:r>
          </a:p>
          <a:p>
            <a:r>
              <a:rPr lang="en-ID" baseline="0" dirty="0" smtClean="0"/>
              <a:t>Salah </a:t>
            </a:r>
            <a:r>
              <a:rPr lang="en-ID" baseline="0" dirty="0" err="1" smtClean="0"/>
              <a:t>satu</a:t>
            </a:r>
            <a:r>
              <a:rPr lang="en-ID" baseline="0" dirty="0" smtClean="0"/>
              <a:t> ide </a:t>
            </a:r>
            <a:r>
              <a:rPr lang="en-ID" baseline="0" dirty="0" err="1" smtClean="0"/>
              <a:t>bisnis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mereka</a:t>
            </a:r>
            <a:r>
              <a:rPr lang="en-ID" baseline="0" dirty="0" smtClean="0"/>
              <a:t>: </a:t>
            </a:r>
            <a:r>
              <a:rPr lang="en-ID" baseline="0" dirty="0" err="1" smtClean="0"/>
              <a:t>mencoba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mereplikasi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kesuksesan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startup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tsb</a:t>
            </a:r>
            <a:r>
              <a:rPr lang="en-ID" baseline="0" dirty="0" smtClean="0"/>
              <a:t> di Negara lain </a:t>
            </a:r>
            <a:r>
              <a:rPr lang="en-ID" baseline="0" dirty="0" err="1" smtClean="0"/>
              <a:t>deg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mnggunakan</a:t>
            </a:r>
            <a:r>
              <a:rPr lang="en-ID" baseline="0" dirty="0" smtClean="0"/>
              <a:t> platform </a:t>
            </a:r>
            <a:r>
              <a:rPr lang="en-ID" baseline="0" dirty="0" err="1" smtClean="0"/>
              <a:t>teknologi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/>
          <a:lstStyle/>
          <a:p>
            <a:fld id="{6DC455B7-3CF2-4FEA-9515-948BB5CAB29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B362-1A62-4D15-B9FB-C9262E2B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5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4" y="534573"/>
            <a:ext cx="7540284" cy="4144052"/>
          </a:xfrm>
        </p:spPr>
        <p:txBody>
          <a:bodyPr/>
          <a:lstStyle/>
          <a:p>
            <a:r>
              <a:rPr lang="en-ID" sz="8000" dirty="0" smtClean="0"/>
              <a:t>TECHNOPRENEURSHIP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/>
              <a:t/>
            </a:r>
            <a:br>
              <a:rPr lang="en-ID" dirty="0"/>
            </a:br>
            <a:r>
              <a:rPr lang="en-ID" sz="2500" b="0" dirty="0" smtClean="0">
                <a:latin typeface="Bodoni Bk BT" panose="02070603070706020303" pitchFamily="18" charset="0"/>
              </a:rPr>
              <a:t>Maryam </a:t>
            </a:r>
            <a:r>
              <a:rPr lang="en-ID" sz="2500" b="0" dirty="0" err="1" smtClean="0">
                <a:latin typeface="Bodoni Bk BT" panose="02070603070706020303" pitchFamily="18" charset="0"/>
              </a:rPr>
              <a:t>S.Kom</a:t>
            </a:r>
            <a:r>
              <a:rPr lang="en-ID" sz="2500" b="0" dirty="0" smtClean="0">
                <a:latin typeface="Bodoni Bk BT" panose="02070603070706020303" pitchFamily="18" charset="0"/>
              </a:rPr>
              <a:t>, </a:t>
            </a:r>
            <a:r>
              <a:rPr lang="en-ID" sz="2500" b="0" dirty="0" err="1" smtClean="0">
                <a:latin typeface="Bodoni Bk BT" panose="02070603070706020303" pitchFamily="18" charset="0"/>
              </a:rPr>
              <a:t>M.Eng</a:t>
            </a:r>
            <a:r>
              <a:rPr lang="en-ID" sz="2500" b="0" dirty="0" smtClean="0">
                <a:latin typeface="Bodoni Bk BT" panose="02070603070706020303" pitchFamily="18" charset="0"/>
              </a:rPr>
              <a:t/>
            </a:r>
            <a:br>
              <a:rPr lang="en-ID" sz="2500" b="0" dirty="0" smtClean="0">
                <a:latin typeface="Bodoni Bk BT" panose="02070603070706020303" pitchFamily="18" charset="0"/>
              </a:rPr>
            </a:br>
            <a:r>
              <a:rPr lang="en-ID" sz="2500" b="0" dirty="0" smtClean="0">
                <a:latin typeface="Bodoni Bk BT" panose="02070603070706020303" pitchFamily="18" charset="0"/>
              </a:rPr>
              <a:t>Program </a:t>
            </a:r>
            <a:r>
              <a:rPr lang="en-ID" sz="2500" b="0" dirty="0" err="1" smtClean="0">
                <a:latin typeface="Bodoni Bk BT" panose="02070603070706020303" pitchFamily="18" charset="0"/>
              </a:rPr>
              <a:t>Studi</a:t>
            </a:r>
            <a:r>
              <a:rPr lang="en-ID" sz="2500" b="0" dirty="0" smtClean="0">
                <a:latin typeface="Bodoni Bk BT" panose="02070603070706020303" pitchFamily="18" charset="0"/>
              </a:rPr>
              <a:t> </a:t>
            </a:r>
            <a:r>
              <a:rPr lang="en-ID" sz="2500" b="0" dirty="0" err="1" smtClean="0">
                <a:latin typeface="Bodoni Bk BT" panose="02070603070706020303" pitchFamily="18" charset="0"/>
              </a:rPr>
              <a:t>Teknik</a:t>
            </a:r>
            <a:r>
              <a:rPr lang="en-ID" sz="2500" b="0" dirty="0" smtClean="0">
                <a:latin typeface="Bodoni Bk BT" panose="02070603070706020303" pitchFamily="18" charset="0"/>
              </a:rPr>
              <a:t> </a:t>
            </a:r>
            <a:r>
              <a:rPr lang="en-ID" sz="2500" b="0" dirty="0" err="1" smtClean="0">
                <a:latin typeface="Bodoni Bk BT" panose="02070603070706020303" pitchFamily="18" charset="0"/>
              </a:rPr>
              <a:t>Informatika</a:t>
            </a:r>
            <a:r>
              <a:rPr lang="en-ID" sz="2500" b="0" dirty="0" smtClean="0">
                <a:latin typeface="Bodoni Bk BT" panose="02070603070706020303" pitchFamily="18" charset="0"/>
              </a:rPr>
              <a:t> </a:t>
            </a:r>
            <a:br>
              <a:rPr lang="en-ID" sz="2500" b="0" dirty="0" smtClean="0">
                <a:latin typeface="Bodoni Bk BT" panose="02070603070706020303" pitchFamily="18" charset="0"/>
              </a:rPr>
            </a:br>
            <a:r>
              <a:rPr lang="en-ID" sz="2500" b="0" dirty="0" err="1" smtClean="0">
                <a:latin typeface="Bodoni Bk BT" panose="02070603070706020303" pitchFamily="18" charset="0"/>
              </a:rPr>
              <a:t>Fakultas</a:t>
            </a:r>
            <a:r>
              <a:rPr lang="en-ID" sz="2500" b="0" dirty="0" smtClean="0">
                <a:latin typeface="Bodoni Bk BT" panose="02070603070706020303" pitchFamily="18" charset="0"/>
              </a:rPr>
              <a:t> </a:t>
            </a:r>
            <a:r>
              <a:rPr lang="en-ID" sz="2500" b="0" dirty="0" err="1" smtClean="0">
                <a:latin typeface="Bodoni Bk BT" panose="02070603070706020303" pitchFamily="18" charset="0"/>
              </a:rPr>
              <a:t>Ilmu</a:t>
            </a:r>
            <a:r>
              <a:rPr lang="en-ID" sz="2500" b="0" dirty="0" smtClean="0">
                <a:latin typeface="Bodoni Bk BT" panose="02070603070706020303" pitchFamily="18" charset="0"/>
              </a:rPr>
              <a:t> </a:t>
            </a:r>
            <a:r>
              <a:rPr lang="en-ID" sz="2500" b="0" dirty="0" err="1" smtClean="0">
                <a:latin typeface="Bodoni Bk BT" panose="02070603070706020303" pitchFamily="18" charset="0"/>
              </a:rPr>
              <a:t>Komunikasi</a:t>
            </a:r>
            <a:r>
              <a:rPr lang="en-ID" sz="2500" b="0" dirty="0" smtClean="0">
                <a:latin typeface="Bodoni Bk BT" panose="02070603070706020303" pitchFamily="18" charset="0"/>
              </a:rPr>
              <a:t> Dan </a:t>
            </a:r>
            <a:r>
              <a:rPr lang="en-ID" sz="2500" b="0" dirty="0" err="1" smtClean="0">
                <a:latin typeface="Bodoni Bk BT" panose="02070603070706020303" pitchFamily="18" charset="0"/>
              </a:rPr>
              <a:t>Informatika</a:t>
            </a:r>
            <a:r>
              <a:rPr lang="en-ID" sz="2500" b="0" dirty="0" smtClean="0">
                <a:latin typeface="Bodoni Bk BT" panose="02070603070706020303" pitchFamily="18" charset="0"/>
              </a:rPr>
              <a:t/>
            </a:r>
            <a:br>
              <a:rPr lang="en-ID" sz="2500" b="0" dirty="0" smtClean="0">
                <a:latin typeface="Bodoni Bk BT" panose="02070603070706020303" pitchFamily="18" charset="0"/>
              </a:rPr>
            </a:br>
            <a:r>
              <a:rPr lang="en-ID" sz="2500" b="0" dirty="0" err="1" smtClean="0">
                <a:latin typeface="Bodoni Bk BT" panose="02070603070706020303" pitchFamily="18" charset="0"/>
              </a:rPr>
              <a:t>Universitas</a:t>
            </a:r>
            <a:r>
              <a:rPr lang="en-ID" sz="2500" b="0" dirty="0" smtClean="0">
                <a:latin typeface="Bodoni Bk BT" panose="02070603070706020303" pitchFamily="18" charset="0"/>
              </a:rPr>
              <a:t> </a:t>
            </a:r>
            <a:r>
              <a:rPr lang="en-ID" sz="2500" b="0" dirty="0" err="1" smtClean="0">
                <a:latin typeface="Bodoni Bk BT" panose="02070603070706020303" pitchFamily="18" charset="0"/>
              </a:rPr>
              <a:t>Muhammadiyah</a:t>
            </a:r>
            <a:r>
              <a:rPr lang="en-ID" sz="2500" b="0" dirty="0" smtClean="0">
                <a:latin typeface="Bodoni Bk BT" panose="02070603070706020303" pitchFamily="18" charset="0"/>
              </a:rPr>
              <a:t> Surakarta</a:t>
            </a:r>
            <a:endParaRPr lang="en-US" sz="2500" b="0" dirty="0">
              <a:latin typeface="Bodoni Bk BT" panose="0207060307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66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Kontrak</a:t>
            </a:r>
            <a:r>
              <a:rPr lang="en-ID" dirty="0" smtClean="0"/>
              <a:t> </a:t>
            </a:r>
            <a:r>
              <a:rPr lang="en-ID" dirty="0" err="1" smtClean="0"/>
              <a:t>Kuliah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1463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25" dirty="0" err="1"/>
              <a:t>Mahasiswa</a:t>
            </a:r>
            <a:r>
              <a:rPr lang="en-US" sz="1725" dirty="0"/>
              <a:t> yang </a:t>
            </a:r>
            <a:r>
              <a:rPr lang="en-US" sz="1725" dirty="0" err="1"/>
              <a:t>tidak</a:t>
            </a:r>
            <a:r>
              <a:rPr lang="en-US" sz="1725" dirty="0"/>
              <a:t> </a:t>
            </a:r>
            <a:r>
              <a:rPr lang="en-US" sz="1725" dirty="0" err="1"/>
              <a:t>hadir</a:t>
            </a:r>
            <a:r>
              <a:rPr lang="en-US" sz="1725" dirty="0"/>
              <a:t>  </a:t>
            </a:r>
            <a:r>
              <a:rPr lang="en-US" sz="1725" dirty="0" err="1"/>
              <a:t>lebih</a:t>
            </a:r>
            <a:r>
              <a:rPr lang="en-US" sz="1725" dirty="0"/>
              <a:t> </a:t>
            </a:r>
            <a:r>
              <a:rPr lang="en-US" sz="1725" dirty="0" err="1"/>
              <a:t>dari</a:t>
            </a:r>
            <a:r>
              <a:rPr lang="en-US" sz="1725" dirty="0"/>
              <a:t> 4 kali, </a:t>
            </a:r>
            <a:r>
              <a:rPr lang="en-US" sz="1725" dirty="0" err="1"/>
              <a:t>tidak</a:t>
            </a:r>
            <a:r>
              <a:rPr lang="en-US" sz="1725" dirty="0"/>
              <a:t> </a:t>
            </a:r>
            <a:r>
              <a:rPr lang="en-US" sz="1725" dirty="0" err="1"/>
              <a:t>bisa</a:t>
            </a:r>
            <a:r>
              <a:rPr lang="en-US" sz="1725" dirty="0"/>
              <a:t> </a:t>
            </a:r>
            <a:r>
              <a:rPr lang="en-US" sz="1725" dirty="0" err="1"/>
              <a:t>mengikuti</a:t>
            </a:r>
            <a:r>
              <a:rPr lang="en-US" sz="1725" dirty="0"/>
              <a:t> UAS. </a:t>
            </a:r>
          </a:p>
          <a:p>
            <a:pPr marL="271463" indent="-2714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UTS </a:t>
            </a:r>
            <a:r>
              <a:rPr lang="en-US" dirty="0" err="1"/>
              <a:t>atau</a:t>
            </a:r>
            <a:r>
              <a:rPr lang="en-US" dirty="0"/>
              <a:t> UAS yang </a:t>
            </a:r>
            <a:r>
              <a:rPr lang="en-US" dirty="0" err="1"/>
              <a:t>diadakan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yang </a:t>
            </a:r>
            <a:r>
              <a:rPr lang="en-US" dirty="0" err="1"/>
              <a:t>sah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lulus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b="1" dirty="0" err="1"/>
              <a:t>Ujian</a:t>
            </a:r>
            <a:r>
              <a:rPr lang="en-US" b="1" dirty="0"/>
              <a:t> </a:t>
            </a:r>
            <a:r>
              <a:rPr lang="en-US" b="1" dirty="0" err="1"/>
              <a:t>Perbaikan</a:t>
            </a:r>
            <a:r>
              <a:rPr lang="en-US" b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B.</a:t>
            </a:r>
          </a:p>
          <a:p>
            <a:pPr marL="271463" indent="-2714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nilai-nya</a:t>
            </a:r>
            <a:r>
              <a:rPr lang="en-US" dirty="0"/>
              <a:t> E </a:t>
            </a:r>
            <a:r>
              <a:rPr lang="en-US" dirty="0" err="1"/>
              <a:t>atau</a:t>
            </a:r>
            <a:r>
              <a:rPr lang="en-US" dirty="0"/>
              <a:t> D , </a:t>
            </a:r>
            <a:r>
              <a:rPr lang="en-US" b="1" dirty="0"/>
              <a:t>WAJIB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smtClean="0"/>
              <a:t>B</a:t>
            </a:r>
          </a:p>
          <a:p>
            <a:pPr marL="271463" indent="-2714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 smtClean="0"/>
              <a:t>Toleransi</a:t>
            </a:r>
            <a:r>
              <a:rPr lang="en-ID" smtClean="0"/>
              <a:t> Keterlambatan</a:t>
            </a:r>
            <a:r>
              <a:rPr lang="en-ID" dirty="0" smtClean="0"/>
              <a:t> 30 </a:t>
            </a:r>
            <a:r>
              <a:rPr lang="en-ID" dirty="0" err="1" smtClean="0"/>
              <a:t>menit</a:t>
            </a:r>
            <a:r>
              <a:rPr lang="en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3714"/>
            <a:ext cx="7543800" cy="1088068"/>
          </a:xfrm>
        </p:spPr>
        <p:txBody>
          <a:bodyPr/>
          <a:lstStyle/>
          <a:p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88068"/>
            <a:ext cx="7543800" cy="3017520"/>
          </a:xfrm>
        </p:spPr>
        <p:txBody>
          <a:bodyPr>
            <a:noAutofit/>
          </a:bodyPr>
          <a:lstStyle/>
          <a:p>
            <a:pPr marL="271463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Tugas</a:t>
            </a:r>
            <a:r>
              <a:rPr lang="en-US" sz="1600" dirty="0" smtClean="0"/>
              <a:t> </a:t>
            </a:r>
            <a:r>
              <a:rPr lang="en-US" sz="1600" dirty="0" err="1"/>
              <a:t>Pengganti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Mhs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Hadir</a:t>
            </a:r>
            <a:r>
              <a:rPr lang="en-US" sz="16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Mhs</a:t>
            </a:r>
            <a:r>
              <a:rPr lang="en-US" sz="1600" dirty="0"/>
              <a:t>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hadir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alasan</a:t>
            </a:r>
            <a:r>
              <a:rPr lang="en-US" sz="1600" dirty="0"/>
              <a:t> </a:t>
            </a:r>
            <a:r>
              <a:rPr lang="en-US" sz="1600" dirty="0" err="1"/>
              <a:t>apapun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berhak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kehadiran</a:t>
            </a:r>
            <a:r>
              <a:rPr lang="en-US" sz="1600" dirty="0"/>
              <a:t>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memperoleh</a:t>
            </a:r>
            <a:r>
              <a:rPr lang="en-US" sz="1600" dirty="0"/>
              <a:t> </a:t>
            </a:r>
            <a:r>
              <a:rPr lang="en-US" sz="1600" dirty="0" err="1"/>
              <a:t>poin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hari</a:t>
            </a:r>
            <a:r>
              <a:rPr lang="en-US" sz="1600" dirty="0"/>
              <a:t> yang </a:t>
            </a:r>
            <a:r>
              <a:rPr lang="en-US" sz="1600" dirty="0" err="1"/>
              <a:t>ditinggalkan</a:t>
            </a:r>
            <a:r>
              <a:rPr lang="en-US" sz="1600" dirty="0"/>
              <a:t> dg </a:t>
            </a:r>
            <a:r>
              <a:rPr lang="en-US" sz="1600" dirty="0" err="1"/>
              <a:t>ketentuan</a:t>
            </a:r>
            <a:r>
              <a:rPr lang="en-US" sz="1600" dirty="0"/>
              <a:t> </a:t>
            </a:r>
            <a:r>
              <a:rPr lang="en-US" sz="1600" dirty="0" err="1"/>
              <a:t>sbb</a:t>
            </a:r>
            <a:r>
              <a:rPr lang="en-US" sz="1600" dirty="0" smtClean="0"/>
              <a:t>.:</a:t>
            </a:r>
            <a:endParaRPr lang="en-US" sz="1600" dirty="0"/>
          </a:p>
          <a:p>
            <a:pPr marL="628079" lvl="2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Mhs</a:t>
            </a:r>
            <a:r>
              <a:rPr lang="en-US" sz="1600" dirty="0"/>
              <a:t>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hadir</a:t>
            </a:r>
            <a:r>
              <a:rPr lang="en-US" sz="1600" dirty="0"/>
              <a:t> </a:t>
            </a:r>
            <a:r>
              <a:rPr lang="en-US" sz="1600" dirty="0" err="1"/>
              <a:t>krn</a:t>
            </a:r>
            <a:r>
              <a:rPr lang="en-US" sz="1600" dirty="0"/>
              <a:t> </a:t>
            </a:r>
            <a:r>
              <a:rPr lang="en-US" sz="1600" dirty="0" err="1"/>
              <a:t>sakit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proaktif</a:t>
            </a:r>
            <a:r>
              <a:rPr lang="en-US" sz="1600" dirty="0"/>
              <a:t> </a:t>
            </a:r>
            <a:r>
              <a:rPr lang="en-US" sz="1600" dirty="0" err="1"/>
              <a:t>menemui</a:t>
            </a:r>
            <a:r>
              <a:rPr lang="en-US" sz="1600" dirty="0"/>
              <a:t> </a:t>
            </a:r>
            <a:r>
              <a:rPr lang="en-US" sz="1600" dirty="0" err="1"/>
              <a:t>dosen</a:t>
            </a:r>
            <a:r>
              <a:rPr lang="en-US" sz="1600" dirty="0"/>
              <a:t> </a:t>
            </a:r>
            <a:r>
              <a:rPr lang="en-US" sz="1600" dirty="0" err="1"/>
              <a:t>dlm</a:t>
            </a:r>
            <a:r>
              <a:rPr lang="en-US" sz="1600" dirty="0"/>
              <a:t> </a:t>
            </a:r>
            <a:r>
              <a:rPr lang="en-US" sz="1600" dirty="0" err="1"/>
              <a:t>kurun</a:t>
            </a:r>
            <a:r>
              <a:rPr lang="en-US" sz="1600" dirty="0"/>
              <a:t> 3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sehat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meminta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</a:t>
            </a:r>
            <a:r>
              <a:rPr lang="en-US" sz="1600" dirty="0" err="1"/>
              <a:t>pengganti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dosen</a:t>
            </a:r>
            <a:r>
              <a:rPr lang="en-US" sz="1600" dirty="0"/>
              <a:t>.</a:t>
            </a:r>
          </a:p>
          <a:p>
            <a:pPr marL="628079" lvl="2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Mhs</a:t>
            </a:r>
            <a:r>
              <a:rPr lang="en-US" sz="1600" dirty="0"/>
              <a:t>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hadir</a:t>
            </a:r>
            <a:r>
              <a:rPr lang="en-US" sz="1600" dirty="0"/>
              <a:t> </a:t>
            </a:r>
            <a:r>
              <a:rPr lang="en-US" sz="1600" dirty="0" err="1"/>
              <a:t>krn</a:t>
            </a:r>
            <a:r>
              <a:rPr lang="en-US" sz="1600" dirty="0"/>
              <a:t> </a:t>
            </a:r>
            <a:r>
              <a:rPr lang="en-US" sz="1600" dirty="0" err="1"/>
              <a:t>keperluan</a:t>
            </a:r>
            <a:r>
              <a:rPr lang="en-US" sz="1600" dirty="0"/>
              <a:t> yang </a:t>
            </a:r>
            <a:r>
              <a:rPr lang="en-US" sz="1600" dirty="0" err="1"/>
              <a:t>benar-benar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ditinggalkan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proaktif</a:t>
            </a:r>
            <a:r>
              <a:rPr lang="en-US" sz="1600" dirty="0"/>
              <a:t> </a:t>
            </a:r>
            <a:r>
              <a:rPr lang="en-US" sz="1600" dirty="0" err="1"/>
              <a:t>menemui</a:t>
            </a:r>
            <a:r>
              <a:rPr lang="en-US" sz="1600" dirty="0"/>
              <a:t> </a:t>
            </a:r>
            <a:r>
              <a:rPr lang="en-US" sz="1600" dirty="0" err="1"/>
              <a:t>dosen</a:t>
            </a:r>
            <a:r>
              <a:rPr lang="en-US" sz="1600" dirty="0"/>
              <a:t> </a:t>
            </a:r>
            <a:r>
              <a:rPr lang="en-US" sz="1600" dirty="0" err="1"/>
              <a:t>dlm</a:t>
            </a:r>
            <a:r>
              <a:rPr lang="en-US" sz="1600" dirty="0"/>
              <a:t> </a:t>
            </a:r>
            <a:r>
              <a:rPr lang="en-US" sz="1600" dirty="0" err="1"/>
              <a:t>kurun</a:t>
            </a:r>
            <a:r>
              <a:rPr lang="en-US" sz="1600" dirty="0"/>
              <a:t> 3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ketidakhadirannya</a:t>
            </a:r>
            <a:r>
              <a:rPr lang="en-US" sz="1600" dirty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/>
              <a:t>meminta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</a:t>
            </a:r>
            <a:r>
              <a:rPr lang="en-US" sz="1600" dirty="0" err="1"/>
              <a:t>pengganti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dosen</a:t>
            </a:r>
            <a:r>
              <a:rPr lang="en-US" sz="1600" dirty="0"/>
              <a:t>.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44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Sukses</a:t>
            </a:r>
            <a:r>
              <a:rPr lang="en-ID" dirty="0" smtClean="0"/>
              <a:t> TECHNOPRENEURSHIP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50" dirty="0" err="1">
                <a:solidFill>
                  <a:schemeClr val="bg2"/>
                </a:solidFill>
              </a:rPr>
              <a:t>Nilai</a:t>
            </a:r>
            <a:r>
              <a:rPr lang="en-US" sz="2250" dirty="0">
                <a:solidFill>
                  <a:schemeClr val="bg2"/>
                </a:solidFill>
              </a:rPr>
              <a:t> → </a:t>
            </a:r>
            <a:r>
              <a:rPr lang="en-US" sz="2250" dirty="0" err="1">
                <a:solidFill>
                  <a:schemeClr val="bg2"/>
                </a:solidFill>
              </a:rPr>
              <a:t>Tanamkan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dalam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fikiran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anda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bahwa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anda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harus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mendapat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nilai</a:t>
            </a:r>
            <a:r>
              <a:rPr lang="en-US" sz="2250" dirty="0">
                <a:solidFill>
                  <a:schemeClr val="bg2"/>
                </a:solidFill>
              </a:rPr>
              <a:t> A , </a:t>
            </a:r>
            <a:r>
              <a:rPr lang="en-US" sz="2250" dirty="0" err="1">
                <a:solidFill>
                  <a:schemeClr val="bg2"/>
                </a:solidFill>
              </a:rPr>
              <a:t>lalu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mulailah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belajar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dan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bekerja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dengan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pikiran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seperti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itu</a:t>
            </a:r>
            <a:endParaRPr lang="en-US" sz="2250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50" dirty="0" err="1">
                <a:solidFill>
                  <a:schemeClr val="bg2"/>
                </a:solidFill>
              </a:rPr>
              <a:t>Kegunaan</a:t>
            </a:r>
            <a:r>
              <a:rPr lang="en-US" sz="2250" dirty="0">
                <a:solidFill>
                  <a:schemeClr val="bg2"/>
                </a:solidFill>
              </a:rPr>
              <a:t> → </a:t>
            </a:r>
            <a:r>
              <a:rPr lang="en-US" sz="2250" dirty="0" err="1" smtClean="0">
                <a:solidFill>
                  <a:schemeClr val="bg2"/>
                </a:solidFill>
              </a:rPr>
              <a:t>Selain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Inovasi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dan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Kreasi</a:t>
            </a:r>
            <a:r>
              <a:rPr lang="en-US" sz="2250" dirty="0" smtClean="0">
                <a:solidFill>
                  <a:schemeClr val="bg2"/>
                </a:solidFill>
              </a:rPr>
              <a:t>, </a:t>
            </a:r>
            <a:r>
              <a:rPr lang="en-US" sz="2250" dirty="0" err="1" smtClean="0">
                <a:solidFill>
                  <a:schemeClr val="bg2"/>
                </a:solidFill>
              </a:rPr>
              <a:t>Technopreneurship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dibutuhkan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untuk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mengembangkan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kewirausahaan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dala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skala</a:t>
            </a:r>
            <a:r>
              <a:rPr lang="en-US" sz="2250" dirty="0" smtClean="0">
                <a:solidFill>
                  <a:schemeClr val="bg2"/>
                </a:solidFill>
              </a:rPr>
              <a:t> yang </a:t>
            </a:r>
            <a:r>
              <a:rPr lang="en-US" sz="2250" dirty="0" err="1" smtClean="0">
                <a:solidFill>
                  <a:schemeClr val="bg2"/>
                </a:solidFill>
              </a:rPr>
              <a:t>lebih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besar</a:t>
            </a:r>
            <a:r>
              <a:rPr lang="en-US" sz="2250" dirty="0" smtClean="0">
                <a:solidFill>
                  <a:schemeClr val="bg2"/>
                </a:solidFill>
              </a:rPr>
              <a:t>. </a:t>
            </a:r>
            <a:r>
              <a:rPr lang="en-US" sz="2250" dirty="0" err="1" smtClean="0">
                <a:solidFill>
                  <a:schemeClr val="bg2"/>
                </a:solidFill>
              </a:rPr>
              <a:t>Yakinkan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bahwa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kalau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anda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paham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dan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eksplor</a:t>
            </a:r>
            <a:r>
              <a:rPr lang="en-US" sz="2250" dirty="0" smtClean="0">
                <a:solidFill>
                  <a:schemeClr val="bg2"/>
                </a:solidFill>
              </a:rPr>
              <a:t>, </a:t>
            </a:r>
            <a:r>
              <a:rPr lang="en-US" sz="2250" dirty="0" err="1">
                <a:solidFill>
                  <a:schemeClr val="bg2"/>
                </a:solidFill>
              </a:rPr>
              <a:t>anda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akan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lebih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mudah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belajar</a:t>
            </a:r>
            <a:r>
              <a:rPr lang="en-US" sz="2250" dirty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mengembangkan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 smtClean="0">
                <a:solidFill>
                  <a:schemeClr val="bg2"/>
                </a:solidFill>
              </a:rPr>
              <a:t>diri</a:t>
            </a:r>
            <a:r>
              <a:rPr lang="en-US" sz="2250" dirty="0" smtClean="0">
                <a:solidFill>
                  <a:schemeClr val="bg2"/>
                </a:solidFill>
              </a:rPr>
              <a:t> di </a:t>
            </a:r>
            <a:r>
              <a:rPr lang="en-US" sz="2250" dirty="0" err="1" smtClean="0">
                <a:solidFill>
                  <a:schemeClr val="bg2"/>
                </a:solidFill>
              </a:rPr>
              <a:t>bidang</a:t>
            </a:r>
            <a:r>
              <a:rPr lang="en-US" sz="2250" dirty="0" smtClean="0">
                <a:solidFill>
                  <a:schemeClr val="bg2"/>
                </a:solidFill>
              </a:rPr>
              <a:t> </a:t>
            </a:r>
            <a:r>
              <a:rPr lang="en-US" sz="2250" dirty="0" err="1">
                <a:solidFill>
                  <a:schemeClr val="bg2"/>
                </a:solidFill>
              </a:rPr>
              <a:t>itu</a:t>
            </a:r>
            <a:r>
              <a:rPr lang="en-US" sz="2250" dirty="0">
                <a:solidFill>
                  <a:schemeClr val="bg2"/>
                </a:solidFill>
              </a:rPr>
              <a:t/>
            </a:r>
            <a:br>
              <a:rPr lang="en-US" sz="2250" dirty="0">
                <a:solidFill>
                  <a:schemeClr val="bg2"/>
                </a:solidFill>
              </a:rPr>
            </a:br>
            <a:endParaRPr lang="en-US" sz="22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Pendahuluan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Entrepreneurship</a:t>
            </a:r>
            <a:endParaRPr lang="en-GB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Entrepreneurship</a:t>
            </a:r>
            <a:br>
              <a:rPr lang="en-GB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1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practice of consistently converting good ideas into profitable commercial ventures)</a:t>
            </a:r>
          </a:p>
        </p:txBody>
      </p:sp>
      <p:pic>
        <p:nvPicPr>
          <p:cNvPr id="152" name="Shape 1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371600"/>
            <a:ext cx="8088312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Entrepreneurship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suatu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kemampuan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i="1" u="sng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kreatif</a:t>
            </a:r>
            <a:r>
              <a:rPr lang="en-GB" sz="2400" b="1" i="1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i="1" u="sng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2400" b="1" i="1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i="1" u="sng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inovatif</a:t>
            </a:r>
            <a:r>
              <a:rPr lang="en-GB" sz="2400" b="1" i="1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 new and different) yang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dijadikan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kiat,dasar,sumber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daya,proses,dan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perjuangan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menciptakan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barang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jasa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dilakukan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keberanian</a:t>
            </a:r>
            <a:r>
              <a:rPr lang="en-GB" sz="2400" b="1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GB" sz="2400" b="1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menghadapi</a:t>
            </a:r>
            <a:r>
              <a:rPr lang="en-GB" sz="2400" b="1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risiko</a:t>
            </a:r>
            <a:r>
              <a:rPr lang="en-GB" sz="2400" b="1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GB" sz="24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367037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199" y="394776"/>
            <a:ext cx="8229600" cy="5735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00"/>
              </a:buClr>
              <a:buSzPct val="25000"/>
              <a:buFont typeface="Calibri"/>
              <a:buNone/>
            </a:pPr>
            <a:r>
              <a:rPr lang="en-GB" sz="36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Entrepreneurship</a:t>
            </a:r>
            <a:br>
              <a:rPr lang="en-GB" sz="36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3600" b="0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95536" y="681540"/>
            <a:ext cx="8291263" cy="4266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GB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mengembangkan</a:t>
            </a:r>
            <a:r>
              <a:rPr lang="en-GB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jiwa</a:t>
            </a:r>
            <a:r>
              <a:rPr lang="en-GB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entrepreneurship </a:t>
            </a:r>
            <a:r>
              <a:rPr lang="en-GB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diperlukan</a:t>
            </a:r>
            <a:r>
              <a:rPr lang="en-GB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beberapa</a:t>
            </a:r>
            <a:r>
              <a:rPr lang="en-GB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tahapan</a:t>
            </a:r>
            <a:r>
              <a:rPr lang="en-GB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Internalization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paradigm alteration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spirit initiation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6355"/>
            <a:ext cx="7886700" cy="3263503"/>
          </a:xfrm>
        </p:spPr>
        <p:txBody>
          <a:bodyPr/>
          <a:lstStyle/>
          <a:p>
            <a:pPr marL="590550" indent="-457200">
              <a:buAutoNum type="arabicPeriod"/>
            </a:pPr>
            <a:r>
              <a:rPr lang="en-ID" sz="2200" dirty="0" err="1" smtClean="0"/>
              <a:t>Masalah</a:t>
            </a:r>
            <a:r>
              <a:rPr lang="en-ID" sz="2200" dirty="0" smtClean="0"/>
              <a:t> </a:t>
            </a:r>
            <a:r>
              <a:rPr lang="en-ID" sz="2200" dirty="0" err="1" smtClean="0"/>
              <a:t>Cukup</a:t>
            </a:r>
            <a:r>
              <a:rPr lang="en-ID" sz="2200" dirty="0" smtClean="0"/>
              <a:t> </a:t>
            </a:r>
            <a:r>
              <a:rPr lang="en-ID" sz="2200" dirty="0" err="1" smtClean="0"/>
              <a:t>Penting</a:t>
            </a:r>
            <a:endParaRPr lang="en-ID" sz="2200" dirty="0" smtClean="0"/>
          </a:p>
          <a:p>
            <a:pPr marL="590550" indent="-457200">
              <a:buAutoNum type="arabicPeriod"/>
            </a:pPr>
            <a:r>
              <a:rPr lang="en-ID" sz="2200" dirty="0" err="1" smtClean="0"/>
              <a:t>Terdapat</a:t>
            </a:r>
            <a:r>
              <a:rPr lang="en-ID" sz="2200" dirty="0" smtClean="0"/>
              <a:t> </a:t>
            </a:r>
            <a:r>
              <a:rPr lang="en-ID" sz="2200" dirty="0" err="1" smtClean="0"/>
              <a:t>Solusi</a:t>
            </a:r>
            <a:r>
              <a:rPr lang="en-ID" sz="2200" dirty="0" smtClean="0"/>
              <a:t> </a:t>
            </a:r>
            <a:r>
              <a:rPr lang="en-ID" sz="2200" dirty="0" err="1" smtClean="0"/>
              <a:t>yg</a:t>
            </a:r>
            <a:r>
              <a:rPr lang="en-ID" sz="2200" dirty="0" smtClean="0"/>
              <a:t> </a:t>
            </a:r>
            <a:r>
              <a:rPr lang="en-ID" sz="2200" dirty="0" err="1" smtClean="0"/>
              <a:t>tersedia</a:t>
            </a:r>
            <a:r>
              <a:rPr lang="en-ID" sz="2200" dirty="0" smtClean="0"/>
              <a:t> </a:t>
            </a:r>
          </a:p>
          <a:p>
            <a:pPr marL="590550" indent="-457200">
              <a:buAutoNum type="arabicPeriod"/>
            </a:pPr>
            <a:r>
              <a:rPr lang="en-ID" sz="2200" dirty="0" err="1" smtClean="0"/>
              <a:t>Tepat</a:t>
            </a:r>
            <a:r>
              <a:rPr lang="en-ID" sz="2200" dirty="0" smtClean="0"/>
              <a:t> </a:t>
            </a:r>
            <a:r>
              <a:rPr lang="en-ID" sz="2200" dirty="0" err="1" smtClean="0"/>
              <a:t>Waktu</a:t>
            </a:r>
            <a:endParaRPr lang="en-ID" sz="2200" dirty="0" smtClean="0"/>
          </a:p>
          <a:p>
            <a:pPr marL="590550" indent="-457200">
              <a:buAutoNum type="arabicPeriod"/>
            </a:pPr>
            <a:r>
              <a:rPr lang="en-ID" sz="2200" dirty="0" err="1" smtClean="0"/>
              <a:t>Menghasilkan</a:t>
            </a:r>
            <a:r>
              <a:rPr lang="en-ID" sz="2200" dirty="0" smtClean="0"/>
              <a:t> </a:t>
            </a:r>
            <a:r>
              <a:rPr lang="en-ID" sz="2200" dirty="0" err="1" smtClean="0"/>
              <a:t>keuntungan</a:t>
            </a:r>
            <a:r>
              <a:rPr lang="en-ID" sz="2200" dirty="0" smtClean="0"/>
              <a:t> </a:t>
            </a:r>
            <a:r>
              <a:rPr lang="en-ID" sz="2200" dirty="0" err="1" smtClean="0"/>
              <a:t>finansial</a:t>
            </a:r>
            <a:endParaRPr lang="en-ID" sz="2200" dirty="0" smtClean="0"/>
          </a:p>
          <a:p>
            <a:pPr marL="590550" indent="-457200">
              <a:buAutoNum type="arabicPeriod"/>
            </a:pPr>
            <a:endParaRPr lang="en-ID" sz="2200" dirty="0"/>
          </a:p>
          <a:p>
            <a:pPr marL="590550" indent="-457200">
              <a:buAutoNum type="arabicPeriod"/>
            </a:pPr>
            <a:endParaRPr lang="en-ID" sz="2200" dirty="0" smtClean="0"/>
          </a:p>
          <a:p>
            <a:pPr marL="133350" indent="0">
              <a:buNone/>
            </a:pPr>
            <a:r>
              <a:rPr lang="en-ID" sz="2200" dirty="0" err="1" smtClean="0"/>
              <a:t>Pengusaha</a:t>
            </a:r>
            <a:r>
              <a:rPr lang="en-ID" sz="2200" dirty="0" smtClean="0"/>
              <a:t> yang </a:t>
            </a:r>
            <a:r>
              <a:rPr lang="en-ID" sz="2200" dirty="0" err="1" smtClean="0"/>
              <a:t>memiliki</a:t>
            </a:r>
            <a:r>
              <a:rPr lang="en-ID" sz="2200" dirty="0" smtClean="0"/>
              <a:t> </a:t>
            </a:r>
            <a:r>
              <a:rPr lang="en-ID" sz="2200" dirty="0" err="1" smtClean="0"/>
              <a:t>kemampuan</a:t>
            </a:r>
            <a:r>
              <a:rPr lang="en-ID" sz="2200" dirty="0" smtClean="0"/>
              <a:t> </a:t>
            </a:r>
            <a:r>
              <a:rPr lang="en-ID" sz="2200" dirty="0" err="1" smtClean="0"/>
              <a:t>dan</a:t>
            </a:r>
            <a:r>
              <a:rPr lang="en-ID" sz="2200" dirty="0" smtClean="0"/>
              <a:t> </a:t>
            </a:r>
            <a:r>
              <a:rPr lang="en-ID" sz="2200" dirty="0" err="1" smtClean="0"/>
              <a:t>minat</a:t>
            </a:r>
            <a:r>
              <a:rPr lang="en-ID" sz="2200" dirty="0" smtClean="0"/>
              <a:t> </a:t>
            </a:r>
            <a:r>
              <a:rPr lang="en-ID" sz="2200" dirty="0" err="1" smtClean="0"/>
              <a:t>dengan</a:t>
            </a:r>
            <a:r>
              <a:rPr lang="en-ID" sz="2200" dirty="0" smtClean="0"/>
              <a:t> </a:t>
            </a:r>
            <a:r>
              <a:rPr lang="en-ID" sz="2200" dirty="0" err="1" smtClean="0"/>
              <a:t>peluang</a:t>
            </a:r>
            <a:r>
              <a:rPr lang="en-ID" sz="2200" dirty="0" smtClean="0"/>
              <a:t> </a:t>
            </a:r>
            <a:r>
              <a:rPr lang="en-ID" sz="2200" dirty="0" err="1" smtClean="0"/>
              <a:t>yg</a:t>
            </a:r>
            <a:r>
              <a:rPr lang="en-ID" sz="2200" dirty="0" smtClean="0"/>
              <a:t> </a:t>
            </a:r>
            <a:r>
              <a:rPr lang="en-ID" sz="2200" dirty="0" err="1" smtClean="0"/>
              <a:t>menjanjikan</a:t>
            </a:r>
            <a:r>
              <a:rPr lang="en-ID" sz="2200" dirty="0" smtClean="0"/>
              <a:t> </a:t>
            </a:r>
            <a:r>
              <a:rPr lang="en-ID" sz="3600" b="1" dirty="0" smtClean="0"/>
              <a:t>“The Sweet Spot”</a:t>
            </a:r>
            <a:endParaRPr lang="en-US" sz="3600" b="1" dirty="0"/>
          </a:p>
        </p:txBody>
      </p:sp>
      <p:pic>
        <p:nvPicPr>
          <p:cNvPr id="3076" name="Picture 4" descr="Hasil gambar untuk bidak cat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16" y="770930"/>
            <a:ext cx="2801634" cy="280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5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59288"/>
            <a:ext cx="7886700" cy="3263503"/>
          </a:xfrm>
        </p:spPr>
        <p:txBody>
          <a:bodyPr/>
          <a:lstStyle/>
          <a:p>
            <a:pPr marL="133350" indent="0" algn="r" defTabSz="1439863">
              <a:buNone/>
            </a:pPr>
            <a:r>
              <a:rPr lang="en-ID" sz="3500" dirty="0" err="1" smtClean="0">
                <a:latin typeface="Bahnschrift SemiBold" panose="020B0502040204020203" pitchFamily="34" charset="0"/>
                <a:cs typeface="Calibri" panose="020F0502020204030204" pitchFamily="34" charset="0"/>
              </a:rPr>
              <a:t>Entrepeneurs</a:t>
            </a:r>
            <a:r>
              <a:rPr lang="en-ID" sz="3500" dirty="0" smtClean="0">
                <a:latin typeface="Bahnschrift SemiBold" panose="020B0502040204020203" pitchFamily="34" charset="0"/>
                <a:cs typeface="Calibri" panose="020F0502020204030204" pitchFamily="34" charset="0"/>
              </a:rPr>
              <a:t> CAN </a:t>
            </a:r>
          </a:p>
          <a:p>
            <a:pPr marL="133350" indent="0" algn="r" defTabSz="1439863">
              <a:buNone/>
            </a:pPr>
            <a:r>
              <a:rPr lang="en-ID" sz="3500" dirty="0" smtClean="0">
                <a:latin typeface="Bahnschrift SemiBold" panose="020B0502040204020203" pitchFamily="34" charset="0"/>
                <a:cs typeface="Calibri" panose="020F0502020204030204" pitchFamily="34" charset="0"/>
              </a:rPr>
              <a:t>Change the World</a:t>
            </a:r>
          </a:p>
          <a:p>
            <a:pPr marL="133350" indent="0">
              <a:buNone/>
            </a:pPr>
            <a:endParaRPr lang="en-ID" dirty="0"/>
          </a:p>
          <a:p>
            <a:pPr marL="133350" indent="0">
              <a:buNone/>
            </a:pPr>
            <a:endParaRPr lang="en-ID" dirty="0" smtClean="0"/>
          </a:p>
          <a:p>
            <a:pPr marL="133350" indent="0">
              <a:buNone/>
            </a:pPr>
            <a:endParaRPr lang="en-ID" dirty="0" smtClean="0"/>
          </a:p>
          <a:p>
            <a:pPr marL="133350" indent="0">
              <a:buNone/>
            </a:pPr>
            <a:r>
              <a:rPr lang="en-ID" dirty="0" err="1" smtClean="0"/>
              <a:t>Mencari</a:t>
            </a:r>
            <a:r>
              <a:rPr lang="en-ID" dirty="0" smtClean="0"/>
              <a:t> </a:t>
            </a:r>
            <a:r>
              <a:rPr lang="en-ID" dirty="0" err="1" smtClean="0"/>
              <a:t>solusi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masalah</a:t>
            </a:r>
            <a:r>
              <a:rPr lang="en-ID" dirty="0" smtClean="0"/>
              <a:t>, </a:t>
            </a:r>
            <a:r>
              <a:rPr lang="en-ID" dirty="0" err="1" smtClean="0"/>
              <a:t>tantangan</a:t>
            </a:r>
            <a:r>
              <a:rPr lang="en-ID" dirty="0" smtClean="0"/>
              <a:t>,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kebutuhan</a:t>
            </a:r>
            <a:r>
              <a:rPr lang="en-ID" dirty="0" smtClean="0"/>
              <a:t> yang </a:t>
            </a:r>
            <a:r>
              <a:rPr lang="en-ID" dirty="0" err="1" smtClean="0"/>
              <a:t>ada</a:t>
            </a:r>
            <a:endParaRPr lang="en-US" dirty="0"/>
          </a:p>
        </p:txBody>
      </p:sp>
      <p:pic>
        <p:nvPicPr>
          <p:cNvPr id="2050" name="Picture 2" descr="Hasil gambar untuk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49695"/>
            <a:ext cx="3635391" cy="241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51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Start-UP</a:t>
            </a:r>
            <a:r>
              <a:rPr lang="en-ID" dirty="0" smtClean="0"/>
              <a:t> </a:t>
            </a:r>
            <a:r>
              <a:rPr lang="en-ID" dirty="0" err="1" smtClean="0"/>
              <a:t>Perangkat</a:t>
            </a:r>
            <a:r>
              <a:rPr lang="en-ID" dirty="0" smtClean="0"/>
              <a:t> </a:t>
            </a:r>
            <a:r>
              <a:rPr lang="en-ID" dirty="0" err="1" smtClean="0"/>
              <a:t>Lunak</a:t>
            </a:r>
            <a:endParaRPr lang="en-ID" dirty="0" smtClean="0"/>
          </a:p>
          <a:p>
            <a:pPr marL="133350" indent="0">
              <a:buNone/>
            </a:pPr>
            <a:endParaRPr lang="en-US" dirty="0"/>
          </a:p>
        </p:txBody>
      </p:sp>
      <p:pic>
        <p:nvPicPr>
          <p:cNvPr id="4098" name="Picture 2" descr="Hasil gambar untuk start 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648" y="2055607"/>
            <a:ext cx="4442703" cy="267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Agenda </a:t>
            </a:r>
            <a:r>
              <a:rPr lang="en-ID" dirty="0" err="1" smtClean="0"/>
              <a:t>Sesi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0994" indent="-33099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50" dirty="0" err="1">
                <a:latin typeface="Bebas Neue" panose="020B0606020202050201" pitchFamily="34" charset="0"/>
              </a:rPr>
              <a:t>Silabus</a:t>
            </a:r>
            <a:r>
              <a:rPr lang="en-US" sz="2250" dirty="0">
                <a:latin typeface="Bebas Neue" panose="020B0606020202050201" pitchFamily="34" charset="0"/>
              </a:rPr>
              <a:t>, </a:t>
            </a:r>
            <a:r>
              <a:rPr lang="en-US" sz="2250" dirty="0" err="1">
                <a:latin typeface="Bebas Neue" panose="020B0606020202050201" pitchFamily="34" charset="0"/>
              </a:rPr>
              <a:t>Penilaian</a:t>
            </a:r>
            <a:r>
              <a:rPr lang="en-US" sz="2250" dirty="0">
                <a:latin typeface="Bebas Neue" panose="020B0606020202050201" pitchFamily="34" charset="0"/>
              </a:rPr>
              <a:t>, </a:t>
            </a:r>
            <a:r>
              <a:rPr lang="en-US" sz="2250" dirty="0" err="1" smtClean="0">
                <a:latin typeface="Bebas Neue" panose="020B0606020202050201" pitchFamily="34" charset="0"/>
              </a:rPr>
              <a:t>Referensi</a:t>
            </a:r>
            <a:r>
              <a:rPr lang="en-US" sz="2250" dirty="0" smtClean="0">
                <a:latin typeface="Bebas Neue" panose="020B0606020202050201" pitchFamily="34" charset="0"/>
              </a:rPr>
              <a:t>, </a:t>
            </a:r>
            <a:r>
              <a:rPr lang="en-US" sz="2250" dirty="0" err="1" smtClean="0">
                <a:latin typeface="Bebas Neue" panose="020B0606020202050201" pitchFamily="34" charset="0"/>
              </a:rPr>
              <a:t>dan</a:t>
            </a:r>
            <a:r>
              <a:rPr lang="en-US" sz="2250" dirty="0" smtClean="0">
                <a:latin typeface="Bebas Neue" panose="020B0606020202050201" pitchFamily="34" charset="0"/>
              </a:rPr>
              <a:t> </a:t>
            </a:r>
            <a:r>
              <a:rPr lang="en-US" sz="2250" dirty="0" err="1">
                <a:latin typeface="Bebas Neue" panose="020B0606020202050201" pitchFamily="34" charset="0"/>
              </a:rPr>
              <a:t>K</a:t>
            </a:r>
            <a:r>
              <a:rPr lang="en-US" sz="2250" dirty="0" err="1" smtClean="0">
                <a:latin typeface="Bebas Neue" panose="020B0606020202050201" pitchFamily="34" charset="0"/>
              </a:rPr>
              <a:t>ontrak</a:t>
            </a:r>
            <a:r>
              <a:rPr lang="en-US" sz="2250" dirty="0" smtClean="0">
                <a:latin typeface="Bebas Neue" panose="020B0606020202050201" pitchFamily="34" charset="0"/>
              </a:rPr>
              <a:t> </a:t>
            </a:r>
            <a:r>
              <a:rPr lang="en-US" sz="2250" dirty="0" err="1">
                <a:latin typeface="Bebas Neue" panose="020B0606020202050201" pitchFamily="34" charset="0"/>
              </a:rPr>
              <a:t>K</a:t>
            </a:r>
            <a:r>
              <a:rPr lang="en-US" sz="2250" dirty="0" err="1" smtClean="0">
                <a:latin typeface="Bebas Neue" panose="020B0606020202050201" pitchFamily="34" charset="0"/>
              </a:rPr>
              <a:t>uliah</a:t>
            </a:r>
            <a:r>
              <a:rPr lang="en-US" sz="2250" dirty="0" smtClean="0">
                <a:latin typeface="Bebas Neue" panose="020B0606020202050201" pitchFamily="34" charset="0"/>
              </a:rPr>
              <a:t> </a:t>
            </a:r>
            <a:endParaRPr lang="en-US" sz="2250" dirty="0">
              <a:latin typeface="Bebas Neue" panose="020B0606020202050201" pitchFamily="34" charset="0"/>
            </a:endParaRPr>
          </a:p>
          <a:p>
            <a:pPr marL="330994" indent="-33099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D" sz="2250" dirty="0" err="1" smtClean="0">
                <a:latin typeface="Bebas Neue" panose="020B0606020202050201" pitchFamily="34" charset="0"/>
              </a:rPr>
              <a:t>Sukses</a:t>
            </a:r>
            <a:r>
              <a:rPr lang="en-ID" sz="2250" dirty="0" smtClean="0">
                <a:latin typeface="Bebas Neue" panose="020B0606020202050201" pitchFamily="34" charset="0"/>
              </a:rPr>
              <a:t> </a:t>
            </a:r>
            <a:r>
              <a:rPr lang="en-ID" sz="2250" dirty="0" err="1" smtClean="0">
                <a:latin typeface="Bebas Neue" panose="020B0606020202050201" pitchFamily="34" charset="0"/>
              </a:rPr>
              <a:t>Technopreneurship</a:t>
            </a:r>
            <a:endParaRPr lang="en-ID" sz="2250" dirty="0">
              <a:latin typeface="Bebas Neue" panose="020B0606020202050201" pitchFamily="34" charset="0"/>
            </a:endParaRPr>
          </a:p>
          <a:p>
            <a:pPr marL="330994" indent="-33099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D" sz="2250" dirty="0" smtClean="0">
                <a:latin typeface="Bebas Neue" panose="020B0606020202050201" pitchFamily="34" charset="0"/>
              </a:rPr>
              <a:t>Overview Entrepreneurship, </a:t>
            </a:r>
            <a:r>
              <a:rPr lang="en-ID" sz="2250" dirty="0" err="1" smtClean="0">
                <a:latin typeface="Bebas Neue" panose="020B0606020202050201" pitchFamily="34" charset="0"/>
              </a:rPr>
              <a:t>Technopreneurship</a:t>
            </a:r>
            <a:endParaRPr lang="en-ID" sz="2250" dirty="0" smtClean="0">
              <a:latin typeface="Bebas Neue" panose="020B0606020202050201" pitchFamily="34" charset="0"/>
            </a:endParaRPr>
          </a:p>
          <a:p>
            <a:pPr marL="330994" indent="-33099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D" sz="2250" dirty="0" err="1" smtClean="0">
                <a:latin typeface="Bebas Neue" panose="020B0606020202050201" pitchFamily="34" charset="0"/>
              </a:rPr>
              <a:t>Contoh</a:t>
            </a:r>
            <a:r>
              <a:rPr lang="en-ID" sz="2250" dirty="0" smtClean="0">
                <a:latin typeface="Bebas Neue" panose="020B0606020202050201" pitchFamily="34" charset="0"/>
              </a:rPr>
              <a:t> </a:t>
            </a:r>
            <a:r>
              <a:rPr lang="en-ID" sz="2250" dirty="0" err="1" smtClean="0">
                <a:latin typeface="Bebas Neue" panose="020B0606020202050201" pitchFamily="34" charset="0"/>
              </a:rPr>
              <a:t>Kehidupan</a:t>
            </a:r>
            <a:r>
              <a:rPr lang="en-ID" sz="2250" dirty="0" smtClean="0">
                <a:latin typeface="Bebas Neue" panose="020B0606020202050201" pitchFamily="34" charset="0"/>
              </a:rPr>
              <a:t> </a:t>
            </a:r>
            <a:r>
              <a:rPr lang="en-ID" sz="2250" dirty="0" err="1" smtClean="0">
                <a:latin typeface="Bebas Neue" panose="020B0606020202050201" pitchFamily="34" charset="0"/>
              </a:rPr>
              <a:t>Nyata</a:t>
            </a:r>
            <a:endParaRPr lang="en-US" sz="2250" dirty="0" smtClean="0">
              <a:latin typeface="Bebas Neue" panose="020B0606020202050201" pitchFamily="34" charset="0"/>
            </a:endParaRPr>
          </a:p>
          <a:p>
            <a:pPr marL="330994" indent="-33099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50" dirty="0" err="1" smtClean="0">
                <a:latin typeface="Bebas Neue" panose="020B0606020202050201" pitchFamily="34" charset="0"/>
              </a:rPr>
              <a:t>Kegiatan</a:t>
            </a:r>
            <a:r>
              <a:rPr lang="en-US" sz="2250" dirty="0" smtClean="0">
                <a:latin typeface="Bebas Neue" panose="020B0606020202050201" pitchFamily="34" charset="0"/>
              </a:rPr>
              <a:t> </a:t>
            </a:r>
            <a:r>
              <a:rPr lang="en-US" sz="2250" dirty="0" err="1" smtClean="0">
                <a:latin typeface="Bebas Neue" panose="020B0606020202050201" pitchFamily="34" charset="0"/>
              </a:rPr>
              <a:t>Mahasiswa</a:t>
            </a:r>
            <a:r>
              <a:rPr lang="en-US" sz="2250" dirty="0" smtClean="0">
                <a:latin typeface="Bebas Neue" panose="020B0606020202050201" pitchFamily="34" charset="0"/>
              </a:rPr>
              <a:t>: </a:t>
            </a:r>
            <a:r>
              <a:rPr lang="en-US" sz="2250" dirty="0" err="1" smtClean="0">
                <a:latin typeface="Bebas Neue" panose="020B0606020202050201" pitchFamily="34" charset="0"/>
              </a:rPr>
              <a:t>Eksplorasi</a:t>
            </a:r>
            <a:r>
              <a:rPr lang="en-US" sz="2250" dirty="0" smtClean="0">
                <a:latin typeface="Bebas Neue" panose="020B0606020202050201" pitchFamily="34" charset="0"/>
              </a:rPr>
              <a:t> </a:t>
            </a:r>
            <a:r>
              <a:rPr lang="en-US" sz="2250" dirty="0" err="1" smtClean="0">
                <a:latin typeface="Bebas Neue" panose="020B0606020202050201" pitchFamily="34" charset="0"/>
              </a:rPr>
              <a:t>Informasi</a:t>
            </a:r>
            <a:r>
              <a:rPr lang="en-US" sz="2250" dirty="0" smtClean="0">
                <a:latin typeface="Bebas Neue" panose="020B0606020202050201" pitchFamily="34" charset="0"/>
              </a:rPr>
              <a:t>, </a:t>
            </a:r>
            <a:r>
              <a:rPr lang="en-US" sz="2250" dirty="0" err="1" smtClean="0">
                <a:latin typeface="Bebas Neue" panose="020B0606020202050201" pitchFamily="34" charset="0"/>
              </a:rPr>
              <a:t>Diskusi</a:t>
            </a:r>
            <a:r>
              <a:rPr lang="en-US" sz="2250" dirty="0" smtClean="0">
                <a:latin typeface="Bebas Neue" panose="020B0606020202050201" pitchFamily="34" charset="0"/>
              </a:rPr>
              <a:t>, Tanya </a:t>
            </a:r>
            <a:r>
              <a:rPr lang="en-US" sz="2250" dirty="0" err="1" smtClean="0">
                <a:latin typeface="Bebas Neue" panose="020B0606020202050201" pitchFamily="34" charset="0"/>
              </a:rPr>
              <a:t>Jawab</a:t>
            </a:r>
            <a:endParaRPr lang="en-US" sz="225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Case : Ide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programming </a:t>
            </a:r>
            <a:r>
              <a:rPr lang="en-ID" dirty="0" smtClean="0"/>
              <a:t>minim</a:t>
            </a:r>
            <a:endParaRPr lang="en-ID" dirty="0"/>
          </a:p>
          <a:p>
            <a:pPr marL="590550" indent="-457200">
              <a:buAutoNum type="arabicPeriod"/>
            </a:pPr>
            <a:r>
              <a:rPr lang="en-ID" dirty="0" err="1"/>
              <a:t>Persiapkan</a:t>
            </a:r>
            <a:r>
              <a:rPr lang="en-ID" dirty="0"/>
              <a:t> pitch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ide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</a:t>
            </a:r>
            <a:r>
              <a:rPr lang="en-ID" dirty="0" err="1"/>
              <a:t>keuntungan</a:t>
            </a:r>
            <a:endParaRPr lang="en-ID" dirty="0"/>
          </a:p>
          <a:p>
            <a:pPr marL="590550" indent="-457200">
              <a:buAutoNum type="arabicPeriod"/>
            </a:pPr>
            <a:r>
              <a:rPr lang="en-ID" dirty="0" err="1"/>
              <a:t>Cari</a:t>
            </a:r>
            <a:r>
              <a:rPr lang="en-ID" dirty="0"/>
              <a:t> </a:t>
            </a:r>
            <a:r>
              <a:rPr lang="en-ID" dirty="0" err="1"/>
              <a:t>teman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programming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-&gt; Co-founder</a:t>
            </a:r>
          </a:p>
          <a:p>
            <a:pPr marL="590550" indent="-457200">
              <a:buAutoNum type="arabicPeriod"/>
            </a:pPr>
            <a:r>
              <a:rPr lang="en-ID" dirty="0" err="1"/>
              <a:t>Menghadiri</a:t>
            </a:r>
            <a:r>
              <a:rPr lang="en-ID" dirty="0"/>
              <a:t> Event-event Start-up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begabunglah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yang </a:t>
            </a:r>
            <a:r>
              <a:rPr lang="en-ID" dirty="0" err="1" smtClean="0"/>
              <a:t>sama</a:t>
            </a:r>
            <a:endParaRPr lang="en-ID" dirty="0" smtClean="0"/>
          </a:p>
          <a:p>
            <a:r>
              <a:rPr lang="en-ID" dirty="0" smtClean="0"/>
              <a:t>Technical CO-Founder</a:t>
            </a:r>
          </a:p>
          <a:p>
            <a:pPr marL="590550" indent="-457200">
              <a:buAutoNum type="arabicPeriod"/>
            </a:pPr>
            <a:r>
              <a:rPr lang="en-ID" dirty="0" err="1" smtClean="0"/>
              <a:t>Menhemat</a:t>
            </a:r>
            <a:r>
              <a:rPr lang="en-ID" dirty="0" smtClean="0"/>
              <a:t> </a:t>
            </a:r>
            <a:r>
              <a:rPr lang="en-ID" dirty="0" err="1" smtClean="0"/>
              <a:t>biaya</a:t>
            </a:r>
            <a:r>
              <a:rPr lang="en-ID" dirty="0" smtClean="0"/>
              <a:t> </a:t>
            </a:r>
            <a:r>
              <a:rPr lang="en-ID" dirty="0" err="1" smtClean="0"/>
              <a:t>pengembangan</a:t>
            </a:r>
            <a:r>
              <a:rPr lang="en-ID" dirty="0" smtClean="0"/>
              <a:t> </a:t>
            </a:r>
            <a:r>
              <a:rPr lang="en-ID" dirty="0" err="1" smtClean="0"/>
              <a:t>produk</a:t>
            </a:r>
            <a:endParaRPr lang="en-ID" dirty="0" smtClean="0"/>
          </a:p>
          <a:p>
            <a:pPr marL="590550" indent="-457200">
              <a:buAutoNum type="arabicPeriod"/>
            </a:pPr>
            <a:r>
              <a:rPr lang="en-ID" dirty="0" smtClean="0"/>
              <a:t>Rasa </a:t>
            </a:r>
            <a:r>
              <a:rPr lang="en-ID" dirty="0" err="1" smtClean="0"/>
              <a:t>memiliki</a:t>
            </a:r>
            <a:r>
              <a:rPr lang="en-ID" dirty="0" smtClean="0"/>
              <a:t> yang </a:t>
            </a:r>
            <a:r>
              <a:rPr lang="en-ID" dirty="0" err="1" smtClean="0"/>
              <a:t>besar</a:t>
            </a:r>
            <a:r>
              <a:rPr lang="en-ID" dirty="0" smtClean="0"/>
              <a:t> </a:t>
            </a:r>
            <a:r>
              <a:rPr lang="en-ID" dirty="0" err="1" smtClean="0"/>
              <a:t>terhadap</a:t>
            </a:r>
            <a:r>
              <a:rPr lang="en-ID" dirty="0" smtClean="0"/>
              <a:t> start-up </a:t>
            </a:r>
            <a:r>
              <a:rPr lang="en-ID" dirty="0" err="1" smtClean="0"/>
              <a:t>anda</a:t>
            </a:r>
            <a:endParaRPr lang="en-ID" dirty="0" smtClean="0"/>
          </a:p>
          <a:p>
            <a:pPr marL="133350" indent="0">
              <a:buNone/>
            </a:pPr>
            <a:endParaRPr lang="en-ID" dirty="0" smtClean="0"/>
          </a:p>
          <a:p>
            <a:pPr marL="133350" indent="0">
              <a:buNone/>
            </a:pPr>
            <a:endParaRPr lang="en-ID" dirty="0" smtClean="0"/>
          </a:p>
          <a:p>
            <a:pPr marL="59055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8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Perusahaan </a:t>
            </a:r>
            <a:r>
              <a:rPr lang="en-ID" dirty="0" smtClean="0"/>
              <a:t>Outsourcing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365" y="960657"/>
            <a:ext cx="7886700" cy="3263503"/>
          </a:xfrm>
        </p:spPr>
        <p:txBody>
          <a:bodyPr/>
          <a:lstStyle/>
          <a:p>
            <a:pPr marL="590550" indent="-457200">
              <a:buAutoNum type="arabicPeriod"/>
            </a:pPr>
            <a:r>
              <a:rPr lang="en-ID" dirty="0" err="1" smtClean="0"/>
              <a:t>Jangan</a:t>
            </a:r>
            <a:r>
              <a:rPr lang="en-ID" dirty="0" smtClean="0"/>
              <a:t> </a:t>
            </a:r>
            <a:r>
              <a:rPr lang="en-ID" dirty="0" err="1" smtClean="0"/>
              <a:t>mencari</a:t>
            </a:r>
            <a:r>
              <a:rPr lang="en-ID" dirty="0" smtClean="0"/>
              <a:t> </a:t>
            </a:r>
            <a:r>
              <a:rPr lang="en-ID" dirty="0" err="1" smtClean="0"/>
              <a:t>termurah</a:t>
            </a:r>
            <a:r>
              <a:rPr lang="en-ID" dirty="0" smtClean="0"/>
              <a:t>, </a:t>
            </a:r>
            <a:r>
              <a:rPr lang="en-ID" dirty="0" err="1" smtClean="0"/>
              <a:t>pilihlah</a:t>
            </a:r>
            <a:r>
              <a:rPr lang="en-ID" dirty="0" smtClean="0"/>
              <a:t> </a:t>
            </a:r>
            <a:r>
              <a:rPr lang="en-ID" dirty="0" err="1" smtClean="0"/>
              <a:t>perusahaan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memberikan</a:t>
            </a:r>
            <a:r>
              <a:rPr lang="en-ID" dirty="0" smtClean="0"/>
              <a:t> </a:t>
            </a:r>
            <a:r>
              <a:rPr lang="en-ID" dirty="0" err="1" smtClean="0"/>
              <a:t>kualitas</a:t>
            </a:r>
            <a:r>
              <a:rPr lang="en-ID" dirty="0" smtClean="0"/>
              <a:t> </a:t>
            </a:r>
            <a:r>
              <a:rPr lang="en-ID" dirty="0" err="1" smtClean="0"/>
              <a:t>pekerjaan</a:t>
            </a:r>
            <a:r>
              <a:rPr lang="en-ID" dirty="0" smtClean="0"/>
              <a:t> yang </a:t>
            </a:r>
            <a:r>
              <a:rPr lang="en-ID" dirty="0" err="1" smtClean="0"/>
              <a:t>baik</a:t>
            </a:r>
            <a:endParaRPr lang="en-ID" dirty="0" smtClean="0"/>
          </a:p>
          <a:p>
            <a:pPr marL="590550" indent="-457200">
              <a:buAutoNum type="arabicPeriod"/>
            </a:pPr>
            <a:r>
              <a:rPr lang="en-ID" dirty="0" err="1" smtClean="0"/>
              <a:t>Mintalah</a:t>
            </a:r>
            <a:r>
              <a:rPr lang="en-ID" dirty="0" smtClean="0"/>
              <a:t> </a:t>
            </a:r>
            <a:r>
              <a:rPr lang="en-ID" dirty="0" err="1" smtClean="0"/>
              <a:t>rekomendasi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teman</a:t>
            </a:r>
            <a:r>
              <a:rPr lang="en-ID" dirty="0" smtClean="0"/>
              <a:t> yang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perusahaan</a:t>
            </a:r>
            <a:r>
              <a:rPr lang="en-ID" dirty="0" smtClean="0"/>
              <a:t> outsourcing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puas</a:t>
            </a:r>
            <a:r>
              <a:rPr lang="en-ID" dirty="0" smtClean="0"/>
              <a:t> dg </a:t>
            </a:r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kerja</a:t>
            </a:r>
            <a:r>
              <a:rPr lang="en-ID" dirty="0" smtClean="0"/>
              <a:t> </a:t>
            </a:r>
            <a:r>
              <a:rPr lang="en-ID" dirty="0" err="1" smtClean="0"/>
              <a:t>mereka</a:t>
            </a:r>
            <a:endParaRPr lang="en-ID" dirty="0" smtClean="0"/>
          </a:p>
          <a:p>
            <a:pPr marL="590550" indent="-457200">
              <a:buAutoNum type="arabicPeriod"/>
            </a:pPr>
            <a:r>
              <a:rPr lang="en-ID" dirty="0" err="1" smtClean="0"/>
              <a:t>Hubungi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perusahaan</a:t>
            </a:r>
            <a:r>
              <a:rPr lang="en-ID" dirty="0" smtClean="0"/>
              <a:t> outsourcing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berikan</a:t>
            </a:r>
            <a:r>
              <a:rPr lang="en-ID" dirty="0" smtClean="0"/>
              <a:t> </a:t>
            </a:r>
            <a:r>
              <a:rPr lang="en-ID" dirty="0" err="1" smtClean="0"/>
              <a:t>dokumentasi</a:t>
            </a:r>
            <a:r>
              <a:rPr lang="en-ID" dirty="0" smtClean="0"/>
              <a:t> </a:t>
            </a:r>
            <a:r>
              <a:rPr lang="en-ID" dirty="0" err="1" smtClean="0"/>
              <a:t>kebutuhan</a:t>
            </a:r>
            <a:r>
              <a:rPr lang="en-ID" dirty="0" smtClean="0"/>
              <a:t> yang </a:t>
            </a:r>
            <a:r>
              <a:rPr lang="en-ID" dirty="0" err="1" smtClean="0"/>
              <a:t>sama</a:t>
            </a:r>
            <a:r>
              <a:rPr lang="en-ID" dirty="0" smtClean="0"/>
              <a:t> </a:t>
            </a:r>
            <a:r>
              <a:rPr lang="en-ID" dirty="0" err="1" smtClean="0"/>
              <a:t>sehingga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membandingkan</a:t>
            </a:r>
            <a:r>
              <a:rPr lang="en-ID" dirty="0" smtClean="0"/>
              <a:t> </a:t>
            </a:r>
            <a:r>
              <a:rPr lang="en-ID" dirty="0" err="1" smtClean="0"/>
              <a:t>penawaran</a:t>
            </a:r>
            <a:r>
              <a:rPr lang="en-ID" dirty="0" smtClean="0"/>
              <a:t>.</a:t>
            </a:r>
          </a:p>
          <a:p>
            <a:pPr marL="590550" indent="-457200">
              <a:buAutoNum type="arabicPeriod"/>
            </a:pPr>
            <a:r>
              <a:rPr lang="en-ID" dirty="0" err="1" smtClean="0"/>
              <a:t>Persiapkan</a:t>
            </a:r>
            <a:r>
              <a:rPr lang="en-ID" dirty="0" smtClean="0"/>
              <a:t> model yang </a:t>
            </a:r>
            <a:r>
              <a:rPr lang="en-ID" dirty="0" err="1" smtClean="0"/>
              <a:t>baik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dokumentasi</a:t>
            </a:r>
            <a:r>
              <a:rPr lang="en-ID" dirty="0" smtClean="0"/>
              <a:t> detail, </a:t>
            </a:r>
            <a:r>
              <a:rPr lang="en-ID" dirty="0" err="1" smtClean="0"/>
              <a:t>sehingga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perubahansetelah</a:t>
            </a:r>
            <a:r>
              <a:rPr lang="en-ID" dirty="0" smtClean="0"/>
              <a:t> proses </a:t>
            </a:r>
            <a:r>
              <a:rPr lang="en-ID" dirty="0" err="1" smtClean="0"/>
              <a:t>pengembangan</a:t>
            </a:r>
            <a:r>
              <a:rPr lang="en-ID" dirty="0" smtClean="0"/>
              <a:t> </a:t>
            </a:r>
            <a:r>
              <a:rPr lang="en-ID" dirty="0" err="1" smtClean="0"/>
              <a:t>produk</a:t>
            </a:r>
            <a:r>
              <a:rPr lang="en-ID" dirty="0" smtClean="0"/>
              <a:t> </a:t>
            </a:r>
            <a:r>
              <a:rPr lang="en-ID" dirty="0" err="1" smtClean="0"/>
              <a:t>dimulai</a:t>
            </a:r>
            <a:r>
              <a:rPr lang="en-ID" dirty="0" smtClean="0"/>
              <a:t>.</a:t>
            </a:r>
          </a:p>
          <a:p>
            <a:pPr marL="590550" indent="-457200">
              <a:buAutoNum type="arabicPeriod"/>
            </a:pPr>
            <a:r>
              <a:rPr lang="en-ID" dirty="0" err="1" smtClean="0"/>
              <a:t>Buatlah</a:t>
            </a:r>
            <a:r>
              <a:rPr lang="en-ID" dirty="0" smtClean="0"/>
              <a:t> </a:t>
            </a:r>
            <a:r>
              <a:rPr lang="en-ID" dirty="0" err="1" smtClean="0"/>
              <a:t>mockup</a:t>
            </a:r>
            <a:r>
              <a:rPr lang="en-ID" dirty="0" smtClean="0"/>
              <a:t> </a:t>
            </a:r>
            <a:r>
              <a:rPr lang="en-ID" dirty="0" err="1" smtClean="0"/>
              <a:t>produk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mempermudah</a:t>
            </a:r>
            <a:r>
              <a:rPr lang="en-ID" dirty="0" smtClean="0"/>
              <a:t> </a:t>
            </a:r>
            <a:r>
              <a:rPr lang="en-ID" dirty="0" err="1" smtClean="0"/>
              <a:t>komunikasi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perusahaan</a:t>
            </a:r>
            <a:r>
              <a:rPr lang="en-ID" dirty="0" smtClean="0"/>
              <a:t> outsourcing, ex: </a:t>
            </a:r>
            <a:r>
              <a:rPr lang="en-ID" dirty="0" err="1" smtClean="0"/>
              <a:t>resep</a:t>
            </a:r>
            <a:r>
              <a:rPr lang="en-ID" dirty="0" smtClean="0"/>
              <a:t> </a:t>
            </a:r>
            <a:r>
              <a:rPr lang="en-ID" dirty="0" err="1" smtClean="0"/>
              <a:t>dokter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Technopreneur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746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573528"/>
            <a:ext cx="8229600" cy="7020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</a:p>
        </p:txBody>
      </p:sp>
      <p:pic>
        <p:nvPicPr>
          <p:cNvPr id="145" name="Shape 1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84789" y="573528"/>
            <a:ext cx="6085156" cy="4422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4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67543" y="357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Technopreneurship</a:t>
            </a:r>
          </a:p>
        </p:txBody>
      </p:sp>
      <p:pic>
        <p:nvPicPr>
          <p:cNvPr id="166" name="Shape 16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1438" y="1371600"/>
            <a:ext cx="9215437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1680" y="1005575"/>
            <a:ext cx="5220816" cy="364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195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00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Pengertian</a:t>
            </a:r>
            <a:r>
              <a:rPr lang="en-GB" sz="33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95536" y="637152"/>
            <a:ext cx="8291400" cy="39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Posadas (2007) mendefinisikan istilah technopreneurship dalam cakupan yang lebih luas, yakni sebagai </a:t>
            </a:r>
            <a:r>
              <a:rPr lang="en-GB" sz="22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wirausaha di bidang teknologi yang mencakup teknologi semikonduktor sampai ke asesoris Komputer Pribadi (PC)</a:t>
            </a:r>
            <a:r>
              <a:rPr lang="en-GB" sz="2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171450" marR="0" lvl="0" indent="-158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 contoh: 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GB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 Steven Wozniak dan Steve Job mengembangkan hobi mereka hingga mereka mampu merakit dan menjual 50 komputer Apple yang pertama, atau 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GB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Larry Page dan Sergey Brin mengembangkan karya mereka yang kemudian dikenal sebagai mesin pencari Google. 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GB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Mereka inilah yang disebut sebagai para </a:t>
            </a:r>
            <a:r>
              <a:rPr lang="en-GB" sz="22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teknopreneur </a:t>
            </a:r>
            <a:r>
              <a:rPr lang="en-GB" sz="2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 definisi ini.</a:t>
            </a:r>
          </a:p>
          <a:p>
            <a:pPr marL="171450" marR="0" lvl="0" indent="-17145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95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00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Pengertian</a:t>
            </a:r>
            <a:r>
              <a:rPr lang="en-GB" sz="33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2 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79511" y="465515"/>
            <a:ext cx="8640960" cy="44284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46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wacana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nasional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istilah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Technopreneurship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mengacu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pemanfaatan</a:t>
            </a:r>
            <a:r>
              <a:rPr lang="en-GB" sz="20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20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GB" sz="20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pengembangan</a:t>
            </a:r>
            <a:r>
              <a:rPr lang="en-GB" sz="20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wirausaha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171450" marR="0" lvl="0" indent="-146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Jenis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wirausaha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pengertian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technopreneurship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disini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GB" sz="20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dibatasi</a:t>
            </a:r>
            <a:r>
              <a:rPr lang="en-GB" sz="20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GB" sz="20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wirausaha</a:t>
            </a:r>
            <a:r>
              <a:rPr lang="en-GB" sz="20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20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informasi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namun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segala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jenis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seperti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usaha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meubel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restaurant, super market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ataupun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kerajinan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tangan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batik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perak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171450" marR="0" lvl="0" indent="-146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Penggunaan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informasi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dimaksudkan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disini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pemakaian</a:t>
            </a:r>
            <a:r>
              <a:rPr lang="en-GB" sz="20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Internet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memasarkan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produk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mereka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seperti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perdagangan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online (</a:t>
            </a:r>
            <a:r>
              <a:rPr lang="en-GB" sz="2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e-Commerce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20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pemanfaatan</a:t>
            </a:r>
            <a:r>
              <a:rPr lang="en-GB" sz="2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Perangkat</a:t>
            </a:r>
            <a:r>
              <a:rPr lang="en-GB" sz="2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Lunak</a:t>
            </a:r>
            <a:r>
              <a:rPr lang="en-GB" sz="2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khusus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memotong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biaya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produksi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pemanfaatan</a:t>
            </a:r>
            <a:r>
              <a:rPr lang="en-GB" sz="2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2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GB" sz="20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GB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sarana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iklan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wirausaha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171450" marR="0" lvl="0" indent="-146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pengertian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kedua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tidaklah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jelas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pihak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bisa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disebut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technopreneur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Disini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kedua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pengertian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bersama-sama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Tahukah</a:t>
            </a:r>
            <a:r>
              <a:rPr lang="en-ID" dirty="0" smtClean="0"/>
              <a:t> </a:t>
            </a:r>
            <a:r>
              <a:rPr lang="en-ID" dirty="0" err="1" smtClean="0"/>
              <a:t>Anda</a:t>
            </a:r>
            <a:r>
              <a:rPr lang="en-ID" dirty="0" smtClean="0"/>
              <a:t>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lvl="0" indent="0">
              <a:buNone/>
            </a:pPr>
            <a:r>
              <a:rPr lang="en-ID" dirty="0" smtClean="0"/>
              <a:t>Tingkat  </a:t>
            </a:r>
            <a:r>
              <a:rPr lang="en-ID" dirty="0" err="1"/>
              <a:t>pengembalian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(</a:t>
            </a:r>
            <a:r>
              <a:rPr lang="en-ID" dirty="0" err="1"/>
              <a:t>kapitalisasi</a:t>
            </a:r>
            <a:r>
              <a:rPr lang="en-ID" dirty="0"/>
              <a:t> </a:t>
            </a:r>
            <a:r>
              <a:rPr lang="en-ID" dirty="0" err="1"/>
              <a:t>pasar</a:t>
            </a:r>
            <a:r>
              <a:rPr lang="en-ID" dirty="0"/>
              <a:t>) </a:t>
            </a:r>
            <a:r>
              <a:rPr lang="en-ID" dirty="0" smtClean="0"/>
              <a:t> </a:t>
            </a:r>
            <a:r>
              <a:rPr lang="en-ID" dirty="0" err="1" smtClean="0"/>
              <a:t>th</a:t>
            </a:r>
            <a:r>
              <a:rPr lang="en-ID" dirty="0" smtClean="0"/>
              <a:t> 2014</a:t>
            </a:r>
          </a:p>
          <a:p>
            <a:pPr marL="133350" lvl="0" indent="0">
              <a:buNone/>
            </a:pPr>
            <a:endParaRPr lang="en-ID" dirty="0" smtClean="0"/>
          </a:p>
          <a:p>
            <a:pPr marL="133350" lvl="0" indent="0">
              <a:buNone/>
            </a:pPr>
            <a:endParaRPr lang="en-ID" dirty="0"/>
          </a:p>
          <a:p>
            <a:pPr marL="133350" lvl="0" indent="0">
              <a:buNone/>
            </a:pPr>
            <a:endParaRPr lang="en-ID" dirty="0" smtClean="0"/>
          </a:p>
          <a:p>
            <a:pPr marL="133350" lvl="0" indent="0">
              <a:buNone/>
            </a:pPr>
            <a:endParaRPr lang="en-ID" dirty="0"/>
          </a:p>
          <a:p>
            <a:pPr marL="133350" lvl="0" indent="0">
              <a:buNone/>
            </a:pPr>
            <a:endParaRPr lang="en-ID" dirty="0" smtClean="0"/>
          </a:p>
          <a:p>
            <a:pPr marL="133350" lvl="0" indent="0">
              <a:buNone/>
            </a:pPr>
            <a:endParaRPr lang="en-ID" dirty="0"/>
          </a:p>
          <a:p>
            <a:pPr marL="133350" lvl="0" indent="0">
              <a:buNone/>
            </a:pPr>
            <a:r>
              <a:rPr lang="en-ID" dirty="0" err="1" smtClean="0"/>
              <a:t>Mcd</a:t>
            </a:r>
            <a:r>
              <a:rPr lang="en-ID" dirty="0" smtClean="0"/>
              <a:t> $100 </a:t>
            </a:r>
            <a:r>
              <a:rPr lang="en-ID" dirty="0" err="1" smtClean="0"/>
              <a:t>milyar</a:t>
            </a:r>
            <a:r>
              <a:rPr lang="en-ID" dirty="0" smtClean="0"/>
              <a:t>	</a:t>
            </a:r>
            <a:r>
              <a:rPr lang="en-ID" dirty="0" err="1" smtClean="0"/>
              <a:t>boenig</a:t>
            </a:r>
            <a:r>
              <a:rPr lang="en-ID" dirty="0" smtClean="0"/>
              <a:t> </a:t>
            </a:r>
            <a:r>
              <a:rPr lang="en-ID" dirty="0"/>
              <a:t>$</a:t>
            </a:r>
            <a:r>
              <a:rPr lang="en-ID" dirty="0" smtClean="0"/>
              <a:t>98 </a:t>
            </a:r>
            <a:r>
              <a:rPr lang="en-ID" dirty="0" err="1" smtClean="0"/>
              <a:t>milyar</a:t>
            </a:r>
            <a:r>
              <a:rPr lang="en-ID" dirty="0" smtClean="0"/>
              <a:t>	</a:t>
            </a:r>
            <a:r>
              <a:rPr lang="en-ID" dirty="0" err="1" smtClean="0"/>
              <a:t>google</a:t>
            </a:r>
            <a:r>
              <a:rPr lang="en-ID" dirty="0" smtClean="0"/>
              <a:t> </a:t>
            </a:r>
            <a:r>
              <a:rPr lang="en-ID" dirty="0"/>
              <a:t>$366milyar</a:t>
            </a:r>
          </a:p>
          <a:p>
            <a:pPr marL="133350" lvl="0" indent="0">
              <a:buNone/>
            </a:pPr>
            <a:endParaRPr lang="en-ID" dirty="0" smtClean="0"/>
          </a:p>
          <a:p>
            <a:endParaRPr lang="en-US" dirty="0"/>
          </a:p>
        </p:txBody>
      </p:sp>
      <p:pic>
        <p:nvPicPr>
          <p:cNvPr id="5122" name="Picture 2" descr="Hasil gambar untuk mc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11" y="19294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asil gambar untuk boe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24" y="2156298"/>
            <a:ext cx="1849721" cy="103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asil gambar untuk goog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90" y="2005618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221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195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Technopreneurship</a:t>
            </a:r>
            <a:r>
              <a:rPr lang="en-GB" sz="33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di</a:t>
            </a:r>
            <a:r>
              <a:rPr lang="en-GB" sz="33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3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Asia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251519" y="681540"/>
            <a:ext cx="8568951" cy="4266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"/>
              <a:buChar char="•"/>
            </a:pPr>
            <a:r>
              <a:rPr lang="en-GB" sz="19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Jepang</a:t>
            </a:r>
            <a:r>
              <a:rPr lang="en-GB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memproduksi seperlima dari produksi semikonduktor dunia termasuk 40 persen dari produksi chip memory flash yang banyak digunakan untuk pembuatan smartphone, komputer tablet, dan komputer. Ex: </a:t>
            </a:r>
            <a:r>
              <a:rPr lang="en-GB" sz="19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Sony Corp, Toshiba Corp. </a:t>
            </a:r>
          </a:p>
          <a:p>
            <a:pPr marL="171450" marR="0" lvl="0" indent="-165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Perkembangan </a:t>
            </a:r>
            <a:r>
              <a:rPr lang="en-GB" sz="19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Korea Selatan</a:t>
            </a:r>
            <a:r>
              <a:rPr lang="en-GB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diawali dengan industri tradisional kemudian diikuti oleh industri semikonduktor. Ex</a:t>
            </a:r>
            <a:r>
              <a:rPr lang="en-GB" sz="19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Hynix Semikonduktor Inc.</a:t>
            </a:r>
          </a:p>
          <a:p>
            <a:pPr marL="171450" marR="0" lvl="0" indent="-165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"/>
              <a:buChar char="•"/>
            </a:pPr>
            <a:r>
              <a:rPr lang="en-GB" sz="19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Singapura</a:t>
            </a:r>
            <a:r>
              <a:rPr lang="en-GB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memiliki kontrak di bidang elektronik dengan perusahaan-perusahaan barat kemudian diikuti juga oleh manufaktur semikonduktor. Ex. </a:t>
            </a:r>
            <a:r>
              <a:rPr lang="en-GB" sz="19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OLLO SINGAPORE  memproduksi The Kube, MP3 Player mini.</a:t>
            </a:r>
          </a:p>
          <a:p>
            <a:pPr marL="171450" marR="0" lvl="0" indent="-165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"/>
              <a:buChar char="•"/>
            </a:pPr>
            <a:r>
              <a:rPr lang="en-GB" sz="19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Taiwan</a:t>
            </a:r>
            <a:r>
              <a:rPr lang="en-GB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terkenal dengan industri asesoris Komputer Pribadi (PC). Ex</a:t>
            </a:r>
            <a:r>
              <a:rPr lang="en-GB" sz="19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Acer, Asus, BenQ, D-Link, MSI.</a:t>
            </a:r>
          </a:p>
          <a:p>
            <a:pPr marL="171450" marR="0" lvl="0" indent="63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GB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Rahasia lain yang membuat perkembangan negara-negara ini melejit adalah adanya </a:t>
            </a:r>
            <a:r>
              <a:rPr lang="en-GB" sz="19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inovasi</a:t>
            </a:r>
            <a:r>
              <a:rPr lang="en-GB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Tentang</a:t>
            </a:r>
            <a:r>
              <a:rPr lang="en-ID" dirty="0" smtClean="0"/>
              <a:t> </a:t>
            </a:r>
            <a:r>
              <a:rPr lang="en-ID" dirty="0" err="1" smtClean="0"/>
              <a:t>Saya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1463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 err="1"/>
              <a:t>Latar</a:t>
            </a:r>
            <a:r>
              <a:rPr lang="en-ID" sz="2000" dirty="0"/>
              <a:t> </a:t>
            </a:r>
            <a:r>
              <a:rPr lang="en-ID" sz="2000" dirty="0" err="1"/>
              <a:t>Belakang</a:t>
            </a:r>
            <a:r>
              <a:rPr lang="en-ID" sz="2000" dirty="0"/>
              <a:t> </a:t>
            </a:r>
            <a:r>
              <a:rPr lang="en-ID" sz="2000" dirty="0" err="1"/>
              <a:t>Akademis</a:t>
            </a:r>
            <a:endParaRPr lang="en-ID" sz="2000" dirty="0"/>
          </a:p>
          <a:p>
            <a:pPr>
              <a:lnSpc>
                <a:spcPct val="100000"/>
              </a:lnSpc>
            </a:pPr>
            <a:r>
              <a:rPr lang="en-ID" sz="2000" dirty="0"/>
              <a:t>	2013 	: </a:t>
            </a:r>
            <a:r>
              <a:rPr lang="en-ID" sz="2000" dirty="0" err="1"/>
              <a:t>Informatika</a:t>
            </a:r>
            <a:r>
              <a:rPr lang="en-ID" sz="2000" dirty="0"/>
              <a:t> UNS</a:t>
            </a:r>
          </a:p>
          <a:p>
            <a:pPr>
              <a:lnSpc>
                <a:spcPct val="100000"/>
              </a:lnSpc>
            </a:pPr>
            <a:r>
              <a:rPr lang="en-ID" sz="2000" dirty="0"/>
              <a:t>	2016 	: </a:t>
            </a:r>
            <a:r>
              <a:rPr lang="en-ID" sz="2000" dirty="0" err="1"/>
              <a:t>Teknik</a:t>
            </a:r>
            <a:r>
              <a:rPr lang="en-ID" sz="2000" dirty="0"/>
              <a:t> </a:t>
            </a:r>
            <a:r>
              <a:rPr lang="en-ID" sz="2000" dirty="0" err="1"/>
              <a:t>Elektro</a:t>
            </a:r>
            <a:r>
              <a:rPr lang="en-ID" sz="2000" dirty="0"/>
              <a:t> UGM</a:t>
            </a:r>
          </a:p>
          <a:p>
            <a:pPr marL="271463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/>
              <a:t>Status :</a:t>
            </a:r>
          </a:p>
          <a:p>
            <a:pPr>
              <a:lnSpc>
                <a:spcPct val="100000"/>
              </a:lnSpc>
            </a:pPr>
            <a:r>
              <a:rPr lang="en-ID" sz="2000" dirty="0"/>
              <a:t>	</a:t>
            </a:r>
            <a:r>
              <a:rPr lang="en-ID" sz="2000" dirty="0" err="1"/>
              <a:t>Menikah</a:t>
            </a:r>
            <a:r>
              <a:rPr lang="en-ID" sz="2000" dirty="0"/>
              <a:t>, 1 </a:t>
            </a:r>
            <a:r>
              <a:rPr lang="en-ID" sz="2000" dirty="0" err="1"/>
              <a:t>anak</a:t>
            </a:r>
            <a:r>
              <a:rPr lang="en-ID" sz="2000" dirty="0"/>
              <a:t> </a:t>
            </a:r>
            <a:r>
              <a:rPr lang="en-ID" sz="2000" dirty="0" err="1"/>
              <a:t>perempuan</a:t>
            </a:r>
            <a:endParaRPr lang="en-ID" sz="2000" dirty="0"/>
          </a:p>
          <a:p>
            <a:pPr marL="271463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dirty="0" err="1"/>
              <a:t>Hobi</a:t>
            </a:r>
            <a:r>
              <a:rPr lang="en-ID" sz="2000" dirty="0"/>
              <a:t> : </a:t>
            </a:r>
          </a:p>
          <a:p>
            <a:pPr>
              <a:lnSpc>
                <a:spcPct val="100000"/>
              </a:lnSpc>
            </a:pPr>
            <a:r>
              <a:rPr lang="en-ID" sz="2000" dirty="0"/>
              <a:t>	</a:t>
            </a:r>
            <a:r>
              <a:rPr lang="en-ID" sz="2000" dirty="0" err="1"/>
              <a:t>Belajar</a:t>
            </a:r>
            <a:r>
              <a:rPr lang="en-ID" sz="2000" dirty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Mengajar</a:t>
            </a:r>
            <a:r>
              <a:rPr lang="en-ID" sz="2000" dirty="0"/>
              <a:t>, </a:t>
            </a:r>
            <a:r>
              <a:rPr lang="en-ID" sz="2000" dirty="0" err="1"/>
              <a:t>Piknik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8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195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00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Inovasi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789552"/>
            <a:ext cx="8229600" cy="3996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Inovasi adalah proses  menemukan atau mengimplementasikan sesuatu yang baru ke dalam situasi yang baru [John adair, 1996]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Memikirkan dan melakukan sesuatu yang bary yang menambah atau menciptakan nilai atau manfaat (sosial / ekonomis) [Gde Raka,2001]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Konsep  “Ke-baru-an” ini berbeda bagi kebanyakan orang karena sifatnya relatif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95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00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 err="1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Macam</a:t>
            </a:r>
            <a:r>
              <a:rPr lang="en-GB" sz="3300" b="0" i="0" u="none" strike="noStrike" cap="none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300" b="0" i="0" u="none" strike="noStrike" cap="none" dirty="0" err="1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Inovasi</a:t>
            </a:r>
            <a:endParaRPr lang="en-GB" sz="3300" b="0" i="0" u="none" strike="noStrike" cap="none" dirty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735546"/>
            <a:ext cx="8229600" cy="38590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Inovasi Produk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Inovasi Proses Bisnis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Inovasi Layanan / Jasa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195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Technopreneurship di</a:t>
            </a:r>
            <a:r>
              <a:rPr lang="en-GB" sz="3300" b="1" i="0" u="none" strike="noStrike" cap="none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300" b="0" i="0" u="none" strike="noStrike" cap="none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Asia</a:t>
            </a:r>
          </a:p>
        </p:txBody>
      </p:sp>
      <p:pic>
        <p:nvPicPr>
          <p:cNvPr id="208" name="Shape 20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1519" y="1275606"/>
            <a:ext cx="2962275" cy="192881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3419871" y="1113588"/>
            <a:ext cx="5400599" cy="3993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Inovasi di bidang Teknologi Informasi membuat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 berkembang dan menjadi incaran industri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dunia barat baik bagi outsourcing maupun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penanaman modal.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teknologi yang dikembangkan oleh India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sebuah </a:t>
            </a:r>
            <a:r>
              <a:rPr lang="en-GB" sz="18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Handheld PC yang disebut sebagai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Simputer</a:t>
            </a: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Simputer dikembangkan untuk pengguna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pemula dan dari sisi finansial adalah </a:t>
            </a:r>
            <a:r>
              <a:rPr lang="en-GB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pengguna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kelas menengah bawah</a:t>
            </a: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Simputer dijalankan oleh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prosesor berbasis ARM  (biasa dipasang pada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smartphone dan tablet) yang murah dan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menggunakan </a:t>
            </a:r>
            <a:r>
              <a:rPr lang="en-GB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 Operasi berbasis opensource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Harga di pasaran adalah sekitar $200.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79511" y="3327834"/>
            <a:ext cx="3024335" cy="2077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Swami Manohar, co-inventor of the Simputer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491880" y="789552"/>
            <a:ext cx="847725" cy="3464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195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Technopreneurship</a:t>
            </a:r>
            <a:r>
              <a:rPr lang="en-GB" sz="33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di</a:t>
            </a:r>
            <a:r>
              <a:rPr lang="en-GB" sz="33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3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Asia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923928" y="1167593"/>
            <a:ext cx="4827587" cy="3670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Perusahaan-perusahaan China mulai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menunjukkan kiprahnya di dunia internasional.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2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Akuisisi IBM oleh perusahaan China Lenovo</a:t>
            </a:r>
            <a:r>
              <a:rPr lang="en-GB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tahun 2004 dan akuisisi perusahaan televisi  Perancis Thomson oleh Guangdong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membuktikan bahwa </a:t>
            </a:r>
            <a:r>
              <a:rPr lang="en-GB"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technoprenuership  di China semakin kukuh</a:t>
            </a:r>
            <a:r>
              <a:rPr lang="en-GB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3779912" y="735546"/>
            <a:ext cx="942975" cy="3464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China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1" y="3273827"/>
            <a:ext cx="2428875" cy="165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19" y="681540"/>
            <a:ext cx="329088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195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libri"/>
              <a:buNone/>
            </a:pPr>
            <a:r>
              <a:rPr lang="en-GB" sz="3800" b="0" i="0" u="none" strike="noStrike" cap="none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Technopreneurship</a:t>
            </a:r>
            <a:r>
              <a:rPr lang="en-GB" sz="38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di</a:t>
            </a:r>
            <a:r>
              <a:rPr lang="en-GB" sz="38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8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Indonesia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23528" y="627534"/>
            <a:ext cx="8568951" cy="42124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46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Sebagian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besar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wacana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negara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kita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mengarahkan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Technopreneurship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seperti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definisi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kedua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171450" marR="0" lvl="0" indent="-146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Terlebih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dimasa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krisis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global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seperti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sekarang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maka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peluang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berbisnis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lewat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Internet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semakin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digembar-gemborkan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Ada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kepercayaan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bahwa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Technopreneurship</a:t>
            </a:r>
            <a:r>
              <a:rPr lang="en-GB" sz="27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GB" sz="27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solusi</a:t>
            </a:r>
            <a:r>
              <a:rPr lang="en-GB" sz="27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bisnis</a:t>
            </a:r>
            <a:r>
              <a:rPr lang="en-GB" sz="27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dimasa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lesu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seperti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171450" marR="0" lvl="0" indent="-146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7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700" b="1" i="1" u="none" strike="noStrike" cap="none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penggunaan</a:t>
            </a:r>
            <a:r>
              <a:rPr lang="en-GB" sz="2700" b="1" i="1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Perangkat</a:t>
            </a:r>
            <a:r>
              <a:rPr lang="en-GB" sz="2700" b="1" i="1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Lunak</a:t>
            </a:r>
            <a:r>
              <a:rPr lang="en-GB" sz="2700" b="1" i="1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tertentu</a:t>
            </a:r>
            <a:r>
              <a:rPr lang="en-GB" sz="2700" b="1" i="1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GB" sz="2700" b="1" i="1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mengurangi</a:t>
            </a:r>
            <a:r>
              <a:rPr lang="en-GB" sz="2700" b="1" i="1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biaya</a:t>
            </a:r>
            <a:r>
              <a:rPr lang="en-GB" sz="2700" b="1" i="1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produksi</a:t>
            </a:r>
            <a:r>
              <a:rPr lang="en-GB" sz="2700" b="1" i="1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bagi</a:t>
            </a:r>
            <a:r>
              <a:rPr lang="en-GB" sz="2700" b="1" i="1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perusahaan</a:t>
            </a:r>
            <a:r>
              <a:rPr lang="en-GB" sz="2700" b="1" i="1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b="1" i="1" u="none" strike="noStrike" cap="none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Meubel</a:t>
            </a:r>
            <a:r>
              <a:rPr lang="en-GB" sz="2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smtClean="0"/>
              <a:t>Investor 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0550" indent="-457200">
              <a:buAutoNum type="arabicPeriod"/>
            </a:pPr>
            <a:r>
              <a:rPr lang="en-ID" dirty="0" smtClean="0"/>
              <a:t>MARKET</a:t>
            </a:r>
            <a:br>
              <a:rPr lang="en-ID" dirty="0" smtClean="0"/>
            </a:br>
            <a:endParaRPr lang="en-ID" dirty="0" smtClean="0"/>
          </a:p>
          <a:p>
            <a:pPr marL="590550" indent="-457200">
              <a:buAutoNum type="arabicPeriod"/>
            </a:pPr>
            <a:r>
              <a:rPr lang="en-ID" dirty="0" smtClean="0"/>
              <a:t>TIM</a:t>
            </a:r>
            <a:br>
              <a:rPr lang="en-ID" dirty="0" smtClean="0"/>
            </a:br>
            <a:endParaRPr lang="en-ID" dirty="0" smtClean="0"/>
          </a:p>
          <a:p>
            <a:pPr marL="590550" indent="-457200">
              <a:buAutoNum type="arabicPeriod"/>
            </a:pPr>
            <a:r>
              <a:rPr lang="en-ID" dirty="0" smtClean="0"/>
              <a:t>STRATEGI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66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500" b="1" dirty="0">
                <a:solidFill>
                  <a:srgbClr val="444444"/>
                </a:solidFill>
                <a:latin typeface="Lucida Sans"/>
                <a:cs typeface="Arial" panose="020B0604020202020204" pitchFamily="34" charset="0"/>
              </a:rPr>
              <a:t>Tahapan – tahapan yang dilakukan dalam proses pengembangan usaha yaitu :</a:t>
            </a:r>
            <a:r>
              <a:rPr lang="id-ID" sz="2500" dirty="0">
                <a:solidFill>
                  <a:schemeClr val="tx1"/>
                </a:solidFill>
              </a:rPr>
              <a:t/>
            </a:r>
            <a:br>
              <a:rPr lang="id-ID" sz="2500" dirty="0">
                <a:solidFill>
                  <a:schemeClr val="tx1"/>
                </a:solidFill>
              </a:rPr>
            </a:b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752622" y="1602328"/>
            <a:ext cx="62293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id-ID" sz="2500" dirty="0">
                <a:solidFill>
                  <a:srgbClr val="444444"/>
                </a:solidFill>
                <a:latin typeface="Lucida Sans"/>
                <a:cs typeface="Arial" panose="020B0604020202020204" pitchFamily="34" charset="0"/>
              </a:rPr>
              <a:t>Ide Usaha</a:t>
            </a:r>
            <a:endParaRPr lang="id-ID" sz="25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id-ID" sz="2500" dirty="0">
                <a:solidFill>
                  <a:srgbClr val="444444"/>
                </a:solidFill>
                <a:latin typeface="Lucida Sans"/>
                <a:cs typeface="Arial" panose="020B0604020202020204" pitchFamily="34" charset="0"/>
              </a:rPr>
              <a:t>Kelayakan (business plan)</a:t>
            </a:r>
            <a:endParaRPr lang="id-ID" sz="25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id-ID" sz="2500" dirty="0">
                <a:solidFill>
                  <a:srgbClr val="444444"/>
                </a:solidFill>
                <a:latin typeface="Lucida Sans"/>
                <a:cs typeface="Arial" panose="020B0604020202020204" pitchFamily="34" charset="0"/>
              </a:rPr>
              <a:t>Implementasi (business process)</a:t>
            </a:r>
            <a:endParaRPr lang="id-ID" sz="25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id-ID" sz="2500" dirty="0">
                <a:solidFill>
                  <a:srgbClr val="444444"/>
                </a:solidFill>
                <a:latin typeface="Lucida Sans"/>
                <a:cs typeface="Arial" panose="020B0604020202020204" pitchFamily="34" charset="0"/>
              </a:rPr>
              <a:t>Prestasi</a:t>
            </a:r>
            <a:endParaRPr lang="id-ID" sz="25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9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Sumber Ide Usaha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Berdasarkan hobi</a:t>
            </a:r>
          </a:p>
          <a:p>
            <a:r>
              <a:rPr lang="id-ID" dirty="0"/>
              <a:t>Berdasarkan keahlian ( contoh : latar belakang pendidikan)</a:t>
            </a:r>
          </a:p>
          <a:p>
            <a:r>
              <a:rPr lang="id-ID" dirty="0"/>
              <a:t>Merupakan usaha warisan</a:t>
            </a:r>
          </a:p>
          <a:p>
            <a:r>
              <a:rPr lang="id-ID" dirty="0"/>
              <a:t>Membuat inovasi baru</a:t>
            </a:r>
          </a:p>
          <a:p>
            <a:r>
              <a:rPr lang="id-ID" dirty="0"/>
              <a:t>Menyesuaikan dengan kebutuhan sekitar</a:t>
            </a:r>
          </a:p>
          <a:p>
            <a:pPr marL="1333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56426"/>
            <a:ext cx="3800271" cy="229572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endParaRPr lang="en-ID" dirty="0" smtClean="0"/>
          </a:p>
          <a:p>
            <a:pPr marL="133350" indent="0">
              <a:buNone/>
            </a:pPr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pPr marL="133350" indent="0">
              <a:buNone/>
            </a:pPr>
            <a:r>
              <a:rPr lang="en-ID" dirty="0" err="1" smtClean="0"/>
              <a:t>Pendiri</a:t>
            </a:r>
            <a:r>
              <a:rPr lang="en-ID" dirty="0" smtClean="0"/>
              <a:t> : William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Leontinus</a:t>
            </a:r>
            <a:endParaRPr lang="en-ID" dirty="0" smtClean="0"/>
          </a:p>
          <a:p>
            <a:pPr marL="133350" indent="0">
              <a:buNone/>
            </a:pPr>
            <a:r>
              <a:rPr lang="en-ID" sz="3600" dirty="0" err="1" smtClean="0">
                <a:solidFill>
                  <a:srgbClr val="FF0000"/>
                </a:solidFill>
              </a:rPr>
              <a:t>Tokopedia</a:t>
            </a:r>
            <a:r>
              <a:rPr lang="en-ID" sz="2400" dirty="0" smtClean="0"/>
              <a:t> </a:t>
            </a:r>
            <a:r>
              <a:rPr lang="en-ID" sz="2400" dirty="0" err="1" smtClean="0"/>
              <a:t>adalah</a:t>
            </a:r>
            <a:r>
              <a:rPr lang="en-ID" sz="2400" dirty="0" smtClean="0"/>
              <a:t> C2C </a:t>
            </a:r>
          </a:p>
          <a:p>
            <a:pPr marL="133350" indent="0">
              <a:buNone/>
            </a:pPr>
            <a:r>
              <a:rPr lang="en-ID" sz="3200" b="1" dirty="0" smtClean="0"/>
              <a:t>e-commerce website no. 1 INDONESIA</a:t>
            </a:r>
          </a:p>
          <a:p>
            <a:pPr marL="133350" indent="0">
              <a:buNone/>
            </a:pPr>
            <a:r>
              <a:rPr lang="en-ID" sz="2400" dirty="0" err="1" smtClean="0"/>
              <a:t>Tumbuh</a:t>
            </a:r>
            <a:r>
              <a:rPr lang="en-ID" sz="2400" dirty="0" smtClean="0"/>
              <a:t> </a:t>
            </a:r>
            <a:r>
              <a:rPr lang="en-ID" sz="2400" dirty="0" err="1" smtClean="0"/>
              <a:t>sebesar</a:t>
            </a:r>
            <a:r>
              <a:rPr lang="en-ID" sz="2400" dirty="0" smtClean="0"/>
              <a:t> </a:t>
            </a:r>
            <a:r>
              <a:rPr lang="en-ID" sz="4400" dirty="0" smtClean="0"/>
              <a:t>686% </a:t>
            </a:r>
            <a:r>
              <a:rPr lang="en-ID" sz="2400" dirty="0" err="1" smtClean="0"/>
              <a:t>pada</a:t>
            </a:r>
            <a:r>
              <a:rPr lang="en-ID" sz="2400" dirty="0" smtClean="0"/>
              <a:t> </a:t>
            </a:r>
            <a:r>
              <a:rPr lang="en-ID" sz="2400" dirty="0" err="1" smtClean="0"/>
              <a:t>tahun</a:t>
            </a:r>
            <a:r>
              <a:rPr lang="en-ID" sz="2400" dirty="0" smtClean="0"/>
              <a:t> 2012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Cerita</a:t>
            </a:r>
            <a:r>
              <a:rPr lang="en-ID" dirty="0" smtClean="0"/>
              <a:t> </a:t>
            </a:r>
            <a:r>
              <a:rPr lang="en-ID" dirty="0" err="1" smtClean="0"/>
              <a:t>Sukses</a:t>
            </a:r>
            <a:r>
              <a:rPr lang="en-ID" dirty="0" smtClean="0"/>
              <a:t> </a:t>
            </a:r>
            <a:r>
              <a:rPr lang="en-ID" dirty="0" err="1" smtClean="0"/>
              <a:t>Technopreneur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 algn="ctr">
              <a:buNone/>
            </a:pPr>
            <a:endParaRPr lang="en-ID" sz="4000" dirty="0" smtClean="0"/>
          </a:p>
          <a:p>
            <a:pPr marL="133350" indent="0" algn="ctr">
              <a:buNone/>
            </a:pPr>
            <a:r>
              <a:rPr lang="en-ID" sz="4000" dirty="0" err="1" smtClean="0"/>
              <a:t>Apakah</a:t>
            </a:r>
            <a:r>
              <a:rPr lang="en-ID" sz="4000" dirty="0" smtClean="0"/>
              <a:t> </a:t>
            </a:r>
            <a:r>
              <a:rPr lang="en-ID" sz="4000" dirty="0" err="1" smtClean="0"/>
              <a:t>lebih</a:t>
            </a:r>
            <a:r>
              <a:rPr lang="en-ID" sz="4000" dirty="0" smtClean="0"/>
              <a:t> </a:t>
            </a:r>
            <a:r>
              <a:rPr lang="en-ID" sz="4000" dirty="0" err="1" smtClean="0"/>
              <a:t>baik</a:t>
            </a:r>
            <a:r>
              <a:rPr lang="en-ID" sz="4000" dirty="0" smtClean="0"/>
              <a:t> </a:t>
            </a:r>
            <a:r>
              <a:rPr lang="en-ID" sz="4000" dirty="0" err="1" smtClean="0"/>
              <a:t>diam</a:t>
            </a:r>
            <a:r>
              <a:rPr lang="en-ID" sz="4000" dirty="0" smtClean="0"/>
              <a:t> </a:t>
            </a:r>
            <a:r>
              <a:rPr lang="en-ID" sz="4000" dirty="0" err="1" smtClean="0"/>
              <a:t>saja</a:t>
            </a:r>
            <a:r>
              <a:rPr lang="en-ID" sz="4000" dirty="0" smtClean="0"/>
              <a:t>  </a:t>
            </a:r>
            <a:r>
              <a:rPr lang="en-ID" sz="4000" dirty="0" err="1" smtClean="0"/>
              <a:t>tanpa</a:t>
            </a:r>
            <a:r>
              <a:rPr lang="en-ID" sz="4000" dirty="0" smtClean="0"/>
              <a:t> </a:t>
            </a:r>
            <a:r>
              <a:rPr lang="en-ID" sz="4000" dirty="0" err="1" smtClean="0"/>
              <a:t>melakukan</a:t>
            </a:r>
            <a:r>
              <a:rPr lang="en-ID" sz="4000" dirty="0" smtClean="0"/>
              <a:t> </a:t>
            </a:r>
            <a:r>
              <a:rPr lang="en-ID" sz="4000" dirty="0" err="1" smtClean="0"/>
              <a:t>perubahan</a:t>
            </a:r>
            <a:r>
              <a:rPr lang="en-ID" sz="4000" dirty="0" smtClean="0"/>
              <a:t>?</a:t>
            </a:r>
          </a:p>
          <a:p>
            <a:pPr marL="133350" indent="0" algn="ctr">
              <a:buNone/>
            </a:pP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0507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ebas Neue" panose="020B0606020202050201" pitchFamily="34" charset="0"/>
              </a:rPr>
              <a:t>Silabus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Penilaian</a:t>
            </a:r>
            <a:r>
              <a:rPr lang="en-US" dirty="0" smtClean="0">
                <a:latin typeface="Bebas Neue" panose="020B0606020202050201" pitchFamily="34" charset="0"/>
              </a:rPr>
              <a:t>, </a:t>
            </a:r>
            <a:r>
              <a:rPr lang="en-US" dirty="0" err="1" smtClean="0">
                <a:latin typeface="Bebas Neue" panose="020B0606020202050201" pitchFamily="34" charset="0"/>
              </a:rPr>
              <a:t>dan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r>
              <a:rPr lang="en-US" dirty="0" err="1" smtClean="0">
                <a:latin typeface="Bebas Neue" panose="020B0606020202050201" pitchFamily="34" charset="0"/>
              </a:rPr>
              <a:t>Referensi</a:t>
            </a:r>
            <a:r>
              <a:rPr lang="en-US" dirty="0" smtClean="0">
                <a:latin typeface="Bebas Neue" panose="020B0606020202050201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1463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1600" dirty="0" err="1">
                <a:latin typeface="Sitka Text" panose="02000505000000020004" pitchFamily="2" charset="0"/>
              </a:rPr>
              <a:t>Prasyarat</a:t>
            </a:r>
            <a:r>
              <a:rPr lang="en-ID" sz="1600" dirty="0">
                <a:latin typeface="Sitka Text" panose="02000505000000020004" pitchFamily="2" charset="0"/>
              </a:rPr>
              <a:t> : </a:t>
            </a:r>
            <a:r>
              <a:rPr lang="en-ID" sz="1600" dirty="0" err="1">
                <a:latin typeface="Sitka Text" panose="02000505000000020004" pitchFamily="2" charset="0"/>
              </a:rPr>
              <a:t>Tidak</a:t>
            </a:r>
            <a:r>
              <a:rPr lang="en-ID" sz="1600" dirty="0">
                <a:latin typeface="Sitka Text" panose="02000505000000020004" pitchFamily="2" charset="0"/>
              </a:rPr>
              <a:t> </a:t>
            </a:r>
            <a:r>
              <a:rPr lang="en-ID" sz="1600" dirty="0" err="1">
                <a:latin typeface="Sitka Text" panose="02000505000000020004" pitchFamily="2" charset="0"/>
              </a:rPr>
              <a:t>ada</a:t>
            </a:r>
            <a:endParaRPr lang="en-ID" sz="1600" dirty="0">
              <a:latin typeface="Sitka Text" panose="02000505000000020004" pitchFamily="2" charset="0"/>
            </a:endParaRPr>
          </a:p>
          <a:p>
            <a:pPr marL="271463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itka Text" panose="02000505000000020004" pitchFamily="2" charset="0"/>
              </a:rPr>
              <a:t>Tujuan</a:t>
            </a:r>
            <a:r>
              <a:rPr lang="en-US" sz="1600" dirty="0">
                <a:latin typeface="Sitka Text" panose="02000505000000020004" pitchFamily="2" charset="0"/>
              </a:rPr>
              <a:t> :</a:t>
            </a:r>
            <a:br>
              <a:rPr lang="en-US" sz="1600" dirty="0">
                <a:latin typeface="Sitka Text" panose="02000505000000020004" pitchFamily="2" charset="0"/>
              </a:rPr>
            </a:br>
            <a:r>
              <a:rPr lang="en-US" sz="1600" dirty="0" err="1">
                <a:latin typeface="Sitka Text" panose="02000505000000020004" pitchFamily="2" charset="0"/>
              </a:rPr>
              <a:t>Setelah</a:t>
            </a:r>
            <a:r>
              <a:rPr lang="en-US" sz="1600" dirty="0">
                <a:latin typeface="Sitka Text" panose="02000505000000020004" pitchFamily="2" charset="0"/>
              </a:rPr>
              <a:t> </a:t>
            </a:r>
            <a:r>
              <a:rPr lang="en-US" sz="1600" dirty="0" err="1">
                <a:latin typeface="Sitka Text" panose="02000505000000020004" pitchFamily="2" charset="0"/>
              </a:rPr>
              <a:t>mempelajari</a:t>
            </a:r>
            <a:r>
              <a:rPr lang="en-US" sz="1600" dirty="0">
                <a:latin typeface="Sitka Text" panose="02000505000000020004" pitchFamily="2" charset="0"/>
              </a:rPr>
              <a:t> </a:t>
            </a:r>
            <a:r>
              <a:rPr lang="en-US" sz="1600" dirty="0" err="1">
                <a:latin typeface="Sitka Text" panose="02000505000000020004" pitchFamily="2" charset="0"/>
              </a:rPr>
              <a:t>materi</a:t>
            </a:r>
            <a:r>
              <a:rPr lang="en-US" sz="1600" dirty="0">
                <a:latin typeface="Sitka Text" panose="02000505000000020004" pitchFamily="2" charset="0"/>
              </a:rPr>
              <a:t> </a:t>
            </a:r>
            <a:r>
              <a:rPr lang="en-US" sz="1600" dirty="0" err="1" smtClean="0">
                <a:latin typeface="Sitka Text" panose="02000505000000020004" pitchFamily="2" charset="0"/>
              </a:rPr>
              <a:t>Technopreneurship</a:t>
            </a:r>
            <a:r>
              <a:rPr lang="en-US" sz="1600" dirty="0" smtClean="0">
                <a:latin typeface="Sitka Text" panose="02000505000000020004" pitchFamily="2" charset="0"/>
              </a:rPr>
              <a:t>, </a:t>
            </a:r>
            <a:r>
              <a:rPr lang="en-US" sz="1600" dirty="0" err="1">
                <a:latin typeface="Sitka Text" panose="02000505000000020004" pitchFamily="2" charset="0"/>
              </a:rPr>
              <a:t>mahasiswa</a:t>
            </a:r>
            <a:r>
              <a:rPr lang="en-US" sz="1600" dirty="0">
                <a:latin typeface="Sitka Text" panose="02000505000000020004" pitchFamily="2" charset="0"/>
              </a:rPr>
              <a:t> </a:t>
            </a:r>
            <a:r>
              <a:rPr lang="en-US" sz="1600" dirty="0" err="1">
                <a:latin typeface="Sitka Text" panose="02000505000000020004" pitchFamily="2" charset="0"/>
              </a:rPr>
              <a:t>diharapkan</a:t>
            </a:r>
            <a:r>
              <a:rPr lang="en-US" sz="1600" dirty="0">
                <a:latin typeface="Sitka Text" panose="02000505000000020004" pitchFamily="2" charset="0"/>
              </a:rPr>
              <a:t> </a:t>
            </a:r>
            <a:r>
              <a:rPr lang="en-US" sz="1600" dirty="0" err="1">
                <a:latin typeface="Sitka Text" panose="02000505000000020004" pitchFamily="2" charset="0"/>
              </a:rPr>
              <a:t>memiliki</a:t>
            </a:r>
            <a:r>
              <a:rPr lang="en-US" sz="1600" dirty="0">
                <a:latin typeface="Sitka Text" panose="02000505000000020004" pitchFamily="2" charset="0"/>
              </a:rPr>
              <a:t> </a:t>
            </a:r>
            <a:r>
              <a:rPr lang="en-US" sz="1600" dirty="0" smtClean="0">
                <a:latin typeface="Sitka Text" panose="02000505000000020004" pitchFamily="2" charset="0"/>
              </a:rPr>
              <a:t>:</a:t>
            </a:r>
            <a:endParaRPr lang="en-US" sz="1600" dirty="0">
              <a:latin typeface="Sitka Text" panose="02000505000000020004" pitchFamily="2" charset="0"/>
            </a:endParaRPr>
          </a:p>
          <a:p>
            <a:pPr marL="490919" lvl="1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bekal</a:t>
            </a:r>
            <a:r>
              <a:rPr lang="en-US" dirty="0" smtClean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sz="1600" b="1" dirty="0" smtClean="0"/>
              <a:t>KEWIRAUSAHAAN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lulus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meniti</a:t>
            </a:r>
            <a:r>
              <a:rPr lang="en-US" dirty="0"/>
              <a:t> </a:t>
            </a:r>
            <a:r>
              <a:rPr lang="en-US" dirty="0" err="1"/>
              <a:t>karir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perusahaannya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orang lain (</a:t>
            </a:r>
            <a:r>
              <a:rPr lang="en-US" dirty="0" err="1"/>
              <a:t>bekerja</a:t>
            </a:r>
            <a:r>
              <a:rPr lang="en-US" dirty="0" smtClean="0"/>
              <a:t>).</a:t>
            </a:r>
          </a:p>
          <a:p>
            <a:pPr marL="490919" lvl="1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/>
              <a:t>kewirausahaan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, </a:t>
            </a:r>
            <a:r>
              <a:rPr lang="en-US" dirty="0" err="1"/>
              <a:t>merencanakan</a:t>
            </a:r>
            <a:r>
              <a:rPr lang="en-US" dirty="0"/>
              <a:t> model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membakukan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pesaing</a:t>
            </a:r>
            <a:endParaRPr lang="en-US" dirty="0" smtClean="0"/>
          </a:p>
          <a:p>
            <a:pPr marL="490919" lvl="1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sz="1600" b="1" dirty="0" err="1"/>
              <a:t>pendirian</a:t>
            </a:r>
            <a:r>
              <a:rPr lang="en-US" sz="1600" b="1" dirty="0"/>
              <a:t> startup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marak</a:t>
            </a:r>
            <a:r>
              <a:rPr lang="en-US" dirty="0"/>
              <a:t> </a:t>
            </a:r>
            <a:r>
              <a:rPr lang="en-US" dirty="0" err="1"/>
              <a:t>dewasa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 smtClean="0"/>
              <a:t>.</a:t>
            </a:r>
            <a:endParaRPr lang="en-US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8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Do it ..!!!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514350">
              <a:buFont typeface="+mj-lt"/>
              <a:buAutoNum type="arabicPeriod"/>
            </a:pPr>
            <a:r>
              <a:rPr lang="en-ID" sz="3600" dirty="0" err="1" smtClean="0">
                <a:solidFill>
                  <a:srgbClr val="FF0000"/>
                </a:solidFill>
              </a:rPr>
              <a:t>Cari</a:t>
            </a:r>
            <a:r>
              <a:rPr lang="en-ID" sz="3600" dirty="0" smtClean="0">
                <a:solidFill>
                  <a:srgbClr val="FF0000"/>
                </a:solidFill>
              </a:rPr>
              <a:t> </a:t>
            </a:r>
            <a:r>
              <a:rPr lang="en-ID" sz="3600" dirty="0" err="1">
                <a:solidFill>
                  <a:srgbClr val="FF0000"/>
                </a:solidFill>
              </a:rPr>
              <a:t>suatu</a:t>
            </a:r>
            <a:r>
              <a:rPr lang="en-ID" sz="3600" dirty="0">
                <a:solidFill>
                  <a:srgbClr val="FF0000"/>
                </a:solidFill>
              </a:rPr>
              <a:t> problem </a:t>
            </a:r>
            <a:r>
              <a:rPr lang="en-ID" sz="3000" dirty="0"/>
              <a:t>yang </a:t>
            </a:r>
            <a:r>
              <a:rPr lang="en-ID" sz="3000" dirty="0" err="1"/>
              <a:t>besar</a:t>
            </a:r>
            <a:endParaRPr lang="en-ID" sz="3000" dirty="0"/>
          </a:p>
          <a:p>
            <a:pPr marL="647700" indent="-514350">
              <a:buFont typeface="+mj-lt"/>
              <a:buAutoNum type="arabicPeriod"/>
            </a:pPr>
            <a:r>
              <a:rPr lang="en-ID" sz="3000" dirty="0" err="1"/>
              <a:t>Temukan</a:t>
            </a:r>
            <a:r>
              <a:rPr lang="en-ID" sz="3000" dirty="0"/>
              <a:t> </a:t>
            </a:r>
            <a:r>
              <a:rPr lang="en-ID" sz="3600" dirty="0" err="1">
                <a:solidFill>
                  <a:srgbClr val="FF0000"/>
                </a:solidFill>
              </a:rPr>
              <a:t>solusi</a:t>
            </a:r>
            <a:r>
              <a:rPr lang="en-ID" sz="3000" dirty="0"/>
              <a:t> </a:t>
            </a:r>
            <a:r>
              <a:rPr lang="en-ID" sz="3000" dirty="0" err="1"/>
              <a:t>yg</a:t>
            </a:r>
            <a:r>
              <a:rPr lang="en-ID" sz="3000" dirty="0"/>
              <a:t> </a:t>
            </a:r>
            <a:r>
              <a:rPr lang="en-ID" sz="3000" dirty="0" err="1"/>
              <a:t>tepat</a:t>
            </a:r>
            <a:endParaRPr lang="en-ID" sz="3000" dirty="0"/>
          </a:p>
          <a:p>
            <a:pPr marL="647700" indent="-514350">
              <a:buFont typeface="+mj-lt"/>
              <a:buAutoNum type="arabicPeriod"/>
            </a:pPr>
            <a:r>
              <a:rPr lang="en-ID" sz="3000" dirty="0" err="1"/>
              <a:t>Buat</a:t>
            </a:r>
            <a:r>
              <a:rPr lang="en-ID" sz="3000" dirty="0"/>
              <a:t> </a:t>
            </a:r>
            <a:r>
              <a:rPr lang="en-ID" sz="3600" dirty="0" err="1">
                <a:solidFill>
                  <a:srgbClr val="FF0000"/>
                </a:solidFill>
              </a:rPr>
              <a:t>tim</a:t>
            </a:r>
            <a:r>
              <a:rPr lang="en-ID" sz="3000" dirty="0"/>
              <a:t> </a:t>
            </a:r>
            <a:r>
              <a:rPr lang="en-ID" sz="3000" dirty="0" err="1"/>
              <a:t>yg</a:t>
            </a:r>
            <a:r>
              <a:rPr lang="en-ID" sz="3000" dirty="0"/>
              <a:t> </a:t>
            </a:r>
            <a:r>
              <a:rPr lang="en-ID" sz="3000" dirty="0" err="1"/>
              <a:t>kuat</a:t>
            </a:r>
            <a:endParaRPr lang="en-ID" sz="3000" dirty="0"/>
          </a:p>
          <a:p>
            <a:pPr marL="647700" indent="-514350">
              <a:buFont typeface="+mj-lt"/>
              <a:buAutoNum type="arabicPeriod"/>
            </a:pPr>
            <a:r>
              <a:rPr lang="en-ID" sz="3000" dirty="0" err="1"/>
              <a:t>Buat</a:t>
            </a:r>
            <a:r>
              <a:rPr lang="en-ID" sz="3000" dirty="0"/>
              <a:t> </a:t>
            </a:r>
            <a:r>
              <a:rPr lang="en-ID" sz="3600" dirty="0" err="1">
                <a:solidFill>
                  <a:srgbClr val="FF0000"/>
                </a:solidFill>
              </a:rPr>
              <a:t>produk</a:t>
            </a:r>
            <a:r>
              <a:rPr lang="en-ID" sz="3000" dirty="0"/>
              <a:t> </a:t>
            </a:r>
            <a:r>
              <a:rPr lang="en-ID" sz="3000" dirty="0" err="1"/>
              <a:t>yg</a:t>
            </a:r>
            <a:r>
              <a:rPr lang="en-ID" sz="3000" dirty="0"/>
              <a:t> </a:t>
            </a:r>
            <a:r>
              <a:rPr lang="en-ID" sz="3000" dirty="0" err="1"/>
              <a:t>sangat</a:t>
            </a:r>
            <a:r>
              <a:rPr lang="en-ID" sz="3000" dirty="0"/>
              <a:t> </a:t>
            </a:r>
            <a:r>
              <a:rPr lang="en-ID" sz="3000" dirty="0" err="1"/>
              <a:t>baik</a:t>
            </a:r>
            <a:endParaRPr lang="en-ID" sz="3000" dirty="0"/>
          </a:p>
          <a:p>
            <a:pPr marL="647700" indent="-514350">
              <a:buFont typeface="+mj-lt"/>
              <a:buAutoNum type="arabicPeriod"/>
            </a:pPr>
            <a:r>
              <a:rPr lang="en-ID" sz="3000" dirty="0" err="1" smtClean="0"/>
              <a:t>Luncurkan</a:t>
            </a:r>
            <a:r>
              <a:rPr lang="en-ID" sz="3000" dirty="0" smtClean="0"/>
              <a:t> </a:t>
            </a:r>
            <a:r>
              <a:rPr lang="en-ID" sz="3000" dirty="0" err="1" smtClean="0"/>
              <a:t>dengan</a:t>
            </a:r>
            <a:r>
              <a:rPr lang="en-ID" sz="3000" dirty="0" smtClean="0"/>
              <a:t> </a:t>
            </a:r>
            <a:r>
              <a:rPr lang="en-ID" sz="3000" dirty="0" err="1" smtClean="0"/>
              <a:t>Eksekusi</a:t>
            </a:r>
            <a:r>
              <a:rPr lang="en-ID" sz="3000" dirty="0" smtClean="0"/>
              <a:t> </a:t>
            </a:r>
            <a:r>
              <a:rPr lang="en-ID" sz="3000" dirty="0" err="1"/>
              <a:t>yg</a:t>
            </a:r>
            <a:r>
              <a:rPr lang="en-ID" sz="3000" dirty="0"/>
              <a:t> </a:t>
            </a:r>
            <a:r>
              <a:rPr lang="en-ID" sz="3600" dirty="0" err="1">
                <a:solidFill>
                  <a:srgbClr val="FF0000"/>
                </a:solidFill>
              </a:rPr>
              <a:t>sangat</a:t>
            </a:r>
            <a:r>
              <a:rPr lang="en-ID" sz="3600" dirty="0">
                <a:solidFill>
                  <a:srgbClr val="FF0000"/>
                </a:solidFill>
              </a:rPr>
              <a:t> </a:t>
            </a:r>
            <a:r>
              <a:rPr lang="en-ID" sz="3600" dirty="0" smtClean="0">
                <a:solidFill>
                  <a:srgbClr val="FF0000"/>
                </a:solidFill>
              </a:rPr>
              <a:t>focus (MARKETING)</a:t>
            </a:r>
            <a:endParaRPr lang="en-US" sz="3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ebas Neue" panose="020B0606020202050201" pitchFamily="34" charset="0"/>
              </a:rPr>
              <a:t>Silabus</a:t>
            </a:r>
            <a:r>
              <a:rPr lang="en-US" dirty="0">
                <a:latin typeface="Bebas Neue" panose="020B0606020202050201" pitchFamily="34" charset="0"/>
              </a:rPr>
              <a:t>, </a:t>
            </a:r>
            <a:r>
              <a:rPr lang="en-US" dirty="0" err="1">
                <a:latin typeface="Bebas Neue" panose="020B0606020202050201" pitchFamily="34" charset="0"/>
              </a:rPr>
              <a:t>Penilaian</a:t>
            </a:r>
            <a:r>
              <a:rPr lang="en-US" dirty="0">
                <a:latin typeface="Bebas Neue" panose="020B0606020202050201" pitchFamily="34" charset="0"/>
              </a:rPr>
              <a:t>, </a:t>
            </a:r>
            <a:r>
              <a:rPr lang="en-US" dirty="0" err="1">
                <a:latin typeface="Bebas Neue" panose="020B0606020202050201" pitchFamily="34" charset="0"/>
              </a:rPr>
              <a:t>dan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r>
              <a:rPr lang="en-US" dirty="0" err="1">
                <a:latin typeface="Bebas Neue" panose="020B0606020202050201" pitchFamily="34" charset="0"/>
              </a:rPr>
              <a:t>Referensi</a:t>
            </a:r>
            <a:r>
              <a:rPr lang="en-US" dirty="0">
                <a:latin typeface="Bebas Neue" panose="020B0606020202050201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MATERI </a:t>
            </a:r>
            <a:r>
              <a:rPr lang="en-US" sz="2100" b="1" dirty="0" smtClean="0"/>
              <a:t>KULIAH</a:t>
            </a:r>
            <a:endParaRPr lang="en-US" dirty="0" smtClean="0"/>
          </a:p>
          <a:p>
            <a:pPr marL="201216" lvl="0" indent="-20121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dirty="0"/>
              <a:t>Overvew tentang entrepreneurship, technopreneurship dan berbagai contoh di dunia </a:t>
            </a:r>
            <a:r>
              <a:rPr lang="fi-FI" dirty="0" smtClean="0"/>
              <a:t>nyata.</a:t>
            </a:r>
            <a:endParaRPr lang="en-US" dirty="0"/>
          </a:p>
          <a:p>
            <a:pPr marL="201216" lvl="0" indent="-20121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Pengantar</a:t>
            </a:r>
            <a:r>
              <a:rPr lang="en-US" dirty="0" smtClean="0"/>
              <a:t> entrepreneurship</a:t>
            </a:r>
          </a:p>
          <a:p>
            <a:pPr marL="201216" lvl="0" indent="-20121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membangkitkan</a:t>
            </a:r>
            <a:r>
              <a:rPr lang="en-US" dirty="0"/>
              <a:t> </a:t>
            </a:r>
            <a:r>
              <a:rPr lang="en-US" dirty="0" err="1" smtClean="0"/>
              <a:t>gagasan</a:t>
            </a:r>
            <a:endParaRPr lang="en-US" dirty="0"/>
          </a:p>
          <a:p>
            <a:pPr marL="201216" lvl="0" indent="-20121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endParaRPr lang="en-US" dirty="0" smtClean="0"/>
          </a:p>
          <a:p>
            <a:pPr marL="201216" lvl="0" indent="-20121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00" dirty="0" err="1"/>
              <a:t>Syarat</a:t>
            </a:r>
            <a:r>
              <a:rPr lang="en-US" sz="2100" dirty="0"/>
              <a:t> </a:t>
            </a:r>
            <a:r>
              <a:rPr lang="en-US" sz="2100" dirty="0" err="1"/>
              <a:t>Penilaian</a:t>
            </a:r>
            <a:endParaRPr lang="en-US" sz="2100" dirty="0"/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2100" dirty="0" err="1"/>
              <a:t>Kuis</a:t>
            </a:r>
            <a:r>
              <a:rPr lang="en-US" sz="2100" dirty="0"/>
              <a:t> → Tingkat </a:t>
            </a:r>
            <a:r>
              <a:rPr lang="en-US" sz="2100" dirty="0" err="1"/>
              <a:t>partisipasi</a:t>
            </a:r>
            <a:r>
              <a:rPr lang="en-US" sz="2100" dirty="0"/>
              <a:t>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75%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tingkat</a:t>
            </a:r>
            <a:r>
              <a:rPr lang="en-US" sz="2100" dirty="0"/>
              <a:t> </a:t>
            </a:r>
            <a:r>
              <a:rPr lang="en-US" sz="2100" dirty="0" err="1"/>
              <a:t>kebenaran</a:t>
            </a:r>
            <a:r>
              <a:rPr lang="en-US" sz="2100" dirty="0"/>
              <a:t>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40 %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2100" dirty="0" err="1"/>
              <a:t>Tugas</a:t>
            </a:r>
            <a:r>
              <a:rPr lang="en-US" sz="2100" dirty="0"/>
              <a:t> → Tingkat </a:t>
            </a:r>
            <a:r>
              <a:rPr lang="en-US" sz="2100" dirty="0" err="1"/>
              <a:t>partisipasi</a:t>
            </a:r>
            <a:r>
              <a:rPr lang="en-US" sz="2100" dirty="0"/>
              <a:t>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75%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tingkat</a:t>
            </a:r>
            <a:r>
              <a:rPr lang="en-US" sz="2100" dirty="0"/>
              <a:t> </a:t>
            </a:r>
            <a:r>
              <a:rPr lang="en-US" sz="2100" dirty="0" err="1"/>
              <a:t>kebenaran</a:t>
            </a:r>
            <a:r>
              <a:rPr lang="en-US" sz="2100" dirty="0"/>
              <a:t>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40 %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2100" dirty="0" err="1"/>
              <a:t>Kehadiran</a:t>
            </a:r>
            <a:r>
              <a:rPr lang="en-US" sz="2100" dirty="0"/>
              <a:t> di </a:t>
            </a:r>
            <a:r>
              <a:rPr lang="en-US" sz="2100" dirty="0" err="1"/>
              <a:t>kelas</a:t>
            </a:r>
            <a:r>
              <a:rPr lang="en-US" sz="2100" dirty="0"/>
              <a:t> → Tingkat </a:t>
            </a:r>
            <a:r>
              <a:rPr lang="en-US" sz="2100" dirty="0" err="1"/>
              <a:t>kehadiran</a:t>
            </a:r>
            <a:r>
              <a:rPr lang="en-US" sz="2100" dirty="0"/>
              <a:t>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75%</a:t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058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D" sz="2250" b="1" dirty="0" err="1"/>
              <a:t>Unsur</a:t>
            </a:r>
            <a:r>
              <a:rPr lang="en-ID" sz="2250" b="1" dirty="0"/>
              <a:t> </a:t>
            </a:r>
            <a:r>
              <a:rPr lang="en-ID" sz="2250" b="1" dirty="0" err="1"/>
              <a:t>Penilaian</a:t>
            </a:r>
            <a:endParaRPr lang="en-US" sz="2250" b="1" dirty="0"/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dirty="0" err="1" smtClean="0"/>
              <a:t>Presensi</a:t>
            </a:r>
            <a:r>
              <a:rPr lang="en-US" dirty="0" smtClean="0"/>
              <a:t>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%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dirty="0" err="1"/>
              <a:t>Tugas</a:t>
            </a:r>
            <a:r>
              <a:rPr lang="en-US" dirty="0"/>
              <a:t> 30%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dirty="0"/>
              <a:t>UTS </a:t>
            </a:r>
            <a:r>
              <a:rPr lang="en-US" dirty="0" smtClean="0"/>
              <a:t>30%</a:t>
            </a:r>
            <a:endParaRPr lang="en-US" dirty="0"/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dirty="0"/>
              <a:t>UAS 35%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4051732"/>
                  </p:ext>
                </p:extLst>
              </p:nvPr>
            </p:nvGraphicFramePr>
            <p:xfrm>
              <a:off x="1096452" y="2506688"/>
              <a:ext cx="5844318" cy="1840230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2427809"/>
                    <a:gridCol w="384494"/>
                    <a:gridCol w="3032015"/>
                  </a:tblGrid>
                  <a:tr h="2628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77≤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≤100</m:t>
                                </m:r>
                              </m:oMath>
                            </m:oMathPara>
                          </a14:m>
                          <a:endParaRPr lang="en-US" sz="15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</a:t>
                          </a:r>
                          <a:endParaRPr lang="en-US" sz="15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2628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70≤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≤76.99</m:t>
                                </m:r>
                              </m:oMath>
                            </m:oMathPara>
                          </a14:m>
                          <a:endParaRPr lang="en-US" sz="15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AB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2628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63≤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≤69.99</m:t>
                                </m:r>
                              </m:oMath>
                            </m:oMathPara>
                          </a14:m>
                          <a:endParaRPr lang="en-US" sz="15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B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2628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56≤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≤62.99</m:t>
                                </m:r>
                              </m:oMath>
                            </m:oMathPara>
                          </a14:m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BC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2628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50≤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≤55.99</m:t>
                                </m:r>
                              </m:oMath>
                            </m:oMathPara>
                          </a14:m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2628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35≤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≤49.99</m:t>
                                </m:r>
                              </m:oMath>
                            </m:oMathPara>
                          </a14:m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D</a:t>
                          </a:r>
                          <a:endParaRPr lang="en-US" sz="15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2628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5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≤34.99</m:t>
                                </m:r>
                              </m:oMath>
                            </m:oMathPara>
                          </a14:m>
                          <a:endParaRPr lang="en-US" sz="15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E</a:t>
                          </a:r>
                          <a:endParaRPr lang="en-US" sz="15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4051732"/>
                  </p:ext>
                </p:extLst>
              </p:nvPr>
            </p:nvGraphicFramePr>
            <p:xfrm>
              <a:off x="1096452" y="2506688"/>
              <a:ext cx="5844318" cy="1840230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2427809"/>
                    <a:gridCol w="384494"/>
                    <a:gridCol w="3032015"/>
                  </a:tblGrid>
                  <a:tr h="2628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 rotWithShape="0">
                          <a:blip r:embed="rId2"/>
                          <a:stretch>
                            <a:fillRect t="-18605" r="-140852" b="-637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</a:t>
                          </a:r>
                          <a:endParaRPr lang="en-US" sz="15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2628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 rotWithShape="0">
                          <a:blip r:embed="rId2"/>
                          <a:stretch>
                            <a:fillRect t="-115909" r="-140852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AB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2628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 rotWithShape="0">
                          <a:blip r:embed="rId2"/>
                          <a:stretch>
                            <a:fillRect t="-220930" r="-140852" b="-434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B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2628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 rotWithShape="0">
                          <a:blip r:embed="rId2"/>
                          <a:stretch>
                            <a:fillRect t="-320930" r="-140852" b="-334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BC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2628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 rotWithShape="0">
                          <a:blip r:embed="rId2"/>
                          <a:stretch>
                            <a:fillRect t="-420930" r="-140852" b="-234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2628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 rotWithShape="0">
                          <a:blip r:embed="rId2"/>
                          <a:stretch>
                            <a:fillRect t="-509091" r="-140852" b="-129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D</a:t>
                          </a:r>
                          <a:endParaRPr lang="en-US" sz="15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2628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 rotWithShape="0">
                          <a:blip r:embed="rId2"/>
                          <a:stretch>
                            <a:fillRect t="-623256" r="-140852" b="-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</a:t>
                          </a:r>
                          <a:endParaRPr lang="en-US" sz="15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E</a:t>
                          </a:r>
                          <a:endParaRPr lang="en-US" sz="15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2960" y="1616558"/>
            <a:ext cx="75438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25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25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akhir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25" i="1" dirty="0">
                <a:solidFill>
                  <a:schemeClr val="bg2"/>
                </a:solidFill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25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25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numerik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25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25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25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rentang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25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0-100 yang </a:t>
            </a:r>
            <a:r>
              <a:rPr lang="en-US" sz="2025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25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025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kelompokkan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25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25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025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25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4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228675"/>
            <a:ext cx="5048922" cy="33402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Bruce R. </a:t>
            </a:r>
            <a:r>
              <a:rPr lang="en-US" sz="2400" dirty="0" err="1"/>
              <a:t>Barringer</a:t>
            </a:r>
            <a:r>
              <a:rPr lang="en-US" sz="2400" dirty="0"/>
              <a:t> and R. Duane Ireland. 2012. Entrepreneurship: successfully launching new ventures, fourth edition, Pearson education, New Jersey. </a:t>
            </a:r>
            <a:r>
              <a:rPr lang="id-ID" sz="2400" b="1" dirty="0"/>
              <a:t> 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Entrepreneurship, Global Ed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22" y="758875"/>
            <a:ext cx="2933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ach Day">
    <a:dk1>
      <a:srgbClr val="00FDC8"/>
    </a:dk1>
    <a:lt1>
      <a:srgbClr val="FFFFFF"/>
    </a:lt1>
    <a:dk2>
      <a:srgbClr val="666666"/>
    </a:dk2>
    <a:lt2>
      <a:srgbClr val="EEEEEE"/>
    </a:lt2>
    <a:accent1>
      <a:srgbClr val="212121"/>
    </a:accent1>
    <a:accent2>
      <a:srgbClr val="455A64"/>
    </a:accent2>
    <a:accent3>
      <a:srgbClr val="78909C"/>
    </a:accent3>
    <a:accent4>
      <a:srgbClr val="7C7CE0"/>
    </a:accent4>
    <a:accent5>
      <a:srgbClr val="DB4437"/>
    </a:accent5>
    <a:accent6>
      <a:srgbClr val="F6CD4C"/>
    </a:accent6>
    <a:hlink>
      <a:srgbClr val="DB4437"/>
    </a:hlink>
    <a:folHlink>
      <a:srgbClr val="DB443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2400</Words>
  <Application>Microsoft Office PowerPoint</Application>
  <PresentationFormat>On-screen Show (16:9)</PresentationFormat>
  <Paragraphs>289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Amatic SC</vt:lpstr>
      <vt:lpstr>Bebas Neue</vt:lpstr>
      <vt:lpstr>Noto Sans Symbols</vt:lpstr>
      <vt:lpstr>Source Code Pro</vt:lpstr>
      <vt:lpstr>Cambria Math</vt:lpstr>
      <vt:lpstr>Calibri</vt:lpstr>
      <vt:lpstr>Lucida Sans</vt:lpstr>
      <vt:lpstr>Arial</vt:lpstr>
      <vt:lpstr>Times New Roman</vt:lpstr>
      <vt:lpstr>Bodoni Bk BT</vt:lpstr>
      <vt:lpstr>Sitka Text</vt:lpstr>
      <vt:lpstr>Bahnschrift SemiBold</vt:lpstr>
      <vt:lpstr>beach-day</vt:lpstr>
      <vt:lpstr>Office Theme</vt:lpstr>
      <vt:lpstr>TECHNOPRENEURSHIP  Maryam S.Kom, M.Eng Program Studi Teknik Informatika  Fakultas Ilmu Komunikasi Dan Informatika Universitas Muhammadiyah Surakarta</vt:lpstr>
      <vt:lpstr>Agenda Sesi ke - 1</vt:lpstr>
      <vt:lpstr>Tentang Saya</vt:lpstr>
      <vt:lpstr>Silabus, Penilaian, dan Referensi </vt:lpstr>
      <vt:lpstr>Silabus, Penilaian, dan Referensi </vt:lpstr>
      <vt:lpstr>PowerPoint Presentation</vt:lpstr>
      <vt:lpstr>PowerPoint Presentation</vt:lpstr>
      <vt:lpstr>PowerPoint Presentation</vt:lpstr>
      <vt:lpstr>Referensi</vt:lpstr>
      <vt:lpstr>Kontrak Kuliah </vt:lpstr>
      <vt:lpstr>Kontrak Kuliah </vt:lpstr>
      <vt:lpstr>Sukses TECHNOPRENEURSHIP</vt:lpstr>
      <vt:lpstr>Pendahuluan</vt:lpstr>
      <vt:lpstr>Entrepreneurship (the practice of consistently converting good ideas into profitable commercial ventures)</vt:lpstr>
      <vt:lpstr>PowerPoint Presentation</vt:lpstr>
      <vt:lpstr>Entrepreneurship </vt:lpstr>
      <vt:lpstr> </vt:lpstr>
      <vt:lpstr>PowerPoint Presentation</vt:lpstr>
      <vt:lpstr>CONTOH</vt:lpstr>
      <vt:lpstr>PowerPoint Presentation</vt:lpstr>
      <vt:lpstr>Perusahaan Outsourcing</vt:lpstr>
      <vt:lpstr>PowerPoint Presentation</vt:lpstr>
      <vt:lpstr>Technology</vt:lpstr>
      <vt:lpstr>Technopreneurship</vt:lpstr>
      <vt:lpstr>PowerPoint Presentation</vt:lpstr>
      <vt:lpstr>Pengertian 1</vt:lpstr>
      <vt:lpstr>Pengertian 2 </vt:lpstr>
      <vt:lpstr>Tahukah Anda ?</vt:lpstr>
      <vt:lpstr>Technopreneurship di Asia</vt:lpstr>
      <vt:lpstr>Inovasi</vt:lpstr>
      <vt:lpstr>Macam Inovasi</vt:lpstr>
      <vt:lpstr>Technopreneurship di Asia</vt:lpstr>
      <vt:lpstr>Technopreneurship di Asia</vt:lpstr>
      <vt:lpstr>Technopreneurship di Indonesia</vt:lpstr>
      <vt:lpstr>Startup Yang Menarik Bagi Investor ??</vt:lpstr>
      <vt:lpstr>Tahapan – tahapan yang dilakukan dalam proses pengembangan usaha yaitu : </vt:lpstr>
      <vt:lpstr>Sumber Ide Usaha</vt:lpstr>
      <vt:lpstr>Cerita Sukses Technopreneur</vt:lpstr>
      <vt:lpstr>PowerPoint Presentation</vt:lpstr>
      <vt:lpstr>Do it ..!!!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Kumpulan Materi Kuliah</dc:title>
  <cp:lastModifiedBy>Windows User</cp:lastModifiedBy>
  <cp:revision>57</cp:revision>
  <dcterms:modified xsi:type="dcterms:W3CDTF">2018-09-09T05:22:56Z</dcterms:modified>
</cp:coreProperties>
</file>