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330" r:id="rId2"/>
    <p:sldId id="362" r:id="rId3"/>
    <p:sldId id="363" r:id="rId4"/>
    <p:sldId id="361" r:id="rId5"/>
    <p:sldId id="364" r:id="rId6"/>
    <p:sldId id="257" r:id="rId7"/>
    <p:sldId id="264" r:id="rId8"/>
    <p:sldId id="336" r:id="rId9"/>
    <p:sldId id="265" r:id="rId10"/>
    <p:sldId id="272" r:id="rId11"/>
    <p:sldId id="271" r:id="rId12"/>
    <p:sldId id="365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68" r:id="rId24"/>
    <p:sldId id="381" r:id="rId25"/>
    <p:sldId id="382" r:id="rId26"/>
    <p:sldId id="369" r:id="rId27"/>
    <p:sldId id="370" r:id="rId28"/>
    <p:sldId id="285" r:id="rId29"/>
    <p:sldId id="331" r:id="rId30"/>
    <p:sldId id="286" r:id="rId31"/>
    <p:sldId id="290" r:id="rId32"/>
    <p:sldId id="292" r:id="rId33"/>
    <p:sldId id="293" r:id="rId34"/>
    <p:sldId id="294" r:id="rId35"/>
    <p:sldId id="295" r:id="rId36"/>
    <p:sldId id="296" r:id="rId37"/>
    <p:sldId id="287" r:id="rId38"/>
    <p:sldId id="303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29" r:id="rId61"/>
    <p:sldId id="384" r:id="rId62"/>
  </p:sldIdLst>
  <p:sldSz cx="9144000" cy="6858000" type="screen4x3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0062AC"/>
    <a:srgbClr val="0451EA"/>
    <a:srgbClr val="00589A"/>
    <a:srgbClr val="004A82"/>
    <a:srgbClr val="5448F2"/>
    <a:srgbClr val="0383ED"/>
    <a:srgbClr val="3EA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97" autoAdjust="0"/>
  </p:normalViewPr>
  <p:slideViewPr>
    <p:cSldViewPr>
      <p:cViewPr varScale="1">
        <p:scale>
          <a:sx n="54" d="100"/>
          <a:sy n="54" d="100"/>
        </p:scale>
        <p:origin x="1032" y="5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BELAJAR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5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897784D-7420-44F8-A1D5-8383940EBEB9}" type="CATEGORYNAME">
                      <a:rPr lang="en-US" sz="1500"/>
                      <a:pPr>
                        <a:defRPr/>
                      </a:pPr>
                      <a:t>[CATEGORY NAME]</a:t>
                    </a:fld>
                    <a:r>
                      <a:rPr lang="en-US" baseline="0" dirty="0"/>
                      <a:t>; </a:t>
                    </a:r>
                    <a:fld id="{C1744C59-23FF-48B2-AA93-6DCB9A67602E}" type="VALUE">
                      <a:rPr lang="en-US" baseline="0"/>
                      <a:pPr>
                        <a:defRPr/>
                      </a:pPr>
                      <a:t>[VALUE]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805555555555554"/>
                      <c:h val="0.1640625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3"/>
                <c:pt idx="0">
                  <c:v>Baca</c:v>
                </c:pt>
                <c:pt idx="1">
                  <c:v>Dengar</c:v>
                </c:pt>
                <c:pt idx="2">
                  <c:v>Pengalaman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</c:v>
                </c:pt>
                <c:pt idx="2">
                  <c:v>80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solidFill>
          <a:srgbClr val="FFC000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1456712-18D3-4EF3-A4BE-A073BFD87E75}" type="datetimeFigureOut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098F4F-B46D-4F2C-8AD6-05F173A2D7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13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DC59AB0-0432-4613-9E86-583DE1BC04BB}" type="datetimeFigureOut">
              <a:rPr lang="id-ID"/>
              <a:pPr>
                <a:defRPr/>
              </a:pPr>
              <a:t>13/09/2018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7713"/>
            <a:ext cx="4967287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CE930B-7863-4424-B712-A06F7DEBE77F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9379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0C78E4-5DF2-4CAD-9D00-EAB20A56D98F}" type="slidenum">
              <a:rPr lang="id-ID"/>
              <a:pPr eaLnBrk="1" hangingPunct="1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2015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3728F6-994E-4EF4-B2B7-8335A5076EC7}" type="slidenum">
              <a:rPr lang="id-ID"/>
              <a:pPr eaLnBrk="1" hangingPunct="1"/>
              <a:t>46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6165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559EFD-8D65-436E-82DC-0A8149D628E7}" type="slidenum">
              <a:rPr lang="id-ID"/>
              <a:pPr eaLnBrk="1" hangingPunct="1"/>
              <a:t>60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2460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IQ ; </a:t>
            </a:r>
            <a:r>
              <a:rPr lang="en-ID" dirty="0" err="1" smtClean="0"/>
              <a:t>kecerdasan</a:t>
            </a:r>
            <a:r>
              <a:rPr lang="en-ID" dirty="0" smtClean="0"/>
              <a:t> </a:t>
            </a:r>
            <a:r>
              <a:rPr lang="en-ID" dirty="0" err="1" smtClean="0"/>
              <a:t>sejak</a:t>
            </a:r>
            <a:r>
              <a:rPr lang="en-ID" dirty="0" smtClean="0"/>
              <a:t> </a:t>
            </a:r>
            <a:r>
              <a:rPr lang="en-ID" dirty="0" err="1" smtClean="0"/>
              <a:t>lahir</a:t>
            </a:r>
            <a:r>
              <a:rPr lang="en-ID" dirty="0" smtClean="0"/>
              <a:t>, </a:t>
            </a:r>
            <a:r>
              <a:rPr lang="en-ID" dirty="0" err="1" smtClean="0"/>
              <a:t>otak</a:t>
            </a:r>
            <a:r>
              <a:rPr lang="en-ID" dirty="0" smtClean="0"/>
              <a:t> </a:t>
            </a:r>
            <a:r>
              <a:rPr lang="en-ID" dirty="0" err="1" smtClean="0"/>
              <a:t>kiri</a:t>
            </a:r>
            <a:endParaRPr lang="en-ID" dirty="0" smtClean="0"/>
          </a:p>
          <a:p>
            <a:r>
              <a:rPr lang="en-ID" dirty="0" smtClean="0"/>
              <a:t>EQ : </a:t>
            </a:r>
            <a:r>
              <a:rPr lang="en-ID" dirty="0" err="1" smtClean="0"/>
              <a:t>pengalaman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yg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diketahui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dilakukan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otak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kanan</a:t>
            </a:r>
            <a:r>
              <a:rPr lang="en-ID" baseline="0" dirty="0" smtClean="0"/>
              <a:t> : </a:t>
            </a:r>
            <a:r>
              <a:rPr lang="en-ID" baseline="0" dirty="0" err="1" smtClean="0"/>
              <a:t>emosi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kreasi,empati</a:t>
            </a:r>
            <a:r>
              <a:rPr lang="en-ID" baseline="0" dirty="0" smtClean="0"/>
              <a:t>, </a:t>
            </a:r>
          </a:p>
          <a:p>
            <a:r>
              <a:rPr lang="en-ID" dirty="0" err="1" smtClean="0"/>
              <a:t>Contoh</a:t>
            </a:r>
            <a:r>
              <a:rPr lang="en-ID" dirty="0" smtClean="0"/>
              <a:t>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orang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cerdas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tapi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gampang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mampu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berempati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orang lain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cenderung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dijauhi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lingkungan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sosialnya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Nah,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pintar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sekalipun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tapi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judes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suka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kan?Sementara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IQ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biasa-biasa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saja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tetapi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sanggup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bergaul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kuper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kebablasan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umumnya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berhasil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hidupnya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930B-7863-4424-B712-A06F7DEBE77F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9319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D" dirty="0" smtClean="0"/>
              <a:t>1 .</a:t>
            </a:r>
            <a:r>
              <a:rPr lang="en-ID" dirty="0" err="1" smtClean="0"/>
              <a:t>mengenali</a:t>
            </a:r>
            <a:r>
              <a:rPr lang="en-ID" dirty="0" smtClean="0"/>
              <a:t> </a:t>
            </a:r>
            <a:r>
              <a:rPr lang="en-ID" dirty="0" err="1" smtClean="0"/>
              <a:t>emosi</a:t>
            </a:r>
            <a:r>
              <a:rPr lang="en-ID" dirty="0" smtClean="0"/>
              <a:t> </a:t>
            </a:r>
            <a:r>
              <a:rPr lang="en-ID" dirty="0" err="1" smtClean="0"/>
              <a:t>pribadi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sehingga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tahu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kekurgn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kelebihnnya</a:t>
            </a:r>
            <a:r>
              <a:rPr lang="en-ID" baseline="0" dirty="0" smtClean="0"/>
              <a:t>,</a:t>
            </a:r>
          </a:p>
          <a:p>
            <a:r>
              <a:rPr lang="en-ID" baseline="0" dirty="0" smtClean="0"/>
              <a:t>2. </a:t>
            </a:r>
            <a:r>
              <a:rPr lang="en-ID" baseline="0" dirty="0" err="1" smtClean="0"/>
              <a:t>Mengelola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emosi</a:t>
            </a:r>
            <a:endParaRPr lang="en-ID" baseline="0" dirty="0" smtClean="0"/>
          </a:p>
          <a:p>
            <a:r>
              <a:rPr lang="en-ID" baseline="0" dirty="0" smtClean="0"/>
              <a:t>3. </a:t>
            </a:r>
            <a:r>
              <a:rPr lang="en-ID" baseline="0" dirty="0" err="1" smtClean="0"/>
              <a:t>Peduli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thd</a:t>
            </a:r>
            <a:r>
              <a:rPr lang="en-ID" baseline="0" dirty="0" smtClean="0"/>
              <a:t> sesame, </a:t>
            </a:r>
            <a:r>
              <a:rPr lang="en-ID" baseline="0" dirty="0" err="1" smtClean="0"/>
              <a:t>tidak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masa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bodoh</a:t>
            </a:r>
            <a:r>
              <a:rPr lang="en-ID" baseline="0" dirty="0" smtClean="0"/>
              <a:t>, </a:t>
            </a:r>
            <a:r>
              <a:rPr lang="en-ID" baseline="0" dirty="0" err="1" smtClean="0"/>
              <a:t>peka</a:t>
            </a:r>
            <a:endParaRPr lang="en-ID" baseline="0" dirty="0" smtClean="0"/>
          </a:p>
          <a:p>
            <a:r>
              <a:rPr lang="en-ID" baseline="0" dirty="0" smtClean="0"/>
              <a:t>4. </a:t>
            </a:r>
            <a:r>
              <a:rPr lang="en-ID" baseline="0" dirty="0" err="1" smtClean="0"/>
              <a:t>Emosi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keribadian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orla</a:t>
            </a:r>
            <a:endParaRPr lang="en-ID" baseline="0" dirty="0" smtClean="0"/>
          </a:p>
          <a:p>
            <a:r>
              <a:rPr lang="en-ID" baseline="0" dirty="0" smtClean="0"/>
              <a:t>5. </a:t>
            </a:r>
            <a:r>
              <a:rPr lang="en-ID" baseline="0" dirty="0" err="1" smtClean="0"/>
              <a:t>Memotivasi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diri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mampu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mengajak</a:t>
            </a:r>
            <a:r>
              <a:rPr lang="en-ID" baseline="0" dirty="0" smtClean="0"/>
              <a:t> </a:t>
            </a:r>
            <a:r>
              <a:rPr lang="en-ID" baseline="0" dirty="0" err="1" smtClean="0"/>
              <a:t>orla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dlam</a:t>
            </a:r>
            <a:r>
              <a:rPr lang="en-ID" baseline="0" dirty="0" smtClean="0"/>
              <a:t> </a:t>
            </a:r>
            <a:r>
              <a:rPr lang="en-ID" baseline="0" dirty="0" err="1" smtClean="0"/>
              <a:t>kebaikan</a:t>
            </a:r>
            <a:endParaRPr lang="id-ID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B06F1C-4E13-4375-8F4D-C51FB8CDA014}" type="slidenum">
              <a:rPr lang="id-ID"/>
              <a:pPr eaLnBrk="1" hangingPunct="1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300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Kepercayaan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dijaga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Kalau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seseorang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tanpa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kepercayaan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kariernya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habis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Apalagi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perdagangan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930B-7863-4424-B712-A06F7DEBE77F}" type="slidenum">
              <a:rPr lang="id-ID" smtClean="0"/>
              <a:pPr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3583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930B-7863-4424-B712-A06F7DEBE77F}" type="slidenum">
              <a:rPr lang="id-ID" smtClean="0"/>
              <a:pPr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2096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210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0943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5432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2E7F86-A710-4435-A18D-4AC9B8DF96F5}" type="slidenum">
              <a:rPr lang="id-ID"/>
              <a:pPr eaLnBrk="1" hangingPunct="1"/>
              <a:t>42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21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6D9E-EBED-4D3A-8E9B-E435010D28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2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B24BA7-9DA2-4299-A941-66EDE71FDC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F5C22A-D34B-42A4-8730-A79C77542C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1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6B1988-76AA-41F6-B885-B2100F188D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2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BA18B7-3548-4B29-A724-F37D29505C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6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123EF3-35FE-4F76-AAA4-5AF339B946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6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965D19-3E39-4F10-BE49-B81C93978C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8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F6A370-C393-41B6-B93C-334F7FA594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0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E2E1D6-C870-483B-90CC-9F43BFCD78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1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6DAF7E-54B4-4BEE-A6BB-D1C7E3015C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8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18628F-1C2A-4DC4-AB82-F9CE728854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8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DF65667-24AE-4A28-9824-8AA9CA65CDE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05800" cy="1676400"/>
          </a:xfrm>
        </p:spPr>
        <p:txBody>
          <a:bodyPr/>
          <a:lstStyle/>
          <a:p>
            <a:pPr algn="ctr">
              <a:buFontTx/>
              <a:buNone/>
            </a:pPr>
            <a:endParaRPr lang="en-GB" sz="3000" dirty="0" smtClean="0">
              <a:solidFill>
                <a:srgbClr val="0383ED"/>
              </a:solidFill>
              <a:latin typeface="Britannic Bold" panose="020B0903060703020204" pitchFamily="34" charset="0"/>
            </a:endParaRPr>
          </a:p>
          <a:p>
            <a:pPr algn="ctr">
              <a:buFontTx/>
              <a:buNone/>
            </a:pPr>
            <a:r>
              <a:rPr lang="en-GB" sz="4500" dirty="0" smtClean="0">
                <a:solidFill>
                  <a:srgbClr val="0383ED"/>
                </a:solidFill>
                <a:latin typeface="Britannic Bold" panose="020B0903060703020204" pitchFamily="34" charset="0"/>
              </a:rPr>
              <a:t>TECHNOPRENEURSHIP</a:t>
            </a:r>
          </a:p>
          <a:p>
            <a:pPr algn="ctr">
              <a:buFontTx/>
              <a:buNone/>
            </a:pPr>
            <a:endParaRPr lang="en-GB" sz="5400" dirty="0" smtClean="0">
              <a:solidFill>
                <a:srgbClr val="0383ED"/>
              </a:solidFill>
              <a:latin typeface="Britannic Bold" panose="020B0903060703020204" pitchFamily="34" charset="0"/>
            </a:endParaRPr>
          </a:p>
          <a:p>
            <a:pPr algn="ctr">
              <a:buFontTx/>
              <a:buNone/>
            </a:pPr>
            <a:r>
              <a:rPr lang="en-GB" sz="5400" dirty="0" err="1" smtClean="0">
                <a:solidFill>
                  <a:srgbClr val="0383ED"/>
                </a:solidFill>
                <a:latin typeface="Britannic Bold" panose="020B0903060703020204" pitchFamily="34" charset="0"/>
              </a:rPr>
              <a:t>Pertemuan</a:t>
            </a:r>
            <a:r>
              <a:rPr lang="en-GB" sz="5400" dirty="0" smtClean="0">
                <a:solidFill>
                  <a:srgbClr val="0383ED"/>
                </a:solidFill>
                <a:latin typeface="Britannic Bold" panose="020B0903060703020204" pitchFamily="34" charset="0"/>
              </a:rPr>
              <a:t> 2</a:t>
            </a:r>
            <a:endParaRPr lang="en-GB" sz="5400" dirty="0" smtClean="0">
              <a:solidFill>
                <a:srgbClr val="0383ED"/>
              </a:solidFill>
              <a:latin typeface="Britannic Bold" panose="020B0903060703020204" pitchFamily="34" charset="0"/>
            </a:endParaRPr>
          </a:p>
          <a:p>
            <a:pPr algn="ctr">
              <a:buFontTx/>
              <a:buNone/>
            </a:pPr>
            <a:endParaRPr lang="en-GB" sz="5400" dirty="0" smtClean="0">
              <a:solidFill>
                <a:srgbClr val="0383ED"/>
              </a:solidFill>
              <a:latin typeface="Britannic Bold" panose="020B0903060703020204" pitchFamily="34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371600" y="2514600"/>
            <a:ext cx="6553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endParaRPr lang="en-GB" sz="5400" kern="0" dirty="0">
              <a:solidFill>
                <a:srgbClr val="0383ED"/>
              </a:solidFill>
              <a:latin typeface="Britannic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59436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endParaRPr lang="id-ID" sz="1400" kern="0" dirty="0">
              <a:solidFill>
                <a:srgbClr val="00B0F0"/>
              </a:solidFill>
              <a:latin typeface="Bernard MT Condensed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1227138"/>
            <a:ext cx="7239000" cy="4660900"/>
            <a:chOff x="1143000" y="1524000"/>
            <a:chExt cx="7239000" cy="4418814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286000" y="1829524"/>
              <a:ext cx="4876800" cy="1488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Otak</a:t>
              </a: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anda</a:t>
              </a: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terdiri</a:t>
              </a: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dari</a:t>
              </a: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100 </a:t>
              </a: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milyar</a:t>
              </a: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sel</a:t>
              </a: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aktif</a:t>
              </a: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/neuron, </a:t>
              </a: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dan</a:t>
              </a: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masing-masing</a:t>
              </a: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memiliki</a:t>
              </a: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20,000 </a:t>
              </a: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sambungan</a:t>
              </a:r>
              <a:endParaRPr lang="en-GB" sz="2400" b="1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2295" name="Rectangle 5"/>
            <p:cNvSpPr>
              <a:spLocks noChangeArrowheads="1"/>
            </p:cNvSpPr>
            <p:nvPr/>
          </p:nvSpPr>
          <p:spPr bwMode="auto">
            <a:xfrm>
              <a:off x="2286000" y="1524000"/>
              <a:ext cx="4876800" cy="215987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id-ID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143000" y="3885416"/>
              <a:ext cx="7239000" cy="2057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Otak</a:t>
              </a:r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anda</a:t>
              </a:r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memiliki</a:t>
              </a:r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hampir</a:t>
              </a:r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100 </a:t>
              </a:r>
              <a:r>
                <a:rPr lang="en-US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milyar</a:t>
              </a:r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neuron </a:t>
              </a:r>
              <a:r>
                <a:rPr lang="en-US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aktif</a:t>
              </a:r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atau</a:t>
              </a:r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sel</a:t>
              </a:r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saraf</a:t>
              </a:r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.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Masing-masing</a:t>
              </a:r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tumbuh</a:t>
              </a:r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cabang</a:t>
              </a:r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seperti</a:t>
              </a:r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pohon</a:t>
              </a:r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en-US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untuk</a:t>
              </a:r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menyimpan</a:t>
              </a:r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informasi</a:t>
              </a:r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: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Setiap</a:t>
              </a:r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neuron </a:t>
              </a:r>
              <a:r>
                <a:rPr lang="en-US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adalah</a:t>
              </a:r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seperti</a:t>
              </a:r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sebuah</a:t>
              </a:r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komputer</a:t>
              </a:r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.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endParaRPr lang="en-GB" b="1" i="1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1143000" y="533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800" b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KENALI DIRIMU</a:t>
            </a:r>
            <a:endParaRPr lang="en-GB" sz="2800" b="1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59436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endParaRPr lang="id-ID" sz="1400" kern="0" dirty="0">
              <a:solidFill>
                <a:srgbClr val="00B0F0"/>
              </a:solidFill>
              <a:latin typeface="Bernard MT Condensed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4400" y="457200"/>
            <a:ext cx="7239000" cy="5181569"/>
            <a:chOff x="914400" y="685800"/>
            <a:chExt cx="7239000" cy="5181800"/>
          </a:xfrm>
        </p:grpSpPr>
        <p:sp>
          <p:nvSpPr>
            <p:cNvPr id="13317" name="Rectangle 2"/>
            <p:cNvSpPr>
              <a:spLocks noChangeArrowheads="1"/>
            </p:cNvSpPr>
            <p:nvPr/>
          </p:nvSpPr>
          <p:spPr bwMode="auto">
            <a:xfrm>
              <a:off x="1066800" y="685800"/>
              <a:ext cx="7086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id-ID" sz="2800" b="1">
                  <a:solidFill>
                    <a:srgbClr val="0000CC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Belajar Sepanjang Hayat</a:t>
              </a:r>
              <a:endParaRPr lang="en-GB" sz="2800" b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1066800" y="1603612"/>
              <a:ext cx="3200400" cy="41149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Kita </a:t>
              </a: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mempelajari</a:t>
              </a: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</a:p>
            <a:p>
              <a:pPr algn="ctr"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10 </a:t>
              </a: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persen</a:t>
              </a:r>
              <a:endParaRPr lang="en-US" sz="2400" b="1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ctr"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dari</a:t>
              </a: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apa</a:t>
              </a: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yang </a:t>
              </a:r>
            </a:p>
            <a:p>
              <a:pPr algn="ctr"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kita</a:t>
              </a: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baca</a:t>
              </a: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</a:t>
              </a:r>
            </a:p>
            <a:p>
              <a:pPr algn="ctr"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15 </a:t>
              </a: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persen</a:t>
              </a: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</a:p>
            <a:p>
              <a:pPr algn="ctr"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dari</a:t>
              </a: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apa</a:t>
              </a: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yang</a:t>
              </a:r>
            </a:p>
            <a:p>
              <a:pPr algn="ctr"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kita</a:t>
              </a: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dengar</a:t>
              </a: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</a:p>
            <a:p>
              <a:pPr algn="ctr"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dan</a:t>
              </a: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80 </a:t>
              </a: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persen</a:t>
              </a: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</a:p>
            <a:p>
              <a:pPr algn="ctr"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dari</a:t>
              </a: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pengalaman</a:t>
              </a:r>
              <a:endParaRPr lang="en-US" sz="2400" b="1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914400" y="1371600"/>
              <a:ext cx="3200400" cy="4496000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d-ID" dirty="0">
                <a:solidFill>
                  <a:schemeClr val="bg2">
                    <a:lumMod val="75000"/>
                  </a:schemeClr>
                </a:solidFill>
                <a:latin typeface="Arial" charset="0"/>
              </a:endParaRPr>
            </a:p>
          </p:txBody>
        </p:sp>
      </p:grp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290272517"/>
              </p:ext>
            </p:extLst>
          </p:nvPr>
        </p:nvGraphicFramePr>
        <p:xfrm>
          <a:off x="4398818" y="1574769"/>
          <a:ext cx="4572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Filosofi</a:t>
            </a:r>
            <a:r>
              <a:rPr lang="en-ID" dirty="0" smtClean="0"/>
              <a:t> entrepreneur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D" dirty="0" err="1" smtClean="0"/>
              <a:t>Filosofi</a:t>
            </a:r>
            <a:r>
              <a:rPr lang="en-ID" dirty="0" smtClean="0"/>
              <a:t> </a:t>
            </a:r>
            <a:r>
              <a:rPr lang="en-ID" dirty="0" err="1" smtClean="0"/>
              <a:t>Tionghoa</a:t>
            </a:r>
            <a:endParaRPr lang="en-ID" dirty="0" smtClean="0"/>
          </a:p>
          <a:p>
            <a:pPr marL="400050" lvl="1" indent="0">
              <a:buNone/>
            </a:pPr>
            <a:r>
              <a:rPr lang="en-ID" dirty="0" err="1" smtClean="0"/>
              <a:t>Rajin</a:t>
            </a:r>
            <a:r>
              <a:rPr lang="en-ID" dirty="0"/>
              <a:t> </a:t>
            </a:r>
            <a:r>
              <a:rPr lang="en-ID" dirty="0" smtClean="0"/>
              <a:t>– </a:t>
            </a:r>
            <a:r>
              <a:rPr lang="en-ID" dirty="0" err="1" smtClean="0"/>
              <a:t>Ulet</a:t>
            </a:r>
            <a:r>
              <a:rPr lang="en-ID" dirty="0" smtClean="0"/>
              <a:t> - </a:t>
            </a:r>
            <a:r>
              <a:rPr lang="en-ID" dirty="0" err="1" smtClean="0"/>
              <a:t>Jujur</a:t>
            </a:r>
            <a:endParaRPr lang="en-ID" dirty="0" smtClean="0"/>
          </a:p>
          <a:p>
            <a:pPr marL="400050" lvl="1" indent="0">
              <a:buNone/>
            </a:pPr>
            <a:r>
              <a:rPr lang="en-US" dirty="0"/>
              <a:t>"</a:t>
            </a:r>
            <a:r>
              <a:rPr lang="en-US" i="1" dirty="0"/>
              <a:t>Liang </a:t>
            </a:r>
            <a:r>
              <a:rPr lang="en-US" i="1" dirty="0" err="1"/>
              <a:t>Ru</a:t>
            </a:r>
            <a:r>
              <a:rPr lang="en-US" i="1" dirty="0"/>
              <a:t> </a:t>
            </a:r>
            <a:r>
              <a:rPr lang="en-US" i="1" dirty="0" err="1"/>
              <a:t>Er</a:t>
            </a:r>
            <a:r>
              <a:rPr lang="en-US" i="1" dirty="0"/>
              <a:t> Chu</a:t>
            </a:r>
            <a:r>
              <a:rPr lang="en-US" dirty="0"/>
              <a:t>" yang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pemasukan</a:t>
            </a:r>
            <a:r>
              <a:rPr lang="en-US" dirty="0"/>
              <a:t>. </a:t>
            </a:r>
            <a:endParaRPr lang="en-ID" dirty="0" smtClean="0"/>
          </a:p>
          <a:p>
            <a:pPr marL="514350" indent="-514350">
              <a:buAutoNum type="arabicPeriod"/>
            </a:pPr>
            <a:r>
              <a:rPr lang="en-ID" dirty="0" err="1" smtClean="0"/>
              <a:t>Filosofi</a:t>
            </a:r>
            <a:r>
              <a:rPr lang="en-ID" dirty="0" smtClean="0"/>
              <a:t> “GOBLOK” </a:t>
            </a:r>
            <a:r>
              <a:rPr lang="en-ID" dirty="0" err="1" smtClean="0"/>
              <a:t>versi</a:t>
            </a:r>
            <a:r>
              <a:rPr lang="en-ID" dirty="0" smtClean="0"/>
              <a:t> Pak BOB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orang '</a:t>
            </a:r>
            <a:r>
              <a:rPr lang="en-US" dirty="0" err="1"/>
              <a:t>goblok</a:t>
            </a:r>
            <a:r>
              <a:rPr lang="en-US" dirty="0"/>
              <a:t>'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pandai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, </a:t>
            </a:r>
            <a:r>
              <a:rPr lang="en-US" dirty="0" err="1"/>
              <a:t>makanya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 smtClean="0"/>
              <a:t>usaha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orang </a:t>
            </a:r>
            <a:r>
              <a:rPr lang="en-US" dirty="0" err="1"/>
              <a:t>pinter</a:t>
            </a:r>
            <a:r>
              <a:rPr lang="en-US" dirty="0"/>
              <a:t>, </a:t>
            </a:r>
            <a:r>
              <a:rPr lang="en-US" dirty="0" err="1"/>
              <a:t>menghitungnya</a:t>
            </a:r>
            <a:r>
              <a:rPr lang="en-US" dirty="0"/>
              <a:t> '</a:t>
            </a:r>
            <a:r>
              <a:rPr lang="en-US" dirty="0" err="1"/>
              <a:t>njlimet</a:t>
            </a:r>
            <a:r>
              <a:rPr lang="en-US" dirty="0"/>
              <a:t>',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nggak</a:t>
            </a:r>
            <a:r>
              <a:rPr lang="en-US" dirty="0"/>
              <a:t> </a:t>
            </a:r>
            <a:r>
              <a:rPr lang="en-US" dirty="0" err="1"/>
              <a:t>mulai-mulai</a:t>
            </a:r>
            <a:r>
              <a:rPr lang="en-US" dirty="0"/>
              <a:t> </a:t>
            </a:r>
            <a:r>
              <a:rPr lang="en-US" dirty="0" err="1" smtClean="0"/>
              <a:t>usahanya</a:t>
            </a:r>
            <a:endParaRPr lang="en-US" dirty="0" smtClean="0"/>
          </a:p>
          <a:p>
            <a:pPr marL="857250" lvl="1" indent="-457200">
              <a:buFontTx/>
              <a:buChar char="-"/>
            </a:pPr>
            <a:r>
              <a:rPr lang="en-ID" dirty="0" err="1" smtClean="0"/>
              <a:t>Kepercayaan</a:t>
            </a:r>
            <a:r>
              <a:rPr lang="en-ID" dirty="0" smtClean="0"/>
              <a:t> </a:t>
            </a:r>
            <a:r>
              <a:rPr lang="en-ID" dirty="0" err="1" smtClean="0"/>
              <a:t>terhadap</a:t>
            </a:r>
            <a:r>
              <a:rPr lang="en-ID" dirty="0" smtClean="0"/>
              <a:t> orang lain</a:t>
            </a:r>
          </a:p>
          <a:p>
            <a:pPr marL="857250" lvl="1" indent="-457200">
              <a:buFontTx/>
              <a:buChar char="-"/>
            </a:pPr>
            <a:r>
              <a:rPr lang="en-ID" dirty="0" smtClean="0"/>
              <a:t>Cara </a:t>
            </a:r>
            <a:r>
              <a:rPr lang="en-ID" dirty="0" err="1" smtClean="0"/>
              <a:t>menghadapai</a:t>
            </a:r>
            <a:r>
              <a:rPr lang="en-ID" dirty="0" smtClean="0"/>
              <a:t> </a:t>
            </a:r>
            <a:r>
              <a:rPr lang="en-ID" dirty="0" err="1" smtClean="0"/>
              <a:t>kegagalan</a:t>
            </a:r>
            <a:endParaRPr lang="en-ID" dirty="0" smtClean="0"/>
          </a:p>
        </p:txBody>
      </p:sp>
    </p:spTree>
    <p:extLst>
      <p:ext uri="{BB962C8B-B14F-4D97-AF65-F5344CB8AC3E}">
        <p14:creationId xmlns:p14="http://schemas.microsoft.com/office/powerpoint/2010/main" val="210133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/>
              <a:t>10 </a:t>
            </a:r>
            <a:r>
              <a:rPr lang="en-US" sz="4000" b="1" dirty="0" err="1"/>
              <a:t>Langkah</a:t>
            </a:r>
            <a:r>
              <a:rPr lang="en-US" sz="4000" b="1" dirty="0"/>
              <a:t> </a:t>
            </a:r>
            <a:r>
              <a:rPr lang="en-US" sz="4000" b="1" dirty="0" err="1" smtClean="0"/>
              <a:t>Menjadi</a:t>
            </a:r>
            <a:r>
              <a:rPr lang="en-US" sz="4000" dirty="0"/>
              <a:t> </a:t>
            </a:r>
            <a:r>
              <a:rPr lang="en-US" sz="4000" b="1" dirty="0" smtClean="0"/>
              <a:t>Entrepreneur </a:t>
            </a:r>
            <a:r>
              <a:rPr lang="en-US" sz="4000" b="1" dirty="0" err="1" smtClean="0"/>
              <a:t>untuk</a:t>
            </a:r>
            <a:r>
              <a:rPr lang="en-US" sz="4000" dirty="0"/>
              <a:t> </a:t>
            </a:r>
            <a:r>
              <a:rPr lang="en-US" sz="4000" b="1" dirty="0" err="1" smtClean="0"/>
              <a:t>Mahasiswa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D" dirty="0" err="1" smtClean="0"/>
              <a:t>Identifikasi</a:t>
            </a:r>
            <a:r>
              <a:rPr lang="en-ID" dirty="0" smtClean="0"/>
              <a:t> </a:t>
            </a:r>
            <a:r>
              <a:rPr lang="en-ID" dirty="0" err="1" smtClean="0"/>
              <a:t>Diri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Lingkungan</a:t>
            </a:r>
            <a:endParaRPr lang="en-ID" dirty="0" smtClean="0"/>
          </a:p>
          <a:p>
            <a:pPr marL="857250" lvl="1" indent="-457200">
              <a:buFontTx/>
              <a:buChar char="-"/>
            </a:pPr>
            <a:r>
              <a:rPr lang="en-ID" dirty="0" err="1" smtClean="0"/>
              <a:t>Identifikasi</a:t>
            </a:r>
            <a:r>
              <a:rPr lang="en-ID" dirty="0" smtClean="0"/>
              <a:t> </a:t>
            </a:r>
            <a:r>
              <a:rPr lang="en-ID" dirty="0" err="1" smtClean="0"/>
              <a:t>diri</a:t>
            </a:r>
            <a:r>
              <a:rPr lang="en-ID" dirty="0" smtClean="0"/>
              <a:t>, </a:t>
            </a:r>
            <a:r>
              <a:rPr lang="en-ID" dirty="0" err="1" smtClean="0"/>
              <a:t>kelebihan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kekurangan</a:t>
            </a:r>
            <a:r>
              <a:rPr lang="en-ID" dirty="0" smtClean="0"/>
              <a:t> </a:t>
            </a:r>
            <a:r>
              <a:rPr lang="en-ID" dirty="0" err="1" smtClean="0"/>
              <a:t>apa</a:t>
            </a:r>
            <a:r>
              <a:rPr lang="en-ID" dirty="0" smtClean="0"/>
              <a:t>?</a:t>
            </a:r>
          </a:p>
          <a:p>
            <a:pPr marL="857250" lvl="1" indent="-457200">
              <a:buFontTx/>
              <a:buChar char="-"/>
            </a:pPr>
            <a:r>
              <a:rPr lang="en-ID" dirty="0" err="1" smtClean="0"/>
              <a:t>Pelajari</a:t>
            </a:r>
            <a:r>
              <a:rPr lang="en-ID" dirty="0" smtClean="0"/>
              <a:t> </a:t>
            </a:r>
            <a:r>
              <a:rPr lang="en-ID" dirty="0" err="1" smtClean="0"/>
              <a:t>latar</a:t>
            </a:r>
            <a:r>
              <a:rPr lang="en-ID" dirty="0" smtClean="0"/>
              <a:t> </a:t>
            </a:r>
            <a:r>
              <a:rPr lang="en-ID" dirty="0" err="1" smtClean="0"/>
              <a:t>belakang</a:t>
            </a:r>
            <a:r>
              <a:rPr lang="en-ID" dirty="0" smtClean="0"/>
              <a:t> </a:t>
            </a:r>
            <a:r>
              <a:rPr lang="en-ID" dirty="0" err="1" smtClean="0"/>
              <a:t>teman</a:t>
            </a:r>
            <a:r>
              <a:rPr lang="en-ID" dirty="0" smtClean="0"/>
              <a:t> </a:t>
            </a:r>
            <a:r>
              <a:rPr lang="en-ID" dirty="0" err="1" smtClean="0"/>
              <a:t>dekat</a:t>
            </a:r>
            <a:r>
              <a:rPr lang="en-ID" dirty="0" smtClean="0"/>
              <a:t>, Orang </a:t>
            </a:r>
            <a:r>
              <a:rPr lang="en-ID" dirty="0" err="1" smtClean="0"/>
              <a:t>tua</a:t>
            </a:r>
            <a:r>
              <a:rPr lang="en-ID" dirty="0" smtClean="0"/>
              <a:t> </a:t>
            </a:r>
            <a:r>
              <a:rPr lang="en-ID" dirty="0" err="1" smtClean="0"/>
              <a:t>mereka</a:t>
            </a:r>
            <a:r>
              <a:rPr lang="en-ID" dirty="0" smtClean="0"/>
              <a:t> </a:t>
            </a:r>
            <a:r>
              <a:rPr lang="en-ID" dirty="0" err="1" smtClean="0"/>
              <a:t>bekerja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dirty="0" err="1" smtClean="0"/>
              <a:t>apa</a:t>
            </a:r>
            <a:r>
              <a:rPr lang="en-ID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74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smtClean="0"/>
              <a:t>2. </a:t>
            </a:r>
            <a:r>
              <a:rPr lang="en-US" b="1" dirty="0" err="1"/>
              <a:t>Pilih</a:t>
            </a:r>
            <a:r>
              <a:rPr lang="en-US" b="1" dirty="0"/>
              <a:t> Partner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Tema</a:t>
            </a:r>
            <a:r>
              <a:rPr lang="en-US" b="1" dirty="0"/>
              <a:t> </a:t>
            </a:r>
            <a:r>
              <a:rPr lang="en-US" b="1" dirty="0" err="1" smtClean="0"/>
              <a:t>Produk</a:t>
            </a:r>
            <a:endParaRPr lang="en-US" dirty="0"/>
          </a:p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/>
              <a:t>teman</a:t>
            </a:r>
            <a:r>
              <a:rPr lang="en-US" dirty="0"/>
              <a:t> yang </a:t>
            </a:r>
            <a:r>
              <a:rPr lang="en-US" dirty="0" err="1"/>
              <a:t>bervisi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 smtClean="0"/>
              <a:t>latar</a:t>
            </a:r>
            <a:r>
              <a:rPr lang="en-US" dirty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 smtClean="0"/>
              <a:t>garap</a:t>
            </a:r>
            <a:endParaRPr lang="en-US" dirty="0"/>
          </a:p>
          <a:p>
            <a:r>
              <a:rPr lang="en-US" dirty="0" err="1" smtClean="0"/>
              <a:t>Anggap</a:t>
            </a:r>
            <a:r>
              <a:rPr lang="en-US" dirty="0" smtClean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yang </a:t>
            </a:r>
            <a:r>
              <a:rPr lang="en-US" dirty="0" err="1"/>
              <a:t>kebetulan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orangtuanya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 smtClean="0"/>
              <a:t>Apotik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Apotik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perdjoeangan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!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67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smtClean="0"/>
              <a:t>3. </a:t>
            </a:r>
            <a:r>
              <a:rPr lang="en-US" b="1" dirty="0" err="1"/>
              <a:t>Pilah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Pilih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/>
              <a:t>Manajemen</a:t>
            </a:r>
            <a:r>
              <a:rPr lang="en-US" dirty="0"/>
              <a:t> (SIM)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Apotik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Pilih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/>
              <a:t>source code-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 smtClean="0"/>
              <a:t>terbuka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6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smtClean="0"/>
              <a:t>4. Oprek </a:t>
            </a:r>
            <a:r>
              <a:rPr lang="nl-NL" b="1" dirty="0"/>
              <a:t>Produk dan Perbaiki </a:t>
            </a:r>
            <a:r>
              <a:rPr lang="nl-NL" b="1" dirty="0" smtClean="0"/>
              <a:t>Desain</a:t>
            </a:r>
            <a:endParaRPr lang="nl-NL" dirty="0" smtClean="0"/>
          </a:p>
          <a:p>
            <a:r>
              <a:rPr lang="en-US" dirty="0" err="1" smtClean="0"/>
              <a:t>Oprek</a:t>
            </a:r>
            <a:r>
              <a:rPr lang="en-US" dirty="0" smtClean="0"/>
              <a:t> </a:t>
            </a:r>
            <a:r>
              <a:rPr lang="en-US" dirty="0"/>
              <a:t>SIM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Apotik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pilih</a:t>
            </a:r>
            <a:r>
              <a:rPr lang="en-US" dirty="0"/>
              <a:t>. </a:t>
            </a:r>
            <a:r>
              <a:rPr lang="en-US" dirty="0" err="1"/>
              <a:t>Pelajari</a:t>
            </a:r>
            <a:r>
              <a:rPr lang="en-US" dirty="0"/>
              <a:t> source code-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 smtClean="0"/>
              <a:t>sederhana</a:t>
            </a:r>
            <a:endParaRPr lang="en-US" dirty="0"/>
          </a:p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/>
              <a:t>icon, logo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user interface</a:t>
            </a:r>
            <a:br>
              <a:rPr lang="en-US" dirty="0"/>
            </a:br>
            <a:r>
              <a:rPr lang="en-US" dirty="0"/>
              <a:t>yang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khas</a:t>
            </a:r>
            <a:r>
              <a:rPr lang="en-US" dirty="0"/>
              <a:t>. </a:t>
            </a:r>
            <a:r>
              <a:rPr lang="en-US" dirty="0" err="1"/>
              <a:t>Pokoknya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perbaiki</a:t>
            </a:r>
            <a:r>
              <a:rPr lang="en-US" dirty="0"/>
              <a:t> </a:t>
            </a:r>
            <a:r>
              <a:rPr lang="en-US" dirty="0" err="1" smtClean="0"/>
              <a:t>desainnya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/>
              <a:t>lisensinya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melanggar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66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smtClean="0"/>
              <a:t>5. </a:t>
            </a:r>
            <a:r>
              <a:rPr lang="en-US" b="1" dirty="0" err="1"/>
              <a:t>Manfaatkan</a:t>
            </a:r>
            <a:r>
              <a:rPr lang="en-US" b="1" dirty="0"/>
              <a:t> </a:t>
            </a:r>
            <a:r>
              <a:rPr lang="en-US" b="1" dirty="0" err="1" smtClean="0"/>
              <a:t>Lingkungan</a:t>
            </a:r>
            <a:endParaRPr lang="en-US" dirty="0"/>
          </a:p>
          <a:p>
            <a:r>
              <a:rPr lang="en-US" sz="2600" dirty="0" smtClean="0"/>
              <a:t>Kita </a:t>
            </a:r>
            <a:r>
              <a:rPr lang="en-US" sz="2600" dirty="0" err="1"/>
              <a:t>sudah</a:t>
            </a:r>
            <a:r>
              <a:rPr lang="en-US" sz="2600" dirty="0"/>
              <a:t> </a:t>
            </a:r>
            <a:r>
              <a:rPr lang="en-US" sz="2600" dirty="0" err="1"/>
              <a:t>punya</a:t>
            </a:r>
            <a:r>
              <a:rPr lang="en-US" sz="2600" dirty="0"/>
              <a:t> </a:t>
            </a:r>
            <a:r>
              <a:rPr lang="en-US" sz="2600" dirty="0" err="1"/>
              <a:t>produk</a:t>
            </a:r>
            <a:r>
              <a:rPr lang="en-US" sz="2600" dirty="0"/>
              <a:t> software </a:t>
            </a:r>
            <a:r>
              <a:rPr lang="en-US" sz="2600" dirty="0" err="1"/>
              <a:t>aplikasi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yang </a:t>
            </a:r>
            <a:r>
              <a:rPr lang="en-US" sz="2600" dirty="0" err="1"/>
              <a:t>siap</a:t>
            </a:r>
            <a:r>
              <a:rPr lang="en-US" sz="2600" dirty="0"/>
              <a:t> </a:t>
            </a:r>
            <a:r>
              <a:rPr lang="en-US" sz="2600" dirty="0" err="1"/>
              <a:t>ditawarkan</a:t>
            </a:r>
            <a:r>
              <a:rPr lang="en-US" sz="2600" dirty="0"/>
              <a:t> </a:t>
            </a:r>
            <a:r>
              <a:rPr lang="en-US" sz="2600" dirty="0" err="1"/>
              <a:t>meskipun</a:t>
            </a:r>
            <a:r>
              <a:rPr lang="en-US" sz="2600" dirty="0"/>
              <a:t> </a:t>
            </a:r>
            <a:r>
              <a:rPr lang="en-US" sz="2600" dirty="0" err="1"/>
              <a:t>masih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err="1" smtClean="0"/>
              <a:t>sederhana</a:t>
            </a:r>
            <a:endParaRPr lang="en-US" sz="2600" dirty="0"/>
          </a:p>
          <a:p>
            <a:r>
              <a:rPr lang="en-US" sz="2600" dirty="0" err="1" smtClean="0"/>
              <a:t>Minta</a:t>
            </a:r>
            <a:r>
              <a:rPr lang="en-US" sz="2600" dirty="0" smtClean="0"/>
              <a:t> </a:t>
            </a:r>
            <a:r>
              <a:rPr lang="en-US" sz="2600" dirty="0" err="1"/>
              <a:t>teman</a:t>
            </a:r>
            <a:r>
              <a:rPr lang="en-US" sz="2600" dirty="0"/>
              <a:t> </a:t>
            </a:r>
            <a:r>
              <a:rPr lang="en-US" sz="2600" dirty="0" err="1"/>
              <a:t>kita</a:t>
            </a:r>
            <a:r>
              <a:rPr lang="en-US" sz="2600" dirty="0"/>
              <a:t> “</a:t>
            </a:r>
            <a:r>
              <a:rPr lang="en-US" sz="2600" dirty="0" err="1"/>
              <a:t>merayu</a:t>
            </a:r>
            <a:r>
              <a:rPr lang="en-US" sz="2600" dirty="0"/>
              <a:t>” orang </a:t>
            </a:r>
            <a:r>
              <a:rPr lang="en-US" sz="2600" dirty="0" err="1"/>
              <a:t>tuanya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err="1"/>
              <a:t>supaya</a:t>
            </a:r>
            <a:r>
              <a:rPr lang="en-US" sz="2600" dirty="0"/>
              <a:t> </a:t>
            </a:r>
            <a:r>
              <a:rPr lang="en-US" sz="2600" dirty="0" err="1"/>
              <a:t>mau</a:t>
            </a:r>
            <a:r>
              <a:rPr lang="en-US" sz="2600" dirty="0"/>
              <a:t> </a:t>
            </a:r>
            <a:r>
              <a:rPr lang="en-US" sz="2600" dirty="0" err="1"/>
              <a:t>menggunakan</a:t>
            </a:r>
            <a:r>
              <a:rPr lang="en-US" sz="2600" dirty="0"/>
              <a:t> </a:t>
            </a:r>
            <a:r>
              <a:rPr lang="en-US" sz="2600" dirty="0" err="1"/>
              <a:t>produk</a:t>
            </a:r>
            <a:r>
              <a:rPr lang="en-US" sz="2600" dirty="0"/>
              <a:t> SIM</a:t>
            </a:r>
            <a:br>
              <a:rPr lang="en-US" sz="2600" dirty="0"/>
            </a:br>
            <a:r>
              <a:rPr lang="en-US" sz="2600" dirty="0" err="1"/>
              <a:t>Apotik</a:t>
            </a:r>
            <a:r>
              <a:rPr lang="en-US" sz="2600" dirty="0"/>
              <a:t> di </a:t>
            </a:r>
            <a:r>
              <a:rPr lang="en-US" sz="2600" dirty="0" err="1"/>
              <a:t>Apotik</a:t>
            </a:r>
            <a:r>
              <a:rPr lang="en-US" sz="2600" dirty="0"/>
              <a:t> yang </a:t>
            </a:r>
            <a:r>
              <a:rPr lang="en-US" sz="2600" dirty="0" err="1" smtClean="0"/>
              <a:t>dikelola</a:t>
            </a:r>
            <a:endParaRPr lang="en-US" sz="2600" dirty="0"/>
          </a:p>
          <a:p>
            <a:r>
              <a:rPr lang="en-US" sz="2600" dirty="0" err="1" smtClean="0"/>
              <a:t>Gratiskan</a:t>
            </a:r>
            <a:r>
              <a:rPr lang="en-US" sz="2600" dirty="0" smtClean="0"/>
              <a:t> </a:t>
            </a:r>
            <a:r>
              <a:rPr lang="en-US" sz="2600" dirty="0" err="1"/>
              <a:t>saja</a:t>
            </a:r>
            <a:r>
              <a:rPr lang="en-US" sz="2600" dirty="0"/>
              <a:t>. </a:t>
            </a:r>
            <a:r>
              <a:rPr lang="en-US" sz="2600" dirty="0" err="1"/>
              <a:t>Komputer</a:t>
            </a:r>
            <a:r>
              <a:rPr lang="en-US" sz="2600" dirty="0"/>
              <a:t> yang </a:t>
            </a:r>
            <a:r>
              <a:rPr lang="en-US" sz="2600" dirty="0" err="1"/>
              <a:t>digunakan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err="1"/>
              <a:t>generasi</a:t>
            </a:r>
            <a:r>
              <a:rPr lang="en-US" sz="2600" dirty="0"/>
              <a:t> lama </a:t>
            </a:r>
            <a:r>
              <a:rPr lang="en-US" sz="2600" dirty="0" err="1"/>
              <a:t>juga</a:t>
            </a:r>
            <a:r>
              <a:rPr lang="en-US" sz="2600" dirty="0"/>
              <a:t>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masalah</a:t>
            </a:r>
            <a:r>
              <a:rPr lang="en-US" sz="2600" dirty="0"/>
              <a:t>, </a:t>
            </a:r>
            <a:r>
              <a:rPr lang="en-US" sz="2600" dirty="0" err="1"/>
              <a:t>toh</a:t>
            </a:r>
            <a:r>
              <a:rPr lang="en-US" sz="2600" dirty="0"/>
              <a:t> </a:t>
            </a:r>
            <a:r>
              <a:rPr lang="en-US" sz="2600" dirty="0" err="1"/>
              <a:t>fitur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err="1"/>
              <a:t>belum</a:t>
            </a:r>
            <a:r>
              <a:rPr lang="en-US" sz="2600" dirty="0"/>
              <a:t> </a:t>
            </a:r>
            <a:r>
              <a:rPr lang="en-US" sz="2600" dirty="0" err="1"/>
              <a:t>banyak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23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6. </a:t>
            </a:r>
            <a:r>
              <a:rPr lang="en-US" b="1" dirty="0" err="1" smtClean="0"/>
              <a:t>Dapatkan</a:t>
            </a:r>
            <a:r>
              <a:rPr lang="en-US" b="1" dirty="0" smtClean="0"/>
              <a:t> </a:t>
            </a:r>
            <a:r>
              <a:rPr lang="en-US" b="1" dirty="0"/>
              <a:t>Portfolio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 smtClean="0"/>
              <a:t>Promosi</a:t>
            </a:r>
            <a:endParaRPr lang="sv-SE" dirty="0"/>
          </a:p>
          <a:p>
            <a:r>
              <a:rPr lang="sv-SE" dirty="0" smtClean="0"/>
              <a:t>Hore</a:t>
            </a:r>
            <a:r>
              <a:rPr lang="sv-SE" dirty="0"/>
              <a:t>! Kita sudah punya satu </a:t>
            </a:r>
            <a:r>
              <a:rPr lang="sv-SE" dirty="0" smtClean="0"/>
              <a:t>pelanggan</a:t>
            </a:r>
            <a:endParaRPr lang="sv-SE" dirty="0"/>
          </a:p>
          <a:p>
            <a:r>
              <a:rPr lang="sv-SE" dirty="0" smtClean="0"/>
              <a:t>Buat pamflet </a:t>
            </a:r>
            <a:r>
              <a:rPr lang="sv-SE" dirty="0"/>
              <a:t>kecil di atas komputer dan</a:t>
            </a:r>
            <a:br>
              <a:rPr lang="sv-SE" dirty="0"/>
            </a:br>
            <a:r>
              <a:rPr lang="sv-SE" dirty="0"/>
              <a:t>beri tulisan:</a:t>
            </a:r>
            <a:br>
              <a:rPr lang="sv-SE" dirty="0"/>
            </a:br>
            <a:r>
              <a:rPr lang="sv-SE" dirty="0"/>
              <a:t/>
            </a:r>
            <a:br>
              <a:rPr lang="sv-SE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880766"/>
            <a:ext cx="6172200" cy="22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85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smtClean="0"/>
              <a:t>7. </a:t>
            </a:r>
            <a:r>
              <a:rPr lang="en-US" b="1" dirty="0" err="1" smtClean="0"/>
              <a:t>Lakukan</a:t>
            </a:r>
            <a:r>
              <a:rPr lang="en-US" b="1" dirty="0" smtClean="0"/>
              <a:t> </a:t>
            </a:r>
            <a:r>
              <a:rPr lang="en-US" b="1" dirty="0"/>
              <a:t>Blog </a:t>
            </a:r>
            <a:r>
              <a:rPr lang="en-US" b="1" dirty="0" smtClean="0"/>
              <a:t>Marketing</a:t>
            </a:r>
            <a:endParaRPr lang="en-US" dirty="0"/>
          </a:p>
          <a:p>
            <a:r>
              <a:rPr lang="en-US" sz="2500" dirty="0" err="1" smtClean="0"/>
              <a:t>Buat</a:t>
            </a:r>
            <a:r>
              <a:rPr lang="en-US" sz="2500" dirty="0" smtClean="0"/>
              <a:t> </a:t>
            </a:r>
            <a:r>
              <a:rPr lang="en-US" sz="2500" dirty="0" err="1"/>
              <a:t>situs</a:t>
            </a:r>
            <a:r>
              <a:rPr lang="en-US" sz="2500" dirty="0"/>
              <a:t>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promosi</a:t>
            </a:r>
            <a:r>
              <a:rPr lang="en-US" sz="2500" dirty="0"/>
              <a:t>. </a:t>
            </a:r>
            <a:r>
              <a:rPr lang="en-US" sz="2500" dirty="0" err="1"/>
              <a:t>Tanpa</a:t>
            </a:r>
            <a:r>
              <a:rPr lang="en-US" sz="2500" dirty="0"/>
              <a:t> modal? </a:t>
            </a:r>
            <a:r>
              <a:rPr lang="en-US" sz="2500" dirty="0" err="1" smtClean="0"/>
              <a:t>Pakai</a:t>
            </a:r>
            <a:r>
              <a:rPr lang="en-US" sz="2500" dirty="0" smtClean="0"/>
              <a:t> blog </a:t>
            </a:r>
            <a:r>
              <a:rPr lang="en-US" sz="2500" dirty="0" err="1" smtClean="0"/>
              <a:t>gratisan</a:t>
            </a:r>
            <a:r>
              <a:rPr lang="en-US" sz="2500" dirty="0" smtClean="0"/>
              <a:t>: </a:t>
            </a:r>
            <a:r>
              <a:rPr lang="en-US" sz="2500" dirty="0" err="1" smtClean="0"/>
              <a:t>Wordpress.Com,Blogspot.Com</a:t>
            </a:r>
            <a:endParaRPr lang="en-US" sz="2500" dirty="0"/>
          </a:p>
          <a:p>
            <a:r>
              <a:rPr lang="en-US" sz="2500" dirty="0" err="1" smtClean="0"/>
              <a:t>Mulai</a:t>
            </a:r>
            <a:r>
              <a:rPr lang="en-US" sz="2500" dirty="0" smtClean="0"/>
              <a:t> </a:t>
            </a:r>
            <a:r>
              <a:rPr lang="en-US" sz="2500" dirty="0" err="1"/>
              <a:t>ngeblog</a:t>
            </a:r>
            <a:r>
              <a:rPr lang="en-US" sz="2500" dirty="0"/>
              <a:t>, </a:t>
            </a:r>
            <a:r>
              <a:rPr lang="en-US" sz="2500" dirty="0" err="1"/>
              <a:t>ceritakan</a:t>
            </a:r>
            <a:r>
              <a:rPr lang="en-US" sz="2500" dirty="0"/>
              <a:t> </a:t>
            </a:r>
            <a:r>
              <a:rPr lang="en-US" sz="2500" dirty="0" err="1"/>
              <a:t>tentang</a:t>
            </a:r>
            <a:r>
              <a:rPr lang="en-US" sz="2500" dirty="0"/>
              <a:t> </a:t>
            </a:r>
            <a:r>
              <a:rPr lang="en-US" sz="2500" dirty="0" err="1"/>
              <a:t>sistem</a:t>
            </a: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 err="1"/>
              <a:t>informasi</a:t>
            </a:r>
            <a:r>
              <a:rPr lang="en-US" sz="2500" dirty="0"/>
              <a:t> </a:t>
            </a:r>
            <a:r>
              <a:rPr lang="en-US" sz="2500" dirty="0" err="1"/>
              <a:t>manajemen</a:t>
            </a:r>
            <a:r>
              <a:rPr lang="en-US" sz="2500" dirty="0"/>
              <a:t>, </a:t>
            </a:r>
            <a:r>
              <a:rPr lang="en-US" sz="2500" dirty="0" err="1"/>
              <a:t>obat-obatan</a:t>
            </a:r>
            <a:r>
              <a:rPr lang="en-US" sz="2500" dirty="0"/>
              <a:t>, </a:t>
            </a:r>
            <a:r>
              <a:rPr lang="en-US" sz="2500" dirty="0" err="1"/>
              <a:t>apotik</a:t>
            </a:r>
            <a:r>
              <a:rPr lang="en-US" sz="2500" dirty="0"/>
              <a:t>,</a:t>
            </a:r>
            <a:br>
              <a:rPr lang="en-US" sz="2500" dirty="0"/>
            </a:br>
            <a:r>
              <a:rPr lang="en-US" sz="2500" dirty="0" err="1"/>
              <a:t>kenapa</a:t>
            </a:r>
            <a:r>
              <a:rPr lang="en-US" sz="2500" dirty="0"/>
              <a:t> </a:t>
            </a:r>
            <a:r>
              <a:rPr lang="en-US" sz="2500" dirty="0" err="1"/>
              <a:t>apotik</a:t>
            </a:r>
            <a:r>
              <a:rPr lang="en-US" sz="2500" dirty="0"/>
              <a:t> </a:t>
            </a:r>
            <a:r>
              <a:rPr lang="en-US" sz="2500" dirty="0" err="1"/>
              <a:t>harus</a:t>
            </a:r>
            <a:r>
              <a:rPr lang="en-US" sz="2500" dirty="0"/>
              <a:t> </a:t>
            </a:r>
            <a:r>
              <a:rPr lang="en-US" sz="2500" dirty="0" err="1"/>
              <a:t>memanfaatkan</a:t>
            </a:r>
            <a:r>
              <a:rPr lang="en-US" sz="2500" dirty="0"/>
              <a:t> IT, </a:t>
            </a:r>
            <a:r>
              <a:rPr lang="en-US" sz="2500" dirty="0" err="1" smtClean="0"/>
              <a:t>dsb</a:t>
            </a:r>
            <a:r>
              <a:rPr lang="en-US" sz="2500" dirty="0" smtClean="0"/>
              <a:t>.</a:t>
            </a:r>
          </a:p>
          <a:p>
            <a:r>
              <a:rPr lang="en-US" sz="2500" dirty="0" err="1" smtClean="0"/>
              <a:t>Manjakan</a:t>
            </a:r>
            <a:r>
              <a:rPr lang="en-US" sz="2500" dirty="0" smtClean="0"/>
              <a:t> </a:t>
            </a:r>
            <a:r>
              <a:rPr lang="en-US" sz="2500" dirty="0" err="1"/>
              <a:t>pengunjung</a:t>
            </a:r>
            <a:r>
              <a:rPr lang="en-US" sz="2500" dirty="0"/>
              <a:t> </a:t>
            </a:r>
            <a:r>
              <a:rPr lang="en-US" sz="2500" dirty="0" err="1"/>
              <a:t>dengan</a:t>
            </a:r>
            <a:r>
              <a:rPr lang="en-US" sz="2500" dirty="0"/>
              <a:t> </a:t>
            </a:r>
            <a:r>
              <a:rPr lang="en-US" sz="2500" dirty="0" err="1"/>
              <a:t>informasi</a:t>
            </a:r>
            <a:r>
              <a:rPr lang="en-US" sz="2500" dirty="0"/>
              <a:t> </a:t>
            </a:r>
            <a:r>
              <a:rPr lang="en-US" sz="2500" dirty="0" err="1" smtClean="0"/>
              <a:t>daftar</a:t>
            </a:r>
            <a:r>
              <a:rPr lang="en-US" sz="2500" dirty="0"/>
              <a:t> </a:t>
            </a:r>
            <a:r>
              <a:rPr lang="en-US" sz="2500" dirty="0" err="1" smtClean="0"/>
              <a:t>apotik</a:t>
            </a:r>
            <a:r>
              <a:rPr lang="en-US" sz="2500" dirty="0" smtClean="0"/>
              <a:t> </a:t>
            </a:r>
            <a:r>
              <a:rPr lang="en-US" sz="2500" dirty="0" err="1"/>
              <a:t>seluruh</a:t>
            </a:r>
            <a:r>
              <a:rPr lang="en-US" sz="2500" dirty="0"/>
              <a:t> </a:t>
            </a:r>
            <a:r>
              <a:rPr lang="en-US" sz="2500" dirty="0" smtClean="0"/>
              <a:t>Indonesia</a:t>
            </a:r>
            <a:endParaRPr lang="en-US" sz="2500" dirty="0"/>
          </a:p>
          <a:p>
            <a:r>
              <a:rPr lang="en-US" sz="2500" dirty="0" err="1" smtClean="0"/>
              <a:t>Jangan</a:t>
            </a:r>
            <a:r>
              <a:rPr lang="en-US" sz="2500" dirty="0" smtClean="0"/>
              <a:t> </a:t>
            </a:r>
            <a:r>
              <a:rPr lang="en-US" sz="2500" dirty="0" err="1"/>
              <a:t>lupa</a:t>
            </a:r>
            <a:r>
              <a:rPr lang="en-US" sz="2500" dirty="0"/>
              <a:t> </a:t>
            </a:r>
            <a:r>
              <a:rPr lang="en-US" sz="2500" dirty="0" err="1"/>
              <a:t>beri</a:t>
            </a:r>
            <a:r>
              <a:rPr lang="en-US" sz="2500" dirty="0"/>
              <a:t> jargon yang </a:t>
            </a:r>
            <a:r>
              <a:rPr lang="en-US" sz="2500" dirty="0" err="1"/>
              <a:t>agak</a:t>
            </a:r>
            <a:r>
              <a:rPr lang="en-US" sz="2500" dirty="0"/>
              <a:t> </a:t>
            </a:r>
            <a:r>
              <a:rPr lang="en-US" sz="2500" dirty="0" err="1"/>
              <a:t>besar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“SIMAPO </a:t>
            </a:r>
            <a:r>
              <a:rPr lang="en-US" sz="2500" dirty="0" err="1"/>
              <a:t>ver</a:t>
            </a:r>
            <a:r>
              <a:rPr lang="en-US" sz="2500" dirty="0"/>
              <a:t> 1.0 </a:t>
            </a:r>
            <a:r>
              <a:rPr lang="en-US" sz="2500" dirty="0" err="1"/>
              <a:t>Telah</a:t>
            </a:r>
            <a:r>
              <a:rPr lang="en-US" sz="2500" dirty="0"/>
              <a:t> </a:t>
            </a:r>
            <a:r>
              <a:rPr lang="en-US" sz="2500" dirty="0" err="1"/>
              <a:t>diimplementasikan</a:t>
            </a:r>
            <a:r>
              <a:rPr lang="en-US" sz="2500" dirty="0"/>
              <a:t> </a:t>
            </a:r>
            <a:r>
              <a:rPr lang="en-US" sz="2500" dirty="0" smtClean="0"/>
              <a:t>di Salah </a:t>
            </a:r>
            <a:r>
              <a:rPr lang="en-US" sz="2500" dirty="0" err="1"/>
              <a:t>Satu</a:t>
            </a:r>
            <a:r>
              <a:rPr lang="en-US" sz="2500" dirty="0"/>
              <a:t> </a:t>
            </a:r>
            <a:r>
              <a:rPr lang="en-US" sz="2500" dirty="0" err="1"/>
              <a:t>Apotik</a:t>
            </a:r>
            <a:r>
              <a:rPr lang="en-US" sz="2500" dirty="0"/>
              <a:t> di Kota </a:t>
            </a:r>
            <a:r>
              <a:rPr lang="en-US" sz="2500" dirty="0" err="1"/>
              <a:t>Besar</a:t>
            </a:r>
            <a:r>
              <a:rPr lang="en-US" sz="2500" dirty="0"/>
              <a:t> di Indonesia“.,</a:t>
            </a:r>
            <a:br>
              <a:rPr lang="en-US" sz="25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6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34" y="0"/>
            <a:ext cx="916207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42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8. </a:t>
            </a:r>
            <a:r>
              <a:rPr lang="en-US" b="1" dirty="0" err="1" smtClean="0"/>
              <a:t>Kejar</a:t>
            </a:r>
            <a:r>
              <a:rPr lang="en-US" b="1" dirty="0" smtClean="0"/>
              <a:t> </a:t>
            </a:r>
            <a:r>
              <a:rPr lang="en-US" b="1" dirty="0" err="1"/>
              <a:t>Terus</a:t>
            </a:r>
            <a:r>
              <a:rPr lang="en-US" b="1" dirty="0"/>
              <a:t> </a:t>
            </a:r>
            <a:r>
              <a:rPr lang="en-US" b="1" dirty="0" smtClean="0"/>
              <a:t>Portfolio</a:t>
            </a:r>
            <a:endParaRPr lang="en-US" dirty="0"/>
          </a:p>
          <a:p>
            <a:r>
              <a:rPr lang="en-US" sz="2500" dirty="0" err="1" smtClean="0">
                <a:solidFill>
                  <a:srgbClr val="FF0000"/>
                </a:solidFill>
              </a:rPr>
              <a:t>Rayu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teman</a:t>
            </a:r>
            <a:r>
              <a:rPr lang="en-US" sz="2500" dirty="0">
                <a:solidFill>
                  <a:srgbClr val="FF0000"/>
                </a:solidFill>
              </a:rPr>
              <a:t> lain </a:t>
            </a:r>
            <a:r>
              <a:rPr lang="en-US" sz="2500" dirty="0"/>
              <a:t>yang </a:t>
            </a:r>
            <a:r>
              <a:rPr lang="en-US" sz="2500" dirty="0" err="1"/>
              <a:t>punya</a:t>
            </a:r>
            <a:r>
              <a:rPr lang="en-US" sz="2500" dirty="0"/>
              <a:t> </a:t>
            </a:r>
            <a:r>
              <a:rPr lang="en-US" sz="2500" dirty="0" err="1"/>
              <a:t>tetangga</a:t>
            </a:r>
            <a:r>
              <a:rPr lang="en-US" sz="2500" dirty="0"/>
              <a:t>, </a:t>
            </a:r>
            <a:r>
              <a:rPr lang="en-US" sz="2500" dirty="0" err="1"/>
              <a:t>kakek</a:t>
            </a:r>
            <a:r>
              <a:rPr lang="en-US" sz="2500" dirty="0"/>
              <a:t>,</a:t>
            </a:r>
            <a:br>
              <a:rPr lang="en-US" sz="2500" dirty="0"/>
            </a:br>
            <a:r>
              <a:rPr lang="en-US" sz="2500" dirty="0" err="1"/>
              <a:t>nenek</a:t>
            </a:r>
            <a:r>
              <a:rPr lang="en-US" sz="2500" dirty="0"/>
              <a:t>, </a:t>
            </a:r>
            <a:r>
              <a:rPr lang="en-US" sz="2500" dirty="0" err="1"/>
              <a:t>bapak</a:t>
            </a:r>
            <a:r>
              <a:rPr lang="en-US" sz="2500" dirty="0"/>
              <a:t>, </a:t>
            </a:r>
            <a:r>
              <a:rPr lang="en-US" sz="2500" dirty="0" err="1"/>
              <a:t>ibu</a:t>
            </a:r>
            <a:r>
              <a:rPr lang="en-US" sz="2500" dirty="0"/>
              <a:t>, </a:t>
            </a:r>
            <a:r>
              <a:rPr lang="en-US" sz="2500" dirty="0" err="1"/>
              <a:t>paman</a:t>
            </a:r>
            <a:r>
              <a:rPr lang="en-US" sz="2500" dirty="0"/>
              <a:t> </a:t>
            </a:r>
            <a:r>
              <a:rPr lang="en-US" sz="2500" dirty="0" err="1"/>
              <a:t>atau</a:t>
            </a:r>
            <a:r>
              <a:rPr lang="en-US" sz="2500" dirty="0"/>
              <a:t> </a:t>
            </a:r>
            <a:r>
              <a:rPr lang="en-US" sz="2500" dirty="0" err="1"/>
              <a:t>saudara</a:t>
            </a:r>
            <a:r>
              <a:rPr lang="en-US" sz="2500" dirty="0"/>
              <a:t> </a:t>
            </a:r>
            <a:r>
              <a:rPr lang="en-US" sz="2500" dirty="0" err="1"/>
              <a:t>baik</a:t>
            </a:r>
            <a:r>
              <a:rPr lang="en-US" sz="2500" dirty="0"/>
              <a:t> </a:t>
            </a:r>
            <a:r>
              <a:rPr lang="en-US" sz="2500" dirty="0" err="1"/>
              <a:t>jauh</a:t>
            </a: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 err="1"/>
              <a:t>maupun</a:t>
            </a:r>
            <a:r>
              <a:rPr lang="en-US" sz="2500" dirty="0"/>
              <a:t> </a:t>
            </a:r>
            <a:r>
              <a:rPr lang="en-US" sz="2500" dirty="0" err="1"/>
              <a:t>dekat</a:t>
            </a:r>
            <a:r>
              <a:rPr lang="en-US" sz="2500" dirty="0"/>
              <a:t> yang </a:t>
            </a:r>
            <a:r>
              <a:rPr lang="en-US" sz="2500" dirty="0" err="1"/>
              <a:t>mengelola</a:t>
            </a:r>
            <a:r>
              <a:rPr lang="en-US" sz="2500" dirty="0"/>
              <a:t> </a:t>
            </a:r>
            <a:r>
              <a:rPr lang="en-US" sz="2500" dirty="0" err="1" smtClean="0"/>
              <a:t>apotik</a:t>
            </a:r>
            <a:endParaRPr lang="en-US" sz="2500" dirty="0"/>
          </a:p>
          <a:p>
            <a:r>
              <a:rPr lang="en-US" sz="2500" dirty="0" err="1" smtClean="0"/>
              <a:t>Minta</a:t>
            </a:r>
            <a:r>
              <a:rPr lang="en-US" sz="2500" dirty="0" smtClean="0"/>
              <a:t> </a:t>
            </a:r>
            <a:r>
              <a:rPr lang="en-US" sz="2500" dirty="0" err="1"/>
              <a:t>supaya</a:t>
            </a:r>
            <a:r>
              <a:rPr lang="en-US" sz="2500" dirty="0"/>
              <a:t> </a:t>
            </a:r>
            <a:r>
              <a:rPr lang="en-US" sz="2500" dirty="0" err="1">
                <a:solidFill>
                  <a:srgbClr val="FF0000"/>
                </a:solidFill>
              </a:rPr>
              <a:t>mau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instal</a:t>
            </a:r>
            <a:r>
              <a:rPr lang="en-US" sz="2500" dirty="0"/>
              <a:t>. </a:t>
            </a:r>
            <a:r>
              <a:rPr lang="en-US" sz="2500" dirty="0" err="1"/>
              <a:t>Gratiskan</a:t>
            </a:r>
            <a:r>
              <a:rPr lang="en-US" sz="2500" dirty="0"/>
              <a:t>, </a:t>
            </a:r>
            <a:r>
              <a:rPr lang="en-US" sz="2500" dirty="0" err="1"/>
              <a:t>tapi</a:t>
            </a:r>
            <a:r>
              <a:rPr lang="en-US" sz="2500" dirty="0"/>
              <a:t> </a:t>
            </a:r>
            <a:r>
              <a:rPr lang="en-US" sz="2500" dirty="0" err="1"/>
              <a:t>kalau</a:t>
            </a: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 err="1"/>
              <a:t>mau</a:t>
            </a:r>
            <a:r>
              <a:rPr lang="en-US" sz="2500" dirty="0"/>
              <a:t> </a:t>
            </a:r>
            <a:r>
              <a:rPr lang="en-US" sz="2500" dirty="0" err="1"/>
              <a:t>bayar</a:t>
            </a:r>
            <a:r>
              <a:rPr lang="en-US" sz="2500" dirty="0"/>
              <a:t> </a:t>
            </a:r>
            <a:r>
              <a:rPr lang="en-US" sz="2500" dirty="0" err="1"/>
              <a:t>juga</a:t>
            </a:r>
            <a:r>
              <a:rPr lang="en-US" sz="2500" dirty="0"/>
              <a:t> </a:t>
            </a:r>
            <a:r>
              <a:rPr lang="en-US" sz="2500" dirty="0" err="1"/>
              <a:t>nggak</a:t>
            </a:r>
            <a:r>
              <a:rPr lang="en-US" sz="2500" dirty="0"/>
              <a:t> </a:t>
            </a:r>
            <a:r>
              <a:rPr lang="en-US" sz="2500" dirty="0" err="1"/>
              <a:t>nolak</a:t>
            </a:r>
            <a:r>
              <a:rPr lang="en-US" sz="2500" dirty="0"/>
              <a:t> ;) Paling </a:t>
            </a:r>
            <a:r>
              <a:rPr lang="en-US" sz="2500" dirty="0" err="1"/>
              <a:t>tidak</a:t>
            </a:r>
            <a:r>
              <a:rPr lang="en-US" sz="2500" dirty="0"/>
              <a:t> </a:t>
            </a:r>
            <a:r>
              <a:rPr lang="en-US" sz="2500" dirty="0" err="1"/>
              <a:t>ada</a:t>
            </a: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 err="1"/>
              <a:t>ongkos</a:t>
            </a:r>
            <a:r>
              <a:rPr lang="en-US" sz="2500" dirty="0"/>
              <a:t> </a:t>
            </a:r>
            <a:r>
              <a:rPr lang="en-US" sz="2500" dirty="0" err="1"/>
              <a:t>naik</a:t>
            </a:r>
            <a:r>
              <a:rPr lang="en-US" sz="2500" dirty="0"/>
              <a:t> </a:t>
            </a:r>
            <a:r>
              <a:rPr lang="en-US" sz="2500" dirty="0" err="1"/>
              <a:t>angkot</a:t>
            </a:r>
            <a:r>
              <a:rPr lang="en-US" sz="2500" dirty="0"/>
              <a:t> </a:t>
            </a:r>
            <a:r>
              <a:rPr lang="en-US" sz="2500" dirty="0" err="1"/>
              <a:t>untuk</a:t>
            </a:r>
            <a:r>
              <a:rPr lang="en-US" sz="2500" dirty="0"/>
              <a:t> install SIM-</a:t>
            </a:r>
            <a:r>
              <a:rPr lang="en-US" sz="2500" dirty="0" err="1"/>
              <a:t>nya</a:t>
            </a:r>
            <a:r>
              <a:rPr lang="en-US" sz="2500" dirty="0"/>
              <a:t> </a:t>
            </a:r>
            <a:r>
              <a:rPr lang="en-US" sz="2500" dirty="0" smtClean="0"/>
              <a:t>.</a:t>
            </a:r>
            <a:endParaRPr lang="en-US" sz="2500" dirty="0"/>
          </a:p>
          <a:p>
            <a:r>
              <a:rPr lang="en-US" sz="2500" dirty="0" err="1" smtClean="0"/>
              <a:t>Jangan</a:t>
            </a:r>
            <a:r>
              <a:rPr lang="en-US" sz="2500" dirty="0" smtClean="0"/>
              <a:t> </a:t>
            </a:r>
            <a:r>
              <a:rPr lang="en-US" sz="2500" dirty="0" err="1"/>
              <a:t>lupa</a:t>
            </a:r>
            <a:r>
              <a:rPr lang="en-US" sz="2500" dirty="0"/>
              <a:t> update </a:t>
            </a:r>
            <a:r>
              <a:rPr lang="en-US" sz="2500" dirty="0" err="1"/>
              <a:t>spanduk</a:t>
            </a:r>
            <a:r>
              <a:rPr lang="en-US" sz="2500" dirty="0"/>
              <a:t>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dirty="0" err="1"/>
              <a:t>brosur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“</a:t>
            </a:r>
            <a:r>
              <a:rPr lang="en-US" sz="2500" dirty="0" err="1">
                <a:solidFill>
                  <a:srgbClr val="FF0000"/>
                </a:solidFill>
              </a:rPr>
              <a:t>Apotik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Ini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Dikelola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dengan</a:t>
            </a:r>
            <a:r>
              <a:rPr lang="en-US" sz="2500" dirty="0">
                <a:solidFill>
                  <a:srgbClr val="FF0000"/>
                </a:solidFill>
              </a:rPr>
              <a:t> SIMAPO </a:t>
            </a:r>
            <a:r>
              <a:rPr lang="en-US" sz="2500" dirty="0" err="1">
                <a:solidFill>
                  <a:srgbClr val="FF0000"/>
                </a:solidFill>
              </a:rPr>
              <a:t>ver</a:t>
            </a:r>
            <a:r>
              <a:rPr lang="en-US" sz="2500" dirty="0">
                <a:solidFill>
                  <a:srgbClr val="FF0000"/>
                </a:solidFill>
              </a:rPr>
              <a:t> 1.0,</a:t>
            </a:r>
            <a:br>
              <a:rPr lang="en-US" sz="2500" dirty="0">
                <a:solidFill>
                  <a:srgbClr val="FF0000"/>
                </a:solidFill>
              </a:rPr>
            </a:br>
            <a:r>
              <a:rPr lang="en-US" sz="2500" dirty="0" err="1">
                <a:solidFill>
                  <a:srgbClr val="FF0000"/>
                </a:solidFill>
              </a:rPr>
              <a:t>Sistem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Informasi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Manajemen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untuk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Apotik</a:t>
            </a:r>
            <a:r>
              <a:rPr lang="en-US" sz="2500" dirty="0">
                <a:solidFill>
                  <a:srgbClr val="FF0000"/>
                </a:solidFill>
              </a:rPr>
              <a:t/>
            </a:r>
            <a:br>
              <a:rPr lang="en-US" sz="2500" dirty="0">
                <a:solidFill>
                  <a:srgbClr val="FF0000"/>
                </a:solidFill>
              </a:rPr>
            </a:br>
            <a:r>
              <a:rPr lang="en-US" sz="2500" dirty="0">
                <a:solidFill>
                  <a:srgbClr val="FF0000"/>
                </a:solidFill>
              </a:rPr>
              <a:t>yang </a:t>
            </a:r>
            <a:r>
              <a:rPr lang="en-US" sz="2500" dirty="0" err="1">
                <a:solidFill>
                  <a:srgbClr val="FF0000"/>
                </a:solidFill>
              </a:rPr>
              <a:t>telah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Diimplementasikan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/>
              <a:t>di </a:t>
            </a:r>
            <a:r>
              <a:rPr lang="en-US" sz="2500" dirty="0" err="1"/>
              <a:t>Beberapa</a:t>
            </a:r>
            <a:r>
              <a:rPr lang="en-US" sz="2500" dirty="0"/>
              <a:t> Kota</a:t>
            </a:r>
            <a:br>
              <a:rPr lang="en-US" sz="2500" dirty="0"/>
            </a:br>
            <a:r>
              <a:rPr lang="en-US" sz="2500" dirty="0" err="1"/>
              <a:t>Besar</a:t>
            </a:r>
            <a:r>
              <a:rPr lang="en-US" sz="2500" dirty="0"/>
              <a:t> di Indonesia“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00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smtClean="0"/>
              <a:t>9. </a:t>
            </a:r>
            <a:r>
              <a:rPr lang="en-US" b="1" dirty="0" err="1"/>
              <a:t>Benahi</a:t>
            </a:r>
            <a:r>
              <a:rPr lang="en-US" b="1" dirty="0"/>
              <a:t> SIM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Tambahkan</a:t>
            </a:r>
            <a:r>
              <a:rPr lang="en-US" b="1" dirty="0"/>
              <a:t> </a:t>
            </a:r>
            <a:r>
              <a:rPr lang="en-US" b="1" dirty="0" err="1" smtClean="0"/>
              <a:t>Fitur</a:t>
            </a:r>
            <a:endParaRPr lang="en-US" dirty="0"/>
          </a:p>
          <a:p>
            <a:r>
              <a:rPr lang="en-US" sz="2600" dirty="0" smtClean="0"/>
              <a:t>Alhamdulillah </a:t>
            </a:r>
            <a:r>
              <a:rPr lang="en-US" sz="2600" dirty="0" err="1"/>
              <a:t>sudah</a:t>
            </a:r>
            <a:r>
              <a:rPr lang="en-US" sz="2600" dirty="0"/>
              <a:t>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dua</a:t>
            </a:r>
            <a:r>
              <a:rPr lang="en-US" sz="2600" dirty="0"/>
              <a:t> </a:t>
            </a:r>
            <a:r>
              <a:rPr lang="en-US" sz="2600" dirty="0" err="1" smtClean="0"/>
              <a:t>pelanggan</a:t>
            </a:r>
            <a:r>
              <a:rPr lang="en-US" sz="2600" dirty="0" smtClean="0"/>
              <a:t>!</a:t>
            </a:r>
            <a:endParaRPr lang="en-US" sz="2600" dirty="0"/>
          </a:p>
          <a:p>
            <a:r>
              <a:rPr lang="en-US" sz="2600" dirty="0" err="1" smtClean="0"/>
              <a:t>Oprek</a:t>
            </a:r>
            <a:r>
              <a:rPr lang="en-US" sz="2600" dirty="0" smtClean="0"/>
              <a:t> </a:t>
            </a:r>
            <a:r>
              <a:rPr lang="en-US" sz="2600" dirty="0" err="1"/>
              <a:t>lagi</a:t>
            </a:r>
            <a:r>
              <a:rPr lang="en-US" sz="2600" dirty="0"/>
              <a:t> SIM </a:t>
            </a:r>
            <a:r>
              <a:rPr lang="en-US" sz="2600" dirty="0" err="1"/>
              <a:t>Apotik</a:t>
            </a:r>
            <a:r>
              <a:rPr lang="en-US" sz="2600" dirty="0"/>
              <a:t> </a:t>
            </a:r>
            <a:r>
              <a:rPr lang="en-US" sz="2600" dirty="0" err="1"/>
              <a:t>kita</a:t>
            </a:r>
            <a:r>
              <a:rPr lang="en-US" sz="2600" dirty="0"/>
              <a:t>, </a:t>
            </a:r>
            <a:r>
              <a:rPr lang="en-US" sz="2600" dirty="0" err="1"/>
              <a:t>tambahkan</a:t>
            </a:r>
            <a:r>
              <a:rPr lang="en-US" sz="2600" dirty="0"/>
              <a:t> </a:t>
            </a:r>
            <a:r>
              <a:rPr lang="en-US" sz="2600" dirty="0" err="1"/>
              <a:t>fitur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err="1"/>
              <a:t>berdasarkan</a:t>
            </a:r>
            <a:r>
              <a:rPr lang="en-US" sz="2600" dirty="0"/>
              <a:t> </a:t>
            </a:r>
            <a:r>
              <a:rPr lang="en-US" sz="2600" dirty="0" err="1"/>
              <a:t>feedbackdari</a:t>
            </a:r>
            <a:r>
              <a:rPr lang="en-US" sz="2600" dirty="0"/>
              <a:t> </a:t>
            </a:r>
            <a:r>
              <a:rPr lang="en-US" sz="2600" dirty="0" err="1" smtClean="0"/>
              <a:t>pengguna</a:t>
            </a:r>
            <a:endParaRPr lang="en-US" sz="2600" dirty="0"/>
          </a:p>
          <a:p>
            <a:r>
              <a:rPr lang="en-US" sz="2600" dirty="0" err="1" smtClean="0"/>
              <a:t>Benahi</a:t>
            </a:r>
            <a:r>
              <a:rPr lang="en-US" sz="2600" dirty="0" smtClean="0"/>
              <a:t> </a:t>
            </a:r>
            <a:r>
              <a:rPr lang="en-US" sz="2600" dirty="0"/>
              <a:t>user interface, </a:t>
            </a:r>
            <a:r>
              <a:rPr lang="en-US" sz="2600" dirty="0" err="1"/>
              <a:t>buat</a:t>
            </a:r>
            <a:r>
              <a:rPr lang="en-US" sz="2600" dirty="0"/>
              <a:t> yang </a:t>
            </a:r>
            <a:r>
              <a:rPr lang="en-US" sz="2600" dirty="0" err="1"/>
              <a:t>lebih</a:t>
            </a:r>
            <a:r>
              <a:rPr lang="en-US" sz="2600" dirty="0"/>
              <a:t> </a:t>
            </a:r>
            <a:r>
              <a:rPr lang="en-US" sz="2600" dirty="0" err="1"/>
              <a:t>segar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unik</a:t>
            </a:r>
            <a:r>
              <a:rPr lang="en-US" sz="2600" dirty="0"/>
              <a:t>, </a:t>
            </a:r>
            <a:r>
              <a:rPr lang="en-US" sz="2600" dirty="0" err="1"/>
              <a:t>beri</a:t>
            </a:r>
            <a:r>
              <a:rPr lang="en-US" sz="2600" dirty="0"/>
              <a:t> </a:t>
            </a:r>
            <a:r>
              <a:rPr lang="en-US" sz="2600" dirty="0" err="1"/>
              <a:t>versi</a:t>
            </a:r>
            <a:r>
              <a:rPr lang="en-US" sz="2600" dirty="0"/>
              <a:t> </a:t>
            </a:r>
            <a:r>
              <a:rPr lang="en-US" sz="2600" dirty="0" err="1"/>
              <a:t>baru</a:t>
            </a:r>
            <a:r>
              <a:rPr lang="en-US" sz="2600" dirty="0"/>
              <a:t> SIMAPO </a:t>
            </a:r>
            <a:r>
              <a:rPr lang="en-US" sz="2600" dirty="0" err="1"/>
              <a:t>Ver</a:t>
            </a:r>
            <a:r>
              <a:rPr lang="en-US" sz="2600" dirty="0"/>
              <a:t> </a:t>
            </a:r>
            <a:r>
              <a:rPr lang="en-US" sz="2600" dirty="0" smtClean="0"/>
              <a:t>1.1</a:t>
            </a:r>
            <a:endParaRPr lang="en-US" sz="2600" dirty="0"/>
          </a:p>
          <a:p>
            <a:r>
              <a:rPr lang="en-US" sz="2600" dirty="0" err="1" smtClean="0"/>
              <a:t>Tawarkan</a:t>
            </a:r>
            <a:r>
              <a:rPr lang="en-US" sz="2600" dirty="0" smtClean="0"/>
              <a:t> </a:t>
            </a:r>
            <a:r>
              <a:rPr lang="en-US" sz="2600" dirty="0" err="1"/>
              <a:t>lagi</a:t>
            </a:r>
            <a:r>
              <a:rPr lang="en-US" sz="2600" dirty="0"/>
              <a:t>, </a:t>
            </a:r>
            <a:r>
              <a:rPr lang="en-US" sz="2600" dirty="0" err="1"/>
              <a:t>jangan</a:t>
            </a:r>
            <a:r>
              <a:rPr lang="en-US" sz="2600" dirty="0"/>
              <a:t> gratis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terlalu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err="1"/>
              <a:t>mahal</a:t>
            </a:r>
            <a:r>
              <a:rPr lang="en-US" sz="2600" dirty="0"/>
              <a:t> </a:t>
            </a:r>
            <a:r>
              <a:rPr lang="en-US" sz="2600" dirty="0" err="1"/>
              <a:t>Rp</a:t>
            </a:r>
            <a:r>
              <a:rPr lang="en-US" sz="2600" dirty="0"/>
              <a:t> 500 -700 </a:t>
            </a:r>
            <a:r>
              <a:rPr lang="en-US" sz="2600" dirty="0" err="1"/>
              <a:t>rb</a:t>
            </a:r>
            <a:r>
              <a:rPr lang="en-US" sz="2600" dirty="0"/>
              <a:t> </a:t>
            </a:r>
            <a:r>
              <a:rPr lang="en-US" sz="2600" dirty="0" err="1"/>
              <a:t>juga</a:t>
            </a:r>
            <a:r>
              <a:rPr lang="en-US" sz="2600" dirty="0"/>
              <a:t> </a:t>
            </a:r>
            <a:r>
              <a:rPr lang="en-US" sz="2600" dirty="0" smtClean="0"/>
              <a:t>OK</a:t>
            </a:r>
            <a:endParaRPr lang="en-US" sz="2600" dirty="0"/>
          </a:p>
          <a:p>
            <a:r>
              <a:rPr lang="en-US" sz="2600" dirty="0" err="1" smtClean="0"/>
              <a:t>Tetap</a:t>
            </a:r>
            <a:r>
              <a:rPr lang="en-US" sz="2600" dirty="0" smtClean="0"/>
              <a:t> </a:t>
            </a:r>
            <a:r>
              <a:rPr lang="en-US" sz="2600" dirty="0" err="1"/>
              <a:t>lakukan</a:t>
            </a:r>
            <a:r>
              <a:rPr lang="en-US" sz="2600" dirty="0"/>
              <a:t> blog marketing, </a:t>
            </a:r>
            <a:r>
              <a:rPr lang="en-US" sz="2600" dirty="0" err="1"/>
              <a:t>bisa</a:t>
            </a:r>
            <a:r>
              <a:rPr lang="en-US" sz="2600" dirty="0"/>
              <a:t> </a:t>
            </a:r>
            <a:r>
              <a:rPr lang="en-US" sz="2600" dirty="0" err="1"/>
              <a:t>juga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err="1"/>
              <a:t>dipertajam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 smtClean="0"/>
              <a:t>aktif</a:t>
            </a:r>
            <a:r>
              <a:rPr lang="en-US" sz="2600" dirty="0" smtClean="0"/>
              <a:t> </a:t>
            </a:r>
            <a:r>
              <a:rPr lang="en-US" sz="2600" dirty="0" err="1" smtClean="0"/>
              <a:t>ikut</a:t>
            </a:r>
            <a:r>
              <a:rPr lang="en-US" sz="2600" dirty="0" smtClean="0"/>
              <a:t> tender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42913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b="1" dirty="0" smtClean="0"/>
              <a:t>10. Matangkan </a:t>
            </a:r>
            <a:r>
              <a:rPr lang="nn-NO" b="1" dirty="0"/>
              <a:t>Produk </a:t>
            </a:r>
            <a:r>
              <a:rPr lang="nn-NO" b="1" dirty="0" smtClean="0"/>
              <a:t>dan</a:t>
            </a:r>
            <a:r>
              <a:rPr lang="nn-NO" dirty="0"/>
              <a:t> </a:t>
            </a:r>
            <a:r>
              <a:rPr lang="nn-NO" b="1" dirty="0" smtClean="0"/>
              <a:t>Mulai </a:t>
            </a:r>
            <a:r>
              <a:rPr lang="nn-NO" b="1" dirty="0"/>
              <a:t>Kembangkan Produk </a:t>
            </a:r>
            <a:r>
              <a:rPr lang="nn-NO" b="1" dirty="0" smtClean="0"/>
              <a:t>Lain</a:t>
            </a:r>
            <a:endParaRPr lang="nn-NO" dirty="0"/>
          </a:p>
          <a:p>
            <a:r>
              <a:rPr lang="en-US" sz="2600" dirty="0" err="1" smtClean="0"/>
              <a:t>Terus</a:t>
            </a:r>
            <a:r>
              <a:rPr lang="en-US" sz="2600" dirty="0" smtClean="0"/>
              <a:t> </a:t>
            </a:r>
            <a:r>
              <a:rPr lang="en-US" sz="2600" dirty="0" err="1"/>
              <a:t>perbaiki</a:t>
            </a:r>
            <a:r>
              <a:rPr lang="en-US" sz="2600" dirty="0"/>
              <a:t> </a:t>
            </a:r>
            <a:r>
              <a:rPr lang="en-US" sz="2600" dirty="0" err="1"/>
              <a:t>produk</a:t>
            </a:r>
            <a:r>
              <a:rPr lang="en-US" sz="2600" dirty="0"/>
              <a:t> SIM </a:t>
            </a:r>
            <a:r>
              <a:rPr lang="en-US" sz="2600" dirty="0" err="1"/>
              <a:t>Apotik</a:t>
            </a:r>
            <a:r>
              <a:rPr lang="en-US" sz="2600" dirty="0"/>
              <a:t> </a:t>
            </a:r>
            <a:r>
              <a:rPr lang="en-US" sz="2600" dirty="0" err="1"/>
              <a:t>sampai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err="1"/>
              <a:t>lengkap</a:t>
            </a:r>
            <a:r>
              <a:rPr lang="en-US" sz="2600" dirty="0"/>
              <a:t> </a:t>
            </a:r>
            <a:r>
              <a:rPr lang="en-US" sz="2600" dirty="0" err="1" smtClean="0"/>
              <a:t>fiturnya</a:t>
            </a:r>
            <a:endParaRPr lang="en-US" sz="2600" dirty="0"/>
          </a:p>
          <a:p>
            <a:r>
              <a:rPr lang="en-US" sz="2600" dirty="0" err="1" smtClean="0"/>
              <a:t>Apabila</a:t>
            </a:r>
            <a:r>
              <a:rPr lang="en-US" sz="2600" dirty="0" smtClean="0"/>
              <a:t> </a:t>
            </a:r>
            <a:r>
              <a:rPr lang="en-US" sz="2600" dirty="0" err="1"/>
              <a:t>satu</a:t>
            </a:r>
            <a:r>
              <a:rPr lang="en-US" sz="2600" dirty="0"/>
              <a:t> </a:t>
            </a:r>
            <a:r>
              <a:rPr lang="en-US" sz="2600" dirty="0" err="1"/>
              <a:t>produk</a:t>
            </a:r>
            <a:r>
              <a:rPr lang="en-US" sz="2600" dirty="0"/>
              <a:t> </a:t>
            </a:r>
            <a:r>
              <a:rPr lang="en-US" sz="2600" dirty="0" err="1"/>
              <a:t>sudah</a:t>
            </a:r>
            <a:r>
              <a:rPr lang="en-US" sz="2600" dirty="0"/>
              <a:t> </a:t>
            </a:r>
            <a:r>
              <a:rPr lang="en-US" sz="2600" dirty="0" err="1"/>
              <a:t>matang</a:t>
            </a:r>
            <a:r>
              <a:rPr lang="en-US" sz="2600" dirty="0"/>
              <a:t>, </a:t>
            </a:r>
            <a:r>
              <a:rPr lang="en-US" sz="2600" dirty="0" err="1" smtClean="0"/>
              <a:t>pikirkan</a:t>
            </a:r>
            <a:r>
              <a:rPr lang="en-US" sz="2600" dirty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/>
              <a:t>mengembangkan</a:t>
            </a:r>
            <a:r>
              <a:rPr lang="en-US" sz="2600" dirty="0"/>
              <a:t> </a:t>
            </a:r>
            <a:r>
              <a:rPr lang="en-US" sz="2600" dirty="0" err="1"/>
              <a:t>produk</a:t>
            </a:r>
            <a:r>
              <a:rPr lang="en-US" sz="2600" dirty="0"/>
              <a:t> </a:t>
            </a:r>
            <a:r>
              <a:rPr lang="en-US" sz="2600" dirty="0" smtClean="0"/>
              <a:t>lain</a:t>
            </a:r>
            <a:endParaRPr lang="en-US" sz="2600" dirty="0"/>
          </a:p>
          <a:p>
            <a:r>
              <a:rPr lang="en-US" sz="2600" dirty="0" err="1" smtClean="0"/>
              <a:t>Mulai</a:t>
            </a:r>
            <a:r>
              <a:rPr lang="en-US" sz="2600" dirty="0" smtClean="0"/>
              <a:t> </a:t>
            </a:r>
            <a:r>
              <a:rPr lang="en-US" sz="2600" dirty="0" err="1"/>
              <a:t>lagi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tahap</a:t>
            </a:r>
            <a:r>
              <a:rPr lang="en-US" sz="2600" dirty="0"/>
              <a:t> </a:t>
            </a:r>
            <a:r>
              <a:rPr lang="en-US" sz="2600" dirty="0" err="1"/>
              <a:t>pertama</a:t>
            </a:r>
            <a:r>
              <a:rPr lang="en-US" sz="2600" dirty="0"/>
              <a:t>, </a:t>
            </a:r>
            <a:r>
              <a:rPr lang="en-US" sz="2600" dirty="0" err="1"/>
              <a:t>cari</a:t>
            </a:r>
            <a:r>
              <a:rPr lang="en-US" sz="2600" dirty="0"/>
              <a:t> </a:t>
            </a:r>
            <a:r>
              <a:rPr lang="en-US" sz="2600" dirty="0" err="1"/>
              <a:t>teman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err="1"/>
              <a:t>lagi</a:t>
            </a:r>
            <a:r>
              <a:rPr lang="en-US" sz="2600" dirty="0"/>
              <a:t> yang </a:t>
            </a:r>
            <a:r>
              <a:rPr lang="en-US" sz="2600" dirty="0" err="1"/>
              <a:t>punya</a:t>
            </a:r>
            <a:r>
              <a:rPr lang="en-US" sz="2600" dirty="0"/>
              <a:t> </a:t>
            </a:r>
            <a:r>
              <a:rPr lang="en-US" sz="2600" dirty="0" err="1"/>
              <a:t>hubungan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err="1"/>
              <a:t>pengelola</a:t>
            </a:r>
            <a:r>
              <a:rPr lang="en-US" sz="2600" dirty="0"/>
              <a:t> </a:t>
            </a:r>
            <a:r>
              <a:rPr lang="en-US" sz="2600" dirty="0" err="1"/>
              <a:t>bengkel</a:t>
            </a:r>
            <a:r>
              <a:rPr lang="en-US" sz="2600" dirty="0"/>
              <a:t>, </a:t>
            </a:r>
            <a:r>
              <a:rPr lang="en-US" sz="2600" dirty="0" err="1"/>
              <a:t>perpustakaan</a:t>
            </a:r>
            <a:r>
              <a:rPr lang="en-US" sz="2600" dirty="0"/>
              <a:t>, </a:t>
            </a:r>
            <a:r>
              <a:rPr lang="en-US" sz="2600" dirty="0" err="1"/>
              <a:t>toko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err="1"/>
              <a:t>buku</a:t>
            </a:r>
            <a:r>
              <a:rPr lang="en-US" sz="2600" dirty="0"/>
              <a:t>, </a:t>
            </a:r>
            <a:r>
              <a:rPr lang="en-US" sz="2600" dirty="0" err="1"/>
              <a:t>dsb</a:t>
            </a:r>
            <a:r>
              <a:rPr lang="en-US" sz="26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18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67543" y="857251"/>
            <a:ext cx="8229600" cy="36754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GB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: BISNIS </a:t>
            </a:r>
            <a:r>
              <a:rPr lang="en-GB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 ERA DIGITAL </a:t>
            </a:r>
            <a:br>
              <a:rPr lang="en-GB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Dari </a:t>
            </a:r>
            <a:r>
              <a:rPr lang="en-GB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Peranti</a:t>
            </a:r>
            <a:r>
              <a:rPr lang="en-GB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Lunak</a:t>
            </a:r>
            <a:r>
              <a:rPr lang="en-GB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Hingga</a:t>
            </a:r>
            <a:r>
              <a:rPr lang="en-GB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Batik </a:t>
            </a:r>
            <a:r>
              <a:rPr lang="en-GB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Siap</a:t>
            </a:r>
            <a:r>
              <a:rPr lang="en-GB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Pakai</a:t>
            </a:r>
            <a:r>
              <a:rPr lang="en-GB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GB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GB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538791"/>
            <a:ext cx="8229600" cy="41044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 marL="171450" indent="-165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Batik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fraktal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ditemukan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oleh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tiga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anak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muda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berdomisili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 Bandung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latar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belakang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pendidikan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berbeda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yaitu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GB" sz="2500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25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Nancy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Margried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lulusan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komunikasi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Unpad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endParaRPr lang="en-GB" sz="2500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25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Muhammad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Lukman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arsitek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ITB),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GB" sz="2500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25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Yun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Hariadi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(alumnus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matematika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ITB</a:t>
            </a:r>
            <a:r>
              <a:rPr lang="en-GB" sz="25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marL="635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GB" sz="25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Ketiganya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disatukan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oleh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minat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sama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yakni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seni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teknologi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171450" indent="-1651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Batik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fraktal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lahir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serangkaian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penelitian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dilakukan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sepanjang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tahun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2006.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Selama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berbulan-bulan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mereka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meneliti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ratusan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motif batik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tradisional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berbagai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daerah</a:t>
            </a:r>
            <a:r>
              <a:rPr lang="en-GB" sz="2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 Indonesia. </a:t>
            </a:r>
          </a:p>
        </p:txBody>
      </p:sp>
      <p:sp>
        <p:nvSpPr>
          <p:cNvPr id="168" name="Shape 168"/>
          <p:cNvSpPr/>
          <p:nvPr/>
        </p:nvSpPr>
        <p:spPr>
          <a:xfrm>
            <a:off x="155576" y="748903"/>
            <a:ext cx="3047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155576" y="-382191"/>
            <a:ext cx="6886575" cy="2586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5027407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651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Mendirikan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Piksel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Indonesia, di 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Nancy 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CEO. 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Melalui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bendera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Piksel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Indonesia 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mereka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memproduksi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r>
              <a:rPr lang="en-GB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batik 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fraktal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merek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dagang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"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jBatik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". </a:t>
            </a:r>
          </a:p>
          <a:p>
            <a:pPr marL="171450" indent="-1651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peranti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lunak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Batik, 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Piksel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Indonesia 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ingin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seni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batik 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bisa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lebih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membumi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lebih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mudah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diproduksi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secara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massal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mass product</a:t>
            </a:r>
            <a:r>
              <a:rPr lang="en-GB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54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3000" dirty="0" smtClean="0"/>
              <a:t>2006 -&gt; </a:t>
            </a:r>
            <a:r>
              <a:rPr lang="en-ID" sz="3000" dirty="0" err="1" smtClean="0"/>
              <a:t>pembuatan</a:t>
            </a:r>
            <a:r>
              <a:rPr lang="en-ID" sz="3000" dirty="0" smtClean="0"/>
              <a:t> software </a:t>
            </a:r>
          </a:p>
          <a:p>
            <a:r>
              <a:rPr lang="en-ID" sz="3000" dirty="0" smtClean="0"/>
              <a:t>2008 -&gt; software </a:t>
            </a:r>
            <a:r>
              <a:rPr lang="en-ID" sz="3000" dirty="0" err="1" smtClean="0"/>
              <a:t>sempurna</a:t>
            </a:r>
            <a:endParaRPr lang="en-ID" sz="3000" dirty="0" smtClean="0"/>
          </a:p>
          <a:p>
            <a:r>
              <a:rPr lang="en-ID" sz="3000" dirty="0" smtClean="0"/>
              <a:t>2009 -&gt; </a:t>
            </a:r>
            <a:r>
              <a:rPr lang="en-ID" sz="3000" dirty="0" err="1" smtClean="0"/>
              <a:t>dilncurkan</a:t>
            </a:r>
            <a:r>
              <a:rPr lang="en-ID" sz="3000" dirty="0" smtClean="0"/>
              <a:t> </a:t>
            </a:r>
            <a:r>
              <a:rPr lang="en-ID" sz="3000" dirty="0" err="1" smtClean="0"/>
              <a:t>secara</a:t>
            </a:r>
            <a:r>
              <a:rPr lang="en-ID" sz="3000" dirty="0" smtClean="0"/>
              <a:t> </a:t>
            </a:r>
            <a:r>
              <a:rPr lang="en-ID" sz="3000" dirty="0" err="1" smtClean="0"/>
              <a:t>komersial</a:t>
            </a:r>
            <a:r>
              <a:rPr lang="en-ID" sz="3000" dirty="0" smtClean="0"/>
              <a:t>, </a:t>
            </a:r>
            <a:r>
              <a:rPr lang="en-US" sz="3000" dirty="0" err="1"/>
              <a:t>mendapatkan</a:t>
            </a:r>
            <a:r>
              <a:rPr lang="en-US" sz="3000" dirty="0"/>
              <a:t> </a:t>
            </a:r>
            <a:r>
              <a:rPr lang="en-US" sz="3000" dirty="0" err="1"/>
              <a:t>kucuran</a:t>
            </a:r>
            <a:r>
              <a:rPr lang="en-US" sz="3000" dirty="0"/>
              <a:t> </a:t>
            </a:r>
            <a:r>
              <a:rPr lang="en-US" sz="3000" dirty="0" err="1"/>
              <a:t>dana</a:t>
            </a:r>
            <a:r>
              <a:rPr lang="en-US" sz="3000" dirty="0"/>
              <a:t> </a:t>
            </a:r>
            <a:r>
              <a:rPr lang="en-US" sz="3000" dirty="0" err="1"/>
              <a:t>selama</a:t>
            </a:r>
            <a:r>
              <a:rPr lang="en-US" sz="3000" dirty="0"/>
              <a:t> </a:t>
            </a:r>
            <a:r>
              <a:rPr lang="en-US" sz="3000" dirty="0" err="1"/>
              <a:t>enam</a:t>
            </a:r>
            <a:r>
              <a:rPr lang="en-US" sz="3000" dirty="0"/>
              <a:t> </a:t>
            </a:r>
            <a:r>
              <a:rPr lang="en-US" sz="3000" dirty="0" err="1"/>
              <a:t>bulan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</a:t>
            </a:r>
            <a:r>
              <a:rPr lang="en-US" sz="3000" dirty="0" smtClean="0"/>
              <a:t>SENADA-USAID</a:t>
            </a:r>
          </a:p>
          <a:p>
            <a:r>
              <a:rPr lang="en-ID" sz="3000" dirty="0" smtClean="0"/>
              <a:t>Target </a:t>
            </a:r>
            <a:r>
              <a:rPr lang="en-ID" sz="3000" dirty="0" err="1" smtClean="0"/>
              <a:t>pasar</a:t>
            </a:r>
            <a:r>
              <a:rPr lang="en-ID" sz="3000" dirty="0" smtClean="0"/>
              <a:t> -&gt; </a:t>
            </a:r>
            <a:r>
              <a:rPr lang="en-ID" sz="3000" dirty="0" err="1" smtClean="0"/>
              <a:t>pengusaha</a:t>
            </a:r>
            <a:r>
              <a:rPr lang="en-ID" sz="3000" dirty="0" smtClean="0"/>
              <a:t> batik local </a:t>
            </a:r>
            <a:r>
              <a:rPr lang="en-ID" sz="3000" dirty="0" err="1" smtClean="0"/>
              <a:t>dan</a:t>
            </a:r>
            <a:r>
              <a:rPr lang="en-ID" sz="3000" dirty="0" smtClean="0"/>
              <a:t> </a:t>
            </a:r>
            <a:r>
              <a:rPr lang="en-ID" sz="3000" dirty="0" err="1" smtClean="0"/>
              <a:t>desainer</a:t>
            </a:r>
            <a:r>
              <a:rPr lang="en-ID" sz="3000" dirty="0" smtClean="0"/>
              <a:t> </a:t>
            </a:r>
            <a:r>
              <a:rPr lang="en-ID" sz="3000" dirty="0" err="1" smtClean="0"/>
              <a:t>grafis</a:t>
            </a:r>
            <a:r>
              <a:rPr lang="en-ID" sz="3000" dirty="0" smtClean="0"/>
              <a:t>, </a:t>
            </a:r>
            <a:r>
              <a:rPr lang="en-ID" sz="3000" dirty="0" err="1" smtClean="0"/>
              <a:t>dan</a:t>
            </a:r>
            <a:r>
              <a:rPr lang="en-ID" sz="3000" dirty="0" smtClean="0"/>
              <a:t> </a:t>
            </a:r>
            <a:r>
              <a:rPr lang="en-ID" sz="3000" dirty="0" err="1" smtClean="0"/>
              <a:t>perusahaan</a:t>
            </a:r>
            <a:r>
              <a:rPr lang="en-ID" sz="3000" dirty="0" smtClean="0"/>
              <a:t> batik </a:t>
            </a:r>
            <a:r>
              <a:rPr lang="en-ID" sz="3000" dirty="0" err="1" smtClean="0"/>
              <a:t>besar</a:t>
            </a:r>
            <a:endParaRPr lang="en-ID" sz="3000" dirty="0" smtClean="0"/>
          </a:p>
          <a:p>
            <a:r>
              <a:rPr lang="en-ID" sz="3000" dirty="0" err="1" smtClean="0"/>
              <a:t>Penjualan</a:t>
            </a:r>
            <a:r>
              <a:rPr lang="en-ID" sz="3000" dirty="0" smtClean="0"/>
              <a:t> </a:t>
            </a:r>
            <a:r>
              <a:rPr lang="en-ID" sz="3000" dirty="0" err="1" smtClean="0"/>
              <a:t>sampai</a:t>
            </a:r>
            <a:r>
              <a:rPr lang="en-ID" sz="3000" dirty="0" smtClean="0"/>
              <a:t> </a:t>
            </a:r>
            <a:r>
              <a:rPr lang="en-ID" sz="3000" dirty="0" err="1" smtClean="0"/>
              <a:t>saat</a:t>
            </a:r>
            <a:r>
              <a:rPr lang="en-ID" sz="3000" dirty="0" smtClean="0"/>
              <a:t> </a:t>
            </a:r>
            <a:r>
              <a:rPr lang="en-ID" sz="3000" dirty="0" err="1" smtClean="0"/>
              <a:t>ini</a:t>
            </a:r>
            <a:r>
              <a:rPr lang="en-ID" sz="3000" dirty="0" smtClean="0"/>
              <a:t> -&gt; 450 </a:t>
            </a:r>
            <a:r>
              <a:rPr lang="en-ID" sz="3000" dirty="0" err="1" smtClean="0"/>
              <a:t>juta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12878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3690" t="9341" r="14860"/>
          <a:stretch/>
        </p:blipFill>
        <p:spPr>
          <a:xfrm>
            <a:off x="-152400" y="609600"/>
            <a:ext cx="92964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14894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67543" y="857251"/>
            <a:ext cx="8229600" cy="4755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GB" sz="33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young digital entrepreneur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28650" y="222646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Murni Hardayani (Pemilik RaZha), 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Inggrid Chan (Pemilik Fashionette-Room), 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Nandra Janniata (Pemilik Katering Bebitang),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Dedy Irawan (Pemilik JP Production) dan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Budianto Goenawarman (Direktur PT Finroll).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1" y="4617132"/>
            <a:ext cx="1656183" cy="120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6536" y="4509121"/>
            <a:ext cx="2107951" cy="1359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7021498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066800" y="685800"/>
            <a:ext cx="8686800" cy="4724400"/>
            <a:chOff x="762000" y="768987"/>
            <a:chExt cx="8686800" cy="4723763"/>
          </a:xfrm>
        </p:grpSpPr>
        <p:sp>
          <p:nvSpPr>
            <p:cNvPr id="16387" name="Text Box 4"/>
            <p:cNvSpPr txBox="1">
              <a:spLocks noChangeArrowheads="1"/>
            </p:cNvSpPr>
            <p:nvPr/>
          </p:nvSpPr>
          <p:spPr bwMode="auto">
            <a:xfrm>
              <a:off x="2057400" y="768987"/>
              <a:ext cx="5257800" cy="293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id-ID" sz="2400" b="1">
                  <a:solidFill>
                    <a:srgbClr val="0000CC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Inovasi</a:t>
              </a:r>
              <a:endParaRPr lang="en-US" sz="2400" b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388" name="Group 26"/>
            <p:cNvGrpSpPr>
              <a:grpSpLocks/>
            </p:cNvGrpSpPr>
            <p:nvPr/>
          </p:nvGrpSpPr>
          <p:grpSpPr bwMode="auto">
            <a:xfrm>
              <a:off x="762000" y="1371600"/>
              <a:ext cx="8686800" cy="4121150"/>
              <a:chOff x="480" y="912"/>
              <a:chExt cx="5472" cy="2596"/>
            </a:xfrm>
          </p:grpSpPr>
          <p:sp>
            <p:nvSpPr>
              <p:cNvPr id="16389" name="Text Box 15"/>
              <p:cNvSpPr txBox="1">
                <a:spLocks noChangeArrowheads="1"/>
              </p:cNvSpPr>
              <p:nvPr/>
            </p:nvSpPr>
            <p:spPr bwMode="auto">
              <a:xfrm>
                <a:off x="3744" y="1920"/>
                <a:ext cx="21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bg1"/>
                    </a:solidFill>
                  </a:rPr>
                  <a:t>Dunia khayal / lab</a:t>
                </a:r>
              </a:p>
            </p:txBody>
          </p:sp>
          <p:sp>
            <p:nvSpPr>
              <p:cNvPr id="16390" name="Text Box 16"/>
              <p:cNvSpPr txBox="1">
                <a:spLocks noChangeArrowheads="1"/>
              </p:cNvSpPr>
              <p:nvPr/>
            </p:nvSpPr>
            <p:spPr bwMode="auto">
              <a:xfrm>
                <a:off x="3744" y="2208"/>
                <a:ext cx="220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id-ID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6391" name="Group 25"/>
              <p:cNvGrpSpPr>
                <a:grpSpLocks/>
              </p:cNvGrpSpPr>
              <p:nvPr/>
            </p:nvGrpSpPr>
            <p:grpSpPr bwMode="auto">
              <a:xfrm>
                <a:off x="480" y="912"/>
                <a:ext cx="4944" cy="2596"/>
                <a:chOff x="480" y="912"/>
                <a:chExt cx="4944" cy="2596"/>
              </a:xfrm>
            </p:grpSpPr>
            <p:sp>
              <p:nvSpPr>
                <p:cNvPr id="16392" name="Line 8"/>
                <p:cNvSpPr>
                  <a:spLocks noChangeShapeType="1"/>
                </p:cNvSpPr>
                <p:nvPr/>
              </p:nvSpPr>
              <p:spPr bwMode="auto">
                <a:xfrm>
                  <a:off x="2688" y="2020"/>
                  <a:ext cx="0" cy="1104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393" name="Group 19"/>
                <p:cNvGrpSpPr>
                  <a:grpSpLocks/>
                </p:cNvGrpSpPr>
                <p:nvPr/>
              </p:nvGrpSpPr>
              <p:grpSpPr bwMode="auto">
                <a:xfrm>
                  <a:off x="576" y="2356"/>
                  <a:ext cx="1392" cy="864"/>
                  <a:chOff x="768" y="2356"/>
                  <a:chExt cx="1392" cy="864"/>
                </a:xfrm>
              </p:grpSpPr>
              <p:sp>
                <p:nvSpPr>
                  <p:cNvPr id="16408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356"/>
                    <a:ext cx="1296" cy="864"/>
                  </a:xfrm>
                  <a:prstGeom prst="rect">
                    <a:avLst/>
                  </a:prstGeom>
                  <a:noFill/>
                  <a:ln w="5715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/>
                  </a:p>
                </p:txBody>
              </p:sp>
              <p:sp>
                <p:nvSpPr>
                  <p:cNvPr id="16409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2452"/>
                    <a:ext cx="1392" cy="6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5715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50000"/>
                      </a:lnSpc>
                      <a:spcBef>
                        <a:spcPct val="50000"/>
                      </a:spcBef>
                    </a:pPr>
                    <a:r>
                      <a:rPr lang="en-US" b="1">
                        <a:solidFill>
                          <a:srgbClr val="0088EE"/>
                        </a:solidFill>
                      </a:rPr>
                      <a:t>Aspek Teknis</a:t>
                    </a:r>
                  </a:p>
                  <a:p>
                    <a:pPr eaLnBrk="1" hangingPunct="1">
                      <a:lnSpc>
                        <a:spcPct val="50000"/>
                      </a:lnSpc>
                      <a:spcBef>
                        <a:spcPct val="50000"/>
                      </a:spcBef>
                    </a:pPr>
                    <a:r>
                      <a:rPr lang="en-US" b="1">
                        <a:solidFill>
                          <a:srgbClr val="0088EE"/>
                        </a:solidFill>
                      </a:rPr>
                      <a:t>Aspek Pemasaran</a:t>
                    </a:r>
                  </a:p>
                  <a:p>
                    <a:pPr eaLnBrk="1" hangingPunct="1">
                      <a:lnSpc>
                        <a:spcPct val="50000"/>
                      </a:lnSpc>
                      <a:spcBef>
                        <a:spcPct val="50000"/>
                      </a:spcBef>
                    </a:pPr>
                    <a:r>
                      <a:rPr lang="en-US" b="1">
                        <a:solidFill>
                          <a:srgbClr val="0088EE"/>
                        </a:solidFill>
                      </a:rPr>
                      <a:t>Aspek Keuangan</a:t>
                    </a:r>
                  </a:p>
                  <a:p>
                    <a:pPr eaLnBrk="1" hangingPunct="1">
                      <a:lnSpc>
                        <a:spcPct val="50000"/>
                      </a:lnSpc>
                      <a:spcBef>
                        <a:spcPct val="50000"/>
                      </a:spcBef>
                    </a:pPr>
                    <a:r>
                      <a:rPr lang="en-US" b="1">
                        <a:solidFill>
                          <a:srgbClr val="0088EE"/>
                        </a:solidFill>
                      </a:rPr>
                      <a:t>Aspek lain-lain</a:t>
                    </a:r>
                  </a:p>
                </p:txBody>
              </p:sp>
            </p:grpSp>
            <p:grpSp>
              <p:nvGrpSpPr>
                <p:cNvPr id="16394" name="Group 18"/>
                <p:cNvGrpSpPr>
                  <a:grpSpLocks/>
                </p:cNvGrpSpPr>
                <p:nvPr/>
              </p:nvGrpSpPr>
              <p:grpSpPr bwMode="auto">
                <a:xfrm>
                  <a:off x="2256" y="3124"/>
                  <a:ext cx="960" cy="384"/>
                  <a:chOff x="2832" y="3268"/>
                  <a:chExt cx="960" cy="384"/>
                </a:xfrm>
              </p:grpSpPr>
              <p:sp>
                <p:nvSpPr>
                  <p:cNvPr id="16406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268"/>
                    <a:ext cx="912" cy="384"/>
                  </a:xfrm>
                  <a:prstGeom prst="rect">
                    <a:avLst/>
                  </a:prstGeom>
                  <a:noFill/>
                  <a:ln w="5715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/>
                  </a:p>
                </p:txBody>
              </p:sp>
              <p:sp>
                <p:nvSpPr>
                  <p:cNvPr id="16407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3364"/>
                    <a:ext cx="912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5715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b="1">
                        <a:solidFill>
                          <a:srgbClr val="0088EE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rPr>
                      <a:t>PR</a:t>
                    </a:r>
                    <a:r>
                      <a:rPr lang="id-ID" b="1">
                        <a:solidFill>
                          <a:srgbClr val="0088EE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rPr>
                      <a:t>ODUK</a:t>
                    </a:r>
                    <a:endParaRPr lang="en-US" b="1">
                      <a:solidFill>
                        <a:srgbClr val="0088EE"/>
                      </a:solidFill>
                      <a:latin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16395" name="Group 17"/>
                <p:cNvGrpSpPr>
                  <a:grpSpLocks/>
                </p:cNvGrpSpPr>
                <p:nvPr/>
              </p:nvGrpSpPr>
              <p:grpSpPr bwMode="auto">
                <a:xfrm>
                  <a:off x="2304" y="1392"/>
                  <a:ext cx="816" cy="580"/>
                  <a:chOff x="2640" y="1680"/>
                  <a:chExt cx="816" cy="580"/>
                </a:xfrm>
              </p:grpSpPr>
              <p:sp>
                <p:nvSpPr>
                  <p:cNvPr id="16404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680"/>
                    <a:ext cx="816" cy="580"/>
                  </a:xfrm>
                  <a:prstGeom prst="ellipse">
                    <a:avLst/>
                  </a:prstGeom>
                  <a:noFill/>
                  <a:ln w="57150" algn="ctr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/>
                  </a:p>
                </p:txBody>
              </p:sp>
              <p:sp>
                <p:nvSpPr>
                  <p:cNvPr id="16405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8" y="1876"/>
                    <a:ext cx="672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5715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b="1">
                        <a:solidFill>
                          <a:srgbClr val="0088EE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rPr>
                      <a:t>IDE</a:t>
                    </a:r>
                  </a:p>
                </p:txBody>
              </p:sp>
            </p:grpSp>
            <p:sp>
              <p:nvSpPr>
                <p:cNvPr id="1639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20" y="912"/>
                  <a:ext cx="1680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solidFill>
                        <a:srgbClr val="FF0000"/>
                      </a:solidFill>
                    </a:rPr>
                    <a:t>Keahlian</a:t>
                  </a:r>
                </a:p>
              </p:txBody>
            </p:sp>
            <p:sp>
              <p:nvSpPr>
                <p:cNvPr id="1639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76" y="1156"/>
                  <a:ext cx="1344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solidFill>
                        <a:srgbClr val="FFC000"/>
                      </a:solidFill>
                    </a:rPr>
                    <a:t>Kreativitas</a:t>
                  </a:r>
                </a:p>
              </p:txBody>
            </p:sp>
            <p:sp>
              <p:nvSpPr>
                <p:cNvPr id="1639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264" y="1204"/>
                  <a:ext cx="1344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solidFill>
                        <a:srgbClr val="0000CC"/>
                      </a:solidFill>
                    </a:rPr>
                    <a:t>Pengalaman</a:t>
                  </a:r>
                </a:p>
              </p:txBody>
            </p:sp>
            <p:sp>
              <p:nvSpPr>
                <p:cNvPr id="16399" name="Line 20"/>
                <p:cNvSpPr>
                  <a:spLocks noChangeShapeType="1"/>
                </p:cNvSpPr>
                <p:nvPr/>
              </p:nvSpPr>
              <p:spPr bwMode="auto">
                <a:xfrm>
                  <a:off x="480" y="2116"/>
                  <a:ext cx="4944" cy="29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00" name="Line 21"/>
                <p:cNvSpPr>
                  <a:spLocks noChangeShapeType="1"/>
                </p:cNvSpPr>
                <p:nvPr/>
              </p:nvSpPr>
              <p:spPr bwMode="auto">
                <a:xfrm>
                  <a:off x="1968" y="2740"/>
                  <a:ext cx="672" cy="0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01" name="Line 22"/>
                <p:cNvSpPr>
                  <a:spLocks noChangeShapeType="1"/>
                </p:cNvSpPr>
                <p:nvPr/>
              </p:nvSpPr>
              <p:spPr bwMode="auto">
                <a:xfrm>
                  <a:off x="1584" y="1444"/>
                  <a:ext cx="432" cy="288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02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3216" y="1492"/>
                  <a:ext cx="480" cy="288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03" name="Line 24"/>
                <p:cNvSpPr>
                  <a:spLocks noChangeShapeType="1"/>
                </p:cNvSpPr>
                <p:nvPr/>
              </p:nvSpPr>
              <p:spPr bwMode="auto">
                <a:xfrm>
                  <a:off x="2688" y="1156"/>
                  <a:ext cx="0" cy="192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53340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</a:pPr>
            <a:r>
              <a:rPr lang="id-ID" sz="2400" b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Tahapan-tahapan dalam pengembangan bisnis</a:t>
            </a:r>
            <a:endParaRPr lang="en-GB" sz="2400" b="1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990600" y="990600"/>
            <a:ext cx="7543800" cy="4913313"/>
            <a:chOff x="838200" y="1295400"/>
            <a:chExt cx="8077200" cy="5297433"/>
          </a:xfrm>
        </p:grpSpPr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838200" y="1295400"/>
              <a:ext cx="2209800" cy="685800"/>
            </a:xfrm>
            <a:prstGeom prst="rect">
              <a:avLst/>
            </a:prstGeom>
            <a:noFill/>
            <a:ln w="571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6400800" y="5867400"/>
              <a:ext cx="2438400" cy="685800"/>
            </a:xfrm>
            <a:prstGeom prst="rect">
              <a:avLst/>
            </a:prstGeom>
            <a:noFill/>
            <a:ln w="571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3693776" y="1377553"/>
              <a:ext cx="2039697" cy="603646"/>
            </a:xfrm>
            <a:prstGeom prst="rect">
              <a:avLst/>
            </a:prstGeom>
            <a:noFill/>
            <a:ln w="571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3693776" y="2199084"/>
              <a:ext cx="2039697" cy="685800"/>
            </a:xfrm>
            <a:prstGeom prst="rect">
              <a:avLst/>
            </a:prstGeom>
            <a:noFill/>
            <a:ln w="571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3693776" y="3124200"/>
              <a:ext cx="2039697" cy="685800"/>
            </a:xfrm>
            <a:prstGeom prst="rect">
              <a:avLst/>
            </a:prstGeom>
            <a:noFill/>
            <a:ln w="571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3449012" y="4006453"/>
              <a:ext cx="2366048" cy="685800"/>
            </a:xfrm>
            <a:prstGeom prst="rect">
              <a:avLst/>
            </a:prstGeom>
            <a:noFill/>
            <a:ln w="571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3449013" y="4953000"/>
              <a:ext cx="2366048" cy="614552"/>
            </a:xfrm>
            <a:prstGeom prst="rect">
              <a:avLst/>
            </a:prstGeom>
            <a:noFill/>
            <a:ln w="571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3612188" y="5731866"/>
              <a:ext cx="2039697" cy="850106"/>
            </a:xfrm>
            <a:prstGeom prst="rect">
              <a:avLst/>
            </a:prstGeom>
            <a:noFill/>
            <a:ln w="571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17420" name="Line 13"/>
            <p:cNvSpPr>
              <a:spLocks noChangeShapeType="1"/>
            </p:cNvSpPr>
            <p:nvPr/>
          </p:nvSpPr>
          <p:spPr bwMode="auto">
            <a:xfrm>
              <a:off x="4648200" y="1981200"/>
              <a:ext cx="0" cy="228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Line 14"/>
            <p:cNvSpPr>
              <a:spLocks noChangeShapeType="1"/>
            </p:cNvSpPr>
            <p:nvPr/>
          </p:nvSpPr>
          <p:spPr bwMode="auto">
            <a:xfrm>
              <a:off x="4648200" y="2895600"/>
              <a:ext cx="0" cy="228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Line 15"/>
            <p:cNvSpPr>
              <a:spLocks noChangeShapeType="1"/>
            </p:cNvSpPr>
            <p:nvPr/>
          </p:nvSpPr>
          <p:spPr bwMode="auto">
            <a:xfrm>
              <a:off x="4648200" y="3810000"/>
              <a:ext cx="0" cy="228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Line 16"/>
            <p:cNvSpPr>
              <a:spLocks noChangeShapeType="1"/>
            </p:cNvSpPr>
            <p:nvPr/>
          </p:nvSpPr>
          <p:spPr bwMode="auto">
            <a:xfrm>
              <a:off x="4672830" y="5485209"/>
              <a:ext cx="0" cy="228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Line 17"/>
            <p:cNvSpPr>
              <a:spLocks noChangeShapeType="1"/>
            </p:cNvSpPr>
            <p:nvPr/>
          </p:nvSpPr>
          <p:spPr bwMode="auto">
            <a:xfrm>
              <a:off x="4648200" y="4724400"/>
              <a:ext cx="0" cy="228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18"/>
            <p:cNvSpPr>
              <a:spLocks noChangeShapeType="1"/>
            </p:cNvSpPr>
            <p:nvPr/>
          </p:nvSpPr>
          <p:spPr bwMode="auto">
            <a:xfrm>
              <a:off x="3048000" y="1676400"/>
              <a:ext cx="53340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60960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Text Box 20"/>
            <p:cNvSpPr txBox="1">
              <a:spLocks noChangeArrowheads="1"/>
            </p:cNvSpPr>
            <p:nvPr/>
          </p:nvSpPr>
          <p:spPr bwMode="auto">
            <a:xfrm>
              <a:off x="914400" y="1447801"/>
              <a:ext cx="2514601" cy="398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d-ID" b="1">
                  <a:solidFill>
                    <a:srgbClr val="0062AC"/>
                  </a:solidFill>
                </a:rPr>
                <a:t>Ide-ide bisnis</a:t>
              </a:r>
              <a:endParaRPr lang="en-US" b="1">
                <a:solidFill>
                  <a:srgbClr val="0062AC"/>
                </a:solidFill>
              </a:endParaRPr>
            </a:p>
          </p:txBody>
        </p:sp>
        <p:sp>
          <p:nvSpPr>
            <p:cNvPr id="17428" name="Text Box 21"/>
            <p:cNvSpPr txBox="1">
              <a:spLocks noChangeArrowheads="1"/>
            </p:cNvSpPr>
            <p:nvPr/>
          </p:nvSpPr>
          <p:spPr bwMode="auto">
            <a:xfrm>
              <a:off x="3693776" y="1459706"/>
              <a:ext cx="2039697" cy="398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d-ID" b="1">
                  <a:solidFill>
                    <a:srgbClr val="0062AC"/>
                  </a:solidFill>
                </a:rPr>
                <a:t>Evaluasi Ide</a:t>
              </a:r>
              <a:endParaRPr lang="en-US" b="1">
                <a:solidFill>
                  <a:srgbClr val="0062AC"/>
                </a:solidFill>
              </a:endParaRPr>
            </a:p>
          </p:txBody>
        </p:sp>
        <p:sp>
          <p:nvSpPr>
            <p:cNvPr id="17429" name="Text Box 23"/>
            <p:cNvSpPr txBox="1">
              <a:spLocks noChangeArrowheads="1"/>
            </p:cNvSpPr>
            <p:nvPr/>
          </p:nvSpPr>
          <p:spPr bwMode="auto">
            <a:xfrm>
              <a:off x="3775363" y="3102769"/>
              <a:ext cx="1876522" cy="696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id-ID" b="1">
                  <a:solidFill>
                    <a:srgbClr val="0062AC"/>
                  </a:solidFill>
                </a:rPr>
                <a:t>Evaluasi Kesempatan</a:t>
              </a:r>
              <a:endParaRPr lang="en-US" b="1">
                <a:solidFill>
                  <a:srgbClr val="0062AC"/>
                </a:solidFill>
              </a:endParaRPr>
            </a:p>
          </p:txBody>
        </p:sp>
        <p:sp>
          <p:nvSpPr>
            <p:cNvPr id="17430" name="Text Box 24"/>
            <p:cNvSpPr txBox="1">
              <a:spLocks noChangeArrowheads="1"/>
            </p:cNvSpPr>
            <p:nvPr/>
          </p:nvSpPr>
          <p:spPr bwMode="auto">
            <a:xfrm>
              <a:off x="3285836" y="4038599"/>
              <a:ext cx="2447635" cy="696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id-ID" b="1">
                  <a:solidFill>
                    <a:srgbClr val="0062AC"/>
                  </a:solidFill>
                </a:rPr>
                <a:t>Studi Kelayakan Bisnis</a:t>
              </a:r>
              <a:endParaRPr lang="en-US" b="1">
                <a:solidFill>
                  <a:srgbClr val="0062AC"/>
                </a:solidFill>
              </a:endParaRPr>
            </a:p>
          </p:txBody>
        </p:sp>
        <p:sp>
          <p:nvSpPr>
            <p:cNvPr id="17431" name="Text Box 25"/>
            <p:cNvSpPr txBox="1">
              <a:spLocks noChangeArrowheads="1"/>
            </p:cNvSpPr>
            <p:nvPr/>
          </p:nvSpPr>
          <p:spPr bwMode="auto">
            <a:xfrm>
              <a:off x="3449012" y="4910298"/>
              <a:ext cx="2366047" cy="696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id-ID" b="1">
                  <a:solidFill>
                    <a:srgbClr val="0062AC"/>
                  </a:solidFill>
                </a:rPr>
                <a:t>Membangun Teamwork</a:t>
              </a:r>
              <a:endParaRPr lang="en-US" b="1">
                <a:solidFill>
                  <a:srgbClr val="0062AC"/>
                </a:solidFill>
              </a:endParaRPr>
            </a:p>
          </p:txBody>
        </p:sp>
        <p:sp>
          <p:nvSpPr>
            <p:cNvPr id="17432" name="Text Box 26"/>
            <p:cNvSpPr txBox="1">
              <a:spLocks noChangeArrowheads="1"/>
            </p:cNvSpPr>
            <p:nvPr/>
          </p:nvSpPr>
          <p:spPr bwMode="auto">
            <a:xfrm>
              <a:off x="3449012" y="5814023"/>
              <a:ext cx="2202873" cy="696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id-ID" b="1">
                  <a:solidFill>
                    <a:srgbClr val="0062AC"/>
                  </a:solidFill>
                </a:rPr>
                <a:t>Membangun Model Bisnis</a:t>
              </a:r>
              <a:endParaRPr lang="en-US" b="1">
                <a:solidFill>
                  <a:srgbClr val="0062AC"/>
                </a:solidFill>
              </a:endParaRPr>
            </a:p>
          </p:txBody>
        </p:sp>
        <p:sp>
          <p:nvSpPr>
            <p:cNvPr id="17433" name="Text Box 27"/>
            <p:cNvSpPr txBox="1">
              <a:spLocks noChangeArrowheads="1"/>
            </p:cNvSpPr>
            <p:nvPr/>
          </p:nvSpPr>
          <p:spPr bwMode="auto">
            <a:xfrm>
              <a:off x="6400799" y="5895976"/>
              <a:ext cx="2514601" cy="696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id-ID" b="1">
                  <a:solidFill>
                    <a:srgbClr val="0062AC"/>
                  </a:solidFill>
                </a:rPr>
                <a:t>Mengakses Modal Awal</a:t>
              </a:r>
              <a:endParaRPr lang="en-US" b="1">
                <a:solidFill>
                  <a:srgbClr val="0062AC"/>
                </a:solidFill>
              </a:endParaRPr>
            </a:p>
          </p:txBody>
        </p:sp>
        <p:sp>
          <p:nvSpPr>
            <p:cNvPr id="17434" name="Rectangle 26"/>
            <p:cNvSpPr>
              <a:spLocks noChangeArrowheads="1"/>
            </p:cNvSpPr>
            <p:nvPr/>
          </p:nvSpPr>
          <p:spPr bwMode="auto">
            <a:xfrm>
              <a:off x="3938539" y="2199084"/>
              <a:ext cx="1468582" cy="696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id-ID" b="1">
                  <a:solidFill>
                    <a:srgbClr val="0062AC"/>
                  </a:solidFill>
                </a:rPr>
                <a:t>Validasi Ide</a:t>
              </a:r>
              <a:endParaRPr lang="en-US" b="1">
                <a:solidFill>
                  <a:srgbClr val="0062A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088"/>
            <a:ext cx="9143999" cy="69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21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59436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endParaRPr lang="id-ID" sz="1400" kern="0" dirty="0">
              <a:solidFill>
                <a:srgbClr val="00B0F0"/>
              </a:solidFill>
              <a:latin typeface="Bernard MT Condensed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762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ctr"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00589A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BAB II </a:t>
            </a:r>
            <a:r>
              <a:rPr lang="id-ID" sz="2400" b="1" kern="0" dirty="0">
                <a:solidFill>
                  <a:srgbClr val="00589A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 </a:t>
            </a:r>
            <a:r>
              <a:rPr lang="en-US" sz="2400" b="1" kern="0" dirty="0">
                <a:solidFill>
                  <a:srgbClr val="00589A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lang="id-ID" sz="2400" b="1" kern="0" dirty="0">
                <a:solidFill>
                  <a:srgbClr val="00589A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encana Usaha</a:t>
            </a:r>
          </a:p>
          <a:p>
            <a:pPr marL="571500" indent="-571500">
              <a:spcBef>
                <a:spcPct val="20000"/>
              </a:spcBef>
              <a:defRPr/>
            </a:pPr>
            <a:endParaRPr lang="en-GB" sz="2400" b="1" kern="0" dirty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62000" y="1628775"/>
            <a:ext cx="7620000" cy="229235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08000" indent="-457200" algn="just">
              <a:spcBef>
                <a:spcPct val="50000"/>
              </a:spcBef>
              <a:buFontTx/>
              <a:buAutoNum type="arabicPeriod"/>
              <a:defRPr/>
            </a:pPr>
            <a:r>
              <a:rPr lang="id-ID" sz="2200" b="1" dirty="0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Produk</a:t>
            </a:r>
          </a:p>
          <a:p>
            <a:pPr marL="863600" indent="-400050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Uraian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tentang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Produ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Jasa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fitur-fiturnya</a:t>
            </a: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63600" indent="-400050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Dif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erensiasi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Produk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Jasa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Produk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Jasa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Pasar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kalau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marL="863600" indent="-400050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Uraian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tentang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keuntungan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/benefit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bagi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Pelanggan</a:t>
            </a: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59436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endParaRPr lang="id-ID" sz="1400" kern="0" dirty="0">
              <a:solidFill>
                <a:srgbClr val="00B0F0"/>
              </a:solidFill>
              <a:latin typeface="Bernard MT Condensed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62000" y="1395413"/>
            <a:ext cx="7620000" cy="2970212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08000" indent="-457200" algn="just">
              <a:spcBef>
                <a:spcPct val="50000"/>
              </a:spcBef>
              <a:buFont typeface="+mj-lt"/>
              <a:buAutoNum type="arabicPeriod" startAt="2"/>
              <a:defRPr/>
            </a:pPr>
            <a:r>
              <a:rPr lang="id-ID" sz="2200" b="1" dirty="0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Goal</a:t>
            </a:r>
          </a:p>
          <a:p>
            <a:pPr marL="863600" indent="-400050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Visi: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misalnya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-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menjadi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nomor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Industrinya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10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tahun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kedepan</a:t>
            </a: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63600" indent="-400050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Goal yang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terukur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kembali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modal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satu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tahun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arus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kas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positi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6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bulan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diperluas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Provinsi-provinsi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lain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masuk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pasar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modal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dsb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63600" indent="-400050" algn="just">
              <a:spcBef>
                <a:spcPct val="50000"/>
              </a:spcBef>
              <a:defRPr/>
            </a:pP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59436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endParaRPr lang="id-ID" sz="1400" kern="0" dirty="0">
              <a:solidFill>
                <a:srgbClr val="00B0F0"/>
              </a:solidFill>
              <a:latin typeface="Bernard MT Condensed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62000" y="1195388"/>
            <a:ext cx="7620000" cy="381635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08000" indent="-457200" algn="just">
              <a:spcBef>
                <a:spcPct val="50000"/>
              </a:spcBef>
              <a:buFont typeface="+mj-lt"/>
              <a:buAutoNum type="arabicPeriod" startAt="3"/>
              <a:defRPr/>
            </a:pPr>
            <a:r>
              <a:rPr lang="en-US" sz="2200" b="1" dirty="0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Reset </a:t>
            </a:r>
            <a:r>
              <a:rPr lang="en-US" sz="2200" b="1" dirty="0" err="1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Pasar</a:t>
            </a:r>
            <a:r>
              <a:rPr lang="id-ID" sz="2200" b="1" dirty="0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Strateg</a:t>
            </a:r>
            <a:r>
              <a:rPr lang="en-US" sz="2200" b="1" dirty="0" err="1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id-ID" sz="2200" b="1" dirty="0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 </a:t>
            </a:r>
            <a:r>
              <a:rPr lang="en-US" sz="2200" b="1" dirty="0" err="1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Pelaksanaan</a:t>
            </a:r>
            <a:endParaRPr lang="id-ID" sz="2200" b="1" dirty="0">
              <a:solidFill>
                <a:srgbClr val="0088E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65200" indent="-449263" algn="just">
              <a:spcBef>
                <a:spcPct val="50000"/>
              </a:spcBef>
              <a:buFont typeface="+mj-lt"/>
              <a:buAutoNum type="alphaUcPeriod"/>
              <a:defRPr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tentang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kondisi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Pasar</a:t>
            </a: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312863" indent="-347663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Berapa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besar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Pasar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Apakah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target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jumlah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pelanggan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100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1,000,000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misalnya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  <a:p>
            <a:pPr marL="1312863" indent="-347663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Umur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siklus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apakah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Produ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Jasa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yang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jual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berada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tahap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awal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pengembangan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mature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menurun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  <a:p>
            <a:pPr marL="1312863" indent="-347663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Siapakah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pesaing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utama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kekuatan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kelemahan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mereka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59436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endParaRPr lang="id-ID" sz="1400" kern="0" dirty="0">
              <a:solidFill>
                <a:srgbClr val="00B0F0"/>
              </a:solidFill>
              <a:latin typeface="Bernard MT Condensed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62000" y="1390650"/>
            <a:ext cx="7620000" cy="161607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312863" indent="-347663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Siapakah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supplier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Siapakah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pesaing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supplier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  <a:p>
            <a:pPr marL="1312863" indent="-347663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Apakah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keunggulan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perbedaan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Produk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Jasa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tawarkan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pasar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59436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endParaRPr lang="id-ID" sz="1400" kern="0" dirty="0">
              <a:solidFill>
                <a:srgbClr val="00B0F0"/>
              </a:solidFill>
              <a:latin typeface="Bernard MT Condensed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85800" y="228600"/>
            <a:ext cx="7620000" cy="534035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73137" indent="-457200" algn="just">
              <a:spcBef>
                <a:spcPct val="50000"/>
              </a:spcBef>
              <a:buFont typeface="+mj-lt"/>
              <a:buAutoNum type="alphaUcPeriod" startAt="2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Pelanggan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Utama</a:t>
            </a: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312863" indent="-347663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Demografi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umur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nder,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Pendidikan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dsb</a:t>
            </a: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312863" indent="-347663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Kenapa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Pelanggan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membeli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Produk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Jasa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Apabila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Produk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Jasa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tersebut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sudah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Pasar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)?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Apabila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belum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kenapa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mereka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ingin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membeli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Produk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  <a:p>
            <a:pPr marL="1312863" indent="-347663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menyebabkan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mereka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ingin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membelinya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  <a:p>
            <a:pPr marL="1312863" indent="-347663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Dimanakah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lokasi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pelanggan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  <a:p>
            <a:pPr marL="1312863" indent="-347663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sikap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mereka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terhadap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Produk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Jasa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yang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Pasar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 (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Apakah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hal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akan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mempengaruhi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konsep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Pemasaran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Pengembangan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Produk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and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62000" y="1019175"/>
            <a:ext cx="7620000" cy="3646488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73137" indent="-457200" algn="just">
              <a:spcBef>
                <a:spcPct val="50000"/>
              </a:spcBef>
              <a:buFont typeface="+mj-lt"/>
              <a:buAutoNum type="alphaUcPeriod" startAt="3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Harga</a:t>
            </a: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312863" indent="-347663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Berapa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harga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jual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Produk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Jasa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Pesaing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sekarang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  <a:p>
            <a:pPr marL="1312863" indent="-347663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Berapakah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biaya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Produksi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sebenarnya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 (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Biaya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tetap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 Variable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marL="1312863" indent="-347663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Berapa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harga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bahan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baku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 (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tetap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sepanjang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tahun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Tergantung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fluktuasi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kurs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Permintaan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Pasar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Global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Cuaca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Perubahan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Peraturan2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Dll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14400" y="152400"/>
            <a:ext cx="7620000" cy="601662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73137" indent="-457200" algn="just">
              <a:spcBef>
                <a:spcPct val="50000"/>
              </a:spcBef>
              <a:buFont typeface="+mj-lt"/>
              <a:buAutoNum type="alphaUcPeriod" startAt="4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Keunggulan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Daya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Saing</a:t>
            </a: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312863" indent="-347663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Didalam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aspek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usaha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lebih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baru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lebih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murah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lebih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baik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lebih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efisien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  <a:p>
            <a:pPr marL="1312863" indent="-347663" algn="just">
              <a:spcBef>
                <a:spcPct val="50000"/>
              </a:spcBef>
              <a:defRPr/>
            </a:pP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65200" indent="-449263" algn="just">
              <a:spcBef>
                <a:spcPct val="50000"/>
              </a:spcBef>
              <a:buFont typeface="+mj-lt"/>
              <a:buAutoNum type="alphaUcPeriod" startAt="5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Kegiatan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Pemasaran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mencapai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tingkat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penetrasi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Pasar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tertentu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312863" indent="-347663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Rencana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Usaha yang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unik</a:t>
            </a: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312863" indent="-347663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Pengujian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merk</a:t>
            </a: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312863" indent="-347663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Kegiatan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Promosi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sepanjang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tahun</a:t>
            </a: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312863" indent="-347663" algn="just">
              <a:spcBef>
                <a:spcPct val="50000"/>
              </a:spcBef>
              <a:defRPr/>
            </a:pP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73137" indent="-457200" algn="just">
              <a:spcBef>
                <a:spcPct val="50000"/>
              </a:spcBef>
              <a:buFont typeface="+mj-lt"/>
              <a:buAutoNum type="alphaUcPeriod" startAt="6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Ramalan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Outlook</a:t>
            </a:r>
          </a:p>
          <a:p>
            <a:pPr marL="1312863" indent="-347663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Ramalan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tantangan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industri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dimasa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mendatang</a:t>
            </a: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2000" y="1195388"/>
            <a:ext cx="7620000" cy="3986212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08000" indent="-457200" algn="just">
              <a:spcBef>
                <a:spcPct val="50000"/>
              </a:spcBef>
              <a:buFont typeface="+mj-lt"/>
              <a:buAutoNum type="arabicPeriod" startAt="4"/>
              <a:defRPr/>
            </a:pPr>
            <a:r>
              <a:rPr lang="id-ID" sz="2200" b="1" dirty="0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</a:t>
            </a:r>
            <a:r>
              <a:rPr lang="en-US" sz="2200" b="1" dirty="0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</a:t>
            </a:r>
            <a:r>
              <a:rPr lang="id-ID" sz="2200" b="1" dirty="0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n-US" sz="2200" b="1" dirty="0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</a:t>
            </a:r>
            <a:r>
              <a:rPr lang="id-ID" sz="2200" b="1" dirty="0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n-US" sz="2200" b="1" dirty="0" err="1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200" b="1" dirty="0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b="1" dirty="0" err="1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Keuangan</a:t>
            </a:r>
            <a:r>
              <a:rPr lang="en-US" sz="2200" b="1" dirty="0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id-ID" sz="2200" b="1" dirty="0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 </a:t>
            </a:r>
            <a:r>
              <a:rPr lang="en-US" sz="2200" b="1" dirty="0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id-ID" sz="2200" b="1" dirty="0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5 </a:t>
            </a:r>
            <a:r>
              <a:rPr lang="en-US" sz="2200" b="1" dirty="0" err="1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tahun</a:t>
            </a:r>
            <a:r>
              <a:rPr lang="en-US" sz="2200" b="1" dirty="0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id-ID" sz="2200" b="1" dirty="0">
              <a:solidFill>
                <a:srgbClr val="0088E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65200" indent="-449263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Kebutuhan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Investasi</a:t>
            </a: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65200" indent="-449263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tahun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ksi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Rugi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Laba</a:t>
            </a: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65200" indent="-449263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Rencana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Operasi</a:t>
            </a: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65200" indent="-449263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yeksi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Arus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Kas</a:t>
            </a: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65200" indent="-449263" algn="just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Skenario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terburuk</a:t>
            </a: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65200" indent="-449263" algn="just">
              <a:spcBef>
                <a:spcPct val="50000"/>
              </a:spcBef>
              <a:defRPr/>
            </a:pP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08000" indent="-457200" algn="just">
              <a:spcBef>
                <a:spcPct val="50000"/>
              </a:spcBef>
              <a:defRPr/>
            </a:pPr>
            <a:endParaRPr lang="id-ID" sz="2200" b="1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79438"/>
            <a:ext cx="8229600" cy="563562"/>
          </a:xfrm>
        </p:spPr>
        <p:txBody>
          <a:bodyPr/>
          <a:lstStyle/>
          <a:p>
            <a:pPr eaLnBrk="1" hangingPunct="1"/>
            <a:r>
              <a:rPr lang="id-ID" sz="2400" b="1" smtClean="0">
                <a:solidFill>
                  <a:srgbClr val="0062A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smtClean="0">
                <a:solidFill>
                  <a:srgbClr val="0062A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Bab </a:t>
            </a:r>
            <a:r>
              <a:rPr lang="id-ID" sz="2400" b="1" smtClean="0">
                <a:solidFill>
                  <a:srgbClr val="0062A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III: </a:t>
            </a:r>
            <a:r>
              <a:rPr lang="en-US" sz="2400" b="1" smtClean="0">
                <a:solidFill>
                  <a:srgbClr val="0062A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Bagaimana menyusun Rencana Usaha</a:t>
            </a:r>
            <a:endParaRPr lang="id-ID" sz="2400" b="1" smtClean="0">
              <a:solidFill>
                <a:srgbClr val="0062A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533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en-US" sz="2200" b="1" kern="0" dirty="0" err="1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Rencana</a:t>
            </a:r>
            <a:r>
              <a:rPr lang="en-US" sz="2200" b="1" kern="0" dirty="0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b="1" kern="0" dirty="0" err="1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strategis</a:t>
            </a:r>
            <a:r>
              <a:rPr lang="en-US" sz="2200" b="1" kern="0" dirty="0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b="1" kern="0" dirty="0" err="1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usaha</a:t>
            </a:r>
            <a:endParaRPr lang="id-ID" sz="2200" b="1" kern="0" dirty="0">
              <a:solidFill>
                <a:srgbClr val="0088E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6629" name="Group 85"/>
          <p:cNvGrpSpPr>
            <a:grpSpLocks/>
          </p:cNvGrpSpPr>
          <p:nvPr/>
        </p:nvGrpSpPr>
        <p:grpSpPr bwMode="auto">
          <a:xfrm>
            <a:off x="381000" y="2590800"/>
            <a:ext cx="8305800" cy="1981200"/>
            <a:chOff x="381000" y="2590800"/>
            <a:chExt cx="8305800" cy="1981200"/>
          </a:xfrm>
        </p:grpSpPr>
        <p:sp>
          <p:nvSpPr>
            <p:cNvPr id="11" name="Rounded Rectangle 10"/>
            <p:cNvSpPr/>
            <p:nvPr/>
          </p:nvSpPr>
          <p:spPr>
            <a:xfrm>
              <a:off x="381000" y="3200400"/>
              <a:ext cx="914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b="1" dirty="0" err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Misi</a:t>
              </a:r>
              <a:endParaRPr lang="id-ID" sz="8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  <a:p>
              <a:pPr algn="ctr">
                <a:defRPr/>
              </a:pPr>
              <a:r>
                <a:rPr lang="en-US" sz="800" b="1" dirty="0" err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Bisnis</a:t>
              </a:r>
              <a:endParaRPr lang="id-ID" sz="8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895600" y="3200400"/>
              <a:ext cx="914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id-ID" sz="800" b="1" dirty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Formula</a:t>
              </a:r>
              <a:r>
                <a:rPr lang="en-US" sz="800" b="1" dirty="0" err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si</a:t>
              </a:r>
              <a:endParaRPr lang="en-US" sz="8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  <a:p>
              <a:pPr>
                <a:defRPr/>
              </a:pPr>
              <a:r>
                <a:rPr lang="en-US" sz="800" b="1" dirty="0" err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Gol</a:t>
              </a:r>
              <a:endParaRPr lang="id-ID" sz="8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038600" y="3200400"/>
              <a:ext cx="914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d-ID" sz="800" b="1" dirty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Str</a:t>
              </a:r>
              <a:r>
                <a:rPr lang="en-US" sz="800" b="1" dirty="0" err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ategi</a:t>
              </a:r>
              <a:endParaRPr lang="id-ID" sz="8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324600" y="3200400"/>
              <a:ext cx="1143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d-ID" sz="800" b="1" dirty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Implement</a:t>
              </a:r>
              <a:r>
                <a:rPr lang="en-US" sz="800" b="1" dirty="0" err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asi</a:t>
              </a:r>
              <a:endParaRPr lang="id-ID" sz="8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600200" y="2590800"/>
              <a:ext cx="990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800" b="1" dirty="0" err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Analisa</a:t>
              </a:r>
              <a:endParaRPr lang="id-ID" sz="8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  <a:p>
              <a:pPr>
                <a:defRPr/>
              </a:pPr>
              <a:r>
                <a:rPr lang="en-US" sz="800" b="1" dirty="0" err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Lingkungan</a:t>
              </a:r>
              <a:r>
                <a:rPr lang="en-US" sz="800" b="1" dirty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800" b="1" dirty="0" err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luar</a:t>
              </a:r>
              <a:r>
                <a:rPr lang="en-US" sz="800" b="1" dirty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 (O.T)</a:t>
              </a:r>
              <a:endParaRPr lang="id-ID" sz="8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00200" y="3810000"/>
              <a:ext cx="990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800" b="1" dirty="0" err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Analisa</a:t>
              </a:r>
              <a:endParaRPr lang="id-ID" sz="8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  <a:p>
              <a:pPr>
                <a:defRPr/>
              </a:pPr>
              <a:r>
                <a:rPr lang="en-US" sz="800" b="1" dirty="0" err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lingkungan</a:t>
              </a:r>
              <a:endParaRPr lang="id-ID" sz="8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  <a:p>
              <a:pPr>
                <a:defRPr/>
              </a:pPr>
              <a:r>
                <a:rPr lang="en-US" sz="800" b="1" dirty="0" err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Dalam</a:t>
              </a:r>
              <a:r>
                <a:rPr lang="en-US" sz="800" b="1" dirty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 (S,W)</a:t>
              </a:r>
              <a:endParaRPr lang="id-ID" sz="8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181600" y="3200400"/>
              <a:ext cx="914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8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  <a:p>
              <a:pPr>
                <a:defRPr/>
              </a:pPr>
              <a:r>
                <a:rPr lang="en-US" sz="800" b="1" dirty="0" err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Formulasi</a:t>
              </a:r>
              <a:endParaRPr lang="en-US" sz="8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  <a:p>
              <a:pPr>
                <a:defRPr/>
              </a:pPr>
              <a:r>
                <a:rPr lang="id-ID" sz="800" b="1" dirty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Program</a:t>
              </a:r>
            </a:p>
            <a:p>
              <a:pPr>
                <a:defRPr/>
              </a:pPr>
              <a:endParaRPr lang="id-ID" sz="8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848600" y="3124200"/>
              <a:ext cx="8382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800" b="1" dirty="0" err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Umpan</a:t>
              </a:r>
              <a:r>
                <a:rPr lang="en-US" sz="800" b="1" dirty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800" b="1" dirty="0" err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balik</a:t>
              </a:r>
              <a:r>
                <a:rPr lang="en-US" sz="800" b="1" dirty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 &amp;</a:t>
              </a:r>
              <a:endParaRPr lang="id-ID" sz="8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  <a:p>
              <a:pPr>
                <a:defRPr/>
              </a:pPr>
              <a:r>
                <a:rPr lang="en-US" sz="800" b="1" dirty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K</a:t>
              </a:r>
              <a:r>
                <a:rPr lang="id-ID" sz="800" b="1" dirty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ontrol</a:t>
              </a:r>
            </a:p>
          </p:txBody>
        </p:sp>
        <p:cxnSp>
          <p:nvCxnSpPr>
            <p:cNvPr id="19" name="Straight Arrow Connector 18"/>
            <p:cNvCxnSpPr>
              <a:stCxn id="12" idx="3"/>
              <a:endCxn id="13" idx="1"/>
            </p:cNvCxnSpPr>
            <p:nvPr/>
          </p:nvCxnSpPr>
          <p:spPr>
            <a:xfrm>
              <a:off x="3810000" y="3390900"/>
              <a:ext cx="228600" cy="1588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953000" y="3352800"/>
              <a:ext cx="2286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3"/>
              <a:endCxn id="14" idx="1"/>
            </p:cNvCxnSpPr>
            <p:nvPr/>
          </p:nvCxnSpPr>
          <p:spPr>
            <a:xfrm>
              <a:off x="6096000" y="3390900"/>
              <a:ext cx="2286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" idx="3"/>
              <a:endCxn id="18" idx="1"/>
            </p:cNvCxnSpPr>
            <p:nvPr/>
          </p:nvCxnSpPr>
          <p:spPr>
            <a:xfrm>
              <a:off x="7467600" y="33909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2"/>
            </p:cNvCxnSpPr>
            <p:nvPr/>
          </p:nvCxnSpPr>
          <p:spPr>
            <a:xfrm rot="5400000">
              <a:off x="381001" y="4038600"/>
              <a:ext cx="914400" cy="3175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7849394" y="41140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38200" y="4495800"/>
              <a:ext cx="7467600" cy="76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894807" y="4037806"/>
              <a:ext cx="914400" cy="1587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039394" y="4037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5182394" y="4037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6476207" y="4037806"/>
              <a:ext cx="914400" cy="1587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1981994" y="4342606"/>
              <a:ext cx="30480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51" name="Group 64"/>
            <p:cNvGrpSpPr>
              <a:grpSpLocks/>
            </p:cNvGrpSpPr>
            <p:nvPr/>
          </p:nvGrpSpPr>
          <p:grpSpPr bwMode="auto">
            <a:xfrm>
              <a:off x="2590800" y="2743200"/>
              <a:ext cx="160338" cy="1295400"/>
              <a:chOff x="2743200" y="5029200"/>
              <a:chExt cx="160338" cy="1295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2743200" y="5029200"/>
                <a:ext cx="152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2252663" y="5673725"/>
                <a:ext cx="1293812" cy="79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743200" y="6323013"/>
                <a:ext cx="1524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52" name="Group 70"/>
            <p:cNvGrpSpPr>
              <a:grpSpLocks/>
            </p:cNvGrpSpPr>
            <p:nvPr/>
          </p:nvGrpSpPr>
          <p:grpSpPr bwMode="auto">
            <a:xfrm>
              <a:off x="1447800" y="2743200"/>
              <a:ext cx="152400" cy="1295400"/>
              <a:chOff x="2590800" y="4953000"/>
              <a:chExt cx="152400" cy="12954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2590800" y="4953000"/>
                <a:ext cx="152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400000">
                <a:off x="1944688" y="5600700"/>
                <a:ext cx="129381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590800" y="6246813"/>
                <a:ext cx="1524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32"/>
            <p:cNvCxnSpPr>
              <a:endCxn id="12" idx="1"/>
            </p:cNvCxnSpPr>
            <p:nvPr/>
          </p:nvCxnSpPr>
          <p:spPr>
            <a:xfrm flipV="1">
              <a:off x="2743200" y="3390900"/>
              <a:ext cx="152400" cy="3651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295400" y="3429000"/>
              <a:ext cx="152400" cy="1588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Font typeface="+mj-lt"/>
              <a:buAutoNum type="arabicPeriod" startAt="3"/>
              <a:defRPr/>
            </a:pPr>
            <a:r>
              <a:rPr lang="en-US" sz="2200" b="1" kern="0" dirty="0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b="1" kern="0" dirty="0" err="1" smtClean="0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PernyataanMisi</a:t>
            </a:r>
            <a:endParaRPr lang="id-ID" sz="2200" b="1" kern="0" dirty="0">
              <a:solidFill>
                <a:srgbClr val="0088E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indent="-457200" algn="just">
              <a:spcBef>
                <a:spcPct val="20000"/>
              </a:spcBef>
              <a:buFontTx/>
              <a:buAutoNum type="alphaLcPeriod"/>
              <a:defRPr/>
            </a:pP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is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harus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jelas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memberikan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arahan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kepada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setiap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orang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Perusahaan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914400" indent="-457200" algn="just">
              <a:spcBef>
                <a:spcPct val="20000"/>
              </a:spcBef>
              <a:buFontTx/>
              <a:buAutoNum type="alphaLcPeriod"/>
              <a:defRPr/>
            </a:pP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Harus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sesuatu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unik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tentang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bisnis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tersebut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membuat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orang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ingin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membeli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mereka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914400" indent="-457200" algn="just">
              <a:spcBef>
                <a:spcPct val="20000"/>
              </a:spcBef>
              <a:buFontTx/>
              <a:buAutoNum type="alphaLcPeriod"/>
              <a:defRPr/>
            </a:pP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Bukan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p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rodu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k yang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memberi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perbedaan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akan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tetapi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orang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914400" indent="-457200" algn="just">
              <a:spcBef>
                <a:spcPct val="20000"/>
              </a:spcBef>
              <a:buFontTx/>
              <a:buAutoNum type="alphaLcPeriod"/>
              <a:defRPr/>
            </a:pP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Banyak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Perusahaan yang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terbaik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Dunia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memiliki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karyawan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apa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kita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sebut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“A Sense of Mission”.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Orang-orang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yakin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bahwa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Perusahaan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mereka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istimewa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mereka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bangga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menjadi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bagian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padanya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784"/>
            <a:ext cx="9144000" cy="68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38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4008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Font typeface="+mj-lt"/>
              <a:buAutoNum type="arabicPeriod" startAt="4"/>
              <a:defRPr/>
            </a:pPr>
            <a:r>
              <a:rPr lang="en-US" sz="2200" b="1" kern="0" dirty="0" err="1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Tujuan</a:t>
            </a:r>
            <a:r>
              <a:rPr lang="en-US" sz="2200" b="1" kern="0" dirty="0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b="1" kern="0" dirty="0" err="1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Utama</a:t>
            </a:r>
            <a:r>
              <a:rPr lang="id-ID" sz="2200" b="1" kern="0" dirty="0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Go</a:t>
            </a:r>
            <a:r>
              <a:rPr lang="en-US" sz="2200" b="1" kern="0" dirty="0">
                <a:solidFill>
                  <a:srgbClr val="0088E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</a:t>
            </a:r>
          </a:p>
          <a:p>
            <a:pPr marL="457200" indent="-457200" algn="just">
              <a:spcBef>
                <a:spcPct val="20000"/>
              </a:spcBef>
              <a:defRPr/>
            </a:pPr>
            <a:endParaRPr lang="id-ID" sz="2200" b="1" kern="0" dirty="0">
              <a:solidFill>
                <a:srgbClr val="0088E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indent="-457200" algn="just">
              <a:spcBef>
                <a:spcPct val="20000"/>
              </a:spcBef>
              <a:buFontTx/>
              <a:buAutoNum type="alphaLcPeriod"/>
              <a:defRPr/>
            </a:pP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Tujuan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utama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memberikan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ide-ide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tentang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berapa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besar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usaha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diharapkan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Market share.</a:t>
            </a:r>
          </a:p>
          <a:p>
            <a:pPr marL="914400" indent="-457200" algn="just">
              <a:spcBef>
                <a:spcPct val="20000"/>
              </a:spcBef>
              <a:buFontTx/>
              <a:buAutoNum type="alphaLcPeriod"/>
              <a:defRPr/>
            </a:pP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Sebelum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menetapkan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Market Share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tertentu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target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penjualan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harus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mengetahui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besar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&amp;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trend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target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pasar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dituju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.	</a:t>
            </a:r>
          </a:p>
          <a:p>
            <a:pPr marL="45720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5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6248400" cy="457200"/>
          </a:xfrm>
        </p:spPr>
        <p:txBody>
          <a:bodyPr/>
          <a:lstStyle/>
          <a:p>
            <a:pPr eaLnBrk="1" hangingPunct="1"/>
            <a:r>
              <a:rPr lang="id-ID" sz="2200" b="1" smtClean="0">
                <a:solidFill>
                  <a:srgbClr val="0088E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</a:t>
            </a:r>
            <a:r>
              <a:rPr lang="en-US" sz="2200" b="1" smtClean="0">
                <a:solidFill>
                  <a:srgbClr val="0088E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Bagaimana menulis rencana usaha</a:t>
            </a:r>
            <a:endParaRPr lang="id-ID" sz="2200" b="1" smtClean="0">
              <a:solidFill>
                <a:srgbClr val="0088E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77963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defRPr/>
            </a:pPr>
            <a:r>
              <a:rPr lang="en-US" sz="2200" b="1" kern="0" dirty="0">
                <a:solidFill>
                  <a:srgbClr val="0451EA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id-ID" sz="2200" b="1" kern="0" dirty="0">
                <a:solidFill>
                  <a:srgbClr val="0451EA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200" b="1" kern="0" dirty="0" err="1">
                <a:solidFill>
                  <a:srgbClr val="0451EA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Langkah</a:t>
            </a:r>
            <a:r>
              <a:rPr lang="id-ID" sz="2200" b="1" kern="0" dirty="0">
                <a:solidFill>
                  <a:srgbClr val="0451EA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 </a:t>
            </a:r>
          </a:p>
          <a:p>
            <a:pPr marL="457200" indent="-457200" algn="just">
              <a:spcBef>
                <a:spcPct val="20000"/>
              </a:spcBef>
              <a:defRPr/>
            </a:pP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Tulis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pernyataan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mis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tujuan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utama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endParaRPr lang="id-ID" sz="2200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 algn="just">
              <a:spcBef>
                <a:spcPct val="20000"/>
              </a:spcBef>
              <a:buFontTx/>
              <a:buAutoNum type="arabicParenR"/>
              <a:defRPr/>
            </a:pP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Tulis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pernyataan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misi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hubungkan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Produ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k/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Jasa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tawarkan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pelanggan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kebutuhan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pasar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id-ID" sz="2200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 algn="just">
              <a:spcBef>
                <a:spcPct val="20000"/>
              </a:spcBef>
              <a:buFontTx/>
              <a:buAutoNum type="arabicParenR"/>
              <a:defRPr/>
            </a:pP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Apakah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tujuan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utama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ketika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memulai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mengambil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alih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suatu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bisnis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457200" indent="-457200" algn="just">
              <a:spcBef>
                <a:spcPct val="20000"/>
              </a:spcBef>
              <a:buFontTx/>
              <a:buAutoNum type="arabicParenR"/>
              <a:defRPr/>
            </a:pP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Bagaimana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pendapat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tentang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pernyataan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mis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Perusahaan-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perusahaan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sukses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pasar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  <a:p>
            <a:pPr marL="45720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67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6096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defRPr/>
            </a:pPr>
            <a:r>
              <a:rPr lang="en-US" sz="2200" b="1" kern="0" dirty="0">
                <a:solidFill>
                  <a:srgbClr val="0451EA"/>
                </a:solidFill>
                <a:latin typeface="Tahoma" pitchFamily="34" charset="0"/>
                <a:cs typeface="Tahoma" pitchFamily="34" charset="0"/>
              </a:rPr>
              <a:t>b</a:t>
            </a:r>
            <a:r>
              <a:rPr lang="id-ID" sz="2200" b="1" kern="0" dirty="0">
                <a:solidFill>
                  <a:srgbClr val="0451EA"/>
                </a:solidFill>
                <a:latin typeface="Tahoma" pitchFamily="34" charset="0"/>
                <a:cs typeface="Tahoma" pitchFamily="34" charset="0"/>
              </a:rPr>
              <a:t>. </a:t>
            </a:r>
            <a:r>
              <a:rPr lang="en-US" sz="2200" b="1" kern="0" dirty="0" err="1">
                <a:solidFill>
                  <a:srgbClr val="0451EA"/>
                </a:solidFill>
                <a:latin typeface="Tahoma" pitchFamily="34" charset="0"/>
                <a:cs typeface="Tahoma" pitchFamily="34" charset="0"/>
              </a:rPr>
              <a:t>Langkah</a:t>
            </a:r>
            <a:r>
              <a:rPr lang="id-ID" sz="2200" b="1" kern="0" dirty="0">
                <a:solidFill>
                  <a:srgbClr val="0451EA"/>
                </a:solidFill>
                <a:latin typeface="Tahoma" pitchFamily="34" charset="0"/>
                <a:cs typeface="Tahoma" pitchFamily="34" charset="0"/>
              </a:rPr>
              <a:t> 2: </a:t>
            </a:r>
            <a:r>
              <a:rPr lang="en-US" sz="2200" b="1" kern="0" dirty="0" err="1">
                <a:solidFill>
                  <a:srgbClr val="0451EA"/>
                </a:solidFill>
                <a:latin typeface="Tahoma" pitchFamily="34" charset="0"/>
                <a:cs typeface="Tahoma" pitchFamily="34" charset="0"/>
              </a:rPr>
              <a:t>Analisa</a:t>
            </a:r>
            <a:r>
              <a:rPr lang="en-US" sz="2200" b="1" kern="0" dirty="0">
                <a:solidFill>
                  <a:srgbClr val="0451EA"/>
                </a:solidFill>
                <a:latin typeface="Tahoma" pitchFamily="34" charset="0"/>
                <a:cs typeface="Tahoma" pitchFamily="34" charset="0"/>
              </a:rPr>
              <a:t> SWOT </a:t>
            </a:r>
            <a:endParaRPr lang="id-ID" sz="2200" b="1" kern="0" dirty="0">
              <a:solidFill>
                <a:srgbClr val="0451EA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algn="just">
              <a:spcBef>
                <a:spcPct val="20000"/>
              </a:spcBef>
              <a:defRPr/>
            </a:pPr>
            <a:r>
              <a:rPr lang="en-US" sz="2200" b="1" kern="0" dirty="0">
                <a:latin typeface="Tahoma" pitchFamily="34" charset="0"/>
                <a:cs typeface="Tahoma" pitchFamily="34" charset="0"/>
              </a:rPr>
              <a:t>   </a:t>
            </a:r>
            <a:r>
              <a:rPr lang="id-ID" sz="2200" b="1" kern="0" dirty="0">
                <a:latin typeface="Tahoma" pitchFamily="34" charset="0"/>
                <a:cs typeface="Tahoma" pitchFamily="34" charset="0"/>
              </a:rPr>
              <a:t>1</a:t>
            </a:r>
            <a:r>
              <a:rPr lang="en-US" sz="2200" b="1" kern="0" dirty="0">
                <a:latin typeface="Tahoma" pitchFamily="34" charset="0"/>
                <a:cs typeface="Tahoma" pitchFamily="34" charset="0"/>
              </a:rPr>
              <a:t>)</a:t>
            </a:r>
            <a:r>
              <a:rPr lang="id-ID" sz="2200" b="1" kern="0" dirty="0">
                <a:latin typeface="Tahoma" pitchFamily="34" charset="0"/>
                <a:cs typeface="Tahoma" pitchFamily="34" charset="0"/>
              </a:rPr>
              <a:t> Opportunities and Threats</a:t>
            </a:r>
            <a:r>
              <a:rPr lang="en-US" sz="2200" b="1" kern="0" dirty="0">
                <a:latin typeface="Tahoma" pitchFamily="34" charset="0"/>
                <a:cs typeface="Tahoma" pitchFamily="34" charset="0"/>
              </a:rPr>
              <a:t> (O &amp; T)</a:t>
            </a:r>
            <a:endParaRPr lang="id-ID" sz="2200" b="1" kern="0" dirty="0">
              <a:latin typeface="Tahoma" pitchFamily="34" charset="0"/>
              <a:cs typeface="Tahoma" pitchFamily="34" charset="0"/>
            </a:endParaRPr>
          </a:p>
          <a:p>
            <a:pPr marL="457200" indent="-457200" algn="just">
              <a:spcBef>
                <a:spcPct val="20000"/>
              </a:spcBef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     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  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.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Lingkungan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Usaha</a:t>
            </a: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14400" indent="-45720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Bagaimana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perubahan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prediksi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secara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umum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terhadap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perubahan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ekonomi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na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s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ional 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mempengaruhi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usaha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1 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s/d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3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tahun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kedepan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  <a:endParaRPr lang="en-US" sz="2200" kern="0" dirty="0">
              <a:latin typeface="Tahoma" pitchFamily="34" charset="0"/>
              <a:cs typeface="Tahoma" pitchFamily="34" charset="0"/>
            </a:endParaRPr>
          </a:p>
          <a:p>
            <a:pPr marL="914400" indent="-45720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Apakah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perubahan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ekonomi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lokal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mempengaruhi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usaha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  <a:endParaRPr lang="en-US" sz="2200" kern="0" dirty="0">
              <a:latin typeface="Tahoma" pitchFamily="34" charset="0"/>
              <a:cs typeface="Tahoma" pitchFamily="34" charset="0"/>
            </a:endParaRPr>
          </a:p>
          <a:p>
            <a:pPr marL="914400" indent="-45720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Apakah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Undang-undang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Peraturan-peraturan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berhubungan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dengan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produk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atau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sedang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direncanakan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sudah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dipertimbangkan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  <a:endParaRPr lang="en-US" sz="2200" kern="0" dirty="0">
              <a:latin typeface="Tahoma" pitchFamily="34" charset="0"/>
              <a:cs typeface="Tahoma" pitchFamily="34" charset="0"/>
            </a:endParaRPr>
          </a:p>
          <a:p>
            <a:pPr marL="914400" indent="-45720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A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pakah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perubahan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teknologi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signifi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k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an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dalam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industri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bisnis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dapat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mempengaruhi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usaha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atau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kompetitor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masa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datang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45720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45720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	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0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381000"/>
            <a:ext cx="8229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0" indent="-40640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Bagaimana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perubahan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demogra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fi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mempengaruhi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usaha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 </a:t>
            </a:r>
            <a:endParaRPr lang="en-US" sz="2200" kern="0" dirty="0">
              <a:latin typeface="Tahoma" pitchFamily="34" charset="0"/>
              <a:cs typeface="Tahoma" pitchFamily="34" charset="0"/>
            </a:endParaRPr>
          </a:p>
          <a:p>
            <a:pPr marL="1778000" indent="-40640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Bagaimana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mengambil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keuntungan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dari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penurunan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harga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penggunaan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komunikasi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komputer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dalam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meningkatkan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usaha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1377950" indent="-4635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428750" indent="-514350" algn="just">
              <a:spcBef>
                <a:spcPct val="20000"/>
              </a:spcBef>
              <a:buFontTx/>
              <a:buAutoNum type="romanLcPeriod" startAt="2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Pelanggan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/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Pasar</a:t>
            </a: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885950" indent="-5143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Analisa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pesain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dimulai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dengan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mengidentifikasi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pesaing-pesaing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utama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paling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kagumi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atau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takuti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harus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monitor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secara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berkala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.</a:t>
            </a:r>
            <a:endParaRPr lang="en-US" sz="2200" kern="0" dirty="0">
              <a:latin typeface="Tahoma" pitchFamily="34" charset="0"/>
              <a:cs typeface="Tahoma" pitchFamily="34" charset="0"/>
            </a:endParaRPr>
          </a:p>
          <a:p>
            <a:pPr marL="1885950" indent="-5143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Berapa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target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penjualan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5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pelanggan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terbesar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  <a:endParaRPr lang="en-US" sz="2200" kern="0" dirty="0">
              <a:latin typeface="Tahoma" pitchFamily="34" charset="0"/>
              <a:cs typeface="Tahoma" pitchFamily="34" charset="0"/>
            </a:endParaRPr>
          </a:p>
          <a:p>
            <a:pPr marL="1885950" indent="-5143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Apakah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tahu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kenapa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pelanggan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membeli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produk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1377950" indent="-4635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7950" indent="-4635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7950" indent="-463550" algn="just">
              <a:spcBef>
                <a:spcPct val="20000"/>
              </a:spcBef>
              <a:buFontTx/>
              <a:buAutoNum type="alphaLcPeriod" startAt="5"/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7950" indent="-4635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7950" indent="-4635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7950" indent="-4635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7950" indent="-463550" algn="just">
              <a:spcBef>
                <a:spcPct val="20000"/>
              </a:spcBef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	</a:t>
            </a:r>
          </a:p>
          <a:p>
            <a:pPr marL="1377950" indent="-4635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0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609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indent="-45720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Dapatkah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membedakan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antara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k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onsume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&amp;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pelanggan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meng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identif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ikasi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mereka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butuhkan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  <a:endParaRPr lang="en-US" sz="2200" kern="0" dirty="0">
              <a:latin typeface="Tahoma" pitchFamily="34" charset="0"/>
              <a:cs typeface="Tahoma" pitchFamily="34" charset="0"/>
            </a:endParaRPr>
          </a:p>
          <a:p>
            <a:pPr marL="1143000" indent="-45720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Dapatkan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mengklasifikasikan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pelanggan-pelanggan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berdasarkan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kategori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berikut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Courship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, 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engagement, honeymoon, wedlock, deadlock</a:t>
            </a:r>
            <a:endParaRPr lang="en-US" sz="2200" kern="0" dirty="0">
              <a:latin typeface="Tahoma" pitchFamily="34" charset="0"/>
              <a:cs typeface="Tahoma" pitchFamily="34" charset="0"/>
            </a:endParaRPr>
          </a:p>
          <a:p>
            <a:pPr marL="1143000" indent="-45720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Buat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daftar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pelanggan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berdasarkan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berapa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sering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berbicara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mengunjungi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mereka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: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setiap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hari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sekali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seminggu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/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bulan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,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kurang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dari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sekali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sebulan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.</a:t>
            </a:r>
            <a:endParaRPr lang="en-US" sz="2200" kern="0" dirty="0">
              <a:latin typeface="Tahoma" pitchFamily="34" charset="0"/>
              <a:cs typeface="Tahoma" pitchFamily="34" charset="0"/>
            </a:endParaRPr>
          </a:p>
          <a:p>
            <a:pPr marL="1143000" indent="-45720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Apakah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sudah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menggunakan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teknologi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informasi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mendapatkan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informasi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lebih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lengkap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tentang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pelanggan-pelanggan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bagaimana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kebiasaan-kebiasaan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membelinya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114300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14300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14300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143000" indent="-457200" algn="just">
              <a:spcBef>
                <a:spcPct val="20000"/>
              </a:spcBef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	</a:t>
            </a:r>
          </a:p>
          <a:p>
            <a:pPr marL="114300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9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3810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377950" indent="-4635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Berapa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jumlah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pelanggan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hilang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tahun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lalu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nama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mereka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mengapa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mereka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berhenti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membeli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dari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1377950" indent="-4635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Apakah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sudah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membuat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segmen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pasar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Produ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k/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Jasa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tawarkan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Apakah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tahu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besar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dari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setiap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segmen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berapa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persen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target market 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share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  <a:endParaRPr lang="en-US" sz="2200" kern="0" dirty="0">
              <a:latin typeface="Tahoma" pitchFamily="34" charset="0"/>
              <a:cs typeface="Tahoma" pitchFamily="34" charset="0"/>
            </a:endParaRPr>
          </a:p>
          <a:p>
            <a:pPr marL="1377950" indent="-4635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Segmen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pasar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mana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masuki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pertama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kali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  <a:endParaRPr lang="en-US" sz="2200" kern="0" dirty="0">
              <a:latin typeface="Tahoma" pitchFamily="34" charset="0"/>
              <a:cs typeface="Tahoma" pitchFamily="34" charset="0"/>
            </a:endParaRPr>
          </a:p>
          <a:p>
            <a:pPr marL="1377950" indent="-4635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kern="0" dirty="0">
                <a:latin typeface="Tahoma" pitchFamily="34" charset="0"/>
                <a:cs typeface="Tahoma" pitchFamily="34" charset="0"/>
              </a:rPr>
              <a:t>S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egmen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n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pasar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masih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terbuka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masuki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1377950" indent="-4635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Berapa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besar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prospek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pertumbuhan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dari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setiap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segmen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ini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berapa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pertumbuhan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rata-rata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pertahun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dari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pasar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ada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  <a:endParaRPr lang="en-US" sz="2200" kern="0" dirty="0">
              <a:latin typeface="Tahoma" pitchFamily="34" charset="0"/>
              <a:cs typeface="Tahoma" pitchFamily="34" charset="0"/>
            </a:endParaRPr>
          </a:p>
          <a:p>
            <a:pPr marL="1377950" indent="-4635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kern="0" dirty="0">
                <a:latin typeface="Tahoma" pitchFamily="34" charset="0"/>
                <a:cs typeface="Tahoma" pitchFamily="34" charset="0"/>
              </a:rPr>
              <a:t>M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etod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e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s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i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stem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gunakan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mengukur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menjaga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hubungan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dengan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pelanggan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pasar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1377950" indent="-4635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7950" indent="-4635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7950" indent="-4635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7950" indent="-4635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7950" indent="-463550" algn="just">
              <a:spcBef>
                <a:spcPct val="20000"/>
              </a:spcBef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	</a:t>
            </a:r>
          </a:p>
          <a:p>
            <a:pPr marL="1377950" indent="-4635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9144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20750" indent="-457200" algn="just">
              <a:spcBef>
                <a:spcPct val="20000"/>
              </a:spcBef>
              <a:defRPr/>
            </a:pPr>
            <a:r>
              <a:rPr lang="id-ID" sz="2200" b="1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2200" b="1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Pesaing</a:t>
            </a:r>
            <a:endParaRPr lang="id-ID" sz="2200" b="1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371600" indent="-457200" algn="just">
              <a:spcBef>
                <a:spcPct val="20000"/>
              </a:spcBef>
              <a:buFontTx/>
              <a:buAutoNum type="alphaLcPeriod"/>
              <a:defRPr/>
            </a:pP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Siapakah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pesaing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utama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baik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langsung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langsung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  <a:p>
            <a:pPr marL="1371600" indent="-457200" algn="just">
              <a:spcBef>
                <a:spcPct val="20000"/>
              </a:spcBef>
              <a:buFontTx/>
              <a:buAutoNum type="alphaLcPeriod"/>
              <a:defRPr/>
            </a:pP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Apa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ketahui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tentang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pertumbuhan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penjualan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mereka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keuntungan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metod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e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penetapan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harga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dsb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Dapatkah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membuat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ranking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atas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kesuksesan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mereka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  <a:p>
            <a:pPr marL="1371600" indent="-457200" algn="just">
              <a:spcBef>
                <a:spcPct val="20000"/>
              </a:spcBef>
              <a:buFontTx/>
              <a:buAutoNum type="alphaLcPeriod"/>
              <a:defRPr/>
            </a:pP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Bagaimana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mengukur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kepuasan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pelanggan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atas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Produ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k/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Jasa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tawarkan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  <a:endParaRPr lang="id-ID" sz="2200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371600" indent="-457200" algn="just">
              <a:spcBef>
                <a:spcPct val="20000"/>
              </a:spcBef>
              <a:buFontTx/>
              <a:buAutoNum type="alphaLcPeriod"/>
              <a:defRPr/>
            </a:pP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Tuliskan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bagaimana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P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rodu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k/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Jasa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tawarkan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dibandingkan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terhadap</a:t>
            </a: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</a:p>
          <a:p>
            <a:pPr marL="1828800" indent="-45720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200" kern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Harga</a:t>
            </a:r>
            <a:r>
              <a:rPr lang="en-US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				</a:t>
            </a:r>
            <a:endParaRPr lang="id-ID" sz="2200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828800" indent="-45720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200" i="1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Performance</a:t>
            </a:r>
            <a:endParaRPr lang="id-ID" sz="2200" i="1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2075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2075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2075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20750" indent="-457200" algn="just">
              <a:spcBef>
                <a:spcPct val="20000"/>
              </a:spcBef>
              <a:defRPr/>
            </a:pPr>
            <a:r>
              <a:rPr lang="id-ID" sz="2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pPr marL="92075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04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990600"/>
            <a:ext cx="7239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8800" indent="-45085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Packaging</a:t>
            </a:r>
          </a:p>
          <a:p>
            <a:pPr marL="1828800" indent="-45085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Safety/Security</a:t>
            </a:r>
          </a:p>
          <a:p>
            <a:pPr marL="1828800" indent="-45085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Reliability/durability</a:t>
            </a:r>
          </a:p>
          <a:p>
            <a:pPr marL="1828800" indent="-45085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Quality</a:t>
            </a:r>
          </a:p>
          <a:p>
            <a:pPr marL="1828800" indent="-45085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Delivery</a:t>
            </a:r>
          </a:p>
          <a:p>
            <a:pPr marL="1828800" indent="-45085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After-sales service/Maintance</a:t>
            </a:r>
          </a:p>
          <a:p>
            <a:pPr marL="1828800" indent="-45085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Guarantees</a:t>
            </a:r>
          </a:p>
          <a:p>
            <a:pPr marL="1828800" indent="-45085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Promotion/Advertising</a:t>
            </a:r>
          </a:p>
          <a:p>
            <a:pPr marL="1828800" indent="-45085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Image</a:t>
            </a:r>
          </a:p>
          <a:p>
            <a:pPr marL="1828800" indent="-45085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Interactive website</a:t>
            </a:r>
          </a:p>
          <a:p>
            <a:pPr marL="1828800" indent="-45085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Payment terms</a:t>
            </a:r>
          </a:p>
          <a:p>
            <a:pPr marL="1828800" indent="-4508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828800" indent="-4508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828800" indent="-450850" algn="just">
              <a:spcBef>
                <a:spcPct val="20000"/>
              </a:spcBef>
              <a:buFontTx/>
              <a:buAutoNum type="alphaLcPeriod" startAt="5"/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828800" indent="-4508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828800" indent="-4508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828800" indent="-4508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828800" indent="-450850" algn="just">
              <a:spcBef>
                <a:spcPct val="20000"/>
              </a:spcBef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	</a:t>
            </a:r>
          </a:p>
          <a:p>
            <a:pPr marL="1828800" indent="-4508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371600" indent="-457200" algn="just">
              <a:spcBef>
                <a:spcPct val="20000"/>
              </a:spcBef>
              <a:buFontTx/>
              <a:buAutoNum type="alphaLcPeriod" startAt="5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menurut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membuat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Pesaing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sukses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1371600" indent="-457200" algn="just">
              <a:spcBef>
                <a:spcPct val="20000"/>
              </a:spcBef>
              <a:buFontTx/>
              <a:buAutoNum type="alphaLcPeriod" startAt="5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kelemahan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utama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dari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Pesaing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1371600" indent="-457200" algn="just">
              <a:spcBef>
                <a:spcPct val="20000"/>
              </a:spcBef>
              <a:buFontTx/>
              <a:buAutoNum type="alphaLcPeriod" startAt="5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Apakah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sudah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mengantisipasi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masuknya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Pesaing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baru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masa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mendatang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1371600" indent="-457200" algn="just">
              <a:spcBef>
                <a:spcPct val="20000"/>
              </a:spcBef>
              <a:buFontTx/>
              <a:buAutoNum type="alphaLcPeriod" startAt="5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Apakah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hambatan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masuki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pasar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atau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upaya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dapat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lakukan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mencegah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masuknya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Pesaing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baru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1371600" indent="-457200" algn="just">
              <a:spcBef>
                <a:spcPct val="20000"/>
              </a:spcBef>
              <a:buFontTx/>
              <a:buAutoNum type="alphaLcPeriod" startAt="5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Perubahan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dilakukan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Pesaing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dalam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12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bulan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terakhir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dalam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mengantisipasi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persaingan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1371600" indent="-457200" algn="just">
              <a:spcBef>
                <a:spcPct val="20000"/>
              </a:spcBef>
              <a:buFontTx/>
              <a:buAutoNum type="alphaLcPeriod" startAt="5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Bagaiman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secara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berkala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memonitor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aktivitas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Pesaing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utama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137160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160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160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1600" indent="-457200" algn="just">
              <a:spcBef>
                <a:spcPct val="20000"/>
              </a:spcBef>
              <a:buFontTx/>
              <a:buAutoNum type="alphaLcPeriod" startAt="5"/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160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160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160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1600" indent="-457200" algn="just">
              <a:spcBef>
                <a:spcPct val="20000"/>
              </a:spcBef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	</a:t>
            </a:r>
          </a:p>
          <a:p>
            <a:pPr marL="137160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229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defRPr/>
            </a:pPr>
            <a:r>
              <a:rPr lang="id-ID" sz="2200" b="1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3. Strength and Weakness</a:t>
            </a:r>
            <a:r>
              <a:rPr lang="en-US" sz="2200" b="1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(S &amp; W)</a:t>
            </a:r>
            <a:endParaRPr lang="id-ID" sz="2200" b="1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algn="just">
              <a:spcBef>
                <a:spcPct val="20000"/>
              </a:spcBef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Anal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isis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kekuatan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kelemahan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miliki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.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Jabarkan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kemampuan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mengambil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keuntungan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atau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paling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tidak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atau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setidak-tidaknya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dapat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mengatasi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lingkungan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. 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nal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i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sis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dilakukan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dalam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4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hal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:</a:t>
            </a:r>
          </a:p>
          <a:p>
            <a:pPr marL="914400" indent="-45720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Produ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k/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Jasa</a:t>
            </a: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14400" indent="-45720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Harga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Distribu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si</a:t>
            </a: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14400" indent="-45720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Iklan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Promo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s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i</a:t>
            </a:r>
          </a:p>
          <a:p>
            <a:pPr marL="914400" indent="-45720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Penjualan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M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anagemen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Penjualan</a:t>
            </a: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45720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45720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45720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	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90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601"/>
            <a:ext cx="9112745" cy="68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670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20750" indent="-457200" algn="just">
              <a:spcBef>
                <a:spcPct val="20000"/>
              </a:spcBef>
              <a:defRPr/>
            </a:pPr>
            <a:r>
              <a:rPr lang="id-ID" sz="2400" kern="0" dirty="0">
                <a:latin typeface="Tahoma" pitchFamily="34" charset="0"/>
                <a:cs typeface="Tahoma" pitchFamily="34" charset="0"/>
              </a:rPr>
              <a:t>1.	Produ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k/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Jasa</a:t>
            </a:r>
            <a:endParaRPr lang="id-ID" sz="2400" kern="0" dirty="0">
              <a:latin typeface="Tahoma" pitchFamily="34" charset="0"/>
              <a:cs typeface="Tahoma" pitchFamily="34" charset="0"/>
            </a:endParaRPr>
          </a:p>
          <a:p>
            <a:pPr marL="1371600" indent="-457200" algn="just">
              <a:spcBef>
                <a:spcPct val="20000"/>
              </a:spcBef>
              <a:buFontTx/>
              <a:buAutoNum type="alphaLcPeriod"/>
              <a:defRPr/>
            </a:pP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Setiap</a:t>
            </a:r>
            <a:r>
              <a:rPr lang="id-ID" sz="2400" kern="0" dirty="0">
                <a:latin typeface="Tahoma" pitchFamily="34" charset="0"/>
                <a:cs typeface="Tahoma" pitchFamily="34" charset="0"/>
              </a:rPr>
              <a:t> Produ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k</a:t>
            </a:r>
            <a:r>
              <a:rPr lang="id-ID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memiliki</a:t>
            </a:r>
            <a:r>
              <a:rPr lang="id-ID" sz="2400" kern="0" dirty="0">
                <a:latin typeface="Tahoma" pitchFamily="34" charset="0"/>
                <a:cs typeface="Tahoma" pitchFamily="34" charset="0"/>
              </a:rPr>
              <a:t> elemen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Jasa</a:t>
            </a:r>
            <a:r>
              <a:rPr lang="id-ID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setiap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Jasa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memiliki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elemen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2400" kern="0" dirty="0">
                <a:latin typeface="Tahoma" pitchFamily="34" charset="0"/>
                <a:cs typeface="Tahoma" pitchFamily="34" charset="0"/>
              </a:rPr>
              <a:t>Produ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k</a:t>
            </a:r>
            <a:r>
              <a:rPr lang="id-ID" sz="2400" kern="0" dirty="0">
                <a:latin typeface="Tahoma" pitchFamily="34" charset="0"/>
                <a:cs typeface="Tahoma" pitchFamily="34" charset="0"/>
              </a:rPr>
              <a:t>.</a:t>
            </a:r>
          </a:p>
          <a:p>
            <a:pPr marL="1371600" indent="-457200" algn="just">
              <a:spcBef>
                <a:spcPct val="20000"/>
              </a:spcBef>
              <a:buFontTx/>
              <a:buAutoNum type="alphaLcPeriod"/>
              <a:defRPr/>
            </a:pP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Dalam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kompetisi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semakin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meningkat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bagaimana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perbedaan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/</a:t>
            </a:r>
            <a:r>
              <a:rPr lang="id-ID" sz="2400" kern="0" dirty="0">
                <a:latin typeface="Tahoma" pitchFamily="34" charset="0"/>
                <a:cs typeface="Tahoma" pitchFamily="34" charset="0"/>
              </a:rPr>
              <a:t>diferen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siasi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satu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produk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dengan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produk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lain,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misalnya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elemen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Jasa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dari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satu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produk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dapat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mengawali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sukses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dari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usaha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id-ID" sz="2400" kern="0" dirty="0">
                <a:latin typeface="Tahoma" pitchFamily="34" charset="0"/>
                <a:cs typeface="Tahoma" pitchFamily="34" charset="0"/>
              </a:rPr>
              <a:t>.</a:t>
            </a:r>
          </a:p>
          <a:p>
            <a:pPr marL="1371600" indent="-457200" algn="just">
              <a:spcBef>
                <a:spcPct val="20000"/>
              </a:spcBef>
              <a:buFontTx/>
              <a:buAutoNum type="alphaLcPeriod"/>
              <a:defRPr/>
            </a:pPr>
            <a:r>
              <a:rPr lang="en-US" sz="2400" kern="0" dirty="0">
                <a:latin typeface="Tahoma" pitchFamily="34" charset="0"/>
                <a:cs typeface="Tahoma" pitchFamily="34" charset="0"/>
              </a:rPr>
              <a:t>Bi</a:t>
            </a:r>
            <a:r>
              <a:rPr lang="id-ID" sz="2400" kern="0" dirty="0">
                <a:latin typeface="Tahoma" pitchFamily="34" charset="0"/>
                <a:cs typeface="Tahoma" pitchFamily="34" charset="0"/>
              </a:rPr>
              <a:t>sn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i</a:t>
            </a:r>
            <a:r>
              <a:rPr lang="id-ID" sz="2400" kern="0" dirty="0">
                <a:latin typeface="Tahoma" pitchFamily="34" charset="0"/>
                <a:cs typeface="Tahoma" pitchFamily="34" charset="0"/>
              </a:rPr>
              <a:t>s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Jasa</a:t>
            </a:r>
            <a:r>
              <a:rPr lang="id-ID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biasanya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lebih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sulit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membuat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perbedaan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/</a:t>
            </a:r>
            <a:r>
              <a:rPr lang="id-ID" sz="2400" kern="0" dirty="0">
                <a:latin typeface="Tahoma" pitchFamily="34" charset="0"/>
                <a:cs typeface="Tahoma" pitchFamily="34" charset="0"/>
              </a:rPr>
              <a:t>diferen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siasi</a:t>
            </a:r>
            <a:r>
              <a:rPr lang="id-ID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karena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Jasa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tidak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terlihat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/</a:t>
            </a:r>
            <a:r>
              <a:rPr lang="id-ID" sz="2400" kern="0" dirty="0">
                <a:latin typeface="Tahoma" pitchFamily="34" charset="0"/>
                <a:cs typeface="Tahoma" pitchFamily="34" charset="0"/>
              </a:rPr>
              <a:t> intangible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sering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terlihat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sebagai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komoditi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sulit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di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tes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atau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di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tes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terlebih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dahulu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.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Bahkan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Pelanggan</a:t>
            </a:r>
            <a:r>
              <a:rPr lang="id-ID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memainkan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peran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dalam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menunjukkan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kualitas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penyerahan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dari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Jasa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tersebut</a:t>
            </a:r>
            <a:r>
              <a:rPr lang="id-ID" sz="2400" kern="0" dirty="0">
                <a:latin typeface="Tahoma" pitchFamily="34" charset="0"/>
                <a:cs typeface="Tahoma" pitchFamily="34" charset="0"/>
              </a:rPr>
              <a:t>.</a:t>
            </a:r>
          </a:p>
          <a:p>
            <a:pPr marL="920750" indent="-457200" algn="just">
              <a:spcBef>
                <a:spcPct val="20000"/>
              </a:spcBef>
              <a:defRPr/>
            </a:pPr>
            <a:endParaRPr lang="id-ID" sz="2400" kern="0" dirty="0">
              <a:latin typeface="Tahoma" pitchFamily="34" charset="0"/>
              <a:cs typeface="Tahoma" pitchFamily="34" charset="0"/>
            </a:endParaRPr>
          </a:p>
          <a:p>
            <a:pPr marL="920750" indent="-457200" algn="just">
              <a:spcBef>
                <a:spcPct val="20000"/>
              </a:spcBef>
              <a:defRPr/>
            </a:pPr>
            <a:endParaRPr lang="id-ID" sz="2400" kern="0" dirty="0">
              <a:latin typeface="Tahoma" pitchFamily="34" charset="0"/>
              <a:cs typeface="Tahoma" pitchFamily="34" charset="0"/>
            </a:endParaRPr>
          </a:p>
          <a:p>
            <a:pPr marL="920750" indent="-457200">
              <a:spcBef>
                <a:spcPct val="20000"/>
              </a:spcBef>
              <a:defRPr/>
            </a:pPr>
            <a:endParaRPr lang="id-ID" sz="2400" kern="0" dirty="0">
              <a:latin typeface="Tahoma" pitchFamily="34" charset="0"/>
              <a:cs typeface="Tahoma" pitchFamily="34" charset="0"/>
            </a:endParaRPr>
          </a:p>
          <a:p>
            <a:pPr marL="920750" indent="-457200">
              <a:spcBef>
                <a:spcPct val="20000"/>
              </a:spcBef>
              <a:defRPr/>
            </a:pPr>
            <a:r>
              <a:rPr lang="id-ID" sz="2400" kern="0" dirty="0">
                <a:latin typeface="Tahoma" pitchFamily="34" charset="0"/>
                <a:cs typeface="Tahoma" pitchFamily="34" charset="0"/>
              </a:rPr>
              <a:t>	</a:t>
            </a:r>
          </a:p>
          <a:p>
            <a:pPr marL="920750" indent="-457200">
              <a:spcBef>
                <a:spcPct val="20000"/>
              </a:spcBef>
              <a:defRPr/>
            </a:pPr>
            <a:endParaRPr lang="id-ID" sz="2400" kern="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229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377950" indent="-463550" algn="just">
              <a:spcBef>
                <a:spcPct val="20000"/>
              </a:spcBef>
              <a:buFontTx/>
              <a:buAutoNum type="alphaLcPeriod" startAt="4"/>
              <a:defRPr/>
            </a:pP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Pemasaran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Jasa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memerlukan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merk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kuat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konsisten</a:t>
            </a:r>
            <a:r>
              <a:rPr lang="id-ID" sz="2400" kern="0" dirty="0">
                <a:latin typeface="Tahoma" pitchFamily="34" charset="0"/>
                <a:cs typeface="Tahoma" pitchFamily="34" charset="0"/>
              </a:rPr>
              <a:t>.</a:t>
            </a:r>
          </a:p>
          <a:p>
            <a:pPr marL="1377950" indent="-463550" algn="just">
              <a:spcBef>
                <a:spcPct val="20000"/>
              </a:spcBef>
              <a:buFontTx/>
              <a:buAutoNum type="alphaLcPeriod" startAt="4"/>
              <a:defRPr/>
            </a:pP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Mungkin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hanya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nama</a:t>
            </a:r>
            <a:r>
              <a:rPr lang="id-ID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id-ID" sz="2400" kern="0" dirty="0">
                <a:latin typeface="Tahoma" pitchFamily="34" charset="0"/>
                <a:cs typeface="Tahoma" pitchFamily="34" charset="0"/>
              </a:rPr>
              <a:t> reputa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s</a:t>
            </a:r>
            <a:r>
              <a:rPr lang="id-ID" sz="2400" kern="0" dirty="0">
                <a:latin typeface="Tahoma" pitchFamily="34" charset="0"/>
                <a:cs typeface="Tahoma" pitchFamily="34" charset="0"/>
              </a:rPr>
              <a:t>i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Perusahaan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membedakan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dengan</a:t>
            </a:r>
            <a:r>
              <a:rPr lang="en-US" sz="24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kern="0" dirty="0" err="1">
                <a:latin typeface="Tahoma" pitchFamily="34" charset="0"/>
                <a:cs typeface="Tahoma" pitchFamily="34" charset="0"/>
              </a:rPr>
              <a:t>Pesaing</a:t>
            </a:r>
            <a:r>
              <a:rPr lang="id-ID" sz="2400" kern="0" dirty="0">
                <a:latin typeface="Tahoma" pitchFamily="34" charset="0"/>
                <a:cs typeface="Tahoma" pitchFamily="34" charset="0"/>
              </a:rPr>
              <a:t>.</a:t>
            </a:r>
          </a:p>
          <a:p>
            <a:pPr marL="1377950" indent="-463550" algn="just">
              <a:spcBef>
                <a:spcPct val="20000"/>
              </a:spcBef>
              <a:defRPr/>
            </a:pPr>
            <a:endParaRPr lang="id-ID" sz="2400" kern="0" dirty="0">
              <a:latin typeface="Tahoma" pitchFamily="34" charset="0"/>
              <a:cs typeface="Tahoma" pitchFamily="34" charset="0"/>
            </a:endParaRPr>
          </a:p>
          <a:p>
            <a:pPr marL="1377950" indent="-463550" algn="just">
              <a:spcBef>
                <a:spcPct val="20000"/>
              </a:spcBef>
              <a:defRPr/>
            </a:pPr>
            <a:endParaRPr lang="id-ID" sz="2400" kern="0" dirty="0">
              <a:latin typeface="Tahoma" pitchFamily="34" charset="0"/>
              <a:cs typeface="Tahoma" pitchFamily="34" charset="0"/>
            </a:endParaRPr>
          </a:p>
          <a:p>
            <a:pPr marL="1377950" indent="-463550" algn="just">
              <a:spcBef>
                <a:spcPct val="20000"/>
              </a:spcBef>
              <a:defRPr/>
            </a:pPr>
            <a:endParaRPr lang="id-ID" sz="2400" kern="0" dirty="0">
              <a:latin typeface="Tahoma" pitchFamily="34" charset="0"/>
              <a:cs typeface="Tahoma" pitchFamily="34" charset="0"/>
            </a:endParaRPr>
          </a:p>
          <a:p>
            <a:pPr marL="1377950" indent="-463550">
              <a:spcBef>
                <a:spcPct val="20000"/>
              </a:spcBef>
              <a:defRPr/>
            </a:pPr>
            <a:endParaRPr lang="id-ID" sz="2400" kern="0" dirty="0">
              <a:latin typeface="Tahoma" pitchFamily="34" charset="0"/>
              <a:cs typeface="Tahoma" pitchFamily="34" charset="0"/>
            </a:endParaRPr>
          </a:p>
          <a:p>
            <a:pPr marL="1377950" indent="-463550">
              <a:spcBef>
                <a:spcPct val="20000"/>
              </a:spcBef>
              <a:defRPr/>
            </a:pPr>
            <a:r>
              <a:rPr lang="id-ID" sz="2400" kern="0" dirty="0">
                <a:latin typeface="Tahoma" pitchFamily="34" charset="0"/>
                <a:cs typeface="Tahoma" pitchFamily="34" charset="0"/>
              </a:rPr>
              <a:t>	</a:t>
            </a:r>
          </a:p>
          <a:p>
            <a:pPr marL="1377950" indent="-463550">
              <a:spcBef>
                <a:spcPct val="20000"/>
              </a:spcBef>
              <a:defRPr/>
            </a:pPr>
            <a:endParaRPr lang="id-ID" sz="2400" kern="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9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20750" indent="-457200" algn="just">
              <a:spcBef>
                <a:spcPct val="20000"/>
              </a:spcBef>
              <a:defRPr/>
            </a:pPr>
            <a:r>
              <a:rPr lang="id-ID" sz="2200" kern="0" dirty="0">
                <a:latin typeface="Tahoma" pitchFamily="34" charset="0"/>
                <a:ea typeface="Verdana" pitchFamily="34" charset="0"/>
                <a:cs typeface="Tahoma" pitchFamily="34" charset="0"/>
              </a:rPr>
              <a:t>2. </a:t>
            </a:r>
            <a:r>
              <a:rPr lang="en-US" sz="2200" kern="0" dirty="0" err="1">
                <a:latin typeface="Tahoma" pitchFamily="34" charset="0"/>
                <a:ea typeface="Verdana" pitchFamily="34" charset="0"/>
                <a:cs typeface="Tahoma" pitchFamily="34" charset="0"/>
              </a:rPr>
              <a:t>Harga</a:t>
            </a:r>
            <a:r>
              <a:rPr lang="en-US" sz="2200" kern="0" dirty="0">
                <a:latin typeface="Tahom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Verdana" pitchFamily="34" charset="0"/>
                <a:cs typeface="Tahoma" pitchFamily="34" charset="0"/>
              </a:rPr>
              <a:t>dan</a:t>
            </a:r>
            <a:r>
              <a:rPr lang="en-US" sz="2200" kern="0" dirty="0">
                <a:latin typeface="Tahom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lang="id-ID" sz="2200" kern="0" dirty="0">
                <a:latin typeface="Tahoma" pitchFamily="34" charset="0"/>
                <a:ea typeface="Verdana" pitchFamily="34" charset="0"/>
                <a:cs typeface="Tahoma" pitchFamily="34" charset="0"/>
              </a:rPr>
              <a:t>Distribu</a:t>
            </a:r>
            <a:r>
              <a:rPr lang="en-US" sz="2200" kern="0" dirty="0" err="1">
                <a:latin typeface="Tahoma" pitchFamily="34" charset="0"/>
                <a:ea typeface="Verdana" pitchFamily="34" charset="0"/>
                <a:cs typeface="Tahoma" pitchFamily="34" charset="0"/>
              </a:rPr>
              <a:t>si</a:t>
            </a: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1600" indent="-457200" algn="just">
              <a:spcBef>
                <a:spcPct val="20000"/>
              </a:spcBef>
              <a:buFontTx/>
              <a:buAutoNum type="alphaLcPeriod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efek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terjadi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terhadap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keuntungan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apabila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harga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Produk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/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Jasa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jual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naik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atau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turun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5%?</a:t>
            </a:r>
          </a:p>
          <a:p>
            <a:pPr marL="1371600" indent="-457200" algn="just">
              <a:spcBef>
                <a:spcPct val="20000"/>
              </a:spcBef>
              <a:buFontTx/>
              <a:buAutoNum type="alphaLcPeriod"/>
              <a:defRPr/>
            </a:pPr>
            <a:r>
              <a:rPr lang="en-US" sz="2200" kern="0" dirty="0">
                <a:latin typeface="Tahoma" pitchFamily="34" charset="0"/>
                <a:cs typeface="Tahoma" pitchFamily="34" charset="0"/>
              </a:rPr>
              <a:t>F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ormula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gunakan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menentukan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harga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1371600" indent="-457200" algn="just">
              <a:spcBef>
                <a:spcPct val="20000"/>
              </a:spcBef>
              <a:buFontTx/>
              <a:buAutoNum type="alphaLcPeriod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Apakah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menggunakan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harga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berbeda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Produ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k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/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Jasa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memiliki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umur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siklus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1371600" indent="-457200" algn="just">
              <a:spcBef>
                <a:spcPct val="20000"/>
              </a:spcBef>
              <a:buFontTx/>
              <a:buAutoNum type="alphaLcPeriod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Bagaimana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harga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Produk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/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Jasa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dibandingkan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dengan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harga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Pesaing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utama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?</a:t>
            </a: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1600" indent="-457200" algn="just">
              <a:spcBef>
                <a:spcPct val="20000"/>
              </a:spcBef>
              <a:buFontTx/>
              <a:buAutoNum type="alphaLcPeriod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Kapan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terakhir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kali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menaikkan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harga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berapa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persen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92075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2075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20750" indent="-45720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20750" indent="-457200">
              <a:spcBef>
                <a:spcPct val="20000"/>
              </a:spcBef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	</a:t>
            </a:r>
          </a:p>
          <a:p>
            <a:pPr marL="920750" indent="-45720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0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377950" indent="-463550" algn="just">
              <a:spcBef>
                <a:spcPct val="20000"/>
              </a:spcBef>
              <a:buFontTx/>
              <a:buAutoNum type="alphaLcPeriod" startAt="6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Bagaimana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struktur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potongan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harga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tawarkan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kepada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pelanggan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membeli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banyak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atau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distributor?</a:t>
            </a: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7950" indent="-463550" algn="just">
              <a:spcBef>
                <a:spcPct val="20000"/>
              </a:spcBef>
              <a:buFontTx/>
              <a:buAutoNum type="alphaLcPeriod" startAt="6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Apakah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pelanggan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segmen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target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pasar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memiliki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akses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mudah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terhadap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Barang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/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Jasa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tawarkan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Bagaimana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memonitor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hal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tersebut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1377950" indent="-4635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7950" indent="-4635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7950" indent="-4635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7950" indent="-46355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7950" indent="-463550">
              <a:spcBef>
                <a:spcPct val="20000"/>
              </a:spcBef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	</a:t>
            </a:r>
          </a:p>
          <a:p>
            <a:pPr marL="1377950" indent="-46355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14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838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20750" indent="-457200" algn="just">
              <a:spcBef>
                <a:spcPct val="20000"/>
              </a:spcBef>
              <a:defRPr/>
            </a:pPr>
            <a:r>
              <a:rPr lang="id-ID" sz="2200" kern="0" dirty="0">
                <a:latin typeface="Tahoma" pitchFamily="34" charset="0"/>
                <a:ea typeface="Verdana" pitchFamily="34" charset="0"/>
                <a:cs typeface="Tahoma" pitchFamily="34" charset="0"/>
              </a:rPr>
              <a:t>3. </a:t>
            </a:r>
            <a:r>
              <a:rPr lang="en-US" sz="2200" kern="0" dirty="0" err="1">
                <a:latin typeface="Tahoma" pitchFamily="34" charset="0"/>
                <a:ea typeface="Verdana" pitchFamily="34" charset="0"/>
                <a:cs typeface="Tahoma" pitchFamily="34" charset="0"/>
              </a:rPr>
              <a:t>Iklan</a:t>
            </a:r>
            <a:r>
              <a:rPr lang="id-ID" sz="2200" kern="0" dirty="0">
                <a:latin typeface="Tahom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Verdana" pitchFamily="34" charset="0"/>
                <a:cs typeface="Tahoma" pitchFamily="34" charset="0"/>
              </a:rPr>
              <a:t>dan</a:t>
            </a:r>
            <a:r>
              <a:rPr lang="en-US" sz="2200" kern="0" dirty="0">
                <a:latin typeface="Tahom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lang="id-ID" sz="2200" kern="0" dirty="0">
                <a:latin typeface="Tahoma" pitchFamily="34" charset="0"/>
                <a:ea typeface="Verdana" pitchFamily="34" charset="0"/>
                <a:cs typeface="Tahoma" pitchFamily="34" charset="0"/>
              </a:rPr>
              <a:t>Promo</a:t>
            </a:r>
            <a:r>
              <a:rPr lang="en-US" sz="2200" kern="0" dirty="0" err="1">
                <a:latin typeface="Tahoma" pitchFamily="34" charset="0"/>
                <a:ea typeface="Verdana" pitchFamily="34" charset="0"/>
                <a:cs typeface="Tahoma" pitchFamily="34" charset="0"/>
              </a:rPr>
              <a:t>si</a:t>
            </a:r>
            <a:endParaRPr lang="id-ID" sz="2200" kern="0" dirty="0">
              <a:latin typeface="Tahoma" pitchFamily="34" charset="0"/>
              <a:ea typeface="Verdana" pitchFamily="34" charset="0"/>
              <a:cs typeface="Tahoma" pitchFamily="34" charset="0"/>
            </a:endParaRPr>
          </a:p>
          <a:p>
            <a:pPr marL="1371600" indent="-457200" algn="just">
              <a:spcBef>
                <a:spcPct val="20000"/>
              </a:spcBef>
              <a:buFontTx/>
              <a:buAutoNum type="alphaLcPeriod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Iklan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umumnya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dikenal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sebagai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biaya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“above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the line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”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adalah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cara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mahal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menyampaikan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pesan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kepada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orang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banyak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.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Iklan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merupakan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cara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komunikasi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efektif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dengan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target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pelanggan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.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Kampanye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iklan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dimaksudkan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membangun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pelanggan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jangka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panjang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,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sedangkan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prom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osi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penjualan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merupakan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kegiatan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jangka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pendek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.</a:t>
            </a:r>
          </a:p>
          <a:p>
            <a:pPr marL="1371600" indent="-457200" algn="just">
              <a:spcBef>
                <a:spcPct val="20000"/>
              </a:spcBef>
              <a:buFontTx/>
              <a:buAutoNum type="alphaLcPeriod"/>
              <a:defRPr/>
            </a:pPr>
            <a:r>
              <a:rPr lang="en-US" sz="2200" kern="0" dirty="0">
                <a:latin typeface="Tahoma" pitchFamily="34" charset="0"/>
                <a:cs typeface="Tahoma" pitchFamily="34" charset="0"/>
              </a:rPr>
              <a:t>P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romo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si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atau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iklan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berita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, bros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ur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pameran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atau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barang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diskon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sering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disebut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biaya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“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below the line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”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karena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mereka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biasanya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tidak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terlihat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seperti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iklan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berita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/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TV.</a:t>
            </a:r>
          </a:p>
          <a:p>
            <a:pPr marL="92075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2075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2075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20750" indent="-45720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20750" indent="-457200">
              <a:spcBef>
                <a:spcPct val="20000"/>
              </a:spcBef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	</a:t>
            </a:r>
          </a:p>
          <a:p>
            <a:pPr marL="920750" indent="-45720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12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229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377950" indent="-463550" algn="just">
              <a:spcBef>
                <a:spcPct val="20000"/>
              </a:spcBef>
              <a:buFontTx/>
              <a:buAutoNum type="alphaLcPeriod" startAt="3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Kedua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hal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tersebut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diatas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mahal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dimaksudkan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menciptakan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kesan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baik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atas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perusahaan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.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Apalagi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biaya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iklan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T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V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/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Surat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kabar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umumnya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diluar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jangkauan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bisnis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baru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berkembang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atau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keuntungan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dari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biaya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tersebut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sangat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sulit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diperhitungkan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.</a:t>
            </a:r>
          </a:p>
          <a:p>
            <a:pPr marL="1377950" indent="-463550" algn="just">
              <a:spcBef>
                <a:spcPct val="20000"/>
              </a:spcBef>
              <a:buFontTx/>
              <a:buAutoNum type="alphaLcPeriod" startAt="3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tetapi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bagi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bisnis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baru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berkembang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kesempatan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promo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s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dapat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menimbulkan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minat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kesan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kepada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pembeli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baru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lama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apalagi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dengan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harga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paling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rendah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.</a:t>
            </a: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7950" indent="-463550" algn="just">
              <a:spcBef>
                <a:spcPct val="20000"/>
              </a:spcBef>
              <a:buFontTx/>
              <a:buAutoNum type="alphaLcPeriod" startAt="3"/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7950" indent="-4635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7950" indent="-4635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7950" indent="-46355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1377950" indent="-463550">
              <a:spcBef>
                <a:spcPct val="20000"/>
              </a:spcBef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	</a:t>
            </a:r>
          </a:p>
          <a:p>
            <a:pPr marL="1377950" indent="-46355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524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20750" indent="-457200" algn="just">
              <a:spcBef>
                <a:spcPct val="20000"/>
              </a:spcBef>
              <a:buFontTx/>
              <a:buAutoNum type="alphaLcPeriod" startAt="5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Biaya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v/s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Penjualan</a:t>
            </a: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20750" indent="-457200" algn="just">
              <a:spcBef>
                <a:spcPct val="20000"/>
              </a:spcBef>
              <a:defRPr/>
            </a:pPr>
            <a:endParaRPr lang="en-US" sz="2200" kern="0" dirty="0">
              <a:latin typeface="Tahoma" pitchFamily="34" charset="0"/>
              <a:cs typeface="Tahoma" pitchFamily="34" charset="0"/>
            </a:endParaRPr>
          </a:p>
          <a:p>
            <a:pPr marL="920750" indent="-457200" algn="just">
              <a:spcBef>
                <a:spcPct val="20000"/>
              </a:spcBef>
              <a:defRPr/>
            </a:pPr>
            <a:r>
              <a:rPr lang="en-US" sz="2200" kern="0" dirty="0">
                <a:latin typeface="Tahoma" pitchFamily="34" charset="0"/>
                <a:cs typeface="Tahoma" pitchFamily="34" charset="0"/>
              </a:rPr>
              <a:t>1)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Apakah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sudah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mengetahui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biaya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media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iklan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paling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efektif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bisnis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920750" indent="-457200" algn="just">
              <a:spcBef>
                <a:spcPct val="20000"/>
              </a:spcBef>
              <a:buFontTx/>
              <a:buAutoNum type="arabicParenR" startAt="2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Berapa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peningkatan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penjualan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harapkan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dari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setiap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Rupiah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keluarkan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biaya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iklan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.</a:t>
            </a:r>
          </a:p>
          <a:p>
            <a:pPr marL="920750" indent="-457200" algn="just">
              <a:spcBef>
                <a:spcPct val="20000"/>
              </a:spcBef>
              <a:buFontTx/>
              <a:buAutoNum type="arabicParenR" startAt="3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Berapa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biaya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rata-rata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setiap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“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sales lead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”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dari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iklan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920750" indent="-457200" algn="just">
              <a:spcBef>
                <a:spcPct val="20000"/>
              </a:spcBef>
              <a:buFontTx/>
              <a:buAutoNum type="arabicParenR" startAt="3"/>
              <a:defRPr/>
            </a:pPr>
            <a:r>
              <a:rPr lang="en-US" sz="2200" kern="0" dirty="0">
                <a:latin typeface="Tahoma" pitchFamily="34" charset="0"/>
                <a:cs typeface="Tahoma" pitchFamily="34" charset="0"/>
              </a:rPr>
              <a:t>Item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promosi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“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below the line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”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menghasilkan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lebih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banyak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penjualan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Coba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jelaskan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.</a:t>
            </a: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20750" indent="-457200" algn="just">
              <a:spcBef>
                <a:spcPct val="20000"/>
              </a:spcBef>
              <a:buFontTx/>
              <a:buAutoNum type="arabicParenR" startAt="3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Apakah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sudah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melakukan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pengujian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pasar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dengan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metode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promosi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baru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secara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internal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ataupun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external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.</a:t>
            </a: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14400" indent="-4508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14400" indent="-4508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14400" indent="-4508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14400" indent="-45085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14400" indent="-450850">
              <a:spcBef>
                <a:spcPct val="20000"/>
              </a:spcBef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	</a:t>
            </a:r>
          </a:p>
          <a:p>
            <a:pPr marL="914400" indent="-45085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2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9144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20750" indent="-457200" algn="just">
              <a:spcBef>
                <a:spcPct val="20000"/>
              </a:spcBef>
              <a:buFontTx/>
              <a:buAutoNum type="arabicParenR" startAt="6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Kapan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terakhir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kali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mengeluarkan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iklan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berita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pengaruhnya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terhadap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penjualan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920750" indent="-457200" algn="just">
              <a:spcBef>
                <a:spcPct val="20000"/>
              </a:spcBef>
              <a:buFontTx/>
              <a:buAutoNum type="arabicParenR" startAt="6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Apakah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mengikuti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pameran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setiap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tahun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Apabila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iya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mana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mengapa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920750" indent="-457200" algn="just">
              <a:spcBef>
                <a:spcPct val="20000"/>
              </a:spcBef>
              <a:buFontTx/>
              <a:buAutoNum type="arabicParenR" startAt="6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Apakah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“</a:t>
            </a:r>
            <a:r>
              <a:rPr lang="id-ID" sz="2200" i="1" kern="0" dirty="0">
                <a:latin typeface="Tahoma" pitchFamily="34" charset="0"/>
                <a:cs typeface="Tahoma" pitchFamily="34" charset="0"/>
              </a:rPr>
              <a:t>direct mail</a:t>
            </a:r>
            <a:r>
              <a:rPr lang="en-US" sz="2200" i="1" kern="0" dirty="0">
                <a:latin typeface="Tahoma" pitchFamily="34" charset="0"/>
                <a:cs typeface="Tahoma" pitchFamily="34" charset="0"/>
              </a:rPr>
              <a:t>”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, </a:t>
            </a:r>
            <a:r>
              <a:rPr lang="id-ID" sz="2200" i="1" kern="0" dirty="0">
                <a:latin typeface="Tahoma" pitchFamily="34" charset="0"/>
                <a:cs typeface="Tahoma" pitchFamily="34" charset="0"/>
              </a:rPr>
              <a:t>telemarketing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atau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2200" i="1" kern="0" dirty="0">
                <a:latin typeface="Tahoma" pitchFamily="34" charset="0"/>
                <a:cs typeface="Tahoma" pitchFamily="34" charset="0"/>
              </a:rPr>
              <a:t>website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efe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k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ti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f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menghasilkan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pelanggan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baru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920750" indent="-457200" algn="just">
              <a:spcBef>
                <a:spcPct val="20000"/>
              </a:spcBef>
              <a:buFontTx/>
              <a:buAutoNum type="arabicParenR" startAt="6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Apakah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membuat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budget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iklan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promosi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setiap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tahun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baik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dalam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jumlah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tertentu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ataupun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berdasarkan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per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s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enta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si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penjualan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?</a:t>
            </a: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2075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2075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20750" indent="-45720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20750" indent="-457200">
              <a:spcBef>
                <a:spcPct val="20000"/>
              </a:spcBef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	</a:t>
            </a:r>
          </a:p>
          <a:p>
            <a:pPr marL="920750" indent="-45720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2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59436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endParaRPr lang="id-ID" sz="1400" kern="0" dirty="0">
              <a:solidFill>
                <a:srgbClr val="00B0F0"/>
              </a:solidFill>
              <a:latin typeface="Bernard MT Condensed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381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3550" algn="just">
              <a:spcBef>
                <a:spcPct val="20000"/>
              </a:spcBef>
              <a:defRPr/>
            </a:pPr>
            <a:r>
              <a:rPr lang="id-ID" sz="2200" kern="0" dirty="0">
                <a:latin typeface="Tahoma" pitchFamily="34" charset="0"/>
                <a:ea typeface="Verdana" pitchFamily="34" charset="0"/>
                <a:cs typeface="Tahoma" pitchFamily="34" charset="0"/>
              </a:rPr>
              <a:t>4. </a:t>
            </a:r>
            <a:r>
              <a:rPr lang="en-US" sz="2200" kern="0" dirty="0" err="1">
                <a:latin typeface="Tahoma" pitchFamily="34" charset="0"/>
                <a:ea typeface="Verdana" pitchFamily="34" charset="0"/>
                <a:cs typeface="Tahoma" pitchFamily="34" charset="0"/>
              </a:rPr>
              <a:t>Penjualan</a:t>
            </a:r>
            <a:r>
              <a:rPr lang="id-ID" sz="2200" kern="0" dirty="0">
                <a:latin typeface="Tahom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Verdana" pitchFamily="34" charset="0"/>
                <a:cs typeface="Tahoma" pitchFamily="34" charset="0"/>
              </a:rPr>
              <a:t>dan</a:t>
            </a:r>
            <a:r>
              <a:rPr lang="en-US" sz="2200" kern="0" dirty="0">
                <a:latin typeface="Tahom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lang="id-ID" sz="2200" kern="0" dirty="0">
                <a:latin typeface="Tahoma" pitchFamily="34" charset="0"/>
                <a:ea typeface="Verdana" pitchFamily="34" charset="0"/>
                <a:cs typeface="Tahoma" pitchFamily="34" charset="0"/>
              </a:rPr>
              <a:t>Managemen</a:t>
            </a:r>
            <a:r>
              <a:rPr lang="en-US" sz="2200" kern="0" dirty="0">
                <a:latin typeface="Tahoma" pitchFamily="34" charset="0"/>
                <a:ea typeface="Verdan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ea typeface="Verdana" pitchFamily="34" charset="0"/>
                <a:cs typeface="Tahoma" pitchFamily="34" charset="0"/>
              </a:rPr>
              <a:t>Penjualan</a:t>
            </a:r>
            <a:endParaRPr lang="en-US" sz="2200" kern="0" dirty="0">
              <a:latin typeface="Tahoma" pitchFamily="34" charset="0"/>
              <a:ea typeface="Verdana" pitchFamily="34" charset="0"/>
              <a:cs typeface="Tahoma" pitchFamily="34" charset="0"/>
            </a:endParaRPr>
          </a:p>
          <a:p>
            <a:pPr marL="463550" algn="just">
              <a:spcBef>
                <a:spcPct val="20000"/>
              </a:spcBef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Checklist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:</a:t>
            </a: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14400" indent="-457200" algn="just">
              <a:spcBef>
                <a:spcPct val="20000"/>
              </a:spcBef>
              <a:buFontTx/>
              <a:buAutoNum type="alphaLcPeriod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Siapa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bertanggungjawab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mencapai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target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penjualan</a:t>
            </a: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14400" indent="-457200" algn="just">
              <a:spcBef>
                <a:spcPct val="20000"/>
              </a:spcBef>
              <a:buFontTx/>
              <a:buAutoNum type="alphaLcPeriod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target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setiap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tenaga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penjualan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bagaiman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cara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mencapainya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Buat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daftar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target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berdasarkan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: target 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k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uantitati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f 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target 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k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ualitati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f</a:t>
            </a: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14400" indent="-457200" algn="just">
              <a:spcBef>
                <a:spcPct val="20000"/>
              </a:spcBef>
              <a:buFontTx/>
              <a:buAutoNum type="alphaLcPeriod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Apakah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ada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in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s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entif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tenaga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penjualan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mencapai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target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ini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914400" indent="-457200" algn="just">
              <a:spcBef>
                <a:spcPct val="20000"/>
              </a:spcBef>
              <a:buFontTx/>
              <a:buAutoNum type="alphaLcPeriod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dukungan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diberikan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kepada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tenaga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penjualan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s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eperti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presentasi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penjualan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, 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technical literature/support, back up?</a:t>
            </a:r>
          </a:p>
          <a:p>
            <a:pPr marL="914400" indent="-457200" algn="just">
              <a:spcBef>
                <a:spcPct val="20000"/>
              </a:spcBef>
              <a:buFontTx/>
              <a:buAutoNum type="alphaLcPeriod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Informasi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diperoleh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tenaga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penjual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dari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hasil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penjualan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?</a:t>
            </a: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4635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4635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4635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46355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46355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463550">
              <a:spcBef>
                <a:spcPct val="20000"/>
              </a:spcBef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	</a:t>
            </a:r>
          </a:p>
          <a:p>
            <a:pPr marL="46355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08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6096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20750" indent="-457200" algn="just">
              <a:spcBef>
                <a:spcPct val="20000"/>
              </a:spcBef>
              <a:buFontTx/>
              <a:buAutoNum type="alphaLcPeriod" startAt="6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Apakah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tenaga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penjual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tidak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memenuhi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target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diberikan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pelatihan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khusus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920750" indent="-457200" algn="just">
              <a:spcBef>
                <a:spcPct val="20000"/>
              </a:spcBef>
              <a:buFontTx/>
              <a:buAutoNum type="alphaLcPeriod" startAt="6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Berapa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jumlah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staff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penjualan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, agen,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dll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miliki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bagaimana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mengaturnya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 (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berdasarkan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wilayah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berdasarkan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produ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k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?)</a:t>
            </a:r>
          </a:p>
          <a:p>
            <a:pPr marL="920750" indent="-457200" algn="just">
              <a:spcBef>
                <a:spcPct val="20000"/>
              </a:spcBef>
              <a:buFontTx/>
              <a:buAutoNum type="alphaLcPeriod" startAt="6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Bagaimana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merekrut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staf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penjualan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Jelaskan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prosesnya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.</a:t>
            </a: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20750" indent="-457200" algn="just">
              <a:spcBef>
                <a:spcPct val="20000"/>
              </a:spcBef>
              <a:buFontTx/>
              <a:buAutoNum type="alphaLcPeriod" startAt="6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terjadi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pada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penjualan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apabila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menambah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satu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tenaga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penjual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atau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kehilangan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satu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tenaga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penjual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920750" indent="-457200" algn="just">
              <a:spcBef>
                <a:spcPct val="20000"/>
              </a:spcBef>
              <a:buFontTx/>
              <a:buAutoNum type="alphaLcPeriod" startAt="6"/>
              <a:defRPr/>
            </a:pP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Kapan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anda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mengunjungi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pelanggan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bersama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tenaga</a:t>
            </a:r>
            <a:r>
              <a:rPr lang="en-US" sz="2200" kern="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kern="0" dirty="0" err="1">
                <a:latin typeface="Tahoma" pitchFamily="34" charset="0"/>
                <a:cs typeface="Tahoma" pitchFamily="34" charset="0"/>
              </a:rPr>
              <a:t>penjualan</a:t>
            </a:r>
            <a:r>
              <a:rPr lang="id-ID" sz="2200" kern="0" dirty="0">
                <a:latin typeface="Tahoma" pitchFamily="34" charset="0"/>
                <a:cs typeface="Tahoma" pitchFamily="34" charset="0"/>
              </a:rPr>
              <a:t>?</a:t>
            </a:r>
          </a:p>
          <a:p>
            <a:pPr marL="92075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2075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20750" indent="-457200" algn="just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20750" indent="-45720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  <a:p>
            <a:pPr marL="920750" indent="-457200">
              <a:spcBef>
                <a:spcPct val="20000"/>
              </a:spcBef>
              <a:defRPr/>
            </a:pPr>
            <a:r>
              <a:rPr lang="id-ID" sz="2200" kern="0" dirty="0">
                <a:latin typeface="Tahoma" pitchFamily="34" charset="0"/>
                <a:cs typeface="Tahoma" pitchFamily="34" charset="0"/>
              </a:rPr>
              <a:t>	</a:t>
            </a:r>
          </a:p>
          <a:p>
            <a:pPr marL="920750" indent="-457200">
              <a:spcBef>
                <a:spcPct val="20000"/>
              </a:spcBef>
              <a:defRPr/>
            </a:pPr>
            <a:endParaRPr lang="id-ID" sz="2200" kern="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4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90600" y="1295400"/>
            <a:ext cx="7620000" cy="4662488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2200" b="1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Statistik</a:t>
            </a:r>
            <a:endParaRPr lang="id-ID" sz="2200" b="1" dirty="0">
              <a:solidFill>
                <a:schemeClr val="bg2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914400" indent="-398463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Lebih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dari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80%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murid-murid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sekolah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di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Amerika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bermimpi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untuk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memiliki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Perusahaan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sendiri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.</a:t>
            </a: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914400" indent="-398463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50%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Perusahaan yang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baru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berdiri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di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UE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, USA, Japan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bangkrut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dalam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5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tahun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pertama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:</a:t>
            </a:r>
          </a:p>
          <a:p>
            <a:pPr marL="1312863" indent="-398463">
              <a:spcBef>
                <a:spcPct val="50000"/>
              </a:spcBef>
              <a:buFontTx/>
              <a:buChar char="-"/>
              <a:defRPr/>
            </a:pP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26%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berubah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kepemilikan</a:t>
            </a: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1312863" indent="-398463">
              <a:spcBef>
                <a:spcPct val="50000"/>
              </a:spcBef>
              <a:buFontTx/>
              <a:buChar char="-"/>
              <a:defRPr/>
            </a:pP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28%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survive</a:t>
            </a: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1312863" indent="-398463">
              <a:spcBef>
                <a:spcPct val="50000"/>
              </a:spcBef>
              <a:buFontTx/>
              <a:buChar char="-"/>
              <a:defRPr/>
            </a:pP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18%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gagal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marL="1312863" indent="-398463">
              <a:spcBef>
                <a:spcPct val="50000"/>
              </a:spcBef>
              <a:buFontTx/>
              <a:buChar char="-"/>
              <a:defRPr/>
            </a:pP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28%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tutup</a:t>
            </a:r>
            <a:endParaRPr lang="id-ID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914400" indent="-398463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6,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4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Juta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UKM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di</a:t>
            </a:r>
            <a:r>
              <a:rPr lang="id-ID" sz="22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Indonesia.</a:t>
            </a:r>
            <a:endParaRPr lang="en-US" sz="2200" dirty="0">
              <a:solidFill>
                <a:schemeClr val="bg2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19200" y="2841625"/>
            <a:ext cx="6858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6000" b="1" kern="0" dirty="0" err="1">
                <a:solidFill>
                  <a:srgbClr val="0451EA"/>
                </a:solidFill>
                <a:latin typeface="Comic Sans MS" pitchFamily="66" charset="0"/>
                <a:ea typeface="+mj-ea"/>
                <a:cs typeface="Tahoma" pitchFamily="34" charset="0"/>
              </a:rPr>
              <a:t>Selamat</a:t>
            </a:r>
            <a:r>
              <a:rPr lang="en-GB" sz="6000" b="1" kern="0" dirty="0">
                <a:solidFill>
                  <a:srgbClr val="0451EA"/>
                </a:solidFill>
                <a:latin typeface="Comic Sans MS" pitchFamily="66" charset="0"/>
                <a:ea typeface="+mj-ea"/>
                <a:cs typeface="Tahoma" pitchFamily="34" charset="0"/>
              </a:rPr>
              <a:t> &amp; </a:t>
            </a:r>
            <a:r>
              <a:rPr lang="en-GB" sz="6000" b="1" kern="0" dirty="0" err="1">
                <a:solidFill>
                  <a:srgbClr val="0451EA"/>
                </a:solidFill>
                <a:latin typeface="Comic Sans MS" pitchFamily="66" charset="0"/>
                <a:ea typeface="+mj-ea"/>
                <a:cs typeface="Tahoma" pitchFamily="34" charset="0"/>
              </a:rPr>
              <a:t>Sukses</a:t>
            </a:r>
            <a:endParaRPr lang="en-GB" sz="6000" b="1" kern="0" dirty="0">
              <a:solidFill>
                <a:srgbClr val="0451EA"/>
              </a:solidFill>
              <a:latin typeface="Comic Sans MS" pitchFamily="66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End of </a:t>
            </a:r>
            <a:r>
              <a:rPr lang="en-ID" dirty="0" smtClean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51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5715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endParaRPr lang="id-ID" sz="1400" kern="0" dirty="0">
              <a:solidFill>
                <a:srgbClr val="00B0F0"/>
              </a:solidFill>
              <a:latin typeface="Bernard MT Condensed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7620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b="1" kern="0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2. </a:t>
            </a:r>
            <a:r>
              <a:rPr lang="en-US" sz="2400" b="1" kern="0" dirty="0" err="1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Faktor</a:t>
            </a:r>
            <a:r>
              <a:rPr lang="en-US" sz="2400" b="1" kern="0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kern="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Pendukung</a:t>
            </a:r>
            <a:r>
              <a:rPr lang="en-US" sz="2400" b="1" kern="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kern="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Kesuksesan</a:t>
            </a:r>
            <a:endParaRPr lang="en-US" sz="2400" b="1" kern="0" dirty="0">
              <a:solidFill>
                <a:schemeClr val="bg2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571500" indent="-571500">
              <a:spcBef>
                <a:spcPct val="20000"/>
              </a:spcBef>
              <a:buFont typeface="+mj-lt"/>
              <a:buAutoNum type="arabicPeriod" startAt="3"/>
              <a:defRPr/>
            </a:pPr>
            <a:endParaRPr lang="en-US" sz="2400" b="1" kern="0" dirty="0">
              <a:solidFill>
                <a:schemeClr val="bg2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571500" indent="-571500">
              <a:spcBef>
                <a:spcPct val="20000"/>
              </a:spcBef>
              <a:buFont typeface="+mj-lt"/>
              <a:buAutoNum type="arabicPeriod" startAt="3"/>
              <a:defRPr/>
            </a:pPr>
            <a:endParaRPr lang="en-US" sz="2400" b="1" kern="0" dirty="0">
              <a:solidFill>
                <a:schemeClr val="bg2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571500" indent="-571500"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                       </a:t>
            </a:r>
            <a:r>
              <a:rPr lang="en-US" sz="4400" b="1" kern="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Apa</a:t>
            </a:r>
            <a:r>
              <a:rPr lang="en-US" sz="4400" b="1" kern="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yah…?</a:t>
            </a:r>
            <a:endParaRPr lang="id-ID" sz="4400" b="1" kern="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marL="571500" indent="-571500">
              <a:spcBef>
                <a:spcPct val="20000"/>
              </a:spcBef>
              <a:defRPr/>
            </a:pPr>
            <a:endParaRPr lang="en-GB" sz="2400" b="1" kern="0" dirty="0">
              <a:solidFill>
                <a:schemeClr val="bg2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5715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endParaRPr lang="id-ID" sz="1400" kern="0" dirty="0">
              <a:solidFill>
                <a:srgbClr val="00B0F0"/>
              </a:solidFill>
              <a:latin typeface="Bernard MT Condensed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7620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b="1" kern="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Faktor</a:t>
            </a:r>
            <a:r>
              <a:rPr lang="en-US" sz="2400" b="1" kern="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kern="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Pendukung</a:t>
            </a:r>
            <a:r>
              <a:rPr lang="en-US" sz="2400" b="1" kern="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kern="0" dirty="0" err="1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Kesuksesan</a:t>
            </a:r>
            <a:endParaRPr lang="id-ID" sz="2400" b="1" kern="0" dirty="0">
              <a:solidFill>
                <a:schemeClr val="bg2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571500" indent="-571500">
              <a:spcBef>
                <a:spcPct val="20000"/>
              </a:spcBef>
              <a:defRPr/>
            </a:pPr>
            <a:endParaRPr lang="en-GB" sz="2400" b="1" kern="0" dirty="0">
              <a:solidFill>
                <a:schemeClr val="bg2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447800" y="1525588"/>
            <a:ext cx="6629400" cy="4951412"/>
            <a:chOff x="1447800" y="1295400"/>
            <a:chExt cx="6629400" cy="4951413"/>
          </a:xfrm>
        </p:grpSpPr>
        <p:sp>
          <p:nvSpPr>
            <p:cNvPr id="14" name="Freeform 2"/>
            <p:cNvSpPr>
              <a:spLocks/>
            </p:cNvSpPr>
            <p:nvPr/>
          </p:nvSpPr>
          <p:spPr bwMode="auto">
            <a:xfrm>
              <a:off x="2971800" y="1752600"/>
              <a:ext cx="3062288" cy="2074862"/>
            </a:xfrm>
            <a:custGeom>
              <a:avLst/>
              <a:gdLst/>
              <a:ahLst/>
              <a:cxnLst>
                <a:cxn ang="0">
                  <a:pos x="997" y="1307"/>
                </a:cxn>
                <a:cxn ang="0">
                  <a:pos x="0" y="393"/>
                </a:cxn>
                <a:cxn ang="0">
                  <a:pos x="165" y="265"/>
                </a:cxn>
                <a:cxn ang="0">
                  <a:pos x="320" y="164"/>
                </a:cxn>
                <a:cxn ang="0">
                  <a:pos x="485" y="91"/>
                </a:cxn>
                <a:cxn ang="0">
                  <a:pos x="677" y="36"/>
                </a:cxn>
                <a:cxn ang="0">
                  <a:pos x="878" y="0"/>
                </a:cxn>
                <a:cxn ang="0">
                  <a:pos x="1070" y="0"/>
                </a:cxn>
                <a:cxn ang="0">
                  <a:pos x="1244" y="9"/>
                </a:cxn>
                <a:cxn ang="0">
                  <a:pos x="1417" y="36"/>
                </a:cxn>
                <a:cxn ang="0">
                  <a:pos x="1573" y="100"/>
                </a:cxn>
                <a:cxn ang="0">
                  <a:pos x="1756" y="183"/>
                </a:cxn>
                <a:cxn ang="0">
                  <a:pos x="1929" y="292"/>
                </a:cxn>
                <a:cxn ang="0">
                  <a:pos x="1015" y="1298"/>
                </a:cxn>
              </a:cxnLst>
              <a:rect l="0" t="0" r="r" b="b"/>
              <a:pathLst>
                <a:path w="1929" h="1307">
                  <a:moveTo>
                    <a:pt x="997" y="1307"/>
                  </a:moveTo>
                  <a:lnTo>
                    <a:pt x="0" y="393"/>
                  </a:lnTo>
                  <a:lnTo>
                    <a:pt x="165" y="265"/>
                  </a:lnTo>
                  <a:lnTo>
                    <a:pt x="320" y="164"/>
                  </a:lnTo>
                  <a:lnTo>
                    <a:pt x="485" y="91"/>
                  </a:lnTo>
                  <a:lnTo>
                    <a:pt x="677" y="36"/>
                  </a:lnTo>
                  <a:lnTo>
                    <a:pt x="878" y="0"/>
                  </a:lnTo>
                  <a:lnTo>
                    <a:pt x="1070" y="0"/>
                  </a:lnTo>
                  <a:lnTo>
                    <a:pt x="1244" y="9"/>
                  </a:lnTo>
                  <a:lnTo>
                    <a:pt x="1417" y="36"/>
                  </a:lnTo>
                  <a:lnTo>
                    <a:pt x="1573" y="100"/>
                  </a:lnTo>
                  <a:lnTo>
                    <a:pt x="1756" y="183"/>
                  </a:lnTo>
                  <a:lnTo>
                    <a:pt x="1929" y="292"/>
                  </a:lnTo>
                  <a:lnTo>
                    <a:pt x="1015" y="1298"/>
                  </a:lnTo>
                </a:path>
              </a:pathLst>
            </a:custGeom>
            <a:solidFill>
              <a:srgbClr val="FFFF00"/>
            </a:solidFill>
            <a:ln w="19050" cmpd="sng">
              <a:noFill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8199" name="Text Box 3"/>
            <p:cNvSpPr txBox="1">
              <a:spLocks noChangeArrowheads="1"/>
            </p:cNvSpPr>
            <p:nvPr/>
          </p:nvSpPr>
          <p:spPr bwMode="auto">
            <a:xfrm>
              <a:off x="1447800" y="1295400"/>
              <a:ext cx="6629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solidFill>
                    <a:srgbClr val="0000CC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DOES BEING “</a:t>
              </a:r>
              <a:r>
                <a:rPr lang="en-US" sz="1600" b="1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SMART</a:t>
              </a:r>
              <a:r>
                <a:rPr lang="en-US" sz="1600" b="1">
                  <a:solidFill>
                    <a:srgbClr val="0000CC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” I.Q. LEAD TO CAREER SUCCESS ?</a:t>
              </a:r>
              <a:endParaRPr lang="en-GB" sz="1600" b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PubPieSlice"/>
            <p:cNvSpPr>
              <a:spLocks noEditPoints="1" noChangeArrowheads="1"/>
            </p:cNvSpPr>
            <p:nvPr/>
          </p:nvSpPr>
          <p:spPr bwMode="auto">
            <a:xfrm rot="18744037">
              <a:off x="2286001" y="1676400"/>
              <a:ext cx="4570413" cy="4570413"/>
            </a:xfrm>
            <a:custGeom>
              <a:avLst/>
              <a:gdLst>
                <a:gd name="G0" fmla="+- 0 0 0"/>
                <a:gd name="G1" fmla="sin 10800 17694720"/>
                <a:gd name="G2" fmla="cos 10800 17694720"/>
                <a:gd name="G3" fmla="sin 10800 0"/>
                <a:gd name="G4" fmla="cos 10800 0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T0" fmla="*/ 10799 w 21600"/>
                <a:gd name="T1" fmla="*/ 0 h 21600"/>
                <a:gd name="T2" fmla="*/ 10800 w 21600"/>
                <a:gd name="T3" fmla="*/ 10800 h 21600"/>
                <a:gd name="T4" fmla="*/ 21600 w 21600"/>
                <a:gd name="T5" fmla="*/ 10800 h 21600"/>
                <a:gd name="T6" fmla="*/ 3163 w 21600"/>
                <a:gd name="T7" fmla="*/ 3163 h 21600"/>
                <a:gd name="T8" fmla="*/ 18437 w 21600"/>
                <a:gd name="T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1600" h="21600">
                  <a:moveTo>
                    <a:pt x="10799" y="0"/>
                  </a:moveTo>
                  <a:cubicBezTo>
                    <a:pt x="4834" y="0"/>
                    <a:pt x="0" y="4835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lnTo>
                    <a:pt x="10800" y="10800"/>
                  </a:lnTo>
                  <a:close/>
                </a:path>
              </a:pathLst>
            </a:custGeom>
            <a:solidFill>
              <a:srgbClr val="0000CC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8201" name="Text Box 5"/>
            <p:cNvSpPr txBox="1">
              <a:spLocks noChangeArrowheads="1"/>
            </p:cNvSpPr>
            <p:nvPr/>
          </p:nvSpPr>
          <p:spPr bwMode="auto">
            <a:xfrm>
              <a:off x="2590800" y="4572000"/>
              <a:ext cx="3962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E.Q. = 80% OF CAREER SUCCESS</a:t>
              </a:r>
              <a:endParaRPr lang="en-GB" b="1">
                <a:solidFill>
                  <a:schemeClr val="bg1"/>
                </a:solidFill>
              </a:endParaRPr>
            </a:p>
          </p:txBody>
        </p:sp>
        <p:sp>
          <p:nvSpPr>
            <p:cNvPr id="8202" name="Text Box 6"/>
            <p:cNvSpPr txBox="1">
              <a:spLocks noChangeArrowheads="1"/>
            </p:cNvSpPr>
            <p:nvPr/>
          </p:nvSpPr>
          <p:spPr bwMode="auto">
            <a:xfrm>
              <a:off x="2667000" y="2057400"/>
              <a:ext cx="3657600" cy="622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2200" b="1">
                  <a:solidFill>
                    <a:srgbClr val="000000"/>
                  </a:solidFill>
                </a:rPr>
                <a:t>I.Q. = 20% OF 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2200" b="1">
                  <a:solidFill>
                    <a:srgbClr val="000000"/>
                  </a:solidFill>
                </a:rPr>
                <a:t>CAREER SUCCESS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324600"/>
            <a:ext cx="1371600" cy="3048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id-ID" sz="1400" kern="0" dirty="0">
                <a:solidFill>
                  <a:schemeClr val="bg1"/>
                </a:solidFill>
                <a:latin typeface="+mn-lt"/>
              </a:rPr>
              <a:t>LDKJFAK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95400" y="990600"/>
            <a:ext cx="6324600" cy="4648200"/>
            <a:chOff x="1143000" y="685800"/>
            <a:chExt cx="6324600" cy="4648200"/>
          </a:xfrm>
        </p:grpSpPr>
        <p:sp>
          <p:nvSpPr>
            <p:cNvPr id="9220" name="Text Box 2"/>
            <p:cNvSpPr txBox="1">
              <a:spLocks noChangeArrowheads="1"/>
            </p:cNvSpPr>
            <p:nvPr/>
          </p:nvSpPr>
          <p:spPr bwMode="auto">
            <a:xfrm>
              <a:off x="1981200" y="685800"/>
              <a:ext cx="5486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id-ID" sz="2400" b="1">
                  <a:solidFill>
                    <a:srgbClr val="0000CC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Kunci Utama dari E.Q.</a:t>
              </a:r>
              <a:endParaRPr lang="en-US" sz="2400" b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221" name="Rectangle 4"/>
            <p:cNvSpPr>
              <a:spLocks noChangeArrowheads="1"/>
            </p:cNvSpPr>
            <p:nvPr/>
          </p:nvSpPr>
          <p:spPr bwMode="auto">
            <a:xfrm>
              <a:off x="3124200" y="1828800"/>
              <a:ext cx="4114800" cy="914400"/>
            </a:xfrm>
            <a:prstGeom prst="rect">
              <a:avLst/>
            </a:prstGeom>
            <a:noFill/>
            <a:ln w="571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9222" name="Text Box 5"/>
            <p:cNvSpPr txBox="1">
              <a:spLocks noChangeArrowheads="1"/>
            </p:cNvSpPr>
            <p:nvPr/>
          </p:nvSpPr>
          <p:spPr bwMode="auto">
            <a:xfrm>
              <a:off x="3276600" y="1905000"/>
              <a:ext cx="184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9223" name="Text Box 6"/>
            <p:cNvSpPr txBox="1">
              <a:spLocks noChangeArrowheads="1"/>
            </p:cNvSpPr>
            <p:nvPr/>
          </p:nvSpPr>
          <p:spPr bwMode="auto">
            <a:xfrm>
              <a:off x="3200400" y="2009775"/>
              <a:ext cx="414568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AutoNum type="arabicPeriod"/>
              </a:pPr>
              <a:r>
                <a:rPr lang="en-US" sz="16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 Memahami kebiasaan anda</a:t>
              </a:r>
            </a:p>
            <a:p>
              <a:pPr eaLnBrk="1" hangingPunct="1">
                <a:buFontTx/>
                <a:buAutoNum type="arabicPeriod"/>
              </a:pPr>
              <a:r>
                <a:rPr lang="en-US" sz="16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 Dapat mengontrol kebiasaan anda</a:t>
              </a:r>
            </a:p>
          </p:txBody>
        </p:sp>
        <p:sp>
          <p:nvSpPr>
            <p:cNvPr id="9224" name="Rectangle 7"/>
            <p:cNvSpPr>
              <a:spLocks noChangeArrowheads="1"/>
            </p:cNvSpPr>
            <p:nvPr/>
          </p:nvSpPr>
          <p:spPr bwMode="auto">
            <a:xfrm>
              <a:off x="3124200" y="3200400"/>
              <a:ext cx="3962400" cy="685800"/>
            </a:xfrm>
            <a:prstGeom prst="rect">
              <a:avLst/>
            </a:prstGeom>
            <a:noFill/>
            <a:ln w="571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9225" name="Text Box 8"/>
            <p:cNvSpPr txBox="1">
              <a:spLocks noChangeArrowheads="1"/>
            </p:cNvSpPr>
            <p:nvPr/>
          </p:nvSpPr>
          <p:spPr bwMode="auto">
            <a:xfrm>
              <a:off x="3200400" y="3352800"/>
              <a:ext cx="12859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3.   Empati</a:t>
              </a:r>
            </a:p>
          </p:txBody>
        </p:sp>
        <p:sp>
          <p:nvSpPr>
            <p:cNvPr id="9226" name="Rectangle 9"/>
            <p:cNvSpPr>
              <a:spLocks noChangeArrowheads="1"/>
            </p:cNvSpPr>
            <p:nvPr/>
          </p:nvSpPr>
          <p:spPr bwMode="auto">
            <a:xfrm>
              <a:off x="3124200" y="4419600"/>
              <a:ext cx="3962400" cy="914400"/>
            </a:xfrm>
            <a:prstGeom prst="rect">
              <a:avLst/>
            </a:prstGeom>
            <a:noFill/>
            <a:ln w="571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/>
            </a:p>
          </p:txBody>
        </p:sp>
        <p:sp>
          <p:nvSpPr>
            <p:cNvPr id="9227" name="Text Box 10"/>
            <p:cNvSpPr txBox="1">
              <a:spLocks noChangeArrowheads="1"/>
            </p:cNvSpPr>
            <p:nvPr/>
          </p:nvSpPr>
          <p:spPr bwMode="auto">
            <a:xfrm>
              <a:off x="3200400" y="4419600"/>
              <a:ext cx="397095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4. Mengerti kebiasaan orang lain</a:t>
              </a:r>
            </a:p>
            <a:p>
              <a:pPr eaLnBrk="1" hangingPunct="1"/>
              <a:r>
                <a:rPr lang="en-US" sz="16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5. Dapat mempengaruhi kebiasaan</a:t>
              </a:r>
            </a:p>
            <a:p>
              <a:pPr eaLnBrk="1" hangingPunct="1"/>
              <a:r>
                <a:rPr lang="en-US" sz="16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    orang lain</a:t>
              </a:r>
            </a:p>
          </p:txBody>
        </p:sp>
        <p:sp>
          <p:nvSpPr>
            <p:cNvPr id="9228" name="Text Box 11"/>
            <p:cNvSpPr txBox="1">
              <a:spLocks noChangeArrowheads="1"/>
            </p:cNvSpPr>
            <p:nvPr/>
          </p:nvSpPr>
          <p:spPr bwMode="auto">
            <a:xfrm>
              <a:off x="1295400" y="1981200"/>
              <a:ext cx="1676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Diri Sendiri</a:t>
              </a:r>
            </a:p>
          </p:txBody>
        </p:sp>
        <p:sp>
          <p:nvSpPr>
            <p:cNvPr id="9229" name="Text Box 12"/>
            <p:cNvSpPr txBox="1">
              <a:spLocks noChangeArrowheads="1"/>
            </p:cNvSpPr>
            <p:nvPr/>
          </p:nvSpPr>
          <p:spPr bwMode="auto">
            <a:xfrm>
              <a:off x="1219200" y="3124200"/>
              <a:ext cx="1676400" cy="797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Hubungan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 dengan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 orang lain</a:t>
              </a:r>
            </a:p>
          </p:txBody>
        </p:sp>
        <p:sp>
          <p:nvSpPr>
            <p:cNvPr id="9230" name="Text Box 13"/>
            <p:cNvSpPr txBox="1">
              <a:spLocks noChangeArrowheads="1"/>
            </p:cNvSpPr>
            <p:nvPr/>
          </p:nvSpPr>
          <p:spPr bwMode="auto">
            <a:xfrm>
              <a:off x="1143000" y="4648200"/>
              <a:ext cx="175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Lainnya</a:t>
              </a:r>
            </a:p>
          </p:txBody>
        </p:sp>
        <p:sp>
          <p:nvSpPr>
            <p:cNvPr id="9231" name="Line 14"/>
            <p:cNvSpPr>
              <a:spLocks noChangeShapeType="1"/>
            </p:cNvSpPr>
            <p:nvPr/>
          </p:nvSpPr>
          <p:spPr bwMode="auto">
            <a:xfrm>
              <a:off x="5029200" y="2743200"/>
              <a:ext cx="1588" cy="4572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5029200" y="3886200"/>
              <a:ext cx="1588" cy="5334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1865</TotalTime>
  <Words>2499</Words>
  <Application>Microsoft Office PowerPoint</Application>
  <PresentationFormat>On-screen Show (4:3)</PresentationFormat>
  <Paragraphs>469</Paragraphs>
  <Slides>61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Britannic Bold</vt:lpstr>
      <vt:lpstr>Tahoma</vt:lpstr>
      <vt:lpstr>Wingdings</vt:lpstr>
      <vt:lpstr>Bernard MT Condensed</vt:lpstr>
      <vt:lpstr>Comic Sans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Filosofi entrepreneur</vt:lpstr>
      <vt:lpstr>10 Langkah Menjadi Entrepreneur untuk Mahasiswa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: BISNIS DI ERA DIGITAL  Dari Peranti Lunak Hingga Batik Siap Pakai   </vt:lpstr>
      <vt:lpstr>PowerPoint Presentation</vt:lpstr>
      <vt:lpstr>PowerPoint Presentation</vt:lpstr>
      <vt:lpstr>PowerPoint Presentation</vt:lpstr>
      <vt:lpstr>The young digital entrepreneur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Bab III: Bagaimana menyusun Rencana Usaha</vt:lpstr>
      <vt:lpstr>PowerPoint Presentation</vt:lpstr>
      <vt:lpstr>PowerPoint Presentation</vt:lpstr>
      <vt:lpstr>5. Bagaimana menulis rencana usaha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Session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adhi</dc:creator>
  <cp:lastModifiedBy>Windows User</cp:lastModifiedBy>
  <cp:revision>278</cp:revision>
  <dcterms:created xsi:type="dcterms:W3CDTF">2008-05-07T02:57:05Z</dcterms:created>
  <dcterms:modified xsi:type="dcterms:W3CDTF">2018-09-13T06:58:49Z</dcterms:modified>
</cp:coreProperties>
</file>