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360" r:id="rId12"/>
    <p:sldId id="361" r:id="rId13"/>
    <p:sldId id="362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6" r:id="rId40"/>
    <p:sldId id="302" r:id="rId41"/>
    <p:sldId id="370" r:id="rId42"/>
    <p:sldId id="371" r:id="rId43"/>
    <p:sldId id="372" r:id="rId44"/>
    <p:sldId id="373" r:id="rId45"/>
    <p:sldId id="374" r:id="rId46"/>
    <p:sldId id="376" r:id="rId47"/>
    <p:sldId id="377" r:id="rId48"/>
    <p:sldId id="378" r:id="rId49"/>
    <p:sldId id="379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291" r:id="rId69"/>
    <p:sldId id="292" r:id="rId70"/>
    <p:sldId id="293" r:id="rId71"/>
    <p:sldId id="294" r:id="rId72"/>
    <p:sldId id="295" r:id="rId73"/>
    <p:sldId id="297" r:id="rId74"/>
    <p:sldId id="321" r:id="rId75"/>
    <p:sldId id="322" r:id="rId76"/>
    <p:sldId id="323" r:id="rId77"/>
    <p:sldId id="324" r:id="rId78"/>
    <p:sldId id="325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80" r:id="rId109"/>
    <p:sldId id="381" r:id="rId110"/>
    <p:sldId id="382" r:id="rId111"/>
    <p:sldId id="383" r:id="rId112"/>
    <p:sldId id="384" r:id="rId113"/>
    <p:sldId id="385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6" r:id="rId125"/>
    <p:sldId id="397" r:id="rId126"/>
    <p:sldId id="399" r:id="rId127"/>
    <p:sldId id="400" r:id="rId128"/>
    <p:sldId id="401" r:id="rId129"/>
    <p:sldId id="402" r:id="rId130"/>
    <p:sldId id="403" r:id="rId131"/>
    <p:sldId id="404" r:id="rId132"/>
    <p:sldId id="405" r:id="rId133"/>
    <p:sldId id="406" r:id="rId134"/>
    <p:sldId id="407" r:id="rId135"/>
    <p:sldId id="408" r:id="rId136"/>
    <p:sldId id="328" r:id="rId1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3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7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56531-B5B9-436B-979B-3CEF63A161C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F9DE-A960-4F0C-985D-438F3C46D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D043B-118D-4617-B077-7B9250D6D4C3}" type="slidenum">
              <a:rPr lang="en-US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F0075E-2A17-42E2-AB2F-2C167552F7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BABE0-AAD7-4ACE-A1A9-52174C007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3A93F2-5E34-4391-AFC3-E364B456B86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C3448C-4030-4927-81FC-5D6F83F3E7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FF1AA0-8D3D-4EFA-94C9-BF6BABE86EE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F07A5E-6E1B-49B3-B51C-2EB2FBB529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960C99-4555-4718-AAF9-C803B1AD9A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495632-12C6-4CBA-8942-F85927FAA7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A54B56-10F1-44B8-B698-C241EB21E3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05D00F-8793-4A3F-B1F9-AAAAF98A77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79</a:t>
            </a:fld>
            <a:endParaRPr lang="id-ID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80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81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82</a:t>
            </a:fld>
            <a:endParaRPr lang="id-ID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83</a:t>
            </a:fld>
            <a:endParaRPr lang="id-ID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84</a:t>
            </a:fld>
            <a:endParaRPr lang="id-ID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85</a:t>
            </a:fld>
            <a:endParaRPr lang="id-ID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C3A6F-C05A-4873-B62F-A02637C38D2F}" type="slidenum">
              <a:rPr lang="en-US"/>
              <a:pPr/>
              <a:t>93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E3F62-F4EB-477F-87C0-346BC0957658}" type="slidenum">
              <a:rPr lang="id-ID" smtClean="0"/>
              <a:pPr/>
              <a:t>13</a:t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9140-74C8-43A1-B021-4AAFDC8D25C3}" type="slidenum">
              <a:rPr lang="en-US"/>
              <a:pPr/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61A448-8D51-4FB3-83E8-680DEF2FE42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7326A1-84F3-4161-A2CF-5C9C2647DD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5BDFE0-9D2E-429D-8D7D-142CDB1D93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BB6598-CC84-45EA-8AE7-3B7A49A7CA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39B68B9-EE4C-4202-89B4-C40E97EF8A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B9C12-E961-4BC7-9A11-0D5AFF248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773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525838"/>
            <a:ext cx="4038600" cy="1774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1A01E-6F37-4259-9C58-DFC277DAE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Statistika Induktif - Uji Hipotesis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BF8E75E-5463-47C0-B97C-B8405D45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86603-FDDD-45E6-BF80-714C7F54F47F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F716-C9B0-45E2-973A-2A5B6816A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81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3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file:///D:\fari\stat2\tabel1.doc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fari_stat2\tabel1.doc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fari_stat2\jawab%20soal5.xls" TargetMode="External"/><Relationship Id="rId2" Type="http://schemas.openxmlformats.org/officeDocument/2006/relationships/hyperlink" Target="file:///D:\fari_stat2\tabel1.doc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88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0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id.wikipedia.org/wiki/Simpangan_baku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hyperlink" Target="http://id.wikipedia.org/w/index.php?title=Z-test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T-test&amp;action=edit&amp;redlink=1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://id.wikipedia.org/wiki/Populasi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id.wikipedia.org/w/index.php?title=Distribusi_non-normal&amp;action=edit&amp;redlink=1" TargetMode="External"/><Relationship Id="rId9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id.wikipedia.org/wiki/Varia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id.wikipedia.org/wiki/Vari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id.wikipedia.org/w/index.php?title=Z-test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id.wikipedia.org/w/index.php?title=F_test&amp;action=edit&amp;redlink=1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id.wikipedia.org/wiki/Uji_hipote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hyperlink" Target="http://id.wikipedia.org/wiki/Varians" TargetMode="External"/><Relationship Id="rId9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2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41.bin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3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70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3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01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2400" dirty="0" smtClean="0">
                <a:latin typeface="Arial Black" pitchFamily="34" charset="0"/>
              </a:rPr>
              <a:t>BAHAN KAJIAN PADA</a:t>
            </a:r>
          </a:p>
          <a:p>
            <a:pPr algn="ctr"/>
            <a:r>
              <a:rPr lang="en-US" sz="2400" dirty="0" smtClean="0">
                <a:latin typeface="Arial Black" pitchFamily="34" charset="0"/>
              </a:rPr>
              <a:t>MK. DASAR</a:t>
            </a:r>
            <a:r>
              <a:rPr lang="en-US" sz="2400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STATISTIKA</a:t>
            </a:r>
          </a:p>
          <a:p>
            <a:pPr algn="ctr"/>
            <a:endParaRPr lang="en-US" sz="4400" dirty="0">
              <a:latin typeface="Arial Black" pitchFamily="34" charset="0"/>
            </a:endParaRPr>
          </a:p>
          <a:p>
            <a:pPr algn="ctr"/>
            <a:endParaRPr lang="en-US" sz="4400" dirty="0" smtClean="0">
              <a:latin typeface="Arial Black" pitchFamily="34" charset="0"/>
            </a:endParaRPr>
          </a:p>
          <a:p>
            <a:pPr algn="ctr"/>
            <a:r>
              <a:rPr lang="en-US" sz="5400" dirty="0" smtClean="0">
                <a:latin typeface="Arial Black" pitchFamily="34" charset="0"/>
              </a:rPr>
              <a:t>HIPOTESIS &amp;</a:t>
            </a:r>
          </a:p>
          <a:p>
            <a:pPr algn="ctr"/>
            <a:r>
              <a:rPr lang="en-US" sz="5400" dirty="0" smtClean="0">
                <a:latin typeface="Arial Black" pitchFamily="34" charset="0"/>
              </a:rPr>
              <a:t>UJI HIPOTESIS</a:t>
            </a:r>
            <a:endParaRPr lang="en-US" sz="4400" dirty="0" smtClean="0">
              <a:latin typeface="Arial Black" pitchFamily="34" charset="0"/>
            </a:endParaRPr>
          </a:p>
          <a:p>
            <a:pPr algn="ctr"/>
            <a:endParaRPr lang="en-US" sz="4400" dirty="0">
              <a:latin typeface="Arial Black" pitchFamily="34" charset="0"/>
            </a:endParaRPr>
          </a:p>
          <a:p>
            <a:pPr algn="ctr"/>
            <a:endParaRPr lang="en-US" sz="4400" dirty="0" smtClean="0">
              <a:latin typeface="Arial Black" pitchFamily="34" charset="0"/>
            </a:endParaRPr>
          </a:p>
          <a:p>
            <a:pPr algn="ctr"/>
            <a:endParaRPr lang="en-US" sz="44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Diabstraksikan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oleh</a:t>
            </a:r>
            <a:r>
              <a:rPr lang="en-US" b="1" dirty="0" smtClean="0">
                <a:solidFill>
                  <a:schemeClr val="bg1"/>
                </a:solidFill>
              </a:rPr>
              <a:t> :  </a:t>
            </a:r>
            <a:r>
              <a:rPr lang="en-US" b="1" dirty="0" err="1" smtClean="0">
                <a:solidFill>
                  <a:schemeClr val="bg1"/>
                </a:solidFill>
              </a:rPr>
              <a:t>smno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fpub</a:t>
            </a:r>
            <a:r>
              <a:rPr lang="en-US" b="1" dirty="0" smtClean="0">
                <a:solidFill>
                  <a:schemeClr val="bg1"/>
                </a:solidFill>
              </a:rPr>
              <a:t> … </a:t>
            </a:r>
            <a:r>
              <a:rPr lang="en-US" b="1" dirty="0" err="1" smtClean="0">
                <a:solidFill>
                  <a:schemeClr val="bg1"/>
                </a:solidFill>
              </a:rPr>
              <a:t>Okt</a:t>
            </a:r>
            <a:r>
              <a:rPr lang="en-US" b="1" dirty="0" smtClean="0">
                <a:solidFill>
                  <a:schemeClr val="bg1"/>
                </a:solidFill>
              </a:rPr>
              <a:t> 2012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6763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MACAM  -   </a:t>
            </a:r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HIPOTESIS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257800"/>
          </a:xfrm>
        </p:spPr>
        <p:txBody>
          <a:bodyPr>
            <a:noAutofit/>
          </a:bodyPr>
          <a:lstStyle/>
          <a:p>
            <a:pPr marL="288925" indent="-28892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/>
              <a:t>HIPOTESIS DESKRIPTIF</a:t>
            </a:r>
          </a:p>
          <a:p>
            <a:pPr marL="1128713" lvl="1" indent="-495300">
              <a:lnSpc>
                <a:spcPct val="90000"/>
              </a:lnSpc>
            </a:pPr>
            <a:r>
              <a:rPr lang="en-US" sz="2400" b="1" dirty="0" err="1"/>
              <a:t>Pelayanan</a:t>
            </a:r>
            <a:r>
              <a:rPr lang="en-US" sz="2400" b="1" dirty="0"/>
              <a:t> </a:t>
            </a:r>
            <a:r>
              <a:rPr lang="en-US" sz="2400" b="1" dirty="0" err="1"/>
              <a:t>Rumah</a:t>
            </a:r>
            <a:r>
              <a:rPr lang="en-US" sz="2400" b="1" dirty="0"/>
              <a:t> </a:t>
            </a:r>
            <a:r>
              <a:rPr lang="en-US" sz="2400" b="1" dirty="0" err="1"/>
              <a:t>sakit</a:t>
            </a:r>
            <a:r>
              <a:rPr lang="en-US" sz="2400" b="1" dirty="0"/>
              <a:t> </a:t>
            </a:r>
            <a:r>
              <a:rPr lang="en-US" sz="2400" b="1" dirty="0" smtClean="0"/>
              <a:t>XY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Memuaskan</a:t>
            </a:r>
            <a:endParaRPr lang="en-US" sz="2400" b="1" dirty="0"/>
          </a:p>
          <a:p>
            <a:pPr marL="1128713" lvl="1" indent="-495300">
              <a:lnSpc>
                <a:spcPct val="90000"/>
              </a:lnSpc>
            </a:pPr>
            <a:r>
              <a:rPr lang="en-US" sz="2400" b="1" dirty="0" err="1"/>
              <a:t>Kinerja</a:t>
            </a:r>
            <a:r>
              <a:rPr lang="en-US" sz="2400" b="1" dirty="0"/>
              <a:t> </a:t>
            </a:r>
            <a:r>
              <a:rPr lang="en-US" sz="2400" b="1" dirty="0" err="1"/>
              <a:t>Keuangan</a:t>
            </a:r>
            <a:r>
              <a:rPr lang="en-US" sz="2400" b="1" dirty="0"/>
              <a:t> Bank </a:t>
            </a:r>
            <a:r>
              <a:rPr lang="en-US" sz="2400" b="1" dirty="0" smtClean="0"/>
              <a:t>Z </a:t>
            </a:r>
            <a:r>
              <a:rPr lang="en-US" sz="2400" b="1" dirty="0" err="1" smtClean="0"/>
              <a:t>Sangat</a:t>
            </a:r>
            <a:r>
              <a:rPr lang="en-US" sz="2400" b="1" dirty="0" smtClean="0"/>
              <a:t> </a:t>
            </a:r>
            <a:r>
              <a:rPr lang="en-US" sz="2400" b="1" dirty="0" err="1"/>
              <a:t>Baik</a:t>
            </a:r>
            <a:endParaRPr lang="en-US" sz="2400" b="1" dirty="0"/>
          </a:p>
          <a:p>
            <a:pPr marL="1128713" lvl="1" indent="-495300">
              <a:lnSpc>
                <a:spcPct val="90000"/>
              </a:lnSpc>
            </a:pPr>
            <a:r>
              <a:rPr lang="en-US" sz="2400" b="1" dirty="0" err="1"/>
              <a:t>Semangat</a:t>
            </a:r>
            <a:r>
              <a:rPr lang="en-US" sz="2400" b="1" dirty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</a:t>
            </a:r>
            <a:r>
              <a:rPr lang="en-US" sz="2400" b="1" dirty="0" err="1"/>
              <a:t>Karyawan</a:t>
            </a:r>
            <a:r>
              <a:rPr lang="en-US" sz="2400" b="1" dirty="0"/>
              <a:t> PT. </a:t>
            </a:r>
            <a:r>
              <a:rPr lang="en-US" sz="2400" b="1" dirty="0" smtClean="0"/>
              <a:t>YS </a:t>
            </a:r>
            <a:r>
              <a:rPr lang="en-US" sz="2400" b="1" dirty="0" err="1" smtClean="0"/>
              <a:t>Sangat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Tinggi</a:t>
            </a:r>
            <a:endParaRPr lang="en-US" sz="2400" b="1" dirty="0"/>
          </a:p>
          <a:p>
            <a:pPr marL="288925" indent="-28892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/>
              <a:t>HIPOTESIS KOMPARATIF</a:t>
            </a:r>
          </a:p>
          <a:p>
            <a:pPr marL="1128713" lvl="1" indent="-495300">
              <a:lnSpc>
                <a:spcPct val="90000"/>
              </a:lnSpc>
            </a:pPr>
            <a:r>
              <a:rPr lang="en-US" sz="2000" b="1" dirty="0" err="1"/>
              <a:t>Rumah</a:t>
            </a:r>
            <a:r>
              <a:rPr lang="en-US" sz="2000" b="1" dirty="0"/>
              <a:t> </a:t>
            </a:r>
            <a:r>
              <a:rPr lang="en-US" sz="2000" b="1" dirty="0" err="1"/>
              <a:t>sakit</a:t>
            </a:r>
            <a:r>
              <a:rPr lang="en-US" sz="2000" b="1" dirty="0"/>
              <a:t> </a:t>
            </a:r>
            <a:r>
              <a:rPr lang="en-US" sz="2000" b="1" dirty="0" smtClean="0"/>
              <a:t>XY </a:t>
            </a:r>
            <a:r>
              <a:rPr lang="en-US" sz="2000" b="1" dirty="0" err="1" smtClean="0"/>
              <a:t>lebih</a:t>
            </a:r>
            <a:r>
              <a:rPr lang="en-US" sz="2000" b="1" dirty="0" smtClean="0"/>
              <a:t> </a:t>
            </a:r>
            <a:r>
              <a:rPr lang="en-US" sz="2000" b="1" dirty="0" err="1"/>
              <a:t>memuaskan</a:t>
            </a:r>
            <a:r>
              <a:rPr lang="en-US" sz="2000" b="1" dirty="0"/>
              <a:t> </a:t>
            </a:r>
            <a:r>
              <a:rPr lang="en-US" sz="2000" b="1" dirty="0" err="1"/>
              <a:t>dibandingkan</a:t>
            </a:r>
            <a:r>
              <a:rPr lang="en-US" sz="2000" b="1" dirty="0"/>
              <a:t> </a:t>
            </a:r>
            <a:r>
              <a:rPr lang="en-US" sz="2000" b="1" dirty="0" err="1"/>
              <a:t>pelayanan</a:t>
            </a:r>
            <a:r>
              <a:rPr lang="en-US" sz="2000" b="1" dirty="0"/>
              <a:t> </a:t>
            </a:r>
            <a:r>
              <a:rPr lang="en-US" sz="2000" b="1" dirty="0" err="1"/>
              <a:t>rumah</a:t>
            </a:r>
            <a:r>
              <a:rPr lang="en-US" sz="2000" b="1" dirty="0"/>
              <a:t> </a:t>
            </a:r>
            <a:r>
              <a:rPr lang="en-US" sz="2000" b="1" dirty="0" err="1"/>
              <a:t>sakit</a:t>
            </a:r>
            <a:r>
              <a:rPr lang="en-US" sz="2000" b="1" dirty="0"/>
              <a:t> </a:t>
            </a:r>
            <a:r>
              <a:rPr lang="en-US" sz="2000" b="1" dirty="0" smtClean="0"/>
              <a:t>ZT</a:t>
            </a:r>
            <a:endParaRPr lang="en-US" sz="2000" b="1" dirty="0"/>
          </a:p>
          <a:p>
            <a:pPr marL="1128713" lvl="1" indent="-495300">
              <a:lnSpc>
                <a:spcPct val="90000"/>
              </a:lnSpc>
            </a:pPr>
            <a:r>
              <a:rPr lang="en-US" sz="2000" b="1" dirty="0" err="1"/>
              <a:t>Kinerja</a:t>
            </a:r>
            <a:r>
              <a:rPr lang="en-US" sz="2000" b="1" dirty="0"/>
              <a:t> </a:t>
            </a:r>
            <a:r>
              <a:rPr lang="en-US" sz="2000" b="1" dirty="0" err="1"/>
              <a:t>keuangan</a:t>
            </a:r>
            <a:r>
              <a:rPr lang="en-US" sz="2000" b="1" dirty="0"/>
              <a:t> bank </a:t>
            </a:r>
            <a:r>
              <a:rPr lang="en-US" sz="2000" b="1" dirty="0" smtClean="0"/>
              <a:t>A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baik</a:t>
            </a:r>
            <a:r>
              <a:rPr lang="en-US" sz="2000" b="1" dirty="0"/>
              <a:t> </a:t>
            </a:r>
            <a:r>
              <a:rPr lang="en-US" sz="2000" b="1" dirty="0" err="1"/>
              <a:t>dibandingkan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kinerja</a:t>
            </a:r>
            <a:r>
              <a:rPr lang="en-US" sz="2000" b="1" dirty="0"/>
              <a:t> bank </a:t>
            </a:r>
            <a:r>
              <a:rPr lang="en-US" sz="2000" b="1" dirty="0" smtClean="0"/>
              <a:t>B</a:t>
            </a:r>
            <a:endParaRPr lang="en-US" sz="2000" b="1" dirty="0"/>
          </a:p>
          <a:p>
            <a:pPr marL="1128713" lvl="1" indent="-495300">
              <a:lnSpc>
                <a:spcPct val="90000"/>
              </a:lnSpc>
            </a:pPr>
            <a:r>
              <a:rPr lang="en-US" sz="2000" b="1" dirty="0" err="1"/>
              <a:t>Semangat</a:t>
            </a:r>
            <a:r>
              <a:rPr lang="en-US" sz="2000" b="1" dirty="0"/>
              <a:t> </a:t>
            </a:r>
            <a:r>
              <a:rPr lang="en-US" sz="2000" b="1" dirty="0" err="1"/>
              <a:t>kerja</a:t>
            </a:r>
            <a:r>
              <a:rPr lang="en-US" sz="2000" b="1" dirty="0"/>
              <a:t> </a:t>
            </a:r>
            <a:r>
              <a:rPr lang="en-US" sz="2000" b="1" dirty="0" err="1"/>
              <a:t>karyawan</a:t>
            </a:r>
            <a:r>
              <a:rPr lang="en-US" sz="2000" b="1" dirty="0"/>
              <a:t> PT</a:t>
            </a:r>
            <a:r>
              <a:rPr lang="en-US" sz="2000" b="1" dirty="0" smtClean="0"/>
              <a:t>. XY </a:t>
            </a:r>
            <a:r>
              <a:rPr lang="en-US" sz="2000" b="1" dirty="0" err="1"/>
              <a:t>lebih</a:t>
            </a:r>
            <a:r>
              <a:rPr lang="en-US" sz="2000" b="1" dirty="0"/>
              <a:t> </a:t>
            </a:r>
            <a:r>
              <a:rPr lang="en-US" sz="2000" b="1" dirty="0" err="1"/>
              <a:t>tinggi</a:t>
            </a:r>
            <a:r>
              <a:rPr lang="en-US" sz="2000" b="1" dirty="0"/>
              <a:t> </a:t>
            </a:r>
            <a:r>
              <a:rPr lang="en-US" sz="2000" b="1" dirty="0" err="1"/>
              <a:t>dibandingkan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semangat</a:t>
            </a:r>
            <a:r>
              <a:rPr lang="en-US" sz="2000" b="1" dirty="0"/>
              <a:t> </a:t>
            </a:r>
            <a:r>
              <a:rPr lang="en-US" sz="2000" b="1" dirty="0" err="1"/>
              <a:t>kerja</a:t>
            </a:r>
            <a:r>
              <a:rPr lang="en-US" sz="2000" b="1" dirty="0"/>
              <a:t> PT</a:t>
            </a:r>
            <a:r>
              <a:rPr lang="en-US" sz="2000" b="1" dirty="0" smtClean="0"/>
              <a:t>. AB.</a:t>
            </a:r>
            <a:endParaRPr lang="en-US" sz="2000" b="1" dirty="0"/>
          </a:p>
          <a:p>
            <a:pPr marL="288925" indent="-288925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/>
              <a:t>HIPOTESIS ASOSIATIF</a:t>
            </a:r>
          </a:p>
          <a:p>
            <a:pPr marL="1128713" lvl="1" indent="-495300">
              <a:lnSpc>
                <a:spcPct val="90000"/>
              </a:lnSpc>
            </a:pPr>
            <a:r>
              <a:rPr lang="en-US" sz="2000" b="1" dirty="0" err="1"/>
              <a:t>Kepuasan</a:t>
            </a:r>
            <a:r>
              <a:rPr lang="en-US" sz="2000" b="1" dirty="0"/>
              <a:t> </a:t>
            </a:r>
            <a:r>
              <a:rPr lang="en-US" sz="2000" b="1" dirty="0" err="1"/>
              <a:t>pasien</a:t>
            </a:r>
            <a:r>
              <a:rPr lang="en-US" sz="2000" b="1" dirty="0"/>
              <a:t> </a:t>
            </a:r>
            <a:r>
              <a:rPr lang="en-US" sz="2000" b="1" dirty="0" err="1"/>
              <a:t>berpengaruh</a:t>
            </a:r>
            <a:r>
              <a:rPr lang="en-US" sz="2000" b="1" dirty="0"/>
              <a:t> </a:t>
            </a:r>
            <a:r>
              <a:rPr lang="en-US" sz="2000" b="1" dirty="0" err="1"/>
              <a:t>signifikan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/>
              <a:t>loyalitas</a:t>
            </a:r>
            <a:r>
              <a:rPr lang="en-US" sz="2000" b="1" dirty="0"/>
              <a:t> </a:t>
            </a:r>
            <a:r>
              <a:rPr lang="en-US" sz="2000" b="1" dirty="0" err="1"/>
              <a:t>pasien</a:t>
            </a:r>
            <a:endParaRPr lang="en-US" sz="2000" b="1" dirty="0"/>
          </a:p>
          <a:p>
            <a:pPr marL="1128713" lvl="1" indent="-495300">
              <a:lnSpc>
                <a:spcPct val="90000"/>
              </a:lnSpc>
            </a:pPr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nasabah</a:t>
            </a:r>
            <a:r>
              <a:rPr lang="en-US" sz="2000" b="1" dirty="0"/>
              <a:t> </a:t>
            </a:r>
            <a:r>
              <a:rPr lang="en-US" sz="2000" b="1" dirty="0" err="1"/>
              <a:t>berpengaruh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/>
              <a:t>kinerja</a:t>
            </a:r>
            <a:r>
              <a:rPr lang="en-US" sz="2000" b="1" dirty="0"/>
              <a:t> </a:t>
            </a:r>
            <a:r>
              <a:rPr lang="en-US" sz="2000" b="1" dirty="0" err="1"/>
              <a:t>keuangan</a:t>
            </a:r>
            <a:r>
              <a:rPr lang="en-US" sz="2000" b="1" dirty="0"/>
              <a:t> bank </a:t>
            </a:r>
            <a:r>
              <a:rPr lang="en-US" sz="2000" b="1" dirty="0" smtClean="0"/>
              <a:t>XY</a:t>
            </a:r>
            <a:endParaRPr lang="en-US" sz="2000" b="1" dirty="0"/>
          </a:p>
          <a:p>
            <a:pPr marL="1128713" lvl="1" indent="-495300">
              <a:lnSpc>
                <a:spcPct val="90000"/>
              </a:lnSpc>
            </a:pPr>
            <a:r>
              <a:rPr lang="en-US" sz="2000" b="1" dirty="0" err="1"/>
              <a:t>Semangat</a:t>
            </a:r>
            <a:r>
              <a:rPr lang="en-US" sz="2000" b="1" dirty="0"/>
              <a:t> </a:t>
            </a:r>
            <a:r>
              <a:rPr lang="en-US" sz="2000" b="1" dirty="0" err="1"/>
              <a:t>kerja</a:t>
            </a:r>
            <a:r>
              <a:rPr lang="en-US" sz="2000" b="1" dirty="0"/>
              <a:t> </a:t>
            </a:r>
            <a:r>
              <a:rPr lang="en-US" sz="2000" b="1" dirty="0" err="1"/>
              <a:t>karyawan</a:t>
            </a:r>
            <a:r>
              <a:rPr lang="en-US" sz="2000" b="1" dirty="0"/>
              <a:t> </a:t>
            </a:r>
            <a:r>
              <a:rPr lang="en-US" sz="2000" b="1" dirty="0" err="1"/>
              <a:t>berpengaruh</a:t>
            </a:r>
            <a:r>
              <a:rPr lang="en-US" sz="2000" b="1" dirty="0"/>
              <a:t> </a:t>
            </a:r>
            <a:r>
              <a:rPr lang="en-US" sz="2000" b="1" dirty="0" err="1"/>
              <a:t>positif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/>
              <a:t>produktifitas</a:t>
            </a:r>
            <a:r>
              <a:rPr lang="en-US" sz="2000" b="1" dirty="0"/>
              <a:t> </a:t>
            </a:r>
            <a:r>
              <a:rPr lang="en-US" sz="2000" b="1" dirty="0" err="1" smtClean="0"/>
              <a:t>karyawan</a:t>
            </a:r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</a:t>
            </a:r>
            <a:r>
              <a:rPr lang="en-US" sz="1600" i="1" dirty="0" smtClean="0"/>
              <a:t>elearning.upnjatim.ac.id/courses/HKB5003/document/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i="1" dirty="0" smtClean="0"/>
              <a:t>?...</a:t>
            </a:r>
            <a:r>
              <a:rPr lang="en-US" sz="1600" b="1" dirty="0" smtClean="0"/>
              <a:t> 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83" name="Group 27"/>
          <p:cNvGraphicFramePr>
            <a:graphicFrameLocks noGrp="1"/>
          </p:cNvGraphicFramePr>
          <p:nvPr>
            <p:ph/>
          </p:nvPr>
        </p:nvGraphicFramePr>
        <p:xfrm>
          <a:off x="457200" y="869315"/>
          <a:ext cx="8229600" cy="5379085"/>
        </p:xfrm>
        <a:graphic>
          <a:graphicData uri="http://schemas.openxmlformats.org/drawingml/2006/table">
            <a:tbl>
              <a:tblPr/>
              <a:tblGrid>
                <a:gridCol w="2057400"/>
                <a:gridCol w="2590800"/>
                <a:gridCol w="1676400"/>
                <a:gridCol w="19050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Nilai uji statistik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Wilayah kritis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 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=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Sampel besar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≥ 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≥ 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_     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= [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2000" b="0" i="0" u="sng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– x</a:t>
                      </a:r>
                      <a:r>
                        <a:rPr kumimoji="0" lang="en-US" sz="2000" b="0" i="0" u="sng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] – d0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√(s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r"/>
                          <a:cs typeface="Arial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)+(s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r"/>
                          <a:cs typeface="Arial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&lt;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&gt;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=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&lt; -z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&gt; 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&lt; -z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&gt; 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</a:t>
                      </a:r>
                      <a:endParaRPr kumimoji="0" lang="el-G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 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=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Sampel kecil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≤ 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≤ 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_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= [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sz="2000" b="0" i="0" u="sng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– x</a:t>
                      </a:r>
                      <a:r>
                        <a:rPr kumimoji="0" lang="en-US" sz="2000" b="0" i="0" u="sng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] – d0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√(s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r"/>
                          <a:cs typeface="Arial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)+(s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r"/>
                          <a:cs typeface="Arial" pitchFamily="34" charset="0"/>
                        </a:rPr>
                        <a:t>/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&lt;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&gt;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 = 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&lt; -t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&gt; t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 &lt; -t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 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 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&gt; t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</a:t>
                      </a:r>
                      <a:endParaRPr kumimoji="0" lang="el-G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397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Uji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Statistik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Arial Black" pitchFamily="34" charset="0"/>
              </a:rPr>
              <a:t>Penentuan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itchFamily="34" charset="0"/>
              </a:rPr>
              <a:t>daerah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itchFamily="34" charset="0"/>
              </a:rPr>
              <a:t>penerimaan-penolakan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 H</a:t>
            </a:r>
            <a:r>
              <a:rPr lang="en-US" sz="2800" baseline="-25000" dirty="0">
                <a:solidFill>
                  <a:schemeClr val="bg1"/>
                </a:solidFill>
                <a:latin typeface="Arial Black" pitchFamily="34" charset="0"/>
              </a:rPr>
              <a:t>0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229600" cy="1295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Aft>
                <a:spcPct val="20000"/>
              </a:spcAft>
              <a:buFontTx/>
              <a:buAutoNum type="arabicPeriod"/>
            </a:pPr>
            <a:r>
              <a:rPr lang="en-US" sz="2400" b="1" dirty="0" err="1"/>
              <a:t>Uji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arah</a:t>
            </a:r>
            <a:r>
              <a:rPr lang="en-US" sz="2400" b="1" dirty="0"/>
              <a:t> (</a:t>
            </a:r>
            <a:r>
              <a:rPr lang="en-US" sz="2400" b="1" i="1" dirty="0"/>
              <a:t>one tail</a:t>
            </a:r>
            <a:r>
              <a:rPr lang="en-US" sz="2400" b="1" dirty="0"/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	H</a:t>
            </a:r>
            <a:r>
              <a:rPr lang="en-US" sz="2400" b="1" baseline="-25000" dirty="0"/>
              <a:t>0</a:t>
            </a:r>
            <a:r>
              <a:rPr lang="en-US" sz="2400" b="1" dirty="0"/>
              <a:t> : </a:t>
            </a:r>
            <a:r>
              <a:rPr lang="en-US" sz="2400" b="1" dirty="0" err="1"/>
              <a:t>Ditulis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bentuk</a:t>
            </a:r>
            <a:r>
              <a:rPr lang="en-US" sz="2400" b="1" dirty="0"/>
              <a:t> </a:t>
            </a:r>
            <a:r>
              <a:rPr lang="en-US" sz="2400" b="1" dirty="0" err="1"/>
              <a:t>persamaan</a:t>
            </a:r>
            <a:r>
              <a:rPr lang="en-US" sz="2400" b="1" dirty="0"/>
              <a:t> (=)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	Ha : </a:t>
            </a:r>
            <a:r>
              <a:rPr lang="en-US" sz="2400" b="1" dirty="0" err="1"/>
              <a:t>Ditulis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bentuk</a:t>
            </a:r>
            <a:r>
              <a:rPr lang="en-US" sz="2400" b="1" dirty="0"/>
              <a:t> (&gt;) </a:t>
            </a:r>
            <a:r>
              <a:rPr lang="en-US" sz="2400" b="1" dirty="0" err="1"/>
              <a:t>atau</a:t>
            </a:r>
            <a:r>
              <a:rPr lang="en-US" sz="2400" b="1" dirty="0"/>
              <a:t> (&lt;)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2362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	</a:t>
            </a:r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US" sz="2400" b="1" dirty="0" err="1"/>
              <a:t>uji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arah</a:t>
            </a:r>
            <a:r>
              <a:rPr lang="en-US" sz="2400" b="1" dirty="0"/>
              <a:t> 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	a. H</a:t>
            </a:r>
            <a:r>
              <a:rPr lang="en-US" sz="2400" b="1" baseline="-25000" dirty="0"/>
              <a:t>0</a:t>
            </a:r>
            <a:r>
              <a:rPr lang="en-US" sz="2400" b="1" dirty="0"/>
              <a:t> : </a:t>
            </a:r>
            <a:r>
              <a:rPr lang="el-GR" sz="2400" b="1" dirty="0">
                <a:cs typeface="Arial" pitchFamily="34" charset="0"/>
              </a:rPr>
              <a:t>μ</a:t>
            </a:r>
            <a:r>
              <a:rPr lang="en-US" sz="2400" b="1" dirty="0">
                <a:cs typeface="Arial" pitchFamily="34" charset="0"/>
              </a:rPr>
              <a:t> = 50 </a:t>
            </a:r>
            <a:r>
              <a:rPr lang="en-US" sz="2400" b="1" dirty="0" err="1">
                <a:cs typeface="Arial" pitchFamily="34" charset="0"/>
              </a:rPr>
              <a:t>menit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	    Ha : </a:t>
            </a:r>
            <a:r>
              <a:rPr lang="el-GR" sz="2400" b="1" dirty="0">
                <a:cs typeface="Arial" pitchFamily="34" charset="0"/>
              </a:rPr>
              <a:t>μ</a:t>
            </a:r>
            <a:r>
              <a:rPr lang="en-US" sz="2400" b="1" dirty="0">
                <a:cs typeface="Arial" pitchFamily="34" charset="0"/>
              </a:rPr>
              <a:t> &lt; 50 </a:t>
            </a:r>
            <a:r>
              <a:rPr lang="en-US" sz="2400" b="1" dirty="0" err="1">
                <a:cs typeface="Arial" pitchFamily="34" charset="0"/>
              </a:rPr>
              <a:t>menit</a:t>
            </a:r>
            <a:r>
              <a:rPr lang="en-US" sz="2400" b="1" dirty="0">
                <a:cs typeface="Arial" pitchFamily="34" charset="0"/>
              </a:rPr>
              <a:t> </a:t>
            </a:r>
            <a:endParaRPr lang="en-US" sz="2400" b="1" dirty="0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438400" y="5362879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495800" y="3457879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819400" y="452467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2438400" y="3749979"/>
            <a:ext cx="4114800" cy="1308100"/>
          </a:xfrm>
          <a:custGeom>
            <a:avLst/>
            <a:gdLst/>
            <a:ahLst/>
            <a:cxnLst>
              <a:cxn ang="0">
                <a:pos x="0" y="824"/>
              </a:cxn>
              <a:cxn ang="0">
                <a:pos x="1296" y="8"/>
              </a:cxn>
              <a:cxn ang="0">
                <a:pos x="2592" y="776"/>
              </a:cxn>
            </a:cxnLst>
            <a:rect l="0" t="0" r="r" b="b"/>
            <a:pathLst>
              <a:path w="2592" h="824">
                <a:moveTo>
                  <a:pt x="0" y="824"/>
                </a:moveTo>
                <a:cubicBezTo>
                  <a:pt x="432" y="420"/>
                  <a:pt x="864" y="16"/>
                  <a:pt x="1296" y="8"/>
                </a:cubicBezTo>
                <a:cubicBezTo>
                  <a:pt x="1728" y="0"/>
                  <a:pt x="2160" y="388"/>
                  <a:pt x="2592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133600" y="5410200"/>
            <a:ext cx="1905000" cy="396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-z</a:t>
            </a:r>
            <a:r>
              <a:rPr lang="el-GR" sz="2000" baseline="-25000" dirty="0">
                <a:cs typeface="Arial" pitchFamily="34" charset="0"/>
              </a:rPr>
              <a:t>α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atau</a:t>
            </a:r>
            <a:r>
              <a:rPr lang="en-US" sz="2000" dirty="0">
                <a:cs typeface="Arial" pitchFamily="34" charset="0"/>
              </a:rPr>
              <a:t> –t</a:t>
            </a:r>
            <a:r>
              <a:rPr lang="en-US" sz="2000" baseline="-25000" dirty="0">
                <a:cs typeface="Arial" pitchFamily="34" charset="0"/>
              </a:rPr>
              <a:t>(db;</a:t>
            </a:r>
            <a:r>
              <a:rPr lang="el-GR" sz="2000" baseline="-25000" dirty="0">
                <a:cs typeface="Arial" pitchFamily="34" charset="0"/>
              </a:rPr>
              <a:t>α</a:t>
            </a:r>
            <a:r>
              <a:rPr lang="en-US" sz="2000" baseline="-25000" dirty="0">
                <a:cs typeface="Arial" pitchFamily="34" charset="0"/>
              </a:rPr>
              <a:t>)</a:t>
            </a:r>
            <a:endParaRPr lang="el-GR" sz="2000" baseline="-25000" dirty="0">
              <a:cs typeface="Arial" pitchFamily="34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4267200" y="5439079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6100" name="Text Box 20" descr="Granite"/>
          <p:cNvSpPr txBox="1">
            <a:spLocks noChangeArrowheads="1"/>
          </p:cNvSpPr>
          <p:nvPr/>
        </p:nvSpPr>
        <p:spPr bwMode="auto">
          <a:xfrm>
            <a:off x="2438400" y="5012042"/>
            <a:ext cx="381000" cy="2746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aseline="-25000"/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066800" y="4188129"/>
            <a:ext cx="1752600" cy="70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/>
              <a:t>Luas</a:t>
            </a:r>
            <a:r>
              <a:rPr lang="en-US" sz="2000" b="1" dirty="0"/>
              <a:t> </a:t>
            </a:r>
            <a:r>
              <a:rPr lang="en-US" sz="2000" b="1" dirty="0" err="1"/>
              <a:t>daerah</a:t>
            </a:r>
            <a:r>
              <a:rPr lang="en-US" sz="2000" b="1" dirty="0"/>
              <a:t> </a:t>
            </a:r>
            <a:r>
              <a:rPr lang="en-US" sz="2000" b="1" dirty="0" err="1"/>
              <a:t>terarsir</a:t>
            </a:r>
            <a:r>
              <a:rPr lang="en-US" sz="2000" b="1" dirty="0"/>
              <a:t> = </a:t>
            </a:r>
            <a:r>
              <a:rPr lang="el-GR" sz="2000" b="1" dirty="0">
                <a:cs typeface="Arial" pitchFamily="34" charset="0"/>
              </a:rPr>
              <a:t>α</a:t>
            </a: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 rot="587350">
            <a:off x="5048250" y="3307067"/>
            <a:ext cx="2209800" cy="685800"/>
          </a:xfrm>
          <a:prstGeom prst="wedgeRectCallout">
            <a:avLst>
              <a:gd name="adj1" fmla="val -60162"/>
              <a:gd name="adj2" fmla="val 132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Daerah </a:t>
            </a:r>
            <a:r>
              <a:rPr lang="en-US" b="1" dirty="0" err="1"/>
              <a:t>Penerimaan</a:t>
            </a:r>
            <a:r>
              <a:rPr lang="en-US" b="1" dirty="0"/>
              <a:t> H</a:t>
            </a:r>
            <a:r>
              <a:rPr lang="en-US" b="1" baseline="-25000" dirty="0"/>
              <a:t>0</a:t>
            </a:r>
          </a:p>
        </p:txBody>
      </p:sp>
      <p:sp>
        <p:nvSpPr>
          <p:cNvPr id="46104" name="AutoShape 24"/>
          <p:cNvSpPr>
            <a:spLocks noChangeArrowheads="1"/>
          </p:cNvSpPr>
          <p:nvPr/>
        </p:nvSpPr>
        <p:spPr bwMode="auto">
          <a:xfrm rot="10800000">
            <a:off x="76200" y="5286679"/>
            <a:ext cx="1752600" cy="762000"/>
          </a:xfrm>
          <a:prstGeom prst="wedgeRoundRectCallout">
            <a:avLst>
              <a:gd name="adj1" fmla="val -86417"/>
              <a:gd name="adj2" fmla="val 7062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b="1" dirty="0"/>
              <a:t>Daerah </a:t>
            </a:r>
            <a:r>
              <a:rPr lang="en-US" b="1" dirty="0" err="1"/>
              <a:t>penolakan</a:t>
            </a:r>
            <a:r>
              <a:rPr lang="en-US" b="1" dirty="0"/>
              <a:t> H</a:t>
            </a:r>
            <a:r>
              <a:rPr lang="en-US" b="1" baseline="-25000" dirty="0"/>
              <a:t>0</a:t>
            </a:r>
          </a:p>
        </p:txBody>
      </p:sp>
      <p:sp>
        <p:nvSpPr>
          <p:cNvPr id="46105" name="AutoShape 25"/>
          <p:cNvSpPr>
            <a:spLocks noChangeArrowheads="1"/>
          </p:cNvSpPr>
          <p:nvPr/>
        </p:nvSpPr>
        <p:spPr bwMode="auto">
          <a:xfrm>
            <a:off x="2362200" y="5896279"/>
            <a:ext cx="2819400" cy="533400"/>
          </a:xfrm>
          <a:prstGeom prst="wedgeEllipseCallout">
            <a:avLst>
              <a:gd name="adj1" fmla="val -32713"/>
              <a:gd name="adj2" fmla="val -735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Titik kritis z / 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3" grpId="0" animBg="1"/>
      <p:bldP spid="46104" grpId="0" animBg="1"/>
      <p:bldP spid="4610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29600" cy="6096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b="1" dirty="0" err="1"/>
              <a:t>Uji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arah</a:t>
            </a:r>
            <a:r>
              <a:rPr lang="en-US" sz="2400" b="1" dirty="0"/>
              <a:t> (</a:t>
            </a:r>
            <a:r>
              <a:rPr lang="en-US" sz="2400" b="1" i="1" dirty="0"/>
              <a:t>one tail</a:t>
            </a:r>
            <a:r>
              <a:rPr lang="en-US" sz="2400" b="1" dirty="0"/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1000" y="1524000"/>
            <a:ext cx="3505200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/>
              <a:t>	b. H</a:t>
            </a:r>
            <a:r>
              <a:rPr lang="en-US" sz="2000" b="1" baseline="-25000" dirty="0"/>
              <a:t>0</a:t>
            </a:r>
            <a:r>
              <a:rPr lang="en-US" sz="2000" b="1" dirty="0"/>
              <a:t> : </a:t>
            </a:r>
            <a:r>
              <a:rPr lang="el-GR" sz="2000" b="1" dirty="0">
                <a:cs typeface="Arial" pitchFamily="34" charset="0"/>
              </a:rPr>
              <a:t>μ</a:t>
            </a:r>
            <a:r>
              <a:rPr lang="en-US" sz="2000" b="1" dirty="0">
                <a:cs typeface="Arial" pitchFamily="34" charset="0"/>
              </a:rPr>
              <a:t> = </a:t>
            </a:r>
            <a:r>
              <a:rPr lang="el-GR" sz="2000" b="1" dirty="0">
                <a:cs typeface="Arial" pitchFamily="34" charset="0"/>
              </a:rPr>
              <a:t>μ</a:t>
            </a:r>
            <a:r>
              <a:rPr lang="en-US" sz="2000" b="1" baseline="-25000" dirty="0">
                <a:cs typeface="Arial" pitchFamily="34" charset="0"/>
              </a:rPr>
              <a:t>0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</a:rPr>
              <a:t>menit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/>
              <a:t>	    Ha : </a:t>
            </a:r>
            <a:r>
              <a:rPr lang="el-GR" sz="2000" b="1" dirty="0">
                <a:cs typeface="Arial" pitchFamily="34" charset="0"/>
              </a:rPr>
              <a:t>μ</a:t>
            </a:r>
            <a:r>
              <a:rPr lang="en-US" sz="2000" b="1" dirty="0">
                <a:cs typeface="Arial" pitchFamily="34" charset="0"/>
              </a:rPr>
              <a:t> &gt; </a:t>
            </a:r>
            <a:r>
              <a:rPr lang="el-GR" sz="2000" b="1" dirty="0">
                <a:cs typeface="Arial" pitchFamily="34" charset="0"/>
              </a:rPr>
              <a:t>μ</a:t>
            </a:r>
            <a:r>
              <a:rPr lang="en-US" sz="2000" b="1" baseline="-25000" dirty="0">
                <a:cs typeface="Arial" pitchFamily="34" charset="0"/>
              </a:rPr>
              <a:t>0</a:t>
            </a:r>
            <a:r>
              <a:rPr lang="en-US" sz="2000" b="1" dirty="0">
                <a:cs typeface="Arial" pitchFamily="34" charset="0"/>
              </a:rPr>
              <a:t> </a:t>
            </a:r>
            <a:r>
              <a:rPr lang="en-US" sz="2000" b="1" dirty="0" err="1">
                <a:cs typeface="Arial" pitchFamily="34" charset="0"/>
              </a:rPr>
              <a:t>menit</a:t>
            </a:r>
            <a:r>
              <a:rPr lang="en-US" sz="2000" b="1" dirty="0">
                <a:cs typeface="Arial" pitchFamily="34" charset="0"/>
              </a:rPr>
              <a:t> </a:t>
            </a:r>
            <a:endParaRPr lang="en-US" sz="2000" b="1" dirty="0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438400" y="4953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4495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62484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2" name="Freeform 8"/>
          <p:cNvSpPr>
            <a:spLocks/>
          </p:cNvSpPr>
          <p:nvPr/>
        </p:nvSpPr>
        <p:spPr bwMode="auto">
          <a:xfrm>
            <a:off x="2438400" y="3340100"/>
            <a:ext cx="4114800" cy="1308100"/>
          </a:xfrm>
          <a:custGeom>
            <a:avLst/>
            <a:gdLst/>
            <a:ahLst/>
            <a:cxnLst>
              <a:cxn ang="0">
                <a:pos x="0" y="824"/>
              </a:cxn>
              <a:cxn ang="0">
                <a:pos x="1296" y="8"/>
              </a:cxn>
              <a:cxn ang="0">
                <a:pos x="2592" y="776"/>
              </a:cxn>
            </a:cxnLst>
            <a:rect l="0" t="0" r="r" b="b"/>
            <a:pathLst>
              <a:path w="2592" h="824">
                <a:moveTo>
                  <a:pt x="0" y="824"/>
                </a:moveTo>
                <a:cubicBezTo>
                  <a:pt x="432" y="420"/>
                  <a:pt x="864" y="16"/>
                  <a:pt x="1296" y="8"/>
                </a:cubicBezTo>
                <a:cubicBezTo>
                  <a:pt x="1728" y="0"/>
                  <a:pt x="2160" y="388"/>
                  <a:pt x="2592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638800" y="50292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z</a:t>
            </a:r>
            <a:r>
              <a:rPr lang="el-GR" sz="2000" baseline="-25000">
                <a:cs typeface="Arial" pitchFamily="34" charset="0"/>
              </a:rPr>
              <a:t>α</a:t>
            </a:r>
            <a:r>
              <a:rPr lang="en-US" sz="2000">
                <a:cs typeface="Arial" pitchFamily="34" charset="0"/>
              </a:rPr>
              <a:t> atau t</a:t>
            </a:r>
            <a:r>
              <a:rPr lang="en-US" sz="2000" baseline="-25000">
                <a:cs typeface="Arial" pitchFamily="34" charset="0"/>
              </a:rPr>
              <a:t>(db;</a:t>
            </a:r>
            <a:r>
              <a:rPr lang="el-GR" sz="2000" baseline="-25000">
                <a:cs typeface="Arial" pitchFamily="34" charset="0"/>
              </a:rPr>
              <a:t>α</a:t>
            </a:r>
            <a:r>
              <a:rPr lang="en-US" sz="2000" baseline="-25000">
                <a:cs typeface="Arial" pitchFamily="34" charset="0"/>
              </a:rPr>
              <a:t>)</a:t>
            </a:r>
            <a:endParaRPr lang="el-GR" sz="2000" baseline="-25000">
              <a:cs typeface="Arial" pitchFamily="34" charset="0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267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7115" name="Text Box 11" descr="Granite"/>
          <p:cNvSpPr txBox="1">
            <a:spLocks noChangeArrowheads="1"/>
          </p:cNvSpPr>
          <p:nvPr/>
        </p:nvSpPr>
        <p:spPr bwMode="auto">
          <a:xfrm>
            <a:off x="6248400" y="4602163"/>
            <a:ext cx="381000" cy="2746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aseline="-2500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6248400" y="3124200"/>
            <a:ext cx="1752600" cy="701675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Luas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daerah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terarsir</a:t>
            </a:r>
            <a:r>
              <a:rPr lang="en-US" sz="2000" b="1" dirty="0">
                <a:solidFill>
                  <a:schemeClr val="bg1"/>
                </a:solidFill>
              </a:rPr>
              <a:t> = </a:t>
            </a:r>
            <a:r>
              <a:rPr lang="el-GR" sz="2000" b="1" dirty="0">
                <a:solidFill>
                  <a:schemeClr val="bg1"/>
                </a:solidFill>
                <a:cs typeface="Arial" pitchFamily="34" charset="0"/>
              </a:rPr>
              <a:t>α</a:t>
            </a:r>
          </a:p>
        </p:txBody>
      </p:sp>
      <p:sp>
        <p:nvSpPr>
          <p:cNvPr id="47117" name="AutoShape 13"/>
          <p:cNvSpPr>
            <a:spLocks noChangeArrowheads="1"/>
          </p:cNvSpPr>
          <p:nvPr/>
        </p:nvSpPr>
        <p:spPr bwMode="auto">
          <a:xfrm rot="-1069187">
            <a:off x="1765300" y="2968625"/>
            <a:ext cx="1830388" cy="696913"/>
          </a:xfrm>
          <a:prstGeom prst="wedgeRectCallout">
            <a:avLst>
              <a:gd name="adj1" fmla="val 67458"/>
              <a:gd name="adj2" fmla="val 1476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Daerah Penerimaan H</a:t>
            </a:r>
            <a:r>
              <a:rPr lang="en-US" b="1" baseline="-25000"/>
              <a:t>0</a:t>
            </a:r>
          </a:p>
        </p:txBody>
      </p:sp>
      <p:sp>
        <p:nvSpPr>
          <p:cNvPr id="47118" name="AutoShape 14"/>
          <p:cNvSpPr>
            <a:spLocks noChangeArrowheads="1"/>
          </p:cNvSpPr>
          <p:nvPr/>
        </p:nvSpPr>
        <p:spPr bwMode="auto">
          <a:xfrm rot="10800000">
            <a:off x="7086600" y="4114800"/>
            <a:ext cx="1752600" cy="762000"/>
          </a:xfrm>
          <a:prstGeom prst="wedgeRoundRectCallout">
            <a:avLst>
              <a:gd name="adj1" fmla="val 89310"/>
              <a:gd name="adj2" fmla="val -264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b="1"/>
              <a:t>Daerah penolakan H</a:t>
            </a:r>
            <a:r>
              <a:rPr lang="en-US" b="1" baseline="-25000"/>
              <a:t>0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5867400" y="5715000"/>
            <a:ext cx="2743200" cy="762000"/>
          </a:xfrm>
          <a:prstGeom prst="wedgeEllipseCallout">
            <a:avLst>
              <a:gd name="adj1" fmla="val -37218"/>
              <a:gd name="adj2" fmla="val -997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Titik kritis z atau 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2162"/>
          </a:xfrm>
          <a:solidFill>
            <a:schemeClr val="tx1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ARAH UJI HIPOTESIS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 animBg="1"/>
      <p:bldP spid="47118" grpId="0" animBg="1"/>
      <p:bldP spid="4711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2162"/>
          </a:xfrm>
          <a:solidFill>
            <a:schemeClr val="tx1"/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ARAH UJI HIPOTESIS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60960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Tx/>
              <a:buAutoNum type="arabicPeriod" startAt="2"/>
            </a:pP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err="1"/>
              <a:t>dua</a:t>
            </a:r>
            <a:r>
              <a:rPr lang="en-US" sz="2800" b="1" dirty="0"/>
              <a:t> </a:t>
            </a:r>
            <a:r>
              <a:rPr lang="en-US" sz="2800" b="1" dirty="0" err="1"/>
              <a:t>arah</a:t>
            </a:r>
            <a:r>
              <a:rPr lang="en-US" sz="2800" b="1" dirty="0"/>
              <a:t> (</a:t>
            </a:r>
            <a:r>
              <a:rPr lang="en-US" sz="2800" b="1" i="1" dirty="0"/>
              <a:t>two tail</a:t>
            </a:r>
            <a:r>
              <a:rPr lang="en-US" sz="2800" b="1" dirty="0"/>
              <a:t>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800" b="1" dirty="0"/>
              <a:t>	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	    H</a:t>
            </a:r>
            <a:r>
              <a:rPr lang="en-US" sz="2400" b="1" baseline="-25000" dirty="0"/>
              <a:t>0</a:t>
            </a:r>
            <a:r>
              <a:rPr lang="en-US" sz="2400" b="1" dirty="0"/>
              <a:t> : </a:t>
            </a:r>
            <a:r>
              <a:rPr lang="el-GR" sz="2400" b="1" dirty="0">
                <a:cs typeface="Arial" pitchFamily="34" charset="0"/>
              </a:rPr>
              <a:t>μ</a:t>
            </a:r>
            <a:r>
              <a:rPr lang="en-US" sz="2400" b="1" dirty="0">
                <a:cs typeface="Arial" pitchFamily="34" charset="0"/>
              </a:rPr>
              <a:t> = </a:t>
            </a:r>
            <a:r>
              <a:rPr lang="el-GR" sz="2400" b="1" dirty="0">
                <a:cs typeface="Arial" pitchFamily="34" charset="0"/>
              </a:rPr>
              <a:t>μ</a:t>
            </a:r>
            <a:r>
              <a:rPr lang="en-US" sz="2400" b="1" baseline="-25000" dirty="0">
                <a:cs typeface="Arial" pitchFamily="34" charset="0"/>
              </a:rPr>
              <a:t>0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menit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	    Ha : </a:t>
            </a:r>
            <a:r>
              <a:rPr lang="el-GR" sz="2400" b="1" dirty="0">
                <a:cs typeface="Arial" pitchFamily="34" charset="0"/>
              </a:rPr>
              <a:t>μ</a:t>
            </a:r>
            <a:r>
              <a:rPr lang="en-US" sz="2400" b="1" dirty="0">
                <a:cs typeface="Arial" pitchFamily="34" charset="0"/>
              </a:rPr>
              <a:t> ≠ </a:t>
            </a:r>
            <a:r>
              <a:rPr lang="el-GR" sz="2400" b="1" dirty="0">
                <a:cs typeface="Arial" pitchFamily="34" charset="0"/>
              </a:rPr>
              <a:t>μ</a:t>
            </a:r>
            <a:r>
              <a:rPr lang="en-US" sz="2400" b="1" baseline="-25000" dirty="0">
                <a:cs typeface="Arial" pitchFamily="34" charset="0"/>
              </a:rPr>
              <a:t>0</a:t>
            </a:r>
            <a:r>
              <a:rPr lang="en-US" sz="2400" b="1" dirty="0">
                <a:cs typeface="Arial" pitchFamily="34" charset="0"/>
              </a:rPr>
              <a:t> </a:t>
            </a:r>
            <a:r>
              <a:rPr lang="en-US" sz="2400" b="1" dirty="0" err="1">
                <a:cs typeface="Arial" pitchFamily="34" charset="0"/>
              </a:rPr>
              <a:t>menit</a:t>
            </a:r>
            <a:r>
              <a:rPr lang="en-US" sz="2400" b="1" dirty="0">
                <a:cs typeface="Arial" pitchFamily="34" charset="0"/>
              </a:rPr>
              <a:t> </a:t>
            </a: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2438400" y="4953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4958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2484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>
            <a:off x="2438400" y="3340100"/>
            <a:ext cx="4114800" cy="1308100"/>
          </a:xfrm>
          <a:custGeom>
            <a:avLst/>
            <a:gdLst/>
            <a:ahLst/>
            <a:cxnLst>
              <a:cxn ang="0">
                <a:pos x="0" y="824"/>
              </a:cxn>
              <a:cxn ang="0">
                <a:pos x="1296" y="8"/>
              </a:cxn>
              <a:cxn ang="0">
                <a:pos x="2592" y="776"/>
              </a:cxn>
            </a:cxnLst>
            <a:rect l="0" t="0" r="r" b="b"/>
            <a:pathLst>
              <a:path w="2592" h="824">
                <a:moveTo>
                  <a:pt x="0" y="824"/>
                </a:moveTo>
                <a:cubicBezTo>
                  <a:pt x="432" y="420"/>
                  <a:pt x="864" y="16"/>
                  <a:pt x="1296" y="8"/>
                </a:cubicBezTo>
                <a:cubicBezTo>
                  <a:pt x="1728" y="0"/>
                  <a:pt x="2160" y="388"/>
                  <a:pt x="2592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828800" y="5029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-z</a:t>
            </a:r>
            <a:r>
              <a:rPr lang="el-GR" sz="2000" baseline="-25000">
                <a:cs typeface="Arial" pitchFamily="34" charset="0"/>
              </a:rPr>
              <a:t>α</a:t>
            </a:r>
            <a:r>
              <a:rPr lang="en-US" sz="2000" baseline="-25000">
                <a:cs typeface="Arial" pitchFamily="34" charset="0"/>
              </a:rPr>
              <a:t>/2</a:t>
            </a:r>
            <a:r>
              <a:rPr lang="en-US" sz="2000">
                <a:cs typeface="Arial" pitchFamily="34" charset="0"/>
              </a:rPr>
              <a:t> atau -t</a:t>
            </a:r>
            <a:r>
              <a:rPr lang="en-US" sz="2000" baseline="-25000">
                <a:cs typeface="Arial" pitchFamily="34" charset="0"/>
              </a:rPr>
              <a:t>(db;</a:t>
            </a:r>
            <a:r>
              <a:rPr lang="el-GR" sz="2000" baseline="-25000">
                <a:cs typeface="Arial" pitchFamily="34" charset="0"/>
              </a:rPr>
              <a:t>α</a:t>
            </a:r>
            <a:r>
              <a:rPr lang="en-US" sz="2000" baseline="-25000">
                <a:cs typeface="Arial" pitchFamily="34" charset="0"/>
              </a:rPr>
              <a:t>/2)</a:t>
            </a:r>
            <a:endParaRPr lang="el-GR" sz="2000" baseline="-25000">
              <a:cs typeface="Arial" pitchFamily="34" charset="0"/>
            </a:endParaRP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4267200" y="5105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48139" name="Text Box 11" descr="Granite"/>
          <p:cNvSpPr txBox="1">
            <a:spLocks noChangeArrowheads="1"/>
          </p:cNvSpPr>
          <p:nvPr/>
        </p:nvSpPr>
        <p:spPr bwMode="auto">
          <a:xfrm>
            <a:off x="6248400" y="4602163"/>
            <a:ext cx="381000" cy="2746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aseline="-25000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553200" y="3124200"/>
            <a:ext cx="1752600" cy="70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err="1"/>
              <a:t>Luas</a:t>
            </a:r>
            <a:r>
              <a:rPr lang="en-US" sz="2000" b="1" dirty="0"/>
              <a:t> </a:t>
            </a:r>
            <a:r>
              <a:rPr lang="en-US" sz="2000" b="1" dirty="0" err="1"/>
              <a:t>daerah</a:t>
            </a:r>
            <a:r>
              <a:rPr lang="en-US" sz="2000" b="1" dirty="0"/>
              <a:t> </a:t>
            </a:r>
            <a:r>
              <a:rPr lang="en-US" sz="2000" b="1" dirty="0" err="1"/>
              <a:t>terarsir</a:t>
            </a:r>
            <a:r>
              <a:rPr lang="en-US" sz="2000" b="1" dirty="0"/>
              <a:t> = </a:t>
            </a:r>
            <a:r>
              <a:rPr lang="el-GR" sz="2000" b="1" dirty="0">
                <a:cs typeface="Arial" pitchFamily="34" charset="0"/>
              </a:rPr>
              <a:t>α</a:t>
            </a:r>
          </a:p>
        </p:txBody>
      </p:sp>
      <p:sp>
        <p:nvSpPr>
          <p:cNvPr id="48141" name="AutoShape 13"/>
          <p:cNvSpPr>
            <a:spLocks noChangeArrowheads="1"/>
          </p:cNvSpPr>
          <p:nvPr/>
        </p:nvSpPr>
        <p:spPr bwMode="auto">
          <a:xfrm>
            <a:off x="4267200" y="2209800"/>
            <a:ext cx="1820862" cy="696913"/>
          </a:xfrm>
          <a:prstGeom prst="wedgeRectCallout">
            <a:avLst>
              <a:gd name="adj1" fmla="val -22450"/>
              <a:gd name="adj2" fmla="val 2595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Daerah Penerimaan H</a:t>
            </a:r>
            <a:r>
              <a:rPr lang="en-US" b="1" baseline="-25000"/>
              <a:t>0</a:t>
            </a:r>
          </a:p>
        </p:txBody>
      </p:sp>
      <p:sp>
        <p:nvSpPr>
          <p:cNvPr id="48142" name="AutoShape 14"/>
          <p:cNvSpPr>
            <a:spLocks noChangeArrowheads="1"/>
          </p:cNvSpPr>
          <p:nvPr/>
        </p:nvSpPr>
        <p:spPr bwMode="auto">
          <a:xfrm rot="10800000">
            <a:off x="7086600" y="4114800"/>
            <a:ext cx="1752600" cy="685800"/>
          </a:xfrm>
          <a:prstGeom prst="wedgeRoundRectCallout">
            <a:avLst>
              <a:gd name="adj1" fmla="val 89310"/>
              <a:gd name="adj2" fmla="val -3495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b="1" dirty="0"/>
              <a:t>Daerah </a:t>
            </a:r>
            <a:r>
              <a:rPr lang="en-US" b="1" dirty="0" err="1"/>
              <a:t>penolakan</a:t>
            </a:r>
            <a:r>
              <a:rPr lang="en-US" b="1" dirty="0"/>
              <a:t> H</a:t>
            </a:r>
            <a:r>
              <a:rPr lang="en-US" b="1" baseline="-25000" dirty="0"/>
              <a:t>0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28194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44" name="Text Box 16" descr="Granite"/>
          <p:cNvSpPr txBox="1">
            <a:spLocks noChangeArrowheads="1"/>
          </p:cNvSpPr>
          <p:nvPr/>
        </p:nvSpPr>
        <p:spPr bwMode="auto">
          <a:xfrm>
            <a:off x="2438400" y="4648200"/>
            <a:ext cx="381000" cy="2746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aseline="-25000"/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 rot="10800000">
            <a:off x="381000" y="4038600"/>
            <a:ext cx="1752600" cy="685800"/>
          </a:xfrm>
          <a:prstGeom prst="wedgeRoundRectCallout">
            <a:avLst>
              <a:gd name="adj1" fmla="val -80981"/>
              <a:gd name="adj2" fmla="val -5463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b="1"/>
              <a:t>Daerah penolakan H</a:t>
            </a:r>
            <a:r>
              <a:rPr lang="en-US" b="1" baseline="-25000"/>
              <a:t>0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334000" y="5029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z</a:t>
            </a:r>
            <a:r>
              <a:rPr lang="el-GR" sz="2000" baseline="-25000">
                <a:cs typeface="Arial" pitchFamily="34" charset="0"/>
              </a:rPr>
              <a:t>α</a:t>
            </a:r>
            <a:r>
              <a:rPr lang="en-US" sz="2000" baseline="-25000">
                <a:cs typeface="Arial" pitchFamily="34" charset="0"/>
              </a:rPr>
              <a:t>/2</a:t>
            </a:r>
            <a:r>
              <a:rPr lang="en-US" sz="2000">
                <a:cs typeface="Arial" pitchFamily="34" charset="0"/>
              </a:rPr>
              <a:t> atau t</a:t>
            </a:r>
            <a:r>
              <a:rPr lang="en-US" sz="2000" baseline="-25000">
                <a:cs typeface="Arial" pitchFamily="34" charset="0"/>
              </a:rPr>
              <a:t>(db;</a:t>
            </a:r>
            <a:r>
              <a:rPr lang="el-GR" sz="2000" baseline="-25000">
                <a:cs typeface="Arial" pitchFamily="34" charset="0"/>
              </a:rPr>
              <a:t>α</a:t>
            </a:r>
            <a:r>
              <a:rPr lang="en-US" sz="2000" baseline="-25000">
                <a:cs typeface="Arial" pitchFamily="34" charset="0"/>
              </a:rPr>
              <a:t>/2)</a:t>
            </a:r>
            <a:endParaRPr lang="el-GR" sz="2000" baseline="-25000"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Nilai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Z-</a:t>
            </a:r>
            <a:r>
              <a:rPr lang="en-US" sz="4800" b="1" dirty="0" err="1" smtClean="0">
                <a:solidFill>
                  <a:schemeClr val="bg1"/>
                </a:solidFill>
              </a:rPr>
              <a:t>tabel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6858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b="1" dirty="0"/>
              <a:t>Z</a:t>
            </a:r>
            <a:r>
              <a:rPr lang="el-GR" b="1" dirty="0">
                <a:cs typeface="Arial" pitchFamily="34" charset="0"/>
              </a:rPr>
              <a:t>α</a:t>
            </a:r>
            <a:r>
              <a:rPr lang="en-US" b="1" dirty="0">
                <a:cs typeface="Arial" pitchFamily="34" charset="0"/>
              </a:rPr>
              <a:t> </a:t>
            </a:r>
            <a:r>
              <a:rPr lang="en-US" b="1" dirty="0">
                <a:cs typeface="Arial" pitchFamily="34" charset="0"/>
                <a:sym typeface="Wingdings" pitchFamily="2" charset="2"/>
              </a:rPr>
              <a:t> </a:t>
            </a:r>
            <a:r>
              <a:rPr lang="en-US" b="1" dirty="0" err="1">
                <a:cs typeface="Arial" pitchFamily="34" charset="0"/>
                <a:sym typeface="Wingdings" pitchFamily="2" charset="2"/>
              </a:rPr>
              <a:t>Nilai</a:t>
            </a:r>
            <a:r>
              <a:rPr lang="en-US" b="1" dirty="0"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smtClean="0">
                <a:cs typeface="Arial" pitchFamily="34" charset="0"/>
                <a:sym typeface="Wingdings" pitchFamily="2" charset="2"/>
              </a:rPr>
              <a:t>Z </a:t>
            </a:r>
            <a:r>
              <a:rPr lang="en-US" b="1" dirty="0" err="1">
                <a:cs typeface="Arial" pitchFamily="34" charset="0"/>
                <a:sym typeface="Wingdings" pitchFamily="2" charset="2"/>
              </a:rPr>
              <a:t>tabel</a:t>
            </a:r>
            <a:r>
              <a:rPr lang="en-US" b="1" dirty="0"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>
                <a:cs typeface="Arial" pitchFamily="34" charset="0"/>
                <a:sym typeface="Wingdings" pitchFamily="2" charset="2"/>
              </a:rPr>
              <a:t>pada</a:t>
            </a:r>
            <a:r>
              <a:rPr lang="en-US" b="1" dirty="0">
                <a:cs typeface="Arial" pitchFamily="34" charset="0"/>
                <a:sym typeface="Wingdings" pitchFamily="2" charset="2"/>
              </a:rPr>
              <a:t> </a:t>
            </a:r>
            <a:r>
              <a:rPr lang="el-GR" b="1" dirty="0">
                <a:cs typeface="Arial" pitchFamily="34" charset="0"/>
                <a:sym typeface="Wingdings" pitchFamily="2" charset="2"/>
              </a:rPr>
              <a:t>α</a:t>
            </a:r>
            <a:r>
              <a:rPr lang="en-US" b="1" dirty="0">
                <a:cs typeface="Arial" pitchFamily="34" charset="0"/>
                <a:sym typeface="Wingdings" pitchFamily="2" charset="2"/>
              </a:rPr>
              <a:t> </a:t>
            </a:r>
            <a:r>
              <a:rPr lang="en-US" b="1" dirty="0" err="1">
                <a:cs typeface="Arial" pitchFamily="34" charset="0"/>
                <a:sym typeface="Wingdings" pitchFamily="2" charset="2"/>
              </a:rPr>
              <a:t>tertentu</a:t>
            </a:r>
            <a:endParaRPr lang="en-US" b="1" dirty="0">
              <a:cs typeface="Arial" pitchFamily="34" charset="0"/>
              <a:sym typeface="Wingdings" pitchFamily="2" charset="2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b="1" dirty="0">
                <a:cs typeface="Arial" pitchFamily="34" charset="0"/>
              </a:rPr>
              <a:t>		</a:t>
            </a:r>
            <a:endParaRPr lang="el-GR" b="1" dirty="0">
              <a:cs typeface="Arial" pitchFamily="34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371600" y="2362200"/>
            <a:ext cx="4953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>
                <a:cs typeface="Arial" pitchFamily="34" charset="0"/>
              </a:rPr>
              <a:t>Z</a:t>
            </a:r>
            <a:r>
              <a:rPr lang="en-US" sz="2800" baseline="-25000">
                <a:cs typeface="Arial" pitchFamily="34" charset="0"/>
              </a:rPr>
              <a:t>5%	</a:t>
            </a:r>
            <a:r>
              <a:rPr lang="en-US" sz="2800">
                <a:cs typeface="Arial" pitchFamily="34" charset="0"/>
              </a:rPr>
              <a:t>   = Z</a:t>
            </a:r>
            <a:r>
              <a:rPr lang="en-US" sz="2800" baseline="-25000">
                <a:cs typeface="Arial" pitchFamily="34" charset="0"/>
              </a:rPr>
              <a:t>0,05</a:t>
            </a:r>
            <a:r>
              <a:rPr lang="en-US" sz="2800">
                <a:cs typeface="Arial" pitchFamily="34" charset="0"/>
              </a:rPr>
              <a:t>   = 1,645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>
                <a:cs typeface="Arial" pitchFamily="34" charset="0"/>
              </a:rPr>
              <a:t>Z</a:t>
            </a:r>
            <a:r>
              <a:rPr lang="en-US" sz="2800" baseline="-25000">
                <a:cs typeface="Arial" pitchFamily="34" charset="0"/>
              </a:rPr>
              <a:t>10%</a:t>
            </a:r>
            <a:r>
              <a:rPr lang="en-US" sz="2800">
                <a:cs typeface="Arial" pitchFamily="34" charset="0"/>
              </a:rPr>
              <a:t>   = Z</a:t>
            </a:r>
            <a:r>
              <a:rPr lang="en-US" sz="2800" baseline="-25000">
                <a:cs typeface="Arial" pitchFamily="34" charset="0"/>
              </a:rPr>
              <a:t>0,10</a:t>
            </a:r>
            <a:r>
              <a:rPr lang="en-US" sz="2800">
                <a:cs typeface="Arial" pitchFamily="34" charset="0"/>
              </a:rPr>
              <a:t>   = 2,33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>
                <a:cs typeface="Arial" pitchFamily="34" charset="0"/>
              </a:rPr>
              <a:t>Z</a:t>
            </a:r>
            <a:r>
              <a:rPr lang="en-US" sz="2800" baseline="-25000">
                <a:cs typeface="Arial" pitchFamily="34" charset="0"/>
              </a:rPr>
              <a:t>2,5%</a:t>
            </a:r>
            <a:r>
              <a:rPr lang="en-US" sz="2800">
                <a:cs typeface="Arial" pitchFamily="34" charset="0"/>
              </a:rPr>
              <a:t> = Z</a:t>
            </a:r>
            <a:r>
              <a:rPr lang="en-US" sz="2800" baseline="-25000">
                <a:cs typeface="Arial" pitchFamily="34" charset="0"/>
              </a:rPr>
              <a:t>0,025</a:t>
            </a:r>
            <a:r>
              <a:rPr lang="en-US" sz="2800">
                <a:cs typeface="Arial" pitchFamily="34" charset="0"/>
              </a:rPr>
              <a:t>  = 1,96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>
                <a:cs typeface="Arial" pitchFamily="34" charset="0"/>
              </a:rPr>
              <a:t>Z</a:t>
            </a:r>
            <a:r>
              <a:rPr lang="en-US" sz="2800" baseline="-25000">
                <a:cs typeface="Arial" pitchFamily="34" charset="0"/>
              </a:rPr>
              <a:t>0,5%</a:t>
            </a:r>
            <a:r>
              <a:rPr lang="en-US" sz="2800">
                <a:cs typeface="Arial" pitchFamily="34" charset="0"/>
              </a:rPr>
              <a:t> = Z</a:t>
            </a:r>
            <a:r>
              <a:rPr lang="en-US" sz="2800" baseline="-25000">
                <a:cs typeface="Arial" pitchFamily="34" charset="0"/>
              </a:rPr>
              <a:t>0,005</a:t>
            </a:r>
            <a:r>
              <a:rPr lang="en-US" sz="2800">
                <a:cs typeface="Arial" pitchFamily="34" charset="0"/>
              </a:rPr>
              <a:t>  = 2,575</a:t>
            </a:r>
            <a:endParaRPr lang="el-GR" sz="280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68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err="1"/>
              <a:t>t</a:t>
            </a:r>
            <a:r>
              <a:rPr lang="en-US" baseline="-25000" dirty="0" err="1"/>
              <a:t>db</a:t>
            </a:r>
            <a:r>
              <a:rPr lang="en-US" baseline="-25000" dirty="0"/>
              <a:t>;</a:t>
            </a:r>
            <a:r>
              <a:rPr lang="el-GR" baseline="-25000" dirty="0">
                <a:cs typeface="Arial" pitchFamily="34" charset="0"/>
              </a:rPr>
              <a:t>α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err="1">
                <a:cs typeface="Arial" pitchFamily="34" charset="0"/>
                <a:sym typeface="Wingdings" pitchFamily="2" charset="2"/>
              </a:rPr>
              <a:t>Nilai</a:t>
            </a:r>
            <a:r>
              <a:rPr lang="en-US" dirty="0">
                <a:cs typeface="Arial" pitchFamily="34" charset="0"/>
                <a:sym typeface="Wingdings" pitchFamily="2" charset="2"/>
              </a:rPr>
              <a:t> t </a:t>
            </a:r>
            <a:r>
              <a:rPr lang="en-US" dirty="0" err="1">
                <a:cs typeface="Arial" pitchFamily="34" charset="0"/>
                <a:sym typeface="Wingdings" pitchFamily="2" charset="2"/>
              </a:rPr>
              <a:t>tabel</a:t>
            </a:r>
            <a:r>
              <a:rPr lang="en-US" dirty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cs typeface="Arial" pitchFamily="34" charset="0"/>
                <a:sym typeface="Wingdings" pitchFamily="2" charset="2"/>
              </a:rPr>
              <a:t>pada</a:t>
            </a:r>
            <a:r>
              <a:rPr lang="en-US" dirty="0">
                <a:cs typeface="Arial" pitchFamily="34" charset="0"/>
                <a:sym typeface="Wingdings" pitchFamily="2" charset="2"/>
              </a:rPr>
              <a:t> </a:t>
            </a:r>
            <a:r>
              <a:rPr lang="el-GR" dirty="0">
                <a:cs typeface="Arial" pitchFamily="34" charset="0"/>
                <a:sym typeface="Wingdings" pitchFamily="2" charset="2"/>
              </a:rPr>
              <a:t>α</a:t>
            </a:r>
            <a:r>
              <a:rPr lang="en-US" dirty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cs typeface="Arial" pitchFamily="34" charset="0"/>
                <a:sym typeface="Wingdings" pitchFamily="2" charset="2"/>
              </a:rPr>
              <a:t>dan</a:t>
            </a:r>
            <a:r>
              <a:rPr lang="en-US" dirty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cs typeface="Arial" pitchFamily="34" charset="0"/>
                <a:sym typeface="Wingdings" pitchFamily="2" charset="2"/>
              </a:rPr>
              <a:t>derajat</a:t>
            </a:r>
            <a:r>
              <a:rPr lang="en-US" dirty="0">
                <a:cs typeface="Arial" pitchFamily="34" charset="0"/>
                <a:sym typeface="Wingdings" pitchFamily="2" charset="2"/>
              </a:rPr>
              <a:t> </a:t>
            </a:r>
            <a:r>
              <a:rPr lang="en-US" dirty="0" err="1">
                <a:cs typeface="Arial" pitchFamily="34" charset="0"/>
                <a:sym typeface="Wingdings" pitchFamily="2" charset="2"/>
              </a:rPr>
              <a:t>bebas</a:t>
            </a:r>
            <a:r>
              <a:rPr lang="en-US" dirty="0">
                <a:cs typeface="Arial" pitchFamily="34" charset="0"/>
                <a:sym typeface="Wingdings" pitchFamily="2" charset="2"/>
              </a:rPr>
              <a:t> (db)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cs typeface="Arial" pitchFamily="34" charset="0"/>
              </a:rPr>
              <a:t>		</a:t>
            </a:r>
            <a:endParaRPr lang="el-GR" dirty="0">
              <a:cs typeface="Arial" pitchFamily="34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62000" y="2362200"/>
            <a:ext cx="7924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800">
                <a:cs typeface="Arial" pitchFamily="34" charset="0"/>
              </a:rPr>
              <a:t>db = derajat bebas = </a:t>
            </a:r>
            <a:r>
              <a:rPr lang="en-US" sz="2800" i="1">
                <a:cs typeface="Arial" pitchFamily="34" charset="0"/>
              </a:rPr>
              <a:t>degree of freedom </a:t>
            </a:r>
            <a:r>
              <a:rPr lang="en-US" sz="2800">
                <a:cs typeface="Arial" pitchFamily="34" charset="0"/>
              </a:rPr>
              <a:t>(df)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cs typeface="Arial" pitchFamily="34" charset="0"/>
              </a:rPr>
              <a:t>	 </a:t>
            </a:r>
            <a:r>
              <a:rPr lang="en-US" sz="2800">
                <a:cs typeface="Arial" pitchFamily="34" charset="0"/>
                <a:sym typeface="Wingdings" pitchFamily="2" charset="2"/>
              </a:rPr>
              <a:t>satu populasi  db = n – 1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cs typeface="Arial" pitchFamily="34" charset="0"/>
                <a:sym typeface="Wingdings" pitchFamily="2" charset="2"/>
              </a:rPr>
              <a:t>	 dua populasi   db = (n</a:t>
            </a:r>
            <a:r>
              <a:rPr lang="en-US" sz="2800" baseline="-25000">
                <a:cs typeface="Arial" pitchFamily="34" charset="0"/>
                <a:sym typeface="Wingdings" pitchFamily="2" charset="2"/>
              </a:rPr>
              <a:t>1</a:t>
            </a:r>
            <a:r>
              <a:rPr lang="en-US" sz="2800">
                <a:cs typeface="Arial" pitchFamily="34" charset="0"/>
                <a:sym typeface="Wingdings" pitchFamily="2" charset="2"/>
              </a:rPr>
              <a:t> – 1) + (n</a:t>
            </a:r>
            <a:r>
              <a:rPr lang="en-US" sz="2800" baseline="-25000">
                <a:cs typeface="Arial" pitchFamily="34" charset="0"/>
                <a:sym typeface="Wingdings" pitchFamily="2" charset="2"/>
              </a:rPr>
              <a:t>2</a:t>
            </a:r>
            <a:r>
              <a:rPr lang="en-US" sz="2800">
                <a:cs typeface="Arial" pitchFamily="34" charset="0"/>
                <a:sym typeface="Wingdings" pitchFamily="2" charset="2"/>
              </a:rPr>
              <a:t> – 1)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cs typeface="Arial" pitchFamily="34" charset="0"/>
                <a:sym typeface="Wingdings" pitchFamily="2" charset="2"/>
              </a:rPr>
              <a:t>				         = n</a:t>
            </a:r>
            <a:r>
              <a:rPr lang="en-US" sz="2800" baseline="-25000">
                <a:cs typeface="Arial" pitchFamily="34" charset="0"/>
                <a:sym typeface="Wingdings" pitchFamily="2" charset="2"/>
              </a:rPr>
              <a:t>1</a:t>
            </a:r>
            <a:r>
              <a:rPr lang="en-US" sz="2800">
                <a:cs typeface="Arial" pitchFamily="34" charset="0"/>
                <a:sym typeface="Wingdings" pitchFamily="2" charset="2"/>
              </a:rPr>
              <a:t> + n</a:t>
            </a:r>
            <a:r>
              <a:rPr lang="en-US" sz="2800" baseline="-25000">
                <a:cs typeface="Arial" pitchFamily="34" charset="0"/>
                <a:sym typeface="Wingdings" pitchFamily="2" charset="2"/>
              </a:rPr>
              <a:t>2</a:t>
            </a:r>
            <a:r>
              <a:rPr lang="en-US" sz="2800">
                <a:cs typeface="Arial" pitchFamily="34" charset="0"/>
                <a:sym typeface="Wingdings" pitchFamily="2" charset="2"/>
              </a:rPr>
              <a:t> - 2 </a:t>
            </a:r>
            <a:endParaRPr lang="en-US" sz="2800"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Nilai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t-</a:t>
            </a:r>
            <a:r>
              <a:rPr lang="en-US" sz="4800" b="1" dirty="0" err="1" smtClean="0">
                <a:solidFill>
                  <a:schemeClr val="bg1"/>
                </a:solidFill>
              </a:rPr>
              <a:t>tabel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8153400" cy="990600"/>
          </a:xfrm>
        </p:spPr>
        <p:txBody>
          <a:bodyPr/>
          <a:lstStyle/>
          <a:p>
            <a:r>
              <a:rPr lang="en-US" sz="2400" dirty="0" err="1"/>
              <a:t>Diketahui</a:t>
            </a:r>
            <a:r>
              <a:rPr lang="en-US" sz="2400" dirty="0"/>
              <a:t> : n = 99 ;   </a:t>
            </a:r>
            <a:r>
              <a:rPr lang="el-GR" sz="2400" dirty="0">
                <a:cs typeface="Arial" pitchFamily="34" charset="0"/>
              </a:rPr>
              <a:t>α</a:t>
            </a:r>
            <a:r>
              <a:rPr lang="en-US" sz="2400" dirty="0">
                <a:cs typeface="Arial" pitchFamily="34" charset="0"/>
              </a:rPr>
              <a:t> = 0,05 </a:t>
            </a:r>
            <a:endParaRPr lang="el-GR" sz="2400" dirty="0">
              <a:cs typeface="Arial" pitchFamily="34" charset="0"/>
            </a:endParaRPr>
          </a:p>
          <a:p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t-</a:t>
            </a:r>
            <a:r>
              <a:rPr lang="en-US" sz="2400" dirty="0" err="1"/>
              <a:t>tabel</a:t>
            </a:r>
            <a:r>
              <a:rPr lang="en-US" sz="2400" dirty="0"/>
              <a:t> (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) 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db = n</a:t>
            </a:r>
            <a:r>
              <a:rPr lang="en-US" sz="2400" baseline="-25000" dirty="0"/>
              <a:t> </a:t>
            </a:r>
            <a:r>
              <a:rPr lang="en-US" sz="2400" dirty="0"/>
              <a:t>- 1 = 98 </a:t>
            </a:r>
          </a:p>
        </p:txBody>
      </p:sp>
      <p:graphicFrame>
        <p:nvGraphicFramePr>
          <p:cNvPr id="52293" name="Group 69"/>
          <p:cNvGraphicFramePr>
            <a:graphicFrameLocks noGrp="1"/>
          </p:cNvGraphicFramePr>
          <p:nvPr>
            <p:ph sz="half" idx="2"/>
          </p:nvPr>
        </p:nvGraphicFramePr>
        <p:xfrm>
          <a:off x="990600" y="2760663"/>
          <a:ext cx="7620000" cy="3716339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          </a:t>
                      </a:r>
                      <a:r>
                        <a:rPr kumimoji="0" lang="el-GR" sz="4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2281" name="Line 57"/>
          <p:cNvSpPr>
            <a:spLocks noChangeShapeType="1"/>
          </p:cNvSpPr>
          <p:nvPr/>
        </p:nvSpPr>
        <p:spPr bwMode="auto">
          <a:xfrm>
            <a:off x="990600" y="2790825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2743200" y="3171825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1676400" y="3400425"/>
            <a:ext cx="0" cy="2438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2362200" y="5991225"/>
            <a:ext cx="441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7620000" y="3476625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228600" y="2209800"/>
            <a:ext cx="3124200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t-</a:t>
            </a:r>
            <a:r>
              <a:rPr lang="en-US" sz="2800" b="1" dirty="0" err="1" smtClean="0">
                <a:solidFill>
                  <a:schemeClr val="bg1"/>
                </a:solidFill>
              </a:rPr>
              <a:t>tabel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uji</a:t>
            </a:r>
            <a:r>
              <a:rPr lang="en-US" sz="2800" b="1" dirty="0">
                <a:solidFill>
                  <a:schemeClr val="bg1"/>
                </a:solidFill>
              </a:rPr>
              <a:t> 2 </a:t>
            </a:r>
            <a:r>
              <a:rPr lang="en-US" sz="2800" b="1" dirty="0" err="1">
                <a:solidFill>
                  <a:schemeClr val="bg1"/>
                </a:solidFill>
              </a:rPr>
              <a:t>arah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2296" name="Text Box 72"/>
          <p:cNvSpPr txBox="1">
            <a:spLocks noChangeArrowheads="1"/>
          </p:cNvSpPr>
          <p:nvPr/>
        </p:nvSpPr>
        <p:spPr bwMode="auto">
          <a:xfrm>
            <a:off x="7162800" y="5715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1,98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81" grpId="0" animBg="1"/>
      <p:bldP spid="52282" grpId="0" animBg="1"/>
      <p:bldP spid="52283" grpId="0" animBg="1"/>
      <p:bldP spid="52284" grpId="0" animBg="1"/>
      <p:bldP spid="52285" grpId="0" animBg="1"/>
      <p:bldP spid="5229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8200"/>
            <a:ext cx="8153400" cy="8382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r">
              <a:buNone/>
            </a:pPr>
            <a:r>
              <a:rPr lang="en-US" sz="2400" b="1" dirty="0" err="1"/>
              <a:t>Diketahui</a:t>
            </a:r>
            <a:r>
              <a:rPr lang="en-US" sz="2400" b="1" dirty="0"/>
              <a:t> : n1 = 10; n2 =13; </a:t>
            </a:r>
            <a:r>
              <a:rPr lang="el-GR" sz="2400" b="1" dirty="0">
                <a:cs typeface="Arial" pitchFamily="34" charset="0"/>
              </a:rPr>
              <a:t>α</a:t>
            </a:r>
            <a:r>
              <a:rPr lang="en-US" sz="2400" b="1" dirty="0">
                <a:cs typeface="Arial" pitchFamily="34" charset="0"/>
              </a:rPr>
              <a:t>=0,05</a:t>
            </a:r>
          </a:p>
          <a:p>
            <a:pPr algn="r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t-</a:t>
            </a:r>
            <a:r>
              <a:rPr lang="en-US" sz="2400" b="1" dirty="0" err="1"/>
              <a:t>tabel</a:t>
            </a:r>
            <a:r>
              <a:rPr lang="en-US" sz="2400" b="1" dirty="0"/>
              <a:t> (</a:t>
            </a:r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kritis</a:t>
            </a:r>
            <a:r>
              <a:rPr lang="en-US" sz="2400" b="1" dirty="0"/>
              <a:t>)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28600" y="1752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db = n</a:t>
            </a:r>
            <a:r>
              <a:rPr lang="en-US" sz="2400" baseline="-25000" dirty="0"/>
              <a:t>1</a:t>
            </a:r>
            <a:r>
              <a:rPr lang="en-US" sz="2400" dirty="0"/>
              <a:t>+n</a:t>
            </a:r>
            <a:r>
              <a:rPr lang="en-US" sz="2400" baseline="-25000" dirty="0"/>
              <a:t>2 </a:t>
            </a:r>
            <a:r>
              <a:rPr lang="en-US" sz="2400" dirty="0"/>
              <a:t>- 2 = 10 + 13 -2 = 21 </a:t>
            </a:r>
          </a:p>
        </p:txBody>
      </p:sp>
      <p:graphicFrame>
        <p:nvGraphicFramePr>
          <p:cNvPr id="54276" name="Group 4"/>
          <p:cNvGraphicFramePr>
            <a:graphicFrameLocks noGrp="1"/>
          </p:cNvGraphicFramePr>
          <p:nvPr>
            <p:ph sz="half" idx="2"/>
          </p:nvPr>
        </p:nvGraphicFramePr>
        <p:xfrm>
          <a:off x="990600" y="2760663"/>
          <a:ext cx="7620000" cy="3716339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  <a:gridCol w="1905000"/>
              </a:tblGrid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db          </a:t>
                      </a:r>
                      <a:r>
                        <a:rPr kumimoji="0" lang="el-GR" sz="4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990600" y="27432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2743200" y="3171825"/>
            <a:ext cx="4343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1676400" y="3400425"/>
            <a:ext cx="0" cy="2438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2209800" y="5991225"/>
            <a:ext cx="480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7543800" y="2819400"/>
            <a:ext cx="0" cy="2286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990600" y="2209800"/>
            <a:ext cx="3886200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t-table </a:t>
            </a:r>
            <a:r>
              <a:rPr lang="en-US" sz="2800" b="1" dirty="0" err="1">
                <a:solidFill>
                  <a:schemeClr val="bg1"/>
                </a:solidFill>
              </a:rPr>
              <a:t>uji</a:t>
            </a:r>
            <a:r>
              <a:rPr lang="en-US" sz="2800" b="1" dirty="0">
                <a:solidFill>
                  <a:schemeClr val="bg1"/>
                </a:solidFill>
              </a:rPr>
              <a:t> 2 </a:t>
            </a:r>
            <a:r>
              <a:rPr lang="en-US" sz="2800" b="1" dirty="0" err="1">
                <a:solidFill>
                  <a:schemeClr val="bg1"/>
                </a:solidFill>
              </a:rPr>
              <a:t>arah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7315200" y="5791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2,08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Nilai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t-</a:t>
            </a:r>
            <a:r>
              <a:rPr lang="en-US" b="1" dirty="0" err="1" smtClean="0">
                <a:solidFill>
                  <a:schemeClr val="bg1"/>
                </a:solidFill>
              </a:rPr>
              <a:t>tabel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303" grpId="0" animBg="1"/>
      <p:bldP spid="54304" grpId="0" animBg="1"/>
      <p:bldP spid="54305" grpId="0" animBg="1"/>
      <p:bldP spid="54306" grpId="0" animBg="1"/>
      <p:bldP spid="54306" grpId="1" animBg="1"/>
      <p:bldP spid="54307" grpId="0" animBg="1"/>
      <p:bldP spid="5430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 RUMUSAN HIPOTESIS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191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Sebuah</a:t>
            </a:r>
            <a:r>
              <a:rPr lang="en-US" sz="2800" b="1" dirty="0" smtClean="0"/>
              <a:t> </a:t>
            </a:r>
            <a:r>
              <a:rPr lang="en-US" sz="2800" b="1" dirty="0" err="1"/>
              <a:t>perusahaan</a:t>
            </a:r>
            <a:r>
              <a:rPr lang="en-US" sz="2800" b="1" dirty="0"/>
              <a:t> </a:t>
            </a:r>
            <a:r>
              <a:rPr lang="en-US" sz="2800" b="1" dirty="0" err="1"/>
              <a:t>rokok</a:t>
            </a:r>
            <a:r>
              <a:rPr lang="en-US" sz="2800" b="1" dirty="0"/>
              <a:t> </a:t>
            </a:r>
            <a:r>
              <a:rPr lang="en-US" sz="2800" b="1" dirty="0" err="1"/>
              <a:t>menyatakan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/>
              <a:t>upah</a:t>
            </a:r>
            <a:r>
              <a:rPr lang="en-US" sz="2800" b="1" dirty="0"/>
              <a:t> rata-rata per </a:t>
            </a:r>
            <a:r>
              <a:rPr lang="en-US" sz="2800" b="1" dirty="0" err="1"/>
              <a:t>minggu</a:t>
            </a:r>
            <a:r>
              <a:rPr lang="en-US" sz="2800" b="1" dirty="0"/>
              <a:t> </a:t>
            </a:r>
            <a:r>
              <a:rPr lang="en-US" sz="2800" b="1" dirty="0" err="1"/>
              <a:t>karyawannya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Rp180.000.</a:t>
            </a:r>
          </a:p>
          <a:p>
            <a:pPr marL="228600" indent="-228600">
              <a:buFont typeface="+mj-lt"/>
              <a:buAutoNum type="arabicPeriod"/>
            </a:pPr>
            <a:endParaRPr lang="en-US" sz="9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Sebuah</a:t>
            </a:r>
            <a:r>
              <a:rPr lang="en-US" sz="2800" b="1" dirty="0" smtClean="0"/>
              <a:t> </a:t>
            </a:r>
            <a:r>
              <a:rPr lang="en-US" sz="2800" b="1" dirty="0" err="1"/>
              <a:t>perusahaan</a:t>
            </a:r>
            <a:r>
              <a:rPr lang="en-US" sz="2800" b="1" dirty="0"/>
              <a:t> </a:t>
            </a:r>
            <a:r>
              <a:rPr lang="en-US" sz="2800" b="1" dirty="0" err="1"/>
              <a:t>rokok</a:t>
            </a:r>
            <a:r>
              <a:rPr lang="en-US" sz="2800" b="1" dirty="0"/>
              <a:t> </a:t>
            </a:r>
            <a:r>
              <a:rPr lang="en-US" sz="2800" b="1" dirty="0" err="1"/>
              <a:t>menyatakan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/>
              <a:t>upah</a:t>
            </a:r>
            <a:r>
              <a:rPr lang="en-US" sz="2800" b="1" dirty="0"/>
              <a:t> rata-rata per </a:t>
            </a:r>
            <a:r>
              <a:rPr lang="en-US" sz="2800" b="1" dirty="0" err="1"/>
              <a:t>minggu</a:t>
            </a:r>
            <a:r>
              <a:rPr lang="en-US" sz="2800" b="1" dirty="0"/>
              <a:t> </a:t>
            </a:r>
            <a:r>
              <a:rPr lang="en-US" sz="2800" b="1" dirty="0" err="1"/>
              <a:t>karyawannya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Rp180.000.</a:t>
            </a:r>
          </a:p>
          <a:p>
            <a:pPr marL="228600" indent="-228600">
              <a:buFont typeface="+mj-lt"/>
              <a:buAutoNum type="arabicPeriod"/>
            </a:pPr>
            <a:endParaRPr lang="en-US" sz="9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Sebuah</a:t>
            </a:r>
            <a:r>
              <a:rPr lang="en-US" sz="2800" b="1" dirty="0" smtClean="0"/>
              <a:t> </a:t>
            </a:r>
            <a:r>
              <a:rPr lang="en-US" sz="2800" b="1" dirty="0" err="1"/>
              <a:t>perusahaan</a:t>
            </a:r>
            <a:r>
              <a:rPr lang="en-US" sz="2800" b="1" dirty="0"/>
              <a:t> </a:t>
            </a:r>
            <a:r>
              <a:rPr lang="en-US" sz="2800" b="1" dirty="0" err="1"/>
              <a:t>rokok</a:t>
            </a:r>
            <a:r>
              <a:rPr lang="en-US" sz="2800" b="1" dirty="0"/>
              <a:t> </a:t>
            </a:r>
            <a:r>
              <a:rPr lang="en-US" sz="2800" b="1" dirty="0" err="1"/>
              <a:t>menyatakan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/>
              <a:t>upah</a:t>
            </a:r>
            <a:r>
              <a:rPr lang="en-US" sz="2800" b="1" dirty="0"/>
              <a:t> rata-rata per </a:t>
            </a:r>
            <a:r>
              <a:rPr lang="en-US" sz="2800" b="1" dirty="0" err="1"/>
              <a:t>minggu</a:t>
            </a:r>
            <a:r>
              <a:rPr lang="en-US" sz="2800" b="1" dirty="0"/>
              <a:t> </a:t>
            </a:r>
            <a:r>
              <a:rPr lang="en-US" sz="2800" b="1" dirty="0" err="1"/>
              <a:t>karyawannya</a:t>
            </a:r>
            <a:r>
              <a:rPr lang="en-US" sz="2800" b="1" dirty="0"/>
              <a:t> </a:t>
            </a:r>
            <a:r>
              <a:rPr lang="en-US" sz="2800" b="1" dirty="0" err="1"/>
              <a:t>kurang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Rp180.000.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E678-9094-4F73-A5CA-8C00B63EE168}" type="slidenum">
              <a:rPr lang="en-US"/>
              <a:pPr/>
              <a:t>109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UJI HIPOTESIS: RATA-RATA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/>
              <a:t>Rata-rata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rata-rata </a:t>
            </a:r>
            <a:r>
              <a:rPr lang="en-US" sz="2800" b="1" dirty="0" err="1"/>
              <a:t>hipotesis</a:t>
            </a:r>
            <a:endParaRPr lang="en-US" sz="2800" b="1" dirty="0"/>
          </a:p>
          <a:p>
            <a:pPr>
              <a:lnSpc>
                <a:spcPct val="120000"/>
              </a:lnSpc>
            </a:pPr>
            <a:r>
              <a:rPr lang="en-US" sz="2800" b="1" dirty="0"/>
              <a:t>Beda </a:t>
            </a:r>
            <a:r>
              <a:rPr lang="en-US" sz="2800" b="1" dirty="0" err="1"/>
              <a:t>dua</a:t>
            </a:r>
            <a:r>
              <a:rPr lang="en-US" sz="2800" b="1" dirty="0"/>
              <a:t> rata-rata </a:t>
            </a:r>
            <a:r>
              <a:rPr lang="en-US" sz="2800" b="1" dirty="0" err="1"/>
              <a:t>untuk</a:t>
            </a:r>
            <a:r>
              <a:rPr lang="en-US" sz="2800" b="1" dirty="0"/>
              <a:t> data </a:t>
            </a:r>
            <a:r>
              <a:rPr lang="en-US" sz="2800" b="1" dirty="0" err="1"/>
              <a:t>independen</a:t>
            </a:r>
            <a:r>
              <a:rPr lang="en-US" sz="2800" b="1" dirty="0"/>
              <a:t> (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Beda </a:t>
            </a:r>
            <a:r>
              <a:rPr lang="en-US" sz="2800" b="1" dirty="0" err="1"/>
              <a:t>dua</a:t>
            </a:r>
            <a:r>
              <a:rPr lang="en-US" sz="2800" b="1" dirty="0"/>
              <a:t> rata-rata </a:t>
            </a:r>
            <a:r>
              <a:rPr lang="en-US" sz="2800" b="1" dirty="0" err="1"/>
              <a:t>untuk</a:t>
            </a:r>
            <a:r>
              <a:rPr lang="en-US" sz="2800" b="1" dirty="0"/>
              <a:t> data </a:t>
            </a:r>
            <a:r>
              <a:rPr lang="en-US" sz="2800" b="1" dirty="0" err="1"/>
              <a:t>independen</a:t>
            </a:r>
            <a:r>
              <a:rPr lang="en-US" sz="2800" b="1" dirty="0"/>
              <a:t> (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kecil</a:t>
            </a:r>
            <a:r>
              <a:rPr lang="en-US" sz="2800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Beda </a:t>
            </a:r>
            <a:r>
              <a:rPr lang="en-US" sz="2800" b="1" dirty="0" err="1"/>
              <a:t>dua</a:t>
            </a:r>
            <a:r>
              <a:rPr lang="en-US" sz="2800" b="1" dirty="0"/>
              <a:t> rata-rata </a:t>
            </a:r>
            <a:r>
              <a:rPr lang="en-US" sz="2800" b="1" dirty="0" err="1"/>
              <a:t>untuk</a:t>
            </a:r>
            <a:r>
              <a:rPr lang="en-US" sz="2800" b="1" dirty="0"/>
              <a:t> data </a:t>
            </a:r>
            <a:r>
              <a:rPr lang="en-US" sz="2800" b="1" dirty="0" err="1"/>
              <a:t>observasi</a:t>
            </a:r>
            <a:r>
              <a:rPr lang="en-US" sz="2800" b="1" dirty="0"/>
              <a:t> yang </a:t>
            </a:r>
            <a:r>
              <a:rPr lang="en-US" sz="2800" b="1" dirty="0" err="1"/>
              <a:t>berpasangan</a:t>
            </a:r>
            <a:r>
              <a:rPr lang="en-US" sz="2800" b="1" dirty="0"/>
              <a:t> (</a:t>
            </a:r>
            <a:r>
              <a:rPr lang="en-US" sz="2800" b="1" i="1" dirty="0"/>
              <a:t>paired observations</a:t>
            </a:r>
            <a:r>
              <a:rPr lang="en-US" sz="2800" b="1" dirty="0"/>
              <a:t>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014413"/>
            <a:ext cx="91440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8600" indent="-228600" algn="ctr">
              <a:lnSpc>
                <a:spcPct val="120000"/>
              </a:lnSpc>
              <a:tabLst>
                <a:tab pos="228600" algn="l"/>
              </a:tabLst>
            </a:pPr>
            <a:r>
              <a:rPr lang="en-US" sz="2400" b="1" dirty="0" err="1" smtClean="0">
                <a:latin typeface="Arial" charset="0"/>
              </a:rPr>
              <a:t>Hipotesis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Deskriptif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adalah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nilai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suatu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variabel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mandiri</a:t>
            </a:r>
            <a:r>
              <a:rPr lang="en-US" sz="2400" b="1" dirty="0">
                <a:latin typeface="Arial" charset="0"/>
              </a:rPr>
              <a:t>, </a:t>
            </a:r>
            <a:r>
              <a:rPr lang="en-US" sz="2400" b="1" dirty="0" err="1" smtClean="0">
                <a:latin typeface="Arial" charset="0"/>
              </a:rPr>
              <a:t>bukan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perbandingan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dan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bukan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hubungan</a:t>
            </a:r>
            <a:r>
              <a:rPr lang="en-US" sz="2400" b="1" dirty="0">
                <a:latin typeface="Arial" charset="0"/>
              </a:rPr>
              <a:t>. </a:t>
            </a:r>
            <a:endParaRPr lang="en-US" sz="2400" b="1" dirty="0" smtClean="0">
              <a:latin typeface="Arial" charset="0"/>
            </a:endParaRPr>
          </a:p>
          <a:p>
            <a:pPr marL="228600" indent="-228600" algn="ctr">
              <a:lnSpc>
                <a:spcPct val="120000"/>
              </a:lnSpc>
              <a:tabLst>
                <a:tab pos="228600" algn="l"/>
              </a:tabLst>
            </a:pPr>
            <a:endParaRPr lang="en-US" sz="2400" b="1" dirty="0" smtClean="0">
              <a:latin typeface="Arial" charset="0"/>
            </a:endParaRPr>
          </a:p>
          <a:p>
            <a:pPr marL="228600" indent="-228600" algn="ctr">
              <a:lnSpc>
                <a:spcPct val="120000"/>
              </a:lnSpc>
              <a:tabLst>
                <a:tab pos="228600" algn="l"/>
              </a:tabLst>
            </a:pPr>
            <a:r>
              <a:rPr lang="en-US" sz="2400" b="1" dirty="0" err="1" smtClean="0">
                <a:latin typeface="Arial" charset="0"/>
              </a:rPr>
              <a:t>Sebagai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contoh</a:t>
            </a:r>
            <a:r>
              <a:rPr lang="en-US" sz="2400" b="1" dirty="0" smtClean="0">
                <a:latin typeface="Arial" charset="0"/>
              </a:rPr>
              <a:t>, </a:t>
            </a:r>
            <a:r>
              <a:rPr lang="en-US" sz="2400" b="1" dirty="0" err="1" smtClean="0">
                <a:latin typeface="Arial" charset="0"/>
              </a:rPr>
              <a:t>kalau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rumusan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masalah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err="1" smtClean="0">
                <a:latin typeface="Arial" charset="0"/>
              </a:rPr>
              <a:t>penelitiannya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b="1" dirty="0" err="1">
                <a:latin typeface="Arial" charset="0"/>
              </a:rPr>
              <a:t>sbb</a:t>
            </a:r>
            <a:r>
              <a:rPr lang="en-US" sz="2400" b="1" dirty="0">
                <a:latin typeface="Arial" charset="0"/>
              </a:rPr>
              <a:t>:</a:t>
            </a: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400" b="1" dirty="0" err="1">
                <a:latin typeface="Arial" charset="0"/>
              </a:rPr>
              <a:t>Seberapa</a:t>
            </a:r>
            <a:r>
              <a:rPr lang="fr-FR" sz="2400" b="1" dirty="0">
                <a:latin typeface="Arial" charset="0"/>
              </a:rPr>
              <a:t> </a:t>
            </a:r>
            <a:r>
              <a:rPr lang="fr-FR" sz="2400" b="1" dirty="0" err="1">
                <a:latin typeface="Arial" charset="0"/>
              </a:rPr>
              <a:t>tinggi</a:t>
            </a:r>
            <a:r>
              <a:rPr lang="fr-FR" sz="2400" b="1" dirty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produktivitas</a:t>
            </a:r>
            <a:r>
              <a:rPr lang="fr-FR" sz="2400" b="1" dirty="0" smtClean="0">
                <a:latin typeface="Arial" charset="0"/>
              </a:rPr>
              <a:t> Appel di Kota Batu?</a:t>
            </a:r>
            <a:endParaRPr lang="fr-FR" sz="2400" b="1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400" b="1" dirty="0" err="1">
                <a:latin typeface="Arial" charset="0"/>
              </a:rPr>
              <a:t>Berapa</a:t>
            </a:r>
            <a:r>
              <a:rPr lang="fr-FR" sz="2400" b="1" dirty="0">
                <a:latin typeface="Arial" charset="0"/>
              </a:rPr>
              <a:t> lama </a:t>
            </a:r>
            <a:r>
              <a:rPr lang="fr-FR" sz="2400" b="1" dirty="0" smtClean="0">
                <a:latin typeface="Arial" charset="0"/>
              </a:rPr>
              <a:t>daya </a:t>
            </a:r>
            <a:r>
              <a:rPr lang="fr-FR" sz="2400" b="1" dirty="0" err="1" smtClean="0">
                <a:latin typeface="Arial" charset="0"/>
              </a:rPr>
              <a:t>segar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buah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Apel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Manalagi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pada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kondisi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ruangan</a:t>
            </a:r>
            <a:r>
              <a:rPr lang="fr-FR" sz="2400" b="1" dirty="0" smtClean="0">
                <a:latin typeface="Arial" charset="0"/>
              </a:rPr>
              <a:t>?</a:t>
            </a:r>
            <a:endParaRPr lang="en-US" sz="2400" b="1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tabLst>
                <a:tab pos="228600" algn="l"/>
              </a:tabLst>
            </a:pPr>
            <a:endParaRPr lang="en-US" sz="2400" b="1" u="sng" dirty="0" smtClean="0">
              <a:latin typeface="Arial" charset="0"/>
            </a:endParaRPr>
          </a:p>
          <a:p>
            <a:pPr marL="228600" indent="-228600">
              <a:lnSpc>
                <a:spcPct val="120000"/>
              </a:lnSpc>
              <a:tabLst>
                <a:tab pos="228600" algn="l"/>
              </a:tabLst>
            </a:pPr>
            <a:r>
              <a:rPr lang="en-US" sz="2400" b="1" u="sng" dirty="0" err="1" smtClean="0">
                <a:latin typeface="Arial" charset="0"/>
              </a:rPr>
              <a:t>Rumusan</a:t>
            </a:r>
            <a:r>
              <a:rPr lang="en-US" sz="2400" b="1" u="sng" dirty="0" smtClean="0">
                <a:latin typeface="Arial" charset="0"/>
              </a:rPr>
              <a:t> </a:t>
            </a:r>
            <a:r>
              <a:rPr lang="en-US" sz="2400" b="1" u="sng" dirty="0" err="1" smtClean="0">
                <a:latin typeface="Arial" charset="0"/>
              </a:rPr>
              <a:t>hipotesisnya</a:t>
            </a:r>
            <a:r>
              <a:rPr lang="en-US" sz="2400" b="1" u="sng" dirty="0" smtClean="0">
                <a:latin typeface="Arial" charset="0"/>
              </a:rPr>
              <a:t>:</a:t>
            </a:r>
            <a:endParaRPr lang="en-US" sz="2400" b="1" u="sng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400" b="1" dirty="0" err="1" smtClean="0">
                <a:latin typeface="Arial" charset="0"/>
              </a:rPr>
              <a:t>Produktivitas</a:t>
            </a:r>
            <a:r>
              <a:rPr lang="fr-FR" sz="2400" b="1" dirty="0" smtClean="0">
                <a:latin typeface="Arial" charset="0"/>
              </a:rPr>
              <a:t> Appel di Kota Batu 20 </a:t>
            </a:r>
            <a:r>
              <a:rPr lang="fr-FR" sz="2400" b="1" dirty="0">
                <a:latin typeface="Arial" charset="0"/>
              </a:rPr>
              <a:t>ton/ha.</a:t>
            </a: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400" b="1" dirty="0">
                <a:latin typeface="Arial" charset="0"/>
              </a:rPr>
              <a:t>Daya </a:t>
            </a:r>
            <a:r>
              <a:rPr lang="fr-FR" sz="2400" b="1" dirty="0" err="1">
                <a:latin typeface="Arial" charset="0"/>
              </a:rPr>
              <a:t>tahan</a:t>
            </a:r>
            <a:r>
              <a:rPr lang="fr-FR" sz="2400" b="1" dirty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segar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buah</a:t>
            </a:r>
            <a:r>
              <a:rPr lang="fr-FR" sz="2400" b="1" dirty="0" smtClean="0">
                <a:latin typeface="Arial" charset="0"/>
              </a:rPr>
              <a:t> Appel </a:t>
            </a:r>
            <a:r>
              <a:rPr lang="fr-FR" sz="2400" b="1" dirty="0" err="1" smtClean="0">
                <a:latin typeface="Arial" charset="0"/>
              </a:rPr>
              <a:t>Manalagi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pada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>
                <a:latin typeface="Arial" charset="0"/>
              </a:rPr>
              <a:t>suhu</a:t>
            </a:r>
            <a:r>
              <a:rPr lang="fr-FR" sz="2400" b="1" dirty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ruangan</a:t>
            </a:r>
            <a:r>
              <a:rPr lang="fr-FR" sz="2400" b="1" dirty="0" smtClean="0">
                <a:latin typeface="Arial" charset="0"/>
              </a:rPr>
              <a:t> </a:t>
            </a:r>
            <a:r>
              <a:rPr lang="fr-FR" sz="2400" b="1" dirty="0" err="1" smtClean="0">
                <a:latin typeface="Arial" charset="0"/>
              </a:rPr>
              <a:t>adalah</a:t>
            </a:r>
            <a:r>
              <a:rPr lang="fr-FR" sz="2400" b="1" dirty="0" smtClean="0">
                <a:latin typeface="Arial" charset="0"/>
              </a:rPr>
              <a:t> 20 </a:t>
            </a:r>
            <a:r>
              <a:rPr lang="fr-FR" sz="2400" b="1" dirty="0" err="1">
                <a:latin typeface="Arial" charset="0"/>
              </a:rPr>
              <a:t>hari</a:t>
            </a:r>
            <a:r>
              <a:rPr lang="fr-FR" sz="2400" b="1" dirty="0">
                <a:latin typeface="Arial" charset="0"/>
              </a:rPr>
              <a:t>.</a:t>
            </a:r>
            <a:endParaRPr lang="en-US" sz="2400" b="1" dirty="0">
              <a:latin typeface="Ari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HIPOTESIS  DESKRIPTIF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75A4-CDEC-4BDE-9C81-6FCE9A582EE8}" type="slidenum">
              <a:rPr lang="en-US"/>
              <a:pPr/>
              <a:t>110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Rata-rata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4495800"/>
          </a:xfrm>
        </p:spPr>
        <p:txBody>
          <a:bodyPr>
            <a:normAutofit lnSpcReduction="10000"/>
          </a:bodyPr>
          <a:lstStyle/>
          <a:p>
            <a:pPr marL="60325" indent="-60325" algn="ctr">
              <a:buFont typeface="Wingdings" pitchFamily="2" charset="2"/>
              <a:buNone/>
            </a:pPr>
            <a:r>
              <a:rPr lang="en-US" sz="2800" dirty="0" err="1" smtClean="0">
                <a:latin typeface="CG Times" pitchFamily="18" charset="0"/>
              </a:rPr>
              <a:t>Seorang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petugas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penyuluh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pertanian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mengatakan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bahwa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semua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petakan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sawah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di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daerah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kerjanya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berproduksi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dengan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produktivitas</a:t>
            </a:r>
            <a:r>
              <a:rPr lang="en-US" sz="2800" dirty="0" smtClean="0">
                <a:latin typeface="CG Times" pitchFamily="18" charset="0"/>
              </a:rPr>
              <a:t>  10 ton/ha </a:t>
            </a:r>
            <a:r>
              <a:rPr lang="en-US" sz="2800" dirty="0" err="1" smtClean="0">
                <a:latin typeface="CG Times" pitchFamily="18" charset="0"/>
              </a:rPr>
              <a:t>dengan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standar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deviasi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smtClean="0">
                <a:latin typeface="CG Times" pitchFamily="18" charset="0"/>
              </a:rPr>
              <a:t>5. </a:t>
            </a:r>
          </a:p>
          <a:p>
            <a:pPr marL="60325" indent="-60325" algn="ctr">
              <a:buFont typeface="Wingdings" pitchFamily="2" charset="2"/>
              <a:buNone/>
            </a:pPr>
            <a:endParaRPr lang="en-US" sz="2800" dirty="0" smtClean="0">
              <a:latin typeface="CG Times" pitchFamily="18" charset="0"/>
            </a:endParaRPr>
          </a:p>
          <a:p>
            <a:pPr marL="60325" indent="-60325" algn="ctr">
              <a:buFont typeface="Wingdings" pitchFamily="2" charset="2"/>
              <a:buNone/>
            </a:pPr>
            <a:r>
              <a:rPr lang="en-US" sz="2800" dirty="0" err="1" smtClean="0">
                <a:latin typeface="CG Times" pitchFamily="18" charset="0"/>
              </a:rPr>
              <a:t>Seorang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mahasiswa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ingin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membuktikan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pernyataan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tersebut</a:t>
            </a:r>
            <a:r>
              <a:rPr lang="en-US" sz="2800" dirty="0">
                <a:latin typeface="CG Times" pitchFamily="18" charset="0"/>
              </a:rPr>
              <a:t>. Dari </a:t>
            </a:r>
            <a:r>
              <a:rPr lang="en-US" sz="2800" dirty="0" err="1">
                <a:latin typeface="CG Times" pitchFamily="18" charset="0"/>
              </a:rPr>
              <a:t>semua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petakan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sawah</a:t>
            </a:r>
            <a:r>
              <a:rPr lang="en-US" sz="2800" dirty="0" smtClean="0">
                <a:latin typeface="CG Times" pitchFamily="18" charset="0"/>
              </a:rPr>
              <a:t> yang </a:t>
            </a:r>
            <a:r>
              <a:rPr lang="en-US" sz="2800" dirty="0" err="1" smtClean="0">
                <a:latin typeface="CG Times" pitchFamily="18" charset="0"/>
              </a:rPr>
              <a:t>berproduksi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diambil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>
                <a:latin typeface="CG Times" pitchFamily="18" charset="0"/>
              </a:rPr>
              <a:t>40 </a:t>
            </a:r>
            <a:r>
              <a:rPr lang="en-US" sz="2800" dirty="0" err="1" smtClean="0">
                <a:latin typeface="CG Times" pitchFamily="18" charset="0"/>
              </a:rPr>
              <a:t>petakan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sebagai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sampel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dan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diperoleh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informasi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bahwa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sawah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tersebut</a:t>
            </a:r>
            <a:r>
              <a:rPr lang="en-US" sz="2800" dirty="0" smtClean="0">
                <a:latin typeface="CG Times" pitchFamily="18" charset="0"/>
              </a:rPr>
              <a:t> rata-rata </a:t>
            </a:r>
            <a:r>
              <a:rPr lang="en-US" sz="2800" dirty="0" err="1" smtClean="0">
                <a:latin typeface="CG Times" pitchFamily="18" charset="0"/>
              </a:rPr>
              <a:t>berproduksi</a:t>
            </a:r>
            <a:r>
              <a:rPr lang="en-US" sz="2800" dirty="0" smtClean="0">
                <a:latin typeface="CG Times" pitchFamily="18" charset="0"/>
              </a:rPr>
              <a:t> 9 ton/ha. </a:t>
            </a:r>
            <a:r>
              <a:rPr lang="en-US" sz="2800" dirty="0" err="1">
                <a:latin typeface="CG Times" pitchFamily="18" charset="0"/>
              </a:rPr>
              <a:t>Dengan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tingkat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signifikansi</a:t>
            </a:r>
            <a:r>
              <a:rPr lang="en-US" sz="2800" dirty="0">
                <a:latin typeface="CG Times" pitchFamily="18" charset="0"/>
              </a:rPr>
              <a:t> (</a:t>
            </a:r>
            <a:r>
              <a:rPr lang="en-US" sz="2800" dirty="0">
                <a:latin typeface="CG Times" pitchFamily="18" charset="0"/>
                <a:sym typeface="Symbol" pitchFamily="18" charset="2"/>
              </a:rPr>
              <a:t>) 5%, </a:t>
            </a:r>
            <a:r>
              <a:rPr lang="en-US" sz="2800" dirty="0" err="1">
                <a:latin typeface="CG Times" pitchFamily="18" charset="0"/>
                <a:sym typeface="Symbol" pitchFamily="18" charset="2"/>
              </a:rPr>
              <a:t>a</a:t>
            </a:r>
            <a:r>
              <a:rPr lang="en-US" sz="2800" dirty="0" err="1">
                <a:latin typeface="CG Times" pitchFamily="18" charset="0"/>
              </a:rPr>
              <a:t>pakah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sampel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sawah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tersebut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dapat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mendukung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>
                <a:latin typeface="CG Times" pitchFamily="18" charset="0"/>
              </a:rPr>
              <a:t>pernyataan</a:t>
            </a:r>
            <a:r>
              <a:rPr lang="en-US" sz="2800" dirty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petugas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penyuluh</a:t>
            </a:r>
            <a:r>
              <a:rPr lang="en-US" sz="2800" dirty="0" smtClean="0">
                <a:latin typeface="CG Times" pitchFamily="18" charset="0"/>
              </a:rPr>
              <a:t> </a:t>
            </a:r>
            <a:r>
              <a:rPr lang="en-US" sz="2800" dirty="0" err="1" smtClean="0">
                <a:latin typeface="CG Times" pitchFamily="18" charset="0"/>
              </a:rPr>
              <a:t>pertanian</a:t>
            </a:r>
            <a:r>
              <a:rPr lang="en-US" sz="2800" dirty="0" smtClean="0">
                <a:latin typeface="CG Times" pitchFamily="18" charset="0"/>
              </a:rPr>
              <a:t>?</a:t>
            </a:r>
            <a:endParaRPr lang="en-US" sz="3300" dirty="0">
              <a:latin typeface="CG 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A64F-62BA-4B39-90A4-3974A16F98B1}" type="slidenum">
              <a:rPr lang="en-US"/>
              <a:pPr/>
              <a:t>111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  RATA-RATA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4114800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</a:pPr>
            <a:r>
              <a:rPr lang="en-US" sz="2100" dirty="0" err="1">
                <a:latin typeface="CG Times" pitchFamily="18" charset="0"/>
              </a:rPr>
              <a:t>Suatu</a:t>
            </a:r>
            <a:r>
              <a:rPr lang="en-US" sz="2100" dirty="0">
                <a:latin typeface="CG Times" pitchFamily="18" charset="0"/>
              </a:rPr>
              <a:t> biro </a:t>
            </a:r>
            <a:r>
              <a:rPr lang="en-US" sz="2100" dirty="0" err="1">
                <a:latin typeface="CG Times" pitchFamily="18" charset="0"/>
              </a:rPr>
              <a:t>perjalanan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menyatakan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bahwa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waktu</a:t>
            </a:r>
            <a:r>
              <a:rPr lang="en-US" sz="2100" dirty="0">
                <a:latin typeface="CG Times" pitchFamily="18" charset="0"/>
              </a:rPr>
              <a:t> yang </a:t>
            </a:r>
            <a:r>
              <a:rPr lang="en-US" sz="2100" dirty="0" err="1">
                <a:latin typeface="CG Times" pitchFamily="18" charset="0"/>
              </a:rPr>
              <a:t>diperlukan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untuk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menempuh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perjalanan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dari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kota</a:t>
            </a:r>
            <a:r>
              <a:rPr lang="en-US" sz="2100" dirty="0">
                <a:latin typeface="CG Times" pitchFamily="18" charset="0"/>
              </a:rPr>
              <a:t> A </a:t>
            </a:r>
            <a:r>
              <a:rPr lang="en-US" sz="2100" dirty="0" err="1">
                <a:latin typeface="CG Times" pitchFamily="18" charset="0"/>
              </a:rPr>
              <a:t>ke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kota</a:t>
            </a:r>
            <a:r>
              <a:rPr lang="en-US" sz="2100" dirty="0">
                <a:latin typeface="CG Times" pitchFamily="18" charset="0"/>
              </a:rPr>
              <a:t> B </a:t>
            </a:r>
            <a:r>
              <a:rPr lang="en-US" sz="2100" dirty="0" err="1">
                <a:latin typeface="CG Times" pitchFamily="18" charset="0"/>
              </a:rPr>
              <a:t>adalah</a:t>
            </a:r>
            <a:r>
              <a:rPr lang="en-US" sz="2100" dirty="0">
                <a:latin typeface="CG Times" pitchFamily="18" charset="0"/>
              </a:rPr>
              <a:t> 12,3 jam. </a:t>
            </a:r>
            <a:r>
              <a:rPr lang="en-US" sz="2100" dirty="0" err="1">
                <a:latin typeface="CG Times" pitchFamily="18" charset="0"/>
              </a:rPr>
              <a:t>Sampel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sebanyak</a:t>
            </a:r>
            <a:r>
              <a:rPr lang="en-US" sz="2100" dirty="0">
                <a:latin typeface="CG Times" pitchFamily="18" charset="0"/>
              </a:rPr>
              <a:t> 6 kali </a:t>
            </a:r>
            <a:r>
              <a:rPr lang="en-US" sz="2100" dirty="0" err="1">
                <a:latin typeface="CG Times" pitchFamily="18" charset="0"/>
              </a:rPr>
              <a:t>perjalanan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diperoleh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informasi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sebagai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berikut</a:t>
            </a:r>
            <a:r>
              <a:rPr lang="en-US" sz="2100" dirty="0">
                <a:latin typeface="CG Times" pitchFamily="18" charset="0"/>
              </a:rPr>
              <a:t>:</a:t>
            </a:r>
          </a:p>
          <a:p>
            <a:pPr marL="0" indent="0" algn="just">
              <a:buFont typeface="Wingdings" pitchFamily="2" charset="2"/>
              <a:buNone/>
            </a:pPr>
            <a:endParaRPr lang="en-US" sz="1200" dirty="0">
              <a:latin typeface="CG Times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endParaRPr lang="en-US" sz="1200" dirty="0">
              <a:latin typeface="CG Times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endParaRPr lang="en-US" sz="1200" dirty="0">
              <a:latin typeface="CG Times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endParaRPr lang="en-US" sz="1200" dirty="0">
              <a:latin typeface="CG Times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endParaRPr lang="en-US" sz="1200" dirty="0">
              <a:latin typeface="CG Times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100" dirty="0">
              <a:latin typeface="CG Times" pitchFamily="18" charset="0"/>
            </a:endParaRPr>
          </a:p>
          <a:p>
            <a:pPr marL="0" indent="0" algn="just">
              <a:buFont typeface="Wingdings" pitchFamily="2" charset="2"/>
              <a:buNone/>
            </a:pPr>
            <a:endParaRPr lang="en-US" sz="1200" dirty="0">
              <a:latin typeface="CG Times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100" dirty="0" err="1">
                <a:latin typeface="CG Times" pitchFamily="18" charset="0"/>
              </a:rPr>
              <a:t>Dengan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menggunakan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tingkat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signifikansi</a:t>
            </a:r>
            <a:r>
              <a:rPr lang="en-US" sz="2100" dirty="0">
                <a:latin typeface="CG Times" pitchFamily="18" charset="0"/>
              </a:rPr>
              <a:t> 5%, </a:t>
            </a:r>
            <a:r>
              <a:rPr lang="en-US" sz="2100" dirty="0" err="1">
                <a:latin typeface="CG Times" pitchFamily="18" charset="0"/>
              </a:rPr>
              <a:t>apakah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sampel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tersebut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dapat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mendukung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pernyataan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bahwa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waktu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tempuh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dari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kota</a:t>
            </a:r>
            <a:r>
              <a:rPr lang="en-US" sz="2100" dirty="0">
                <a:latin typeface="CG Times" pitchFamily="18" charset="0"/>
              </a:rPr>
              <a:t> A </a:t>
            </a:r>
            <a:r>
              <a:rPr lang="en-US" sz="2100" dirty="0" err="1">
                <a:latin typeface="CG Times" pitchFamily="18" charset="0"/>
              </a:rPr>
              <a:t>ke</a:t>
            </a:r>
            <a:r>
              <a:rPr lang="en-US" sz="2100" dirty="0">
                <a:latin typeface="CG Times" pitchFamily="18" charset="0"/>
              </a:rPr>
              <a:t> </a:t>
            </a:r>
            <a:r>
              <a:rPr lang="en-US" sz="2100" dirty="0" err="1">
                <a:latin typeface="CG Times" pitchFamily="18" charset="0"/>
              </a:rPr>
              <a:t>kota</a:t>
            </a:r>
            <a:r>
              <a:rPr lang="en-US" sz="2100" dirty="0">
                <a:latin typeface="CG Times" pitchFamily="18" charset="0"/>
              </a:rPr>
              <a:t> B </a:t>
            </a:r>
            <a:r>
              <a:rPr lang="en-US" sz="2100" dirty="0" err="1">
                <a:latin typeface="CG Times" pitchFamily="18" charset="0"/>
              </a:rPr>
              <a:t>adalah</a:t>
            </a:r>
            <a:r>
              <a:rPr lang="en-US" sz="2100" dirty="0">
                <a:latin typeface="CG Times" pitchFamily="18" charset="0"/>
              </a:rPr>
              <a:t> 12,3 jam?</a:t>
            </a:r>
            <a:endParaRPr lang="en-US" dirty="0">
              <a:latin typeface="CG Times" pitchFamily="18" charset="0"/>
            </a:endParaRPr>
          </a:p>
        </p:txBody>
      </p:sp>
      <p:graphicFrame>
        <p:nvGraphicFramePr>
          <p:cNvPr id="16475" name="Group 91"/>
          <p:cNvGraphicFramePr>
            <a:graphicFrameLocks noGrp="1"/>
          </p:cNvGraphicFramePr>
          <p:nvPr>
            <p:ph sz="half" idx="2"/>
          </p:nvPr>
        </p:nvGraphicFramePr>
        <p:xfrm>
          <a:off x="1143000" y="2667000"/>
          <a:ext cx="7010400" cy="1114425"/>
        </p:xfrm>
        <a:graphic>
          <a:graphicData uri="http://schemas.openxmlformats.org/drawingml/2006/table">
            <a:tbl>
              <a:tblPr/>
              <a:tblGrid>
                <a:gridCol w="1585913"/>
                <a:gridCol w="852487"/>
                <a:gridCol w="838200"/>
                <a:gridCol w="838200"/>
                <a:gridCol w="990600"/>
                <a:gridCol w="990600"/>
                <a:gridCol w="9144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Perjalanan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Waktu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Hasil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analisis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7414" name="Picture 103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3429000"/>
            <a:ext cx="8763000" cy="2667000"/>
          </a:xfrm>
          <a:noFill/>
          <a:ln/>
        </p:spPr>
      </p:pic>
      <p:sp>
        <p:nvSpPr>
          <p:cNvPr id="17413" name="Rectangle 1029"/>
          <p:cNvSpPr>
            <a:spLocks noChangeArrowheads="1"/>
          </p:cNvSpPr>
          <p:nvPr/>
        </p:nvSpPr>
        <p:spPr bwMode="auto">
          <a:xfrm>
            <a:off x="2286000" y="3429000"/>
            <a:ext cx="335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b="1"/>
          </a:p>
          <a:p>
            <a:pPr>
              <a:spcBef>
                <a:spcPct val="50000"/>
              </a:spcBef>
            </a:pPr>
            <a:endParaRPr lang="en-US" b="1">
              <a:latin typeface="System"/>
            </a:endParaRPr>
          </a:p>
        </p:txBody>
      </p:sp>
      <p:pic>
        <p:nvPicPr>
          <p:cNvPr id="17416" name="Picture 10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295400"/>
            <a:ext cx="8077200" cy="1828800"/>
          </a:xfrm>
          <a:noFill/>
          <a:ln/>
        </p:spPr>
      </p:pic>
      <p:sp>
        <p:nvSpPr>
          <p:cNvPr id="9" name="TextBox 8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0905-A174-40EE-9DE5-9A634737974F}" type="slidenum">
              <a:rPr lang="en-US"/>
              <a:pPr/>
              <a:t>113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UJI HIPOTESIS BEDA DUA RATA-RATA: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SAMPEL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INDEPENDEN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/>
              <a:t>Tujuan</a:t>
            </a:r>
            <a:r>
              <a:rPr lang="en-US" b="1" dirty="0"/>
              <a:t>: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(</a:t>
            </a:r>
            <a:r>
              <a:rPr lang="en-US" b="1" dirty="0" err="1"/>
              <a:t>dugaan</a:t>
            </a:r>
            <a:r>
              <a:rPr lang="en-US" b="1" dirty="0"/>
              <a:t>)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perbedaan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rata-rata </a:t>
            </a:r>
            <a:r>
              <a:rPr lang="en-US" b="1" dirty="0" err="1"/>
              <a:t>populasi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 err="1"/>
              <a:t>Uji</a:t>
            </a:r>
            <a:r>
              <a:rPr lang="en-US" b="1" dirty="0"/>
              <a:t> </a:t>
            </a:r>
            <a:r>
              <a:rPr lang="en-US" b="1" dirty="0" err="1"/>
              <a:t>beda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rata-rata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df</a:t>
            </a:r>
            <a:r>
              <a:rPr lang="en-US" b="1" dirty="0"/>
              <a:t> = n</a:t>
            </a:r>
            <a:r>
              <a:rPr lang="en-US" b="1" baseline="-25000" dirty="0"/>
              <a:t>1</a:t>
            </a:r>
            <a:r>
              <a:rPr lang="en-US" b="1" dirty="0"/>
              <a:t> + n</a:t>
            </a:r>
            <a:r>
              <a:rPr lang="en-US" b="1" baseline="-25000" dirty="0"/>
              <a:t>2</a:t>
            </a:r>
            <a:r>
              <a:rPr lang="en-US" b="1" dirty="0"/>
              <a:t> – 2 &lt; 30 </a:t>
            </a:r>
            <a:r>
              <a:rPr lang="en-US" b="1" dirty="0" err="1"/>
              <a:t>disebut</a:t>
            </a:r>
            <a:r>
              <a:rPr lang="en-US" b="1" dirty="0"/>
              <a:t> </a:t>
            </a:r>
            <a:r>
              <a:rPr lang="en-US" b="1" dirty="0" err="1"/>
              <a:t>sampel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r>
              <a:rPr lang="en-US" b="1" dirty="0"/>
              <a:t>.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 t</a:t>
            </a:r>
          </a:p>
          <a:p>
            <a:pPr>
              <a:lnSpc>
                <a:spcPct val="90000"/>
              </a:lnSpc>
            </a:pPr>
            <a:r>
              <a:rPr lang="en-US" b="1" dirty="0" err="1"/>
              <a:t>Uji</a:t>
            </a:r>
            <a:r>
              <a:rPr lang="en-US" b="1" dirty="0"/>
              <a:t> </a:t>
            </a:r>
            <a:r>
              <a:rPr lang="en-US" b="1" dirty="0" err="1"/>
              <a:t>beda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rata-rata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df</a:t>
            </a:r>
            <a:r>
              <a:rPr lang="en-US" b="1" dirty="0"/>
              <a:t> = n</a:t>
            </a:r>
            <a:r>
              <a:rPr lang="en-US" b="1" baseline="-25000" dirty="0"/>
              <a:t>1</a:t>
            </a:r>
            <a:r>
              <a:rPr lang="en-US" b="1" dirty="0"/>
              <a:t> + n</a:t>
            </a:r>
            <a:r>
              <a:rPr lang="en-US" b="1" baseline="-25000" dirty="0"/>
              <a:t>2</a:t>
            </a:r>
            <a:r>
              <a:rPr lang="en-US" b="1" dirty="0"/>
              <a:t> – 2 ≥ 30 </a:t>
            </a:r>
            <a:r>
              <a:rPr lang="en-US" b="1" dirty="0" err="1"/>
              <a:t>disebut</a:t>
            </a:r>
            <a:r>
              <a:rPr lang="en-US" b="1" dirty="0"/>
              <a:t> </a:t>
            </a:r>
            <a:r>
              <a:rPr lang="en-US" b="1" dirty="0" err="1"/>
              <a:t>sampel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.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1AF-E179-4702-A00A-2DBF5788B8B6}" type="slidenum">
              <a:rPr lang="en-US"/>
              <a:pPr/>
              <a:t>114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PROSEDUR </a:t>
            </a: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UJI 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HIPOTESIS BEDA DUA RATA-RATA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4953000"/>
          </a:xfrm>
        </p:spPr>
        <p:txBody>
          <a:bodyPr>
            <a:normAutofit/>
          </a:bodyPr>
          <a:lstStyle/>
          <a:p>
            <a:pPr marL="552450" indent="-552450" algn="ctr">
              <a:buFont typeface="Wingdings" pitchFamily="2" charset="2"/>
              <a:buNone/>
            </a:pPr>
            <a:r>
              <a:rPr lang="en-US" sz="3600" b="1" dirty="0" smtClean="0"/>
              <a:t>ANALISIS</a:t>
            </a:r>
          </a:p>
          <a:p>
            <a:pPr marL="552450" indent="-552450">
              <a:buFont typeface="Wingdings" pitchFamily="2" charset="2"/>
              <a:buAutoNum type="arabicPeriod"/>
            </a:pPr>
            <a:r>
              <a:rPr lang="en-US" sz="2800" b="1" dirty="0" err="1" smtClean="0"/>
              <a:t>Rumusan</a:t>
            </a:r>
            <a:r>
              <a:rPr lang="en-US" sz="2800" b="1" dirty="0" smtClean="0"/>
              <a:t> </a:t>
            </a:r>
            <a:r>
              <a:rPr lang="en-US" sz="2800" b="1" dirty="0" err="1"/>
              <a:t>Hipotesis</a:t>
            </a:r>
            <a:endParaRPr lang="en-US" sz="2800" b="1" dirty="0"/>
          </a:p>
          <a:p>
            <a:pPr marL="552450" indent="-552450">
              <a:buFont typeface="Wingdings" pitchFamily="2" charset="2"/>
              <a:buNone/>
            </a:pPr>
            <a:endParaRPr lang="en-US" sz="2800" b="1" dirty="0"/>
          </a:p>
          <a:p>
            <a:pPr marL="552450" indent="-552450">
              <a:buFont typeface="Wingdings" pitchFamily="2" charset="2"/>
              <a:buAutoNum type="arabicPeriod" startAt="2"/>
            </a:pPr>
            <a:endParaRPr lang="en-US" sz="2800" b="1" dirty="0"/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: (</a:t>
            </a:r>
            <a:r>
              <a:rPr lang="en-US" sz="2800" b="1" dirty="0" err="1"/>
              <a:t>cari</a:t>
            </a:r>
            <a:r>
              <a:rPr lang="en-US" sz="2800" b="1" dirty="0"/>
              <a:t> </a:t>
            </a:r>
            <a:r>
              <a:rPr lang="en-US" sz="2800" b="1" dirty="0" err="1"/>
              <a:t>di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t </a:t>
            </a:r>
            <a:r>
              <a:rPr lang="en-US" sz="2800" b="1" dirty="0" err="1"/>
              <a:t>atau</a:t>
            </a:r>
            <a:r>
              <a:rPr lang="en-US" sz="2800" b="1" dirty="0"/>
              <a:t> Z)</a:t>
            </a:r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: (</a:t>
            </a:r>
            <a:r>
              <a:rPr lang="en-US" sz="2800" b="1" dirty="0" err="1"/>
              <a:t>cara</a:t>
            </a:r>
            <a:r>
              <a:rPr lang="en-US" sz="2800" b="1" dirty="0"/>
              <a:t> manual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komputer</a:t>
            </a:r>
            <a:r>
              <a:rPr lang="en-US" sz="2800" b="1" dirty="0"/>
              <a:t>)</a:t>
            </a:r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800" b="1" dirty="0" err="1"/>
              <a:t>Keputusan</a:t>
            </a:r>
            <a:r>
              <a:rPr lang="en-US" sz="2800" b="1" dirty="0"/>
              <a:t>: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ditolak</a:t>
            </a:r>
            <a:r>
              <a:rPr lang="en-US" sz="2800" b="1" dirty="0"/>
              <a:t> </a:t>
            </a:r>
            <a:r>
              <a:rPr lang="en-US" sz="2800" b="1" dirty="0" err="1"/>
              <a:t>jika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. </a:t>
            </a:r>
            <a:r>
              <a:rPr lang="en-US" sz="2800" b="1" dirty="0" err="1"/>
              <a:t>Sebaliknya</a:t>
            </a:r>
            <a:r>
              <a:rPr lang="en-US" sz="2800" b="1" dirty="0"/>
              <a:t> </a:t>
            </a:r>
            <a:r>
              <a:rPr lang="en-US" sz="2800" b="1" dirty="0" smtClean="0"/>
              <a:t>…….</a:t>
            </a:r>
            <a:endParaRPr lang="en-US" sz="2800" b="1" dirty="0"/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800" b="1" dirty="0" err="1"/>
              <a:t>Kesimpulan</a:t>
            </a:r>
            <a:endParaRPr lang="en-US" sz="2800" b="1" dirty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676400" y="2547938"/>
            <a:ext cx="6175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H</a:t>
            </a:r>
            <a:r>
              <a:rPr lang="en-US" sz="2000" baseline="-25000">
                <a:latin typeface="Arial" pitchFamily="34" charset="0"/>
              </a:rPr>
              <a:t>0</a:t>
            </a:r>
            <a:r>
              <a:rPr lang="en-US" sz="2000">
                <a:latin typeface="Arial" pitchFamily="34" charset="0"/>
              </a:rPr>
              <a:t>: </a:t>
            </a:r>
          </a:p>
          <a:p>
            <a:r>
              <a:rPr lang="en-US" sz="2000">
                <a:latin typeface="Arial" pitchFamily="34" charset="0"/>
              </a:rPr>
              <a:t>H</a:t>
            </a:r>
            <a:r>
              <a:rPr lang="en-US" sz="2000" baseline="-25000">
                <a:latin typeface="Arial" pitchFamily="34" charset="0"/>
              </a:rPr>
              <a:t>A</a:t>
            </a:r>
            <a:r>
              <a:rPr lang="en-US" sz="2000">
                <a:latin typeface="Arial" pitchFamily="34" charset="0"/>
              </a:rPr>
              <a:t>: 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362200" y="2489200"/>
            <a:ext cx="101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Times New Roman" pitchFamily="18" charset="0"/>
              </a:rPr>
              <a:t>µ</a:t>
            </a:r>
            <a:r>
              <a:rPr lang="en-US" sz="2000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 sz="2000">
                <a:latin typeface="Arial" pitchFamily="34" charset="0"/>
                <a:cs typeface="Arial" pitchFamily="34" charset="0"/>
              </a:rPr>
              <a:t>= </a:t>
            </a:r>
            <a:r>
              <a:rPr lang="en-US" sz="2000">
                <a:latin typeface="Arial" pitchFamily="34" charset="0"/>
              </a:rPr>
              <a:t>µ</a:t>
            </a:r>
            <a:r>
              <a:rPr lang="en-US" sz="2000" baseline="-25000">
                <a:latin typeface="Arial" pitchFamily="34" charset="0"/>
              </a:rPr>
              <a:t>2</a:t>
            </a:r>
          </a:p>
          <a:p>
            <a:r>
              <a:rPr lang="en-US" sz="2000"/>
              <a:t>µ</a:t>
            </a:r>
            <a:r>
              <a:rPr lang="en-US" sz="2000" baseline="-25000"/>
              <a:t>1</a:t>
            </a:r>
            <a:r>
              <a:rPr lang="en-US" sz="2000"/>
              <a:t>≠ µ</a:t>
            </a:r>
            <a:r>
              <a:rPr lang="en-US" sz="2000" baseline="-25000"/>
              <a:t>2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35413" y="2514600"/>
            <a:ext cx="10175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Times New Roman" pitchFamily="18" charset="0"/>
              </a:rPr>
              <a:t>µ</a:t>
            </a:r>
            <a:r>
              <a:rPr lang="en-US" sz="2000" baseline="-25000">
                <a:latin typeface="Arial" pitchFamily="34" charset="0"/>
                <a:cs typeface="Times New Roman" pitchFamily="18" charset="0"/>
              </a:rPr>
              <a:t>1 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≤ </a:t>
            </a:r>
            <a:r>
              <a:rPr lang="en-US" sz="2000">
                <a:latin typeface="Arial" pitchFamily="34" charset="0"/>
              </a:rPr>
              <a:t>µ</a:t>
            </a:r>
            <a:r>
              <a:rPr lang="en-US" sz="2000" baseline="-25000">
                <a:latin typeface="Arial" pitchFamily="34" charset="0"/>
              </a:rPr>
              <a:t>2</a:t>
            </a:r>
          </a:p>
          <a:p>
            <a:r>
              <a:rPr lang="en-US" sz="2000"/>
              <a:t>µ</a:t>
            </a:r>
            <a:r>
              <a:rPr lang="en-US" sz="2000" baseline="-25000"/>
              <a:t>1</a:t>
            </a:r>
            <a:r>
              <a:rPr lang="en-US" sz="2000"/>
              <a:t>&gt; µ</a:t>
            </a:r>
            <a:r>
              <a:rPr lang="en-US" sz="2000" baseline="-25000"/>
              <a:t>2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5791200" y="2514600"/>
            <a:ext cx="101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Times New Roman" pitchFamily="18" charset="0"/>
              </a:rPr>
              <a:t>µ</a:t>
            </a:r>
            <a:r>
              <a:rPr lang="en-US" sz="2000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 sz="2000">
                <a:latin typeface="Arial" pitchFamily="34" charset="0"/>
                <a:cs typeface="Arial" pitchFamily="34" charset="0"/>
              </a:rPr>
              <a:t> ≥ </a:t>
            </a:r>
            <a:r>
              <a:rPr lang="en-US" sz="2000">
                <a:latin typeface="Arial" pitchFamily="34" charset="0"/>
              </a:rPr>
              <a:t>µ</a:t>
            </a:r>
            <a:r>
              <a:rPr lang="en-US" sz="2000" baseline="-25000">
                <a:latin typeface="Arial" pitchFamily="34" charset="0"/>
              </a:rPr>
              <a:t>2</a:t>
            </a:r>
          </a:p>
          <a:p>
            <a:r>
              <a:rPr lang="en-US" sz="2000"/>
              <a:t>µ</a:t>
            </a:r>
            <a:r>
              <a:rPr lang="en-US" sz="2000" baseline="-25000"/>
              <a:t>1</a:t>
            </a:r>
            <a:r>
              <a:rPr lang="en-US" sz="2000"/>
              <a:t>&lt; µ</a:t>
            </a:r>
            <a:r>
              <a:rPr lang="en-US" sz="2000" baseline="-2500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6CAB-61CF-454D-AB50-B17A24DF888F}" type="slidenum">
              <a:rPr lang="en-US"/>
              <a:pPr/>
              <a:t>115</a:t>
            </a:fld>
            <a:endParaRPr lang="en-US"/>
          </a:p>
        </p:txBody>
      </p:sp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RUMUS 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NILAI t-HITUNG</a:t>
            </a:r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: 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SAMPEL </a:t>
            </a:r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KECIL</a:t>
            </a:r>
          </a:p>
        </p:txBody>
      </p:sp>
      <p:graphicFrame>
        <p:nvGraphicFramePr>
          <p:cNvPr id="87040" name="Object 1024"/>
          <p:cNvGraphicFramePr>
            <a:graphicFrameLocks noChangeAspect="1"/>
          </p:cNvGraphicFramePr>
          <p:nvPr>
            <p:ph sz="half" idx="1"/>
          </p:nvPr>
        </p:nvGraphicFramePr>
        <p:xfrm>
          <a:off x="457200" y="1676400"/>
          <a:ext cx="3886200" cy="1600200"/>
        </p:xfrm>
        <a:graphic>
          <a:graphicData uri="http://schemas.openxmlformats.org/presentationml/2006/ole">
            <p:oleObj spid="_x0000_s102402" name="Equation" r:id="rId3" imgW="723600" imgH="444240" progId="Equation.3">
              <p:embed/>
            </p:oleObj>
          </a:graphicData>
        </a:graphic>
      </p:graphicFrame>
      <p:graphicFrame>
        <p:nvGraphicFramePr>
          <p:cNvPr id="87041" name="Object 1025"/>
          <p:cNvGraphicFramePr>
            <a:graphicFrameLocks noChangeAspect="1"/>
          </p:cNvGraphicFramePr>
          <p:nvPr>
            <p:ph sz="half" idx="2"/>
          </p:nvPr>
        </p:nvGraphicFramePr>
        <p:xfrm>
          <a:off x="1371600" y="3810000"/>
          <a:ext cx="7315200" cy="1447800"/>
        </p:xfrm>
        <a:graphic>
          <a:graphicData uri="http://schemas.openxmlformats.org/presentationml/2006/ole">
            <p:oleObj spid="_x0000_s102403" name="Equation" r:id="rId4" imgW="2565360" imgH="482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5FC3-C60B-47A3-90A3-14F25D50C065}" type="slidenum">
              <a:rPr lang="en-US"/>
              <a:pPr/>
              <a:t>116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RUMUS </a:t>
            </a:r>
            <a:r>
              <a:rPr lang="en-US" sz="4000" b="1" dirty="0" smtClean="0">
                <a:solidFill>
                  <a:schemeClr val="bg1"/>
                </a:solidFill>
              </a:rPr>
              <a:t>NILAI  Z-HITUNG</a:t>
            </a:r>
            <a:r>
              <a:rPr lang="en-US" sz="4000" b="1" dirty="0">
                <a:solidFill>
                  <a:schemeClr val="bg1"/>
                </a:solidFill>
              </a:rPr>
              <a:t>: 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SAMPEL </a:t>
            </a:r>
            <a:r>
              <a:rPr lang="en-US" sz="4000" b="1" dirty="0">
                <a:solidFill>
                  <a:schemeClr val="bg1"/>
                </a:solidFill>
              </a:rPr>
              <a:t>BESAR</a:t>
            </a:r>
          </a:p>
        </p:txBody>
      </p:sp>
      <p:graphicFrame>
        <p:nvGraphicFramePr>
          <p:cNvPr id="88064" name="Object 1024"/>
          <p:cNvGraphicFramePr>
            <a:graphicFrameLocks noChangeAspect="1"/>
          </p:cNvGraphicFramePr>
          <p:nvPr>
            <p:ph sz="half" idx="1"/>
          </p:nvPr>
        </p:nvGraphicFramePr>
        <p:xfrm>
          <a:off x="381000" y="1524000"/>
          <a:ext cx="3810000" cy="1447800"/>
        </p:xfrm>
        <a:graphic>
          <a:graphicData uri="http://schemas.openxmlformats.org/presentationml/2006/ole">
            <p:oleObj spid="_x0000_s103426" name="Equation" r:id="rId3" imgW="761760" imgH="444240" progId="Equation.3">
              <p:embed/>
            </p:oleObj>
          </a:graphicData>
        </a:graphic>
      </p:graphicFrame>
      <p:graphicFrame>
        <p:nvGraphicFramePr>
          <p:cNvPr id="88065" name="Object 1025"/>
          <p:cNvGraphicFramePr>
            <a:graphicFrameLocks noChangeAspect="1"/>
          </p:cNvGraphicFramePr>
          <p:nvPr>
            <p:ph sz="half" idx="2"/>
          </p:nvPr>
        </p:nvGraphicFramePr>
        <p:xfrm>
          <a:off x="2895600" y="3810000"/>
          <a:ext cx="5638800" cy="1752600"/>
        </p:xfrm>
        <a:graphic>
          <a:graphicData uri="http://schemas.openxmlformats.org/presentationml/2006/ole">
            <p:oleObj spid="_x0000_s103427" name="Equation" r:id="rId4" imgW="1130040" imgH="4824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C6D5-8E0F-4D76-8C9D-36435DEE1AF0}" type="slidenum">
              <a:rPr lang="en-US"/>
              <a:pPr/>
              <a:t>117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Soal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Beda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Rata-rata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Populasi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Sampel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2440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25000"/>
              </a:lnSpc>
              <a:buFont typeface="Wingdings" pitchFamily="2" charset="2"/>
              <a:buNone/>
            </a:pPr>
            <a:r>
              <a:rPr lang="en-US" sz="2200" b="1" dirty="0" err="1" smtClean="0">
                <a:latin typeface="CG Times" pitchFamily="18" charset="0"/>
              </a:rPr>
              <a:t>Asosiasi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pedagang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apel</a:t>
            </a:r>
            <a:r>
              <a:rPr lang="en-US" sz="2200" b="1" dirty="0" smtClean="0">
                <a:latin typeface="CG Times" pitchFamily="18" charset="0"/>
              </a:rPr>
              <a:t> Kota </a:t>
            </a:r>
            <a:r>
              <a:rPr lang="en-US" sz="2200" b="1" dirty="0" err="1" smtClean="0">
                <a:latin typeface="CG Times" pitchFamily="18" charset="0"/>
              </a:rPr>
              <a:t>Batu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menyatakan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tidak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ada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perbedaan</a:t>
            </a:r>
            <a:r>
              <a:rPr lang="en-US" sz="2200" b="1" dirty="0">
                <a:latin typeface="CG Times" pitchFamily="18" charset="0"/>
              </a:rPr>
              <a:t> volume </a:t>
            </a:r>
            <a:r>
              <a:rPr lang="en-US" sz="2200" b="1" dirty="0" err="1">
                <a:latin typeface="CG Times" pitchFamily="18" charset="0"/>
              </a:rPr>
              <a:t>penjualan</a:t>
            </a:r>
            <a:r>
              <a:rPr lang="en-US" sz="2200" b="1" dirty="0">
                <a:latin typeface="CG Times" pitchFamily="18" charset="0"/>
              </a:rPr>
              <a:t>  </a:t>
            </a:r>
            <a:r>
              <a:rPr lang="en-US" sz="2200" b="1" dirty="0" err="1" smtClean="0">
                <a:latin typeface="CG Times" pitchFamily="18" charset="0"/>
              </a:rPr>
              <a:t>buah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apel</a:t>
            </a:r>
            <a:r>
              <a:rPr lang="en-US" sz="2200" b="1" dirty="0" smtClean="0">
                <a:latin typeface="CG Times" pitchFamily="18" charset="0"/>
              </a:rPr>
              <a:t> rata-rata </a:t>
            </a:r>
            <a:r>
              <a:rPr lang="en-US" sz="2200" b="1" dirty="0" err="1">
                <a:latin typeface="CG Times" pitchFamily="18" charset="0"/>
              </a:rPr>
              <a:t>setiap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bulan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antara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Kios</a:t>
            </a:r>
            <a:r>
              <a:rPr lang="en-US" sz="2200" b="1" dirty="0" smtClean="0">
                <a:latin typeface="CG Times" pitchFamily="18" charset="0"/>
              </a:rPr>
              <a:t> A </a:t>
            </a:r>
            <a:r>
              <a:rPr lang="en-US" sz="2200" b="1" dirty="0" err="1">
                <a:latin typeface="CG Times" pitchFamily="18" charset="0"/>
              </a:rPr>
              <a:t>dan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Kios</a:t>
            </a:r>
            <a:r>
              <a:rPr lang="en-US" sz="2200" b="1" dirty="0" smtClean="0">
                <a:latin typeface="CG Times" pitchFamily="18" charset="0"/>
              </a:rPr>
              <a:t>  B. </a:t>
            </a:r>
          </a:p>
          <a:p>
            <a:pPr marL="0" indent="0" algn="ctr">
              <a:lnSpc>
                <a:spcPct val="125000"/>
              </a:lnSpc>
              <a:buFont typeface="Wingdings" pitchFamily="2" charset="2"/>
              <a:buNone/>
            </a:pPr>
            <a:r>
              <a:rPr lang="en-US" sz="2200" b="1" dirty="0" err="1" smtClean="0">
                <a:latin typeface="CG Times" pitchFamily="18" charset="0"/>
              </a:rPr>
              <a:t>Untuk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membuktikan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pernyataan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tersebut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diambil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sampel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smtClean="0">
                <a:latin typeface="CG Times" pitchFamily="18" charset="0"/>
              </a:rPr>
              <a:t>volume </a:t>
            </a:r>
            <a:r>
              <a:rPr lang="en-US" sz="2200" b="1" dirty="0" err="1">
                <a:latin typeface="CG Times" pitchFamily="18" charset="0"/>
              </a:rPr>
              <a:t>penjualan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buah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apel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selama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>
                <a:latin typeface="CG Times" pitchFamily="18" charset="0"/>
              </a:rPr>
              <a:t>12 </a:t>
            </a:r>
            <a:r>
              <a:rPr lang="en-US" sz="2200" b="1" dirty="0" err="1">
                <a:latin typeface="CG Times" pitchFamily="18" charset="0"/>
              </a:rPr>
              <a:t>bulan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terakhir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di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kedua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kios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tersebut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dan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diperoleh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informasi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bahwa</a:t>
            </a:r>
            <a:r>
              <a:rPr lang="en-US" sz="2200" b="1" dirty="0">
                <a:latin typeface="CG Times" pitchFamily="18" charset="0"/>
              </a:rPr>
              <a:t> volume </a:t>
            </a:r>
            <a:r>
              <a:rPr lang="en-US" sz="2200" b="1" dirty="0" err="1">
                <a:latin typeface="CG Times" pitchFamily="18" charset="0"/>
              </a:rPr>
              <a:t>penjualan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buah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apel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setiap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bulan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di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Kios</a:t>
            </a:r>
            <a:r>
              <a:rPr lang="en-US" sz="2200" b="1" dirty="0" smtClean="0">
                <a:latin typeface="CG Times" pitchFamily="18" charset="0"/>
              </a:rPr>
              <a:t> A </a:t>
            </a:r>
            <a:r>
              <a:rPr lang="en-US" sz="2200" b="1" dirty="0" err="1" smtClean="0">
                <a:latin typeface="CG Times" pitchFamily="18" charset="0"/>
              </a:rPr>
              <a:t>sebesar</a:t>
            </a:r>
            <a:r>
              <a:rPr lang="en-US" sz="2200" b="1" dirty="0" smtClean="0">
                <a:latin typeface="CG Times" pitchFamily="18" charset="0"/>
              </a:rPr>
              <a:t> 236 kg </a:t>
            </a:r>
            <a:r>
              <a:rPr lang="en-US" sz="2200" b="1" dirty="0" err="1">
                <a:latin typeface="CG Times" pitchFamily="18" charset="0"/>
              </a:rPr>
              <a:t>dengan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simpangan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baku</a:t>
            </a:r>
            <a:r>
              <a:rPr lang="en-US" sz="2200" b="1" dirty="0" smtClean="0">
                <a:latin typeface="CG Times" pitchFamily="18" charset="0"/>
              </a:rPr>
              <a:t> 20 kg. </a:t>
            </a:r>
            <a:r>
              <a:rPr lang="en-US" sz="2200" b="1" dirty="0" err="1">
                <a:latin typeface="CG Times" pitchFamily="18" charset="0"/>
              </a:rPr>
              <a:t>Sedangkan</a:t>
            </a:r>
            <a:r>
              <a:rPr lang="en-US" sz="2200" b="1" dirty="0">
                <a:latin typeface="CG Times" pitchFamily="18" charset="0"/>
              </a:rPr>
              <a:t> volume </a:t>
            </a:r>
            <a:r>
              <a:rPr lang="en-US" sz="2200" b="1" dirty="0" err="1">
                <a:latin typeface="CG Times" pitchFamily="18" charset="0"/>
              </a:rPr>
              <a:t>penjualan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setiap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bulan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pada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periode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tersebut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di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Kios</a:t>
            </a:r>
            <a:r>
              <a:rPr lang="en-US" sz="2200" b="1" dirty="0" smtClean="0">
                <a:latin typeface="CG Times" pitchFamily="18" charset="0"/>
              </a:rPr>
              <a:t> B </a:t>
            </a:r>
            <a:r>
              <a:rPr lang="en-US" sz="2200" b="1" dirty="0" err="1" smtClean="0">
                <a:latin typeface="CG Times" pitchFamily="18" charset="0"/>
              </a:rPr>
              <a:t>sebesar</a:t>
            </a:r>
            <a:r>
              <a:rPr lang="en-US" sz="2200" b="1" dirty="0" smtClean="0">
                <a:latin typeface="CG Times" pitchFamily="18" charset="0"/>
              </a:rPr>
              <a:t> 200 kg </a:t>
            </a:r>
            <a:r>
              <a:rPr lang="en-US" sz="2200" b="1" dirty="0" err="1">
                <a:latin typeface="CG Times" pitchFamily="18" charset="0"/>
              </a:rPr>
              <a:t>dengan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simpangan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baku</a:t>
            </a:r>
            <a:r>
              <a:rPr lang="en-US" sz="2200" b="1" dirty="0" smtClean="0">
                <a:latin typeface="CG Times" pitchFamily="18" charset="0"/>
              </a:rPr>
              <a:t> 30 kg. </a:t>
            </a:r>
          </a:p>
          <a:p>
            <a:pPr marL="0" indent="0" algn="ctr">
              <a:lnSpc>
                <a:spcPct val="125000"/>
              </a:lnSpc>
              <a:buFont typeface="Wingdings" pitchFamily="2" charset="2"/>
              <a:buNone/>
            </a:pPr>
            <a:r>
              <a:rPr lang="en-US" sz="2200" b="1" dirty="0" err="1" smtClean="0">
                <a:latin typeface="CG Times" pitchFamily="18" charset="0"/>
              </a:rPr>
              <a:t>Dengan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menggunakan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tingkat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signifikansi</a:t>
            </a:r>
            <a:r>
              <a:rPr lang="en-US" sz="2200" b="1" dirty="0">
                <a:latin typeface="CG Times" pitchFamily="18" charset="0"/>
              </a:rPr>
              <a:t> 5%, </a:t>
            </a:r>
            <a:r>
              <a:rPr lang="en-US" sz="2200" b="1" dirty="0" err="1">
                <a:latin typeface="CG Times" pitchFamily="18" charset="0"/>
              </a:rPr>
              <a:t>apakah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sampel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mendukung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pernyataan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bahwa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tidak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terdapat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perbedaan</a:t>
            </a:r>
            <a:r>
              <a:rPr lang="en-US" sz="2200" b="1" dirty="0">
                <a:latin typeface="CG Times" pitchFamily="18" charset="0"/>
              </a:rPr>
              <a:t> volume </a:t>
            </a:r>
            <a:r>
              <a:rPr lang="en-US" sz="2200" b="1" dirty="0" err="1">
                <a:latin typeface="CG Times" pitchFamily="18" charset="0"/>
              </a:rPr>
              <a:t>penjualan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buah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apel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di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>
                <a:latin typeface="CG Times" pitchFamily="18" charset="0"/>
              </a:rPr>
              <a:t>kedua</a:t>
            </a:r>
            <a:r>
              <a:rPr lang="en-US" sz="2200" b="1" dirty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kios</a:t>
            </a:r>
            <a:r>
              <a:rPr lang="en-US" sz="2200" b="1" dirty="0" smtClean="0">
                <a:latin typeface="CG Times" pitchFamily="18" charset="0"/>
              </a:rPr>
              <a:t> </a:t>
            </a:r>
            <a:r>
              <a:rPr lang="en-US" sz="2200" b="1" dirty="0" err="1" smtClean="0">
                <a:latin typeface="CG Times" pitchFamily="18" charset="0"/>
              </a:rPr>
              <a:t>tersebut</a:t>
            </a:r>
            <a:r>
              <a:rPr lang="en-US" sz="2200" b="1" dirty="0">
                <a:latin typeface="CG Times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HASIL ANALISIS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268787"/>
          </a:xfrm>
        </p:spPr>
        <p:txBody>
          <a:bodyPr>
            <a:normAutofit lnSpcReduction="10000"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/>
              <a:t>Hipotesis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0</a:t>
            </a:r>
            <a:r>
              <a:rPr lang="en-US" b="1" dirty="0"/>
              <a:t>: µ</a:t>
            </a:r>
            <a:r>
              <a:rPr lang="en-US" b="1" baseline="-25000" dirty="0"/>
              <a:t>1</a:t>
            </a:r>
            <a:r>
              <a:rPr lang="en-US" b="1" dirty="0"/>
              <a:t> = µ</a:t>
            </a:r>
            <a:r>
              <a:rPr lang="en-US" b="1" baseline="-25000" dirty="0"/>
              <a:t>2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A</a:t>
            </a:r>
            <a:r>
              <a:rPr lang="en-US" b="1" dirty="0"/>
              <a:t>: µ</a:t>
            </a:r>
            <a:r>
              <a:rPr lang="en-US" b="1" baseline="-25000" dirty="0"/>
              <a:t>1</a:t>
            </a:r>
            <a:r>
              <a:rPr lang="en-US" b="1" dirty="0"/>
              <a:t> ≠ µ</a:t>
            </a:r>
            <a:r>
              <a:rPr lang="en-US" b="1" baseline="-25000" dirty="0"/>
              <a:t>2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Kritis</a:t>
            </a:r>
            <a:r>
              <a:rPr lang="en-US" b="1" dirty="0"/>
              <a:t>: t = ± </a:t>
            </a:r>
            <a:r>
              <a:rPr lang="en-US" b="1" dirty="0">
                <a:hlinkClick r:id="rId2" action="ppaction://hlinkfile"/>
              </a:rPr>
              <a:t>2,074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Hitung</a:t>
            </a:r>
            <a:r>
              <a:rPr lang="en-US" b="1" dirty="0"/>
              <a:t>: t = 3,458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Keputusan</a:t>
            </a:r>
            <a:r>
              <a:rPr lang="en-US" b="1" dirty="0"/>
              <a:t>: </a:t>
            </a:r>
            <a:r>
              <a:rPr lang="en-US" b="1" dirty="0" err="1"/>
              <a:t>menolak</a:t>
            </a:r>
            <a:r>
              <a:rPr lang="en-US" b="1" dirty="0"/>
              <a:t> H</a:t>
            </a:r>
            <a:r>
              <a:rPr lang="en-US" b="1" baseline="-25000" dirty="0"/>
              <a:t>0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Kesimpulan</a:t>
            </a:r>
            <a:r>
              <a:rPr lang="en-US" b="1" dirty="0"/>
              <a:t>: </a:t>
            </a:r>
            <a:r>
              <a:rPr lang="en-US" b="1" dirty="0" smtClean="0"/>
              <a:t>Rata-rata volume </a:t>
            </a:r>
            <a:r>
              <a:rPr lang="en-US" b="1" dirty="0" err="1" smtClean="0"/>
              <a:t>penjualan</a:t>
            </a:r>
            <a:r>
              <a:rPr lang="en-US" b="1" dirty="0" smtClean="0"/>
              <a:t> </a:t>
            </a:r>
            <a:r>
              <a:rPr lang="en-US" b="1" dirty="0" err="1" smtClean="0"/>
              <a:t>buah</a:t>
            </a:r>
            <a:r>
              <a:rPr lang="en-US" b="1" dirty="0" smtClean="0"/>
              <a:t> </a:t>
            </a:r>
            <a:r>
              <a:rPr lang="en-US" b="1" dirty="0" err="1" smtClean="0"/>
              <a:t>apel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Kios</a:t>
            </a:r>
            <a:r>
              <a:rPr lang="en-US" b="1" dirty="0" smtClean="0"/>
              <a:t> A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smtClean="0"/>
              <a:t>rata-rata volume </a:t>
            </a:r>
            <a:r>
              <a:rPr lang="en-US" b="1" dirty="0" err="1" smtClean="0"/>
              <a:t>penjualan</a:t>
            </a:r>
            <a:r>
              <a:rPr lang="en-US" b="1" dirty="0" smtClean="0"/>
              <a:t> </a:t>
            </a:r>
            <a:r>
              <a:rPr lang="en-US" b="1" dirty="0" err="1" smtClean="0"/>
              <a:t>buah</a:t>
            </a:r>
            <a:r>
              <a:rPr lang="en-US" b="1" dirty="0" smtClean="0"/>
              <a:t> </a:t>
            </a:r>
            <a:r>
              <a:rPr lang="en-US" b="1" dirty="0" err="1" smtClean="0"/>
              <a:t>apel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Kios</a:t>
            </a:r>
            <a:r>
              <a:rPr lang="en-US" b="1" dirty="0" smtClean="0"/>
              <a:t> B.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86E20-A717-4FEF-B19E-81FD9640F04A}" type="slidenum">
              <a:rPr lang="en-US"/>
              <a:pPr/>
              <a:t>119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Soal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Uji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Beda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Rata-rata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Populasi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Sampel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648200"/>
          </a:xfrm>
        </p:spPr>
        <p:txBody>
          <a:bodyPr>
            <a:normAutofit fontScale="92500"/>
          </a:bodyPr>
          <a:lstStyle/>
          <a:p>
            <a:pPr marL="96838" indent="0" algn="ctr">
              <a:buFont typeface="Wingdings" pitchFamily="2" charset="2"/>
              <a:buNone/>
            </a:pPr>
            <a:r>
              <a:rPr lang="en-US" sz="2800" b="1" dirty="0" err="1"/>
              <a:t>Empat</a:t>
            </a:r>
            <a:r>
              <a:rPr lang="en-US" sz="2800" b="1" dirty="0"/>
              <a:t> </a:t>
            </a:r>
            <a:r>
              <a:rPr lang="en-US" sz="2800" b="1" dirty="0" err="1"/>
              <a:t>puluh</a:t>
            </a:r>
            <a:r>
              <a:rPr lang="en-US" sz="2800" b="1" dirty="0"/>
              <a:t> </a:t>
            </a:r>
            <a:r>
              <a:rPr lang="en-US" sz="2800" b="1" dirty="0" smtClean="0"/>
              <a:t>unit </a:t>
            </a:r>
            <a:r>
              <a:rPr lang="en-US" sz="2800" b="1" dirty="0" err="1" smtClean="0"/>
              <a:t>kebun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Kota </a:t>
            </a:r>
            <a:r>
              <a:rPr lang="en-US" sz="2800" b="1" dirty="0" err="1" smtClean="0"/>
              <a:t>Batu</a:t>
            </a:r>
            <a:r>
              <a:rPr lang="en-US" sz="2800" b="1" dirty="0" smtClean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36 </a:t>
            </a:r>
            <a:r>
              <a:rPr lang="en-US" sz="2800" b="1" dirty="0" smtClean="0"/>
              <a:t>unit </a:t>
            </a:r>
            <a:r>
              <a:rPr lang="en-US" sz="2800" b="1" dirty="0" err="1" smtClean="0"/>
              <a:t>kebun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Poncokusumo</a:t>
            </a:r>
            <a:r>
              <a:rPr lang="en-US" sz="2800" b="1" dirty="0" smtClean="0"/>
              <a:t>  </a:t>
            </a:r>
            <a:r>
              <a:rPr lang="en-US" sz="2800" b="1" dirty="0" err="1"/>
              <a:t>dipilih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random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menguji</a:t>
            </a:r>
            <a:r>
              <a:rPr lang="en-US" sz="2800" b="1" dirty="0"/>
              <a:t> </a:t>
            </a:r>
            <a:r>
              <a:rPr lang="en-US" sz="2800" b="1" dirty="0" err="1"/>
              <a:t>dugaan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 smtClean="0"/>
              <a:t>produktivityas</a:t>
            </a:r>
            <a:r>
              <a:rPr lang="en-US" sz="2800" b="1" dirty="0" smtClean="0"/>
              <a:t> rata-rata per </a:t>
            </a:r>
            <a:r>
              <a:rPr lang="en-US" sz="2800" b="1" dirty="0" err="1" smtClean="0"/>
              <a:t>tahun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Kota </a:t>
            </a:r>
            <a:r>
              <a:rPr lang="en-US" sz="2800" b="1" dirty="0" err="1" smtClean="0"/>
              <a:t>Batu</a:t>
            </a:r>
            <a:r>
              <a:rPr lang="en-US" sz="2800" b="1" dirty="0" smtClean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tinggi</a:t>
            </a:r>
            <a:r>
              <a:rPr lang="en-US" sz="2800" b="1" dirty="0"/>
              <a:t> </a:t>
            </a:r>
            <a:r>
              <a:rPr lang="en-US" sz="2800" b="1" dirty="0" err="1"/>
              <a:t>daripada</a:t>
            </a:r>
            <a:r>
              <a:rPr lang="en-US" sz="2800" b="1" dirty="0"/>
              <a:t> </a:t>
            </a:r>
            <a:r>
              <a:rPr lang="en-US" sz="2800" b="1" dirty="0" err="1" smtClean="0"/>
              <a:t>kebun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Poncokusumo</a:t>
            </a:r>
            <a:r>
              <a:rPr lang="en-US" sz="2800" b="1" dirty="0" smtClean="0"/>
              <a:t>. </a:t>
            </a:r>
          </a:p>
          <a:p>
            <a:pPr marL="96838" indent="0" algn="ctr">
              <a:buFont typeface="Wingdings" pitchFamily="2" charset="2"/>
              <a:buNone/>
            </a:pPr>
            <a:r>
              <a:rPr lang="en-US" sz="2800" b="1" dirty="0" err="1" smtClean="0"/>
              <a:t>Berdasarkan</a:t>
            </a:r>
            <a:r>
              <a:rPr lang="en-US" sz="2800" b="1" dirty="0" smtClean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tersebut</a:t>
            </a:r>
            <a:r>
              <a:rPr lang="en-US" sz="2800" b="1" dirty="0"/>
              <a:t> </a:t>
            </a:r>
            <a:r>
              <a:rPr lang="en-US" sz="2800" b="1" dirty="0" err="1"/>
              <a:t>diperoleh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 smtClean="0"/>
              <a:t>produktivitas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Kota </a:t>
            </a:r>
            <a:r>
              <a:rPr lang="en-US" sz="2800" b="1" dirty="0" err="1" smtClean="0"/>
              <a:t>Batu</a:t>
            </a:r>
            <a:r>
              <a:rPr lang="en-US" sz="2800" b="1" dirty="0" smtClean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</a:t>
            </a:r>
            <a:r>
              <a:rPr lang="en-US" sz="2800" b="1" dirty="0" smtClean="0"/>
              <a:t>80 ton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 smtClean="0"/>
              <a:t>simpangan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baku</a:t>
            </a:r>
            <a:r>
              <a:rPr lang="en-US" sz="2800" b="1" dirty="0" smtClean="0"/>
              <a:t>  1,6 ton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di</a:t>
            </a:r>
            <a:r>
              <a:rPr lang="en-US" sz="2800" b="1" dirty="0"/>
              <a:t> </a:t>
            </a:r>
            <a:r>
              <a:rPr lang="en-US" sz="2800" b="1" dirty="0" err="1" smtClean="0"/>
              <a:t>Poncokusumo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sebesar</a:t>
            </a:r>
            <a:r>
              <a:rPr lang="en-US" sz="2800" b="1" dirty="0" smtClean="0"/>
              <a:t> 78,2 ton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simpangan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baku</a:t>
            </a:r>
            <a:r>
              <a:rPr lang="en-US" sz="2800" b="1" dirty="0" smtClean="0"/>
              <a:t> 2,1 ton.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>
                <a:sym typeface="Symbol" pitchFamily="18" charset="2"/>
              </a:rPr>
              <a:t> = 5%, </a:t>
            </a:r>
            <a:r>
              <a:rPr lang="en-US" sz="2800" b="1" dirty="0" err="1">
                <a:sym typeface="Symbol" pitchFamily="18" charset="2"/>
              </a:rPr>
              <a:t>a</a:t>
            </a:r>
            <a:r>
              <a:rPr lang="en-US" sz="2800" b="1" dirty="0" err="1"/>
              <a:t>pakah</a:t>
            </a:r>
            <a:r>
              <a:rPr lang="en-US" sz="2800" b="1" dirty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mendukung</a:t>
            </a:r>
            <a:r>
              <a:rPr lang="en-US" sz="2800" b="1" dirty="0"/>
              <a:t> </a:t>
            </a:r>
            <a:r>
              <a:rPr lang="en-US" sz="2800" b="1" dirty="0" err="1"/>
              <a:t>dugaan</a:t>
            </a:r>
            <a:r>
              <a:rPr lang="en-US" sz="2800" b="1" dirty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 smtClean="0"/>
              <a:t>produktivitas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kebun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apel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Kota </a:t>
            </a:r>
            <a:r>
              <a:rPr lang="en-US" sz="2800" b="1" dirty="0" err="1" smtClean="0"/>
              <a:t>Batu</a:t>
            </a:r>
            <a:r>
              <a:rPr lang="en-US" sz="2800" b="1" dirty="0" smtClean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tinggi</a:t>
            </a:r>
            <a:r>
              <a:rPr lang="en-US" sz="2800" b="1" dirty="0"/>
              <a:t> </a:t>
            </a:r>
            <a:r>
              <a:rPr lang="en-US" sz="2800" b="1" dirty="0" err="1"/>
              <a:t>daripada</a:t>
            </a:r>
            <a:r>
              <a:rPr lang="en-US" sz="2800" b="1" dirty="0"/>
              <a:t> </a:t>
            </a:r>
            <a:r>
              <a:rPr lang="en-US" sz="2800" b="1" dirty="0" err="1" smtClean="0"/>
              <a:t>di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Poncokusumo</a:t>
            </a:r>
            <a:r>
              <a:rPr lang="en-US" sz="2800" b="1" dirty="0" smtClean="0"/>
              <a:t>. 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4800" y="949325"/>
            <a:ext cx="8305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28600" indent="-228600" algn="ctr">
              <a:lnSpc>
                <a:spcPct val="120000"/>
              </a:lnSpc>
              <a:tabLst>
                <a:tab pos="228600" algn="l"/>
              </a:tabLst>
            </a:pPr>
            <a:r>
              <a:rPr lang="en-US" sz="2000" b="1" dirty="0" err="1" smtClean="0">
                <a:latin typeface="Arial" charset="0"/>
              </a:rPr>
              <a:t>Hipotesis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Komparatif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merupakan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pernyataan</a:t>
            </a:r>
            <a:r>
              <a:rPr lang="en-US" sz="2000" b="1" dirty="0" smtClean="0">
                <a:latin typeface="Arial" charset="0"/>
              </a:rPr>
              <a:t> yang </a:t>
            </a:r>
            <a:r>
              <a:rPr lang="en-US" sz="2000" b="1" dirty="0" err="1">
                <a:latin typeface="Arial" charset="0"/>
              </a:rPr>
              <a:t>menunjukkan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dugaan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nilai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satu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variabel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atau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lebih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pada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 err="1">
                <a:latin typeface="Arial" charset="0"/>
              </a:rPr>
              <a:t>sampel</a:t>
            </a:r>
            <a:r>
              <a:rPr lang="en-US" sz="2000" b="1" dirty="0">
                <a:latin typeface="Arial" charset="0"/>
              </a:rPr>
              <a:t> yang </a:t>
            </a:r>
            <a:r>
              <a:rPr lang="en-US" sz="2000" b="1" dirty="0" err="1">
                <a:latin typeface="Arial" charset="0"/>
              </a:rPr>
              <a:t>berbeda</a:t>
            </a:r>
            <a:r>
              <a:rPr lang="en-US" sz="2000" b="1" dirty="0">
                <a:latin typeface="Arial" charset="0"/>
              </a:rPr>
              <a:t>. </a:t>
            </a:r>
            <a:endParaRPr lang="en-US" sz="2000" b="1" dirty="0" smtClean="0">
              <a:latin typeface="Arial" charset="0"/>
            </a:endParaRPr>
          </a:p>
          <a:p>
            <a:pPr marL="228600" indent="-228600" algn="ctr">
              <a:lnSpc>
                <a:spcPct val="120000"/>
              </a:lnSpc>
              <a:tabLst>
                <a:tab pos="228600" algn="l"/>
              </a:tabLst>
            </a:pPr>
            <a:endParaRPr lang="en-US" sz="2000" b="1" dirty="0" smtClean="0">
              <a:latin typeface="Arial" charset="0"/>
            </a:endParaRPr>
          </a:p>
          <a:p>
            <a:pPr marL="228600" indent="-228600" algn="ctr">
              <a:lnSpc>
                <a:spcPct val="120000"/>
              </a:lnSpc>
              <a:tabLst>
                <a:tab pos="228600" algn="l"/>
              </a:tabLst>
            </a:pPr>
            <a:r>
              <a:rPr lang="en-US" sz="2000" b="1" dirty="0" err="1" smtClean="0">
                <a:latin typeface="Arial" charset="0"/>
              </a:rPr>
              <a:t>Contoh</a:t>
            </a:r>
            <a:r>
              <a:rPr lang="en-US" sz="2000" b="1" dirty="0" smtClean="0">
                <a:latin typeface="Arial" charset="0"/>
              </a:rPr>
              <a:t> : </a:t>
            </a:r>
            <a:r>
              <a:rPr lang="en-US" sz="2000" b="1" dirty="0" err="1" smtClean="0">
                <a:latin typeface="Arial" charset="0"/>
              </a:rPr>
              <a:t>Pertanyaan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b="1" dirty="0" err="1" smtClean="0">
                <a:latin typeface="Arial" charset="0"/>
              </a:rPr>
              <a:t>penelitiannya</a:t>
            </a:r>
            <a:r>
              <a:rPr lang="en-US" sz="2000" b="1" dirty="0" smtClean="0">
                <a:latin typeface="Arial" charset="0"/>
              </a:rPr>
              <a:t>:</a:t>
            </a:r>
            <a:endParaRPr lang="en-US" sz="2000" b="1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000" b="1" dirty="0" err="1">
                <a:latin typeface="Arial" charset="0"/>
              </a:rPr>
              <a:t>Apakah</a:t>
            </a:r>
            <a:r>
              <a:rPr lang="fr-FR" sz="2000" b="1" dirty="0">
                <a:latin typeface="Arial" charset="0"/>
              </a:rPr>
              <a:t> ada </a:t>
            </a:r>
            <a:r>
              <a:rPr lang="fr-FR" sz="2000" b="1" dirty="0" err="1">
                <a:latin typeface="Arial" charset="0"/>
              </a:rPr>
              <a:t>perbedaan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produktivitas</a:t>
            </a:r>
            <a:r>
              <a:rPr lang="fr-FR" sz="2000" b="1" dirty="0" smtClean="0">
                <a:latin typeface="Arial" charset="0"/>
              </a:rPr>
              <a:t> Appel </a:t>
            </a:r>
            <a:r>
              <a:rPr lang="fr-FR" sz="2000" b="1" dirty="0" err="1" smtClean="0">
                <a:latin typeface="Arial" charset="0"/>
              </a:rPr>
              <a:t>Manalagi</a:t>
            </a:r>
            <a:r>
              <a:rPr lang="fr-FR" sz="2000" b="1" dirty="0" smtClean="0">
                <a:latin typeface="Arial" charset="0"/>
              </a:rPr>
              <a:t> di Kota Batu dan di </a:t>
            </a:r>
            <a:r>
              <a:rPr lang="fr-FR" sz="2000" b="1" dirty="0" err="1" smtClean="0">
                <a:latin typeface="Arial" charset="0"/>
              </a:rPr>
              <a:t>Poncokusumo</a:t>
            </a:r>
            <a:r>
              <a:rPr lang="fr-FR" sz="2000" b="1" dirty="0" smtClean="0">
                <a:latin typeface="Arial" charset="0"/>
              </a:rPr>
              <a:t>?</a:t>
            </a:r>
            <a:endParaRPr lang="fr-FR" sz="2000" b="1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000" b="1" dirty="0" err="1">
                <a:latin typeface="Arial" charset="0"/>
              </a:rPr>
              <a:t>Apakah</a:t>
            </a:r>
            <a:r>
              <a:rPr lang="fr-FR" sz="2000" b="1" dirty="0">
                <a:latin typeface="Arial" charset="0"/>
              </a:rPr>
              <a:t> ada </a:t>
            </a:r>
            <a:r>
              <a:rPr lang="fr-FR" sz="2000" b="1" dirty="0" err="1">
                <a:latin typeface="Arial" charset="0"/>
              </a:rPr>
              <a:t>perbedaan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kadar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gula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pada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buah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Apel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Manalagi</a:t>
            </a:r>
            <a:r>
              <a:rPr lang="fr-FR" sz="2000" b="1" dirty="0" smtClean="0">
                <a:latin typeface="Arial" charset="0"/>
              </a:rPr>
              <a:t> dan </a:t>
            </a:r>
            <a:r>
              <a:rPr lang="fr-FR" sz="2000" b="1" dirty="0" err="1" smtClean="0">
                <a:latin typeface="Arial" charset="0"/>
              </a:rPr>
              <a:t>Buah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buah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Apel</a:t>
            </a:r>
            <a:r>
              <a:rPr lang="fr-FR" sz="2000" b="1" dirty="0" smtClean="0">
                <a:latin typeface="Arial" charset="0"/>
              </a:rPr>
              <a:t> Anna dari Kota Batu?</a:t>
            </a:r>
            <a:endParaRPr lang="en-US" sz="2000" b="1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tabLst>
                <a:tab pos="228600" algn="l"/>
              </a:tabLst>
            </a:pPr>
            <a:endParaRPr lang="en-US" sz="2000" b="1" u="sng" dirty="0" smtClean="0">
              <a:latin typeface="Arial" charset="0"/>
            </a:endParaRPr>
          </a:p>
          <a:p>
            <a:pPr marL="228600" indent="-228600">
              <a:lnSpc>
                <a:spcPct val="120000"/>
              </a:lnSpc>
              <a:tabLst>
                <a:tab pos="228600" algn="l"/>
              </a:tabLst>
            </a:pPr>
            <a:r>
              <a:rPr lang="en-US" sz="2000" b="1" u="sng" dirty="0" err="1" smtClean="0">
                <a:latin typeface="Arial" charset="0"/>
              </a:rPr>
              <a:t>Rumusan</a:t>
            </a:r>
            <a:r>
              <a:rPr lang="en-US" sz="2000" b="1" u="sng" dirty="0" smtClean="0">
                <a:latin typeface="Arial" charset="0"/>
              </a:rPr>
              <a:t> </a:t>
            </a:r>
            <a:r>
              <a:rPr lang="en-US" sz="2000" b="1" u="sng" dirty="0" err="1" smtClean="0">
                <a:latin typeface="Arial" charset="0"/>
              </a:rPr>
              <a:t>hipotesisnya</a:t>
            </a:r>
            <a:r>
              <a:rPr lang="en-US" sz="2000" b="1" u="sng" dirty="0" smtClean="0">
                <a:latin typeface="Arial" charset="0"/>
              </a:rPr>
              <a:t>:</a:t>
            </a:r>
            <a:endParaRPr lang="en-US" sz="2000" b="1" u="sng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000" b="1" dirty="0" err="1">
                <a:latin typeface="Arial" charset="0"/>
              </a:rPr>
              <a:t>Tidak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>
                <a:latin typeface="Arial" charset="0"/>
              </a:rPr>
              <a:t>terdapat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>
                <a:latin typeface="Arial" charset="0"/>
              </a:rPr>
              <a:t>perpedaan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>
                <a:latin typeface="Arial" charset="0"/>
              </a:rPr>
              <a:t>produktivitas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buah</a:t>
            </a:r>
            <a:r>
              <a:rPr lang="fr-FR" sz="2000" b="1" dirty="0" smtClean="0">
                <a:latin typeface="Arial" charset="0"/>
              </a:rPr>
              <a:t> Appel di Kota Batu dan di </a:t>
            </a:r>
            <a:r>
              <a:rPr lang="fr-FR" sz="2000" b="1" dirty="0" err="1" smtClean="0">
                <a:latin typeface="Arial" charset="0"/>
              </a:rPr>
              <a:t>Poncokusumo</a:t>
            </a:r>
            <a:r>
              <a:rPr lang="fr-FR" sz="2000" b="1" dirty="0" smtClean="0">
                <a:latin typeface="Arial" charset="0"/>
              </a:rPr>
              <a:t>. </a:t>
            </a:r>
            <a:r>
              <a:rPr lang="fr-FR" sz="2000" b="1" dirty="0">
                <a:latin typeface="Arial" charset="0"/>
              </a:rPr>
              <a:t>Ho: </a:t>
            </a:r>
            <a:r>
              <a:rPr lang="fr-FR" sz="2000" b="1" dirty="0">
                <a:latin typeface="Arial" charset="0"/>
                <a:sym typeface="Symbol" pitchFamily="18" charset="2"/>
              </a:rPr>
              <a:t>1 = 2</a:t>
            </a:r>
            <a:r>
              <a:rPr lang="fr-FR" sz="2000" b="1" dirty="0">
                <a:latin typeface="Arial" charset="0"/>
              </a:rPr>
              <a:t>    Ha: </a:t>
            </a:r>
            <a:r>
              <a:rPr lang="fr-FR" sz="2000" b="1" dirty="0">
                <a:sym typeface="Symbol" pitchFamily="18" charset="2"/>
              </a:rPr>
              <a:t>1  2</a:t>
            </a:r>
            <a:endParaRPr lang="fr-FR" sz="2000" b="1" dirty="0">
              <a:latin typeface="Arial" charset="0"/>
            </a:endParaRPr>
          </a:p>
          <a:p>
            <a:pPr marL="228600" indent="-228600">
              <a:lnSpc>
                <a:spcPct val="120000"/>
              </a:lnSpc>
              <a:buFontTx/>
              <a:buChar char="•"/>
              <a:tabLst>
                <a:tab pos="228600" algn="l"/>
              </a:tabLst>
            </a:pPr>
            <a:r>
              <a:rPr lang="fr-FR" sz="2000" b="1" dirty="0" smtClean="0">
                <a:latin typeface="Arial" charset="0"/>
              </a:rPr>
              <a:t>Kadar </a:t>
            </a:r>
            <a:r>
              <a:rPr lang="fr-FR" sz="2000" b="1" dirty="0" err="1" smtClean="0">
                <a:latin typeface="Arial" charset="0"/>
              </a:rPr>
              <a:t>gula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buah</a:t>
            </a:r>
            <a:r>
              <a:rPr lang="fr-FR" sz="2000" b="1" dirty="0" smtClean="0">
                <a:latin typeface="Arial" charset="0"/>
              </a:rPr>
              <a:t> appel </a:t>
            </a:r>
            <a:r>
              <a:rPr lang="fr-FR" sz="2000" b="1" dirty="0" err="1" smtClean="0">
                <a:latin typeface="Arial" charset="0"/>
              </a:rPr>
              <a:t>Manalagi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tidak</a:t>
            </a:r>
            <a:r>
              <a:rPr lang="fr-FR" sz="2000" b="1" dirty="0" smtClean="0">
                <a:latin typeface="Arial" charset="0"/>
              </a:rPr>
              <a:t> </a:t>
            </a:r>
            <a:r>
              <a:rPr lang="fr-FR" sz="2000" b="1" dirty="0" err="1">
                <a:latin typeface="Arial" charset="0"/>
              </a:rPr>
              <a:t>berbeda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>
                <a:latin typeface="Arial" charset="0"/>
              </a:rPr>
              <a:t>dibandingkan</a:t>
            </a:r>
            <a:r>
              <a:rPr lang="fr-FR" sz="2000" b="1" dirty="0">
                <a:latin typeface="Arial" charset="0"/>
              </a:rPr>
              <a:t> </a:t>
            </a:r>
            <a:r>
              <a:rPr lang="fr-FR" sz="2000" b="1" dirty="0" err="1" smtClean="0">
                <a:latin typeface="Arial" charset="0"/>
              </a:rPr>
              <a:t>buah</a:t>
            </a:r>
            <a:r>
              <a:rPr lang="fr-FR" sz="2000" b="1" dirty="0" smtClean="0">
                <a:latin typeface="Arial" charset="0"/>
              </a:rPr>
              <a:t> appel Anna. </a:t>
            </a:r>
            <a:r>
              <a:rPr lang="fr-FR" sz="2000" b="1" dirty="0"/>
              <a:t>Ho: </a:t>
            </a:r>
            <a:r>
              <a:rPr lang="fr-FR" sz="2000" b="1" dirty="0">
                <a:sym typeface="Symbol" pitchFamily="18" charset="2"/>
              </a:rPr>
              <a:t>1 = 2</a:t>
            </a:r>
            <a:r>
              <a:rPr lang="fr-FR" sz="2000" b="1" dirty="0"/>
              <a:t>    Ha: </a:t>
            </a:r>
            <a:r>
              <a:rPr lang="fr-FR" sz="2000" b="1" dirty="0">
                <a:sym typeface="Symbol" pitchFamily="18" charset="2"/>
              </a:rPr>
              <a:t>1  2</a:t>
            </a:r>
            <a:r>
              <a:rPr lang="fr-FR" sz="2000" b="1" dirty="0">
                <a:latin typeface="Arial" charset="0"/>
              </a:rPr>
              <a:t>.</a:t>
            </a:r>
            <a:endParaRPr lang="en-US" sz="2000" b="1" dirty="0">
              <a:latin typeface="Ari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HIPOTESIS  KOMPARATIF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HASIL  ANALISIS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419600"/>
          </a:xfrm>
        </p:spPr>
        <p:txBody>
          <a:bodyPr>
            <a:normAutofit fontScale="92500" lnSpcReduction="10000"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0</a:t>
            </a:r>
            <a:r>
              <a:rPr lang="en-US" b="1" dirty="0"/>
              <a:t>: µ</a:t>
            </a:r>
            <a:r>
              <a:rPr lang="en-US" b="1" baseline="-25000" dirty="0"/>
              <a:t>1</a:t>
            </a:r>
            <a:r>
              <a:rPr lang="en-US" b="1" dirty="0"/>
              <a:t> ≤ µ</a:t>
            </a:r>
            <a:r>
              <a:rPr lang="en-US" b="1" baseline="-25000" dirty="0"/>
              <a:t>2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A</a:t>
            </a:r>
            <a:r>
              <a:rPr lang="en-US" b="1" dirty="0"/>
              <a:t>: µ</a:t>
            </a:r>
            <a:r>
              <a:rPr lang="en-US" b="1" baseline="-25000" dirty="0"/>
              <a:t>1</a:t>
            </a:r>
            <a:r>
              <a:rPr lang="en-US" b="1" dirty="0"/>
              <a:t> &gt; µ</a:t>
            </a:r>
            <a:r>
              <a:rPr lang="en-US" b="1" baseline="-25000" dirty="0"/>
              <a:t>2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Kritis</a:t>
            </a:r>
            <a:r>
              <a:rPr lang="en-US" b="1" dirty="0"/>
              <a:t>: Z = ± </a:t>
            </a:r>
            <a:r>
              <a:rPr lang="en-US" b="1" dirty="0">
                <a:hlinkClick r:id="rId2" action="ppaction://hlinkfile"/>
              </a:rPr>
              <a:t>1,645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Hitung</a:t>
            </a:r>
            <a:r>
              <a:rPr lang="en-US" b="1" dirty="0"/>
              <a:t>: Z = 4,168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Keputusan</a:t>
            </a:r>
            <a:r>
              <a:rPr lang="en-US" b="1" dirty="0"/>
              <a:t>: </a:t>
            </a:r>
            <a:r>
              <a:rPr lang="en-US" b="1" dirty="0" err="1"/>
              <a:t>menolak</a:t>
            </a:r>
            <a:r>
              <a:rPr lang="en-US" b="1" dirty="0"/>
              <a:t> H</a:t>
            </a:r>
            <a:r>
              <a:rPr lang="en-US" b="1" baseline="-25000" dirty="0"/>
              <a:t>0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Kesimpulan</a:t>
            </a:r>
            <a:r>
              <a:rPr lang="en-US" b="1" dirty="0"/>
              <a:t>: </a:t>
            </a:r>
            <a:r>
              <a:rPr lang="en-US" b="1" dirty="0" err="1" smtClean="0"/>
              <a:t>Produktivitas</a:t>
            </a:r>
            <a:r>
              <a:rPr lang="en-US" b="1" dirty="0" smtClean="0"/>
              <a:t> rata-rata </a:t>
            </a:r>
            <a:r>
              <a:rPr lang="en-US" b="1" dirty="0" err="1" smtClean="0"/>
              <a:t>kebun</a:t>
            </a:r>
            <a:r>
              <a:rPr lang="en-US" b="1" dirty="0" smtClean="0"/>
              <a:t> </a:t>
            </a:r>
            <a:r>
              <a:rPr lang="en-US" b="1" dirty="0" err="1" smtClean="0"/>
              <a:t>apel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Kota </a:t>
            </a:r>
            <a:r>
              <a:rPr lang="en-US" b="1" dirty="0" err="1" smtClean="0"/>
              <a:t>Batu</a:t>
            </a:r>
            <a:r>
              <a:rPr lang="en-US" b="1" dirty="0" smtClean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b="1" dirty="0" err="1"/>
              <a:t>daripada</a:t>
            </a:r>
            <a:r>
              <a:rPr lang="en-US" b="1" dirty="0"/>
              <a:t> </a:t>
            </a:r>
            <a:r>
              <a:rPr lang="en-US" b="1" dirty="0" err="1"/>
              <a:t>di</a:t>
            </a:r>
            <a:r>
              <a:rPr lang="en-US" b="1" dirty="0"/>
              <a:t> </a:t>
            </a:r>
            <a:r>
              <a:rPr lang="en-US" b="1" dirty="0" err="1" smtClean="0"/>
              <a:t>Poncokusumo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889B-7DBC-4220-BCD3-94596F6E4681}" type="slidenum">
              <a:rPr lang="en-US"/>
              <a:pPr/>
              <a:t>121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UJI HIPOTESIS BEDA DUA RATA-RATA: 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OBSERVASI </a:t>
            </a:r>
            <a:r>
              <a:rPr lang="en-US" sz="3200" b="1" dirty="0">
                <a:solidFill>
                  <a:schemeClr val="bg1"/>
                </a:solidFill>
              </a:rPr>
              <a:t>BERPASANGAN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4421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/>
              <a:t>Tujuan</a:t>
            </a:r>
            <a:r>
              <a:rPr lang="en-US" b="1" dirty="0"/>
              <a:t>: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(</a:t>
            </a:r>
            <a:r>
              <a:rPr lang="en-US" b="1" dirty="0" err="1"/>
              <a:t>dugaan</a:t>
            </a:r>
            <a:r>
              <a:rPr lang="en-US" b="1" dirty="0"/>
              <a:t>)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beda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rata-rata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sampel</a:t>
            </a:r>
            <a:r>
              <a:rPr lang="en-US" b="1" dirty="0"/>
              <a:t> yang </a:t>
            </a:r>
            <a:r>
              <a:rPr lang="en-US" b="1" dirty="0" err="1"/>
              <a:t>sama</a:t>
            </a:r>
            <a:r>
              <a:rPr lang="en-US" b="1" dirty="0"/>
              <a:t> (</a:t>
            </a:r>
            <a:r>
              <a:rPr lang="en-US" b="1" dirty="0" err="1"/>
              <a:t>berpasangan</a:t>
            </a:r>
            <a:r>
              <a:rPr lang="en-US" b="1" dirty="0" smtClean="0"/>
              <a:t>)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terdapat</a:t>
            </a:r>
            <a:r>
              <a:rPr lang="en-US" b="1" dirty="0"/>
              <a:t> </a:t>
            </a:r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/>
              <a:t>antara</a:t>
            </a:r>
            <a:r>
              <a:rPr lang="en-US" b="1" dirty="0"/>
              <a:t> rata-rata </a:t>
            </a:r>
            <a:r>
              <a:rPr lang="en-US" b="1" dirty="0" err="1"/>
              <a:t>populasi</a:t>
            </a:r>
            <a:r>
              <a:rPr lang="en-US" b="1" dirty="0"/>
              <a:t> yang </a:t>
            </a:r>
            <a:r>
              <a:rPr lang="en-US" b="1" dirty="0" err="1"/>
              <a:t>belum</a:t>
            </a:r>
            <a:r>
              <a:rPr lang="en-US" b="1" dirty="0"/>
              <a:t> </a:t>
            </a:r>
            <a:r>
              <a:rPr lang="en-US" b="1" dirty="0" err="1"/>
              <a:t>diberi</a:t>
            </a:r>
            <a:r>
              <a:rPr lang="en-US" b="1" dirty="0"/>
              <a:t> </a:t>
            </a:r>
            <a:r>
              <a:rPr lang="en-US" b="1" dirty="0" err="1" smtClean="0"/>
              <a:t>perlakuan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diberi</a:t>
            </a:r>
            <a:r>
              <a:rPr lang="en-US" b="1" dirty="0"/>
              <a:t> </a:t>
            </a:r>
            <a:r>
              <a:rPr lang="en-US" b="1" dirty="0" err="1" smtClean="0"/>
              <a:t>perlakukan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HASIL  ANALISIS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268787"/>
          </a:xfrm>
        </p:spPr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 err="1"/>
              <a:t>Rumusan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H</a:t>
            </a:r>
            <a:r>
              <a:rPr lang="en-US" sz="2800" b="1" baseline="-25000" dirty="0"/>
              <a:t>0</a:t>
            </a:r>
            <a:r>
              <a:rPr lang="en-US" sz="2800" b="1" dirty="0"/>
              <a:t>: </a:t>
            </a:r>
            <a:r>
              <a:rPr lang="en-US" sz="2800" b="1" i="1" dirty="0"/>
              <a:t>d </a:t>
            </a:r>
            <a:r>
              <a:rPr lang="en-US" sz="2800" b="1" dirty="0"/>
              <a:t>= 0	 	</a:t>
            </a:r>
            <a:r>
              <a:rPr lang="en-US" sz="2800" b="1" i="1" dirty="0"/>
              <a:t>d ≤ </a:t>
            </a:r>
            <a:r>
              <a:rPr lang="en-US" sz="2800" b="1" dirty="0"/>
              <a:t>0	 	</a:t>
            </a:r>
            <a:r>
              <a:rPr lang="en-US" sz="2800" b="1" i="1" dirty="0"/>
              <a:t>d </a:t>
            </a:r>
            <a:r>
              <a:rPr lang="en-US" sz="2800" b="1" dirty="0"/>
              <a:t>≥ 0 	</a:t>
            </a:r>
            <a:endParaRPr lang="en-US" sz="2800" b="1" baseline="-25000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H</a:t>
            </a:r>
            <a:r>
              <a:rPr lang="en-US" sz="2800" b="1" baseline="-25000" dirty="0"/>
              <a:t>A</a:t>
            </a:r>
            <a:r>
              <a:rPr lang="en-US" sz="2800" b="1" dirty="0"/>
              <a:t>: </a:t>
            </a:r>
            <a:r>
              <a:rPr lang="en-US" sz="2800" b="1" i="1" dirty="0"/>
              <a:t>d</a:t>
            </a:r>
            <a:r>
              <a:rPr lang="en-US" sz="2800" b="1" dirty="0"/>
              <a:t> ≠ 0		</a:t>
            </a:r>
            <a:r>
              <a:rPr lang="en-US" sz="2800" b="1" i="1" dirty="0"/>
              <a:t>d &gt;</a:t>
            </a:r>
            <a:r>
              <a:rPr lang="en-US" sz="2800" b="1" dirty="0"/>
              <a:t> 0		</a:t>
            </a:r>
            <a:r>
              <a:rPr lang="en-US" sz="2800" b="1" i="1" dirty="0"/>
              <a:t>d &lt;</a:t>
            </a:r>
            <a:r>
              <a:rPr lang="en-US" sz="2800" b="1" dirty="0"/>
              <a:t> 0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: </a:t>
            </a:r>
            <a:r>
              <a:rPr lang="en-US" sz="2800" b="1" dirty="0" err="1" smtClean="0"/>
              <a:t>Ditentukan</a:t>
            </a:r>
            <a:r>
              <a:rPr lang="en-US" sz="2800" b="1" dirty="0" smtClean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: </a:t>
            </a:r>
            <a:r>
              <a:rPr lang="en-US" sz="2800" b="1" dirty="0" err="1" smtClean="0"/>
              <a:t>DIhitung</a:t>
            </a:r>
            <a:r>
              <a:rPr lang="en-US" sz="2800" b="1" dirty="0" smtClean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rumus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Keputusan</a:t>
            </a:r>
            <a:r>
              <a:rPr lang="en-US" sz="2800" b="1" dirty="0"/>
              <a:t>: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ditolak</a:t>
            </a:r>
            <a:r>
              <a:rPr lang="en-US" sz="2800" b="1" dirty="0"/>
              <a:t> </a:t>
            </a:r>
            <a:r>
              <a:rPr lang="en-US" sz="2800" b="1" dirty="0" err="1"/>
              <a:t>jika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daripada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. 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Sebaliknya</a:t>
            </a:r>
            <a:r>
              <a:rPr lang="en-US" sz="2800" b="1" dirty="0" smtClean="0"/>
              <a:t> …....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Kesimpulan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4B2BE-AFD1-4B69-B5BA-EFD6CEF6C2C9}" type="slidenum">
              <a:rPr lang="en-US"/>
              <a:pPr/>
              <a:t>123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502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RUMUS </a:t>
            </a:r>
            <a:r>
              <a:rPr lang="en-US" sz="4000" b="1" dirty="0" smtClean="0">
                <a:solidFill>
                  <a:schemeClr val="bg1"/>
                </a:solidFill>
              </a:rPr>
              <a:t>NILAI </a:t>
            </a:r>
            <a:r>
              <a:rPr lang="en-US" sz="4000" b="1" dirty="0">
                <a:solidFill>
                  <a:schemeClr val="bg1"/>
                </a:solidFill>
              </a:rPr>
              <a:t>HITUNG</a:t>
            </a:r>
          </a:p>
        </p:txBody>
      </p:sp>
      <p:graphicFrame>
        <p:nvGraphicFramePr>
          <p:cNvPr id="89088" name="Object 0"/>
          <p:cNvGraphicFramePr>
            <a:graphicFrameLocks noChangeAspect="1"/>
          </p:cNvGraphicFramePr>
          <p:nvPr/>
        </p:nvGraphicFramePr>
        <p:xfrm>
          <a:off x="609600" y="1600200"/>
          <a:ext cx="2057400" cy="1219200"/>
        </p:xfrm>
        <a:graphic>
          <a:graphicData uri="http://schemas.openxmlformats.org/presentationml/2006/ole">
            <p:oleObj spid="_x0000_s104450" name="Equation" r:id="rId3" imgW="406080" imgH="444240" progId="Equation.3">
              <p:embed/>
            </p:oleObj>
          </a:graphicData>
        </a:graphic>
      </p:graphicFrame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2819400" y="2819400"/>
          <a:ext cx="1981200" cy="1143000"/>
        </p:xfrm>
        <a:graphic>
          <a:graphicData uri="http://schemas.openxmlformats.org/presentationml/2006/ole">
            <p:oleObj spid="_x0000_s104451" name="Equation" r:id="rId4" imgW="545760" imgH="393480" progId="Equation.3">
              <p:embed/>
            </p:oleObj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3657600" y="3962400"/>
          <a:ext cx="4267200" cy="1447800"/>
        </p:xfrm>
        <a:graphic>
          <a:graphicData uri="http://schemas.openxmlformats.org/presentationml/2006/ole">
            <p:oleObj spid="_x0000_s104452" name="Equation" r:id="rId5" imgW="1346040" imgH="4698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Soal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Uji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Beda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Dua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Rata-rata: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Observasi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Berpasangan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686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/>
              <a:t>Waktu</a:t>
            </a:r>
            <a:r>
              <a:rPr lang="en-US" sz="2400" b="1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petani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menanam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usahanya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sebelum</a:t>
            </a:r>
            <a:r>
              <a:rPr lang="en-US" sz="2400" b="1" dirty="0" smtClean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sesudah</a:t>
            </a:r>
            <a:r>
              <a:rPr lang="en-US" sz="2400" b="1" dirty="0"/>
              <a:t> </a:t>
            </a:r>
            <a:r>
              <a:rPr lang="en-US" sz="2400" b="1" dirty="0" err="1"/>
              <a:t>mengikuti</a:t>
            </a:r>
            <a:r>
              <a:rPr lang="en-US" sz="2400" b="1" dirty="0"/>
              <a:t> </a:t>
            </a:r>
            <a:r>
              <a:rPr lang="en-US" sz="2400" b="1" dirty="0" err="1"/>
              <a:t>pelatihan</a:t>
            </a:r>
            <a:r>
              <a:rPr lang="en-US" sz="2400" b="1" dirty="0"/>
              <a:t> </a:t>
            </a:r>
            <a:r>
              <a:rPr lang="en-US" sz="2400" b="1" dirty="0" err="1" smtClean="0"/>
              <a:t>pertanian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adalah</a:t>
            </a:r>
            <a:r>
              <a:rPr lang="en-US" sz="2400" b="1" dirty="0" smtClean="0"/>
              <a:t> </a:t>
            </a:r>
            <a:r>
              <a:rPr lang="en-US" sz="2400" b="1" dirty="0" err="1"/>
              <a:t>sebagai</a:t>
            </a:r>
            <a:r>
              <a:rPr lang="en-US" sz="2400" b="1" dirty="0"/>
              <a:t> </a:t>
            </a:r>
            <a:r>
              <a:rPr lang="en-US" sz="2400" b="1" dirty="0" err="1"/>
              <a:t>berikut</a:t>
            </a:r>
            <a:r>
              <a:rPr lang="en-US" sz="2400" b="1" dirty="0"/>
              <a:t> (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 smtClean="0"/>
              <a:t>hari</a:t>
            </a:r>
            <a:r>
              <a:rPr lang="en-US" sz="2400" b="1" dirty="0" smtClean="0"/>
              <a:t>):</a:t>
            </a:r>
            <a:endParaRPr 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6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6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/>
              <a:t>Lakukan</a:t>
            </a:r>
            <a:r>
              <a:rPr lang="en-US" sz="2400" b="1" dirty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/>
              <a:t>terhadap</a:t>
            </a:r>
            <a:r>
              <a:rPr lang="en-US" sz="2400" b="1" dirty="0"/>
              <a:t> </a:t>
            </a:r>
            <a:r>
              <a:rPr lang="en-US" sz="2400" b="1" dirty="0" err="1"/>
              <a:t>dugaan</a:t>
            </a:r>
            <a:r>
              <a:rPr lang="en-US" sz="2400" b="1" dirty="0"/>
              <a:t> </a:t>
            </a:r>
            <a:r>
              <a:rPr lang="en-US" sz="2400" b="1" dirty="0" err="1"/>
              <a:t>bahwa</a:t>
            </a:r>
            <a:r>
              <a:rPr lang="en-US" sz="2400" b="1" dirty="0"/>
              <a:t> </a:t>
            </a:r>
            <a:r>
              <a:rPr lang="en-US" sz="2400" b="1" dirty="0" err="1"/>
              <a:t>waktu</a:t>
            </a:r>
            <a:r>
              <a:rPr lang="en-US" sz="2400" b="1" dirty="0"/>
              <a:t> yang </a:t>
            </a:r>
            <a:r>
              <a:rPr lang="en-US" sz="2400" b="1" dirty="0" err="1"/>
              <a:t>diperlukan</a:t>
            </a:r>
            <a:r>
              <a:rPr lang="en-US" sz="2400" b="1" dirty="0"/>
              <a:t> </a:t>
            </a:r>
            <a:r>
              <a:rPr lang="en-US" sz="2400" b="1" dirty="0" err="1" smtClean="0"/>
              <a:t>petani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menanam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tanamannya</a:t>
            </a:r>
            <a:r>
              <a:rPr lang="en-US" sz="2400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/>
              <a:t>berbeda</a:t>
            </a:r>
            <a:r>
              <a:rPr lang="en-US" b="1" dirty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sebelum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sesudah</a:t>
            </a:r>
            <a:r>
              <a:rPr lang="en-US" sz="2400" b="1" dirty="0"/>
              <a:t> </a:t>
            </a:r>
            <a:r>
              <a:rPr lang="en-US" sz="2400" b="1" dirty="0" err="1"/>
              <a:t>mengikuti</a:t>
            </a:r>
            <a:r>
              <a:rPr lang="en-US" sz="2400" b="1" dirty="0"/>
              <a:t> </a:t>
            </a:r>
            <a:r>
              <a:rPr lang="en-US" sz="2400" b="1" dirty="0" err="1"/>
              <a:t>pelatihan</a:t>
            </a:r>
            <a:r>
              <a:rPr lang="en-US" sz="2400" b="1" dirty="0"/>
              <a:t> </a:t>
            </a:r>
            <a:r>
              <a:rPr lang="en-US" sz="2400" b="1" dirty="0" err="1" smtClean="0"/>
              <a:t>pertanian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/>
              <a:t>tingkat</a:t>
            </a:r>
            <a:r>
              <a:rPr lang="en-US" sz="2400" b="1" dirty="0"/>
              <a:t> </a:t>
            </a:r>
            <a:r>
              <a:rPr lang="en-US" sz="2400" b="1" dirty="0" err="1"/>
              <a:t>signifikansi</a:t>
            </a:r>
            <a:r>
              <a:rPr lang="en-US" sz="2400" b="1" dirty="0"/>
              <a:t> 5%.</a:t>
            </a:r>
          </a:p>
        </p:txBody>
      </p:sp>
      <p:graphicFrame>
        <p:nvGraphicFramePr>
          <p:cNvPr id="19510" name="Group 54"/>
          <p:cNvGraphicFramePr>
            <a:graphicFrameLocks noGrp="1"/>
          </p:cNvGraphicFramePr>
          <p:nvPr>
            <p:ph sz="half" idx="2"/>
          </p:nvPr>
        </p:nvGraphicFramePr>
        <p:xfrm>
          <a:off x="1143000" y="3048000"/>
          <a:ext cx="6781800" cy="1254760"/>
        </p:xfrm>
        <a:graphic>
          <a:graphicData uri="http://schemas.openxmlformats.org/drawingml/2006/table">
            <a:tbl>
              <a:tblPr/>
              <a:tblGrid>
                <a:gridCol w="1477963"/>
                <a:gridCol w="731837"/>
                <a:gridCol w="838200"/>
                <a:gridCol w="838200"/>
                <a:gridCol w="914400"/>
                <a:gridCol w="990600"/>
                <a:gridCol w="990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Patani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Sebelum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Sesudah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0E249-6C85-471F-9D0A-E023002098D8}" type="slidenum">
              <a:rPr lang="en-US"/>
              <a:pPr/>
              <a:t>125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HASIL  ANALISIS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497387"/>
          </a:xfrm>
        </p:spPr>
        <p:txBody>
          <a:bodyPr/>
          <a:lstStyle/>
          <a:p>
            <a:pPr marL="552450" indent="-552450">
              <a:buFont typeface="Wingdings" pitchFamily="2" charset="2"/>
              <a:buAutoNum type="arabicPeriod"/>
            </a:pPr>
            <a:r>
              <a:rPr lang="en-US" sz="2500" dirty="0" err="1" smtClean="0"/>
              <a:t>Rumusan</a:t>
            </a:r>
            <a:r>
              <a:rPr lang="en-US" sz="2500" dirty="0" smtClean="0"/>
              <a:t> </a:t>
            </a:r>
            <a:r>
              <a:rPr lang="en-US" sz="2500" dirty="0" err="1"/>
              <a:t>Hipotesis</a:t>
            </a:r>
            <a:endParaRPr lang="en-US" sz="2500" dirty="0"/>
          </a:p>
          <a:p>
            <a:pPr marL="552450" indent="-552450">
              <a:buFont typeface="Wingdings" pitchFamily="2" charset="2"/>
              <a:buNone/>
            </a:pPr>
            <a:r>
              <a:rPr lang="en-US" sz="2500" dirty="0"/>
              <a:t>	H</a:t>
            </a:r>
            <a:r>
              <a:rPr lang="en-US" sz="2500" baseline="-25000" dirty="0"/>
              <a:t>0</a:t>
            </a:r>
            <a:r>
              <a:rPr lang="en-US" sz="2500" dirty="0"/>
              <a:t>: </a:t>
            </a:r>
            <a:r>
              <a:rPr lang="en-US" sz="2500" i="1" dirty="0"/>
              <a:t>d </a:t>
            </a:r>
            <a:r>
              <a:rPr lang="en-US" sz="2500" dirty="0"/>
              <a:t>= 0	 	</a:t>
            </a:r>
            <a:endParaRPr lang="en-US" sz="2500" baseline="-25000" dirty="0"/>
          </a:p>
          <a:p>
            <a:pPr marL="552450" indent="-552450">
              <a:buFont typeface="Wingdings" pitchFamily="2" charset="2"/>
              <a:buNone/>
            </a:pPr>
            <a:r>
              <a:rPr lang="en-US" sz="2500" dirty="0"/>
              <a:t>	H</a:t>
            </a:r>
            <a:r>
              <a:rPr lang="en-US" sz="2500" baseline="-25000" dirty="0"/>
              <a:t>A</a:t>
            </a:r>
            <a:r>
              <a:rPr lang="en-US" sz="2500" dirty="0"/>
              <a:t>: </a:t>
            </a:r>
            <a:r>
              <a:rPr lang="en-US" sz="2500" i="1" dirty="0"/>
              <a:t>d</a:t>
            </a:r>
            <a:r>
              <a:rPr lang="en-US" sz="2500" dirty="0"/>
              <a:t> ≠ 0</a:t>
            </a:r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500" dirty="0" err="1"/>
              <a:t>Nilai</a:t>
            </a:r>
            <a:r>
              <a:rPr lang="en-US" sz="2500" dirty="0"/>
              <a:t> </a:t>
            </a:r>
            <a:r>
              <a:rPr lang="en-US" sz="2500" dirty="0" err="1"/>
              <a:t>Kritis</a:t>
            </a:r>
            <a:r>
              <a:rPr lang="en-US" sz="2500" dirty="0"/>
              <a:t>: t = ±  </a:t>
            </a:r>
            <a:r>
              <a:rPr lang="en-US" sz="2500" dirty="0">
                <a:hlinkClick r:id="rId2" action="ppaction://hlinkfile"/>
              </a:rPr>
              <a:t>2,571</a:t>
            </a:r>
            <a:endParaRPr lang="en-US" sz="2500" dirty="0"/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500" dirty="0" err="1"/>
              <a:t>Nilai</a:t>
            </a:r>
            <a:r>
              <a:rPr lang="en-US" sz="2500" dirty="0"/>
              <a:t> </a:t>
            </a:r>
            <a:r>
              <a:rPr lang="en-US" sz="2500" dirty="0" err="1"/>
              <a:t>Hitung</a:t>
            </a:r>
            <a:r>
              <a:rPr lang="en-US" sz="2500" dirty="0"/>
              <a:t>: t = </a:t>
            </a:r>
            <a:r>
              <a:rPr lang="en-US" sz="2500" dirty="0">
                <a:hlinkClick r:id="rId3" action="ppaction://hlinkfile"/>
              </a:rPr>
              <a:t>4,39</a:t>
            </a:r>
            <a:endParaRPr lang="en-US" sz="2500" dirty="0"/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500" dirty="0" err="1"/>
              <a:t>Keputusan</a:t>
            </a:r>
            <a:r>
              <a:rPr lang="en-US" sz="2500" dirty="0"/>
              <a:t>: </a:t>
            </a:r>
            <a:r>
              <a:rPr lang="en-US" sz="2500" dirty="0" err="1"/>
              <a:t>t</a:t>
            </a:r>
            <a:r>
              <a:rPr lang="en-US" sz="2500" baseline="-25000" dirty="0" err="1"/>
              <a:t>hitung</a:t>
            </a:r>
            <a:r>
              <a:rPr lang="en-US" sz="2500" dirty="0"/>
              <a:t>= 4,39 &gt; </a:t>
            </a:r>
            <a:r>
              <a:rPr lang="en-US" sz="2500" dirty="0" err="1"/>
              <a:t>t</a:t>
            </a:r>
            <a:r>
              <a:rPr lang="en-US" sz="2500" baseline="-25000" dirty="0" err="1"/>
              <a:t>kritis</a:t>
            </a:r>
            <a:r>
              <a:rPr lang="en-US" sz="2500" dirty="0"/>
              <a:t> = 2,571. </a:t>
            </a:r>
            <a:r>
              <a:rPr lang="en-US" sz="2500" dirty="0" err="1"/>
              <a:t>Keputusan</a:t>
            </a:r>
            <a:r>
              <a:rPr lang="en-US" sz="2500" dirty="0"/>
              <a:t> </a:t>
            </a:r>
            <a:r>
              <a:rPr lang="en-US" sz="2500" dirty="0" err="1"/>
              <a:t>nya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</a:t>
            </a:r>
            <a:r>
              <a:rPr lang="en-US" sz="2500" dirty="0" err="1"/>
              <a:t>menolak</a:t>
            </a:r>
            <a:r>
              <a:rPr lang="en-US" sz="2500" dirty="0"/>
              <a:t> H</a:t>
            </a:r>
            <a:r>
              <a:rPr lang="en-US" sz="2500" baseline="-25000" dirty="0"/>
              <a:t>0</a:t>
            </a:r>
            <a:r>
              <a:rPr lang="en-US" sz="2500" dirty="0"/>
              <a:t>.</a:t>
            </a:r>
          </a:p>
          <a:p>
            <a:pPr marL="552450" indent="-552450">
              <a:buFont typeface="Wingdings" pitchFamily="2" charset="2"/>
              <a:buAutoNum type="arabicPeriod" startAt="2"/>
            </a:pPr>
            <a:r>
              <a:rPr lang="en-US" sz="2500" dirty="0" err="1"/>
              <a:t>Kesimpulan</a:t>
            </a:r>
            <a:r>
              <a:rPr lang="en-US" sz="2500" dirty="0"/>
              <a:t>: </a:t>
            </a:r>
            <a:r>
              <a:rPr lang="en-US" sz="2500" dirty="0" err="1" smtClean="0"/>
              <a:t>Ada</a:t>
            </a:r>
            <a:r>
              <a:rPr lang="en-US" sz="2500" dirty="0" smtClean="0"/>
              <a:t> </a:t>
            </a:r>
            <a:r>
              <a:rPr lang="en-US" sz="2500" dirty="0" err="1" smtClean="0"/>
              <a:t>perbedaan</a:t>
            </a:r>
            <a:r>
              <a:rPr lang="en-US" sz="2500" dirty="0" smtClean="0"/>
              <a:t> </a:t>
            </a:r>
            <a:r>
              <a:rPr lang="en-US" sz="2500" dirty="0" err="1" smtClean="0"/>
              <a:t>lamanya</a:t>
            </a:r>
            <a:r>
              <a:rPr lang="en-US" sz="2500" dirty="0" smtClean="0"/>
              <a:t> </a:t>
            </a:r>
            <a:r>
              <a:rPr lang="en-US" sz="2500" dirty="0" err="1" smtClean="0"/>
              <a:t>waktu</a:t>
            </a:r>
            <a:r>
              <a:rPr lang="en-US" sz="2500" dirty="0" smtClean="0"/>
              <a:t> yang </a:t>
            </a:r>
            <a:r>
              <a:rPr lang="en-US" sz="2500" dirty="0" err="1" smtClean="0"/>
              <a:t>diperlukan</a:t>
            </a:r>
            <a:r>
              <a:rPr lang="en-US" sz="2500" dirty="0" smtClean="0"/>
              <a:t> </a:t>
            </a:r>
            <a:r>
              <a:rPr lang="en-US" sz="2500" dirty="0" err="1" smtClean="0"/>
              <a:t>petani</a:t>
            </a:r>
            <a:r>
              <a:rPr lang="en-US" sz="2500" dirty="0" smtClean="0"/>
              <a:t> </a:t>
            </a:r>
            <a:r>
              <a:rPr lang="en-US" sz="2500" dirty="0" err="1" smtClean="0"/>
              <a:t>untuk</a:t>
            </a:r>
            <a:r>
              <a:rPr lang="en-US" sz="2500" dirty="0" smtClean="0"/>
              <a:t> </a:t>
            </a:r>
            <a:r>
              <a:rPr lang="en-US" sz="2500" dirty="0" err="1" smtClean="0"/>
              <a:t>menanam</a:t>
            </a:r>
            <a:r>
              <a:rPr lang="en-US" sz="2500" dirty="0" smtClean="0"/>
              <a:t> </a:t>
            </a:r>
            <a:r>
              <a:rPr lang="en-US" sz="2500" dirty="0" err="1" smtClean="0"/>
              <a:t>tanamannya</a:t>
            </a:r>
            <a:r>
              <a:rPr lang="en-US" sz="2500" dirty="0" smtClean="0"/>
              <a:t> </a:t>
            </a:r>
            <a:r>
              <a:rPr lang="en-US" sz="2500" dirty="0" err="1" smtClean="0"/>
              <a:t>antara</a:t>
            </a:r>
            <a:r>
              <a:rPr lang="en-US" sz="2500" dirty="0" smtClean="0"/>
              <a:t> </a:t>
            </a:r>
            <a:r>
              <a:rPr lang="en-US" sz="2500" dirty="0" err="1"/>
              <a:t>sebelum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dirty="0" err="1" smtClean="0"/>
              <a:t>sesudah</a:t>
            </a:r>
            <a:r>
              <a:rPr lang="en-US" sz="2500" dirty="0" smtClean="0"/>
              <a:t> </a:t>
            </a:r>
            <a:r>
              <a:rPr lang="en-US" sz="2500" dirty="0" err="1" smtClean="0"/>
              <a:t>petani</a:t>
            </a:r>
            <a:r>
              <a:rPr lang="en-US" sz="2500" dirty="0" smtClean="0"/>
              <a:t> </a:t>
            </a:r>
            <a:r>
              <a:rPr lang="en-US" sz="2500" dirty="0" err="1" smtClean="0"/>
              <a:t>mengikuti</a:t>
            </a:r>
            <a:r>
              <a:rPr lang="en-US" sz="2500" dirty="0" smtClean="0"/>
              <a:t> </a:t>
            </a:r>
            <a:r>
              <a:rPr lang="en-US" sz="2500" dirty="0" err="1" smtClean="0"/>
              <a:t>pelatihan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973D-C25B-4247-AB01-8B2B0117AB25}" type="slidenum">
              <a:rPr lang="en-US"/>
              <a:pPr/>
              <a:t>126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</a:rPr>
              <a:t>UJI HIPOTESIS PROPORSI POPULASI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268787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Tujuan</a:t>
            </a:r>
            <a:r>
              <a:rPr lang="en-US" b="1" dirty="0"/>
              <a:t>: </a:t>
            </a:r>
            <a:r>
              <a:rPr lang="en-US" b="1" dirty="0" err="1"/>
              <a:t>menguji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(</a:t>
            </a:r>
            <a:r>
              <a:rPr lang="en-US" b="1" dirty="0" err="1"/>
              <a:t>dugaan</a:t>
            </a:r>
            <a:r>
              <a:rPr lang="en-US" b="1" dirty="0"/>
              <a:t>)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err="1"/>
              <a:t>proporsi</a:t>
            </a:r>
            <a:r>
              <a:rPr lang="en-US" b="1" dirty="0"/>
              <a:t>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diperoleh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 smtClean="0"/>
              <a:t>sampel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/>
              <a:t>Pengujian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/>
              <a:t>proporsi</a:t>
            </a:r>
            <a:r>
              <a:rPr lang="en-US" b="1" dirty="0"/>
              <a:t>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distribusi</a:t>
            </a:r>
            <a:r>
              <a:rPr lang="en-US" b="1" dirty="0"/>
              <a:t> Z. </a:t>
            </a:r>
            <a:endParaRPr lang="en-US" b="1" dirty="0" smtClean="0"/>
          </a:p>
          <a:p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/>
              <a:t>demikian</a:t>
            </a:r>
            <a:r>
              <a:rPr lang="en-US" b="1" dirty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/>
              <a:t>perlu</a:t>
            </a:r>
            <a:r>
              <a:rPr lang="en-US" b="1" dirty="0"/>
              <a:t> </a:t>
            </a:r>
            <a:r>
              <a:rPr lang="en-US" b="1" dirty="0" err="1"/>
              <a:t>memperhatikan</a:t>
            </a:r>
            <a:r>
              <a:rPr lang="en-US" b="1" dirty="0"/>
              <a:t> </a:t>
            </a:r>
            <a:r>
              <a:rPr lang="en-US" b="1" i="1" dirty="0" err="1" smtClean="0"/>
              <a:t>derajat</a:t>
            </a:r>
            <a:r>
              <a:rPr lang="en-US" b="1" i="1" dirty="0" smtClean="0"/>
              <a:t> </a:t>
            </a:r>
            <a:r>
              <a:rPr lang="en-US" b="1" i="1" dirty="0" err="1" smtClean="0"/>
              <a:t>bebas</a:t>
            </a:r>
            <a:r>
              <a:rPr lang="en-US" b="1" i="1" dirty="0" smtClean="0"/>
              <a:t> </a:t>
            </a:r>
            <a:r>
              <a:rPr lang="en-US" b="1" dirty="0" smtClean="0"/>
              <a:t>(db)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4E6D-7816-44E9-9E12-D97694C4D77A}" type="slidenum">
              <a:rPr lang="en-US"/>
              <a:pPr/>
              <a:t>127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PROSEDUR 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UJI </a:t>
            </a:r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HIPOTESIS PROPORSI POPULASI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268787"/>
          </a:xfrm>
        </p:spPr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 err="1" smtClean="0"/>
              <a:t>Rumusan</a:t>
            </a:r>
            <a:r>
              <a:rPr lang="en-US" sz="2800" b="1" dirty="0" smtClean="0"/>
              <a:t> </a:t>
            </a:r>
            <a:r>
              <a:rPr lang="en-US" sz="2800" b="1" dirty="0" err="1"/>
              <a:t>Hipotesis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H</a:t>
            </a:r>
            <a:r>
              <a:rPr lang="en-US" sz="2800" b="1" baseline="-25000" dirty="0"/>
              <a:t>0</a:t>
            </a:r>
            <a:r>
              <a:rPr lang="en-US" sz="2800" b="1" dirty="0"/>
              <a:t>: </a:t>
            </a:r>
            <a:r>
              <a:rPr lang="en-US" sz="2800" b="1" dirty="0">
                <a:sym typeface="Symbol" pitchFamily="18" charset="2"/>
              </a:rPr>
              <a:t> </a:t>
            </a:r>
            <a:r>
              <a:rPr lang="en-US" sz="2800" b="1" dirty="0"/>
              <a:t>= ..	 </a:t>
            </a:r>
            <a:r>
              <a:rPr lang="en-US" sz="2800" b="1" dirty="0">
                <a:sym typeface="Symbol" pitchFamily="18" charset="2"/>
              </a:rPr>
              <a:t> </a:t>
            </a:r>
            <a:r>
              <a:rPr lang="en-US" sz="2800" b="1" i="1" dirty="0"/>
              <a:t>≤ ..</a:t>
            </a:r>
            <a:r>
              <a:rPr lang="en-US" sz="2800" b="1" dirty="0"/>
              <a:t>	 </a:t>
            </a:r>
            <a:r>
              <a:rPr lang="en-US" sz="2800" b="1" dirty="0">
                <a:sym typeface="Symbol" pitchFamily="18" charset="2"/>
              </a:rPr>
              <a:t> </a:t>
            </a:r>
            <a:r>
              <a:rPr lang="en-US" sz="2800" b="1" dirty="0"/>
              <a:t>≥ .. 	</a:t>
            </a:r>
            <a:endParaRPr lang="en-US" sz="2800" b="1" baseline="-25000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H</a:t>
            </a:r>
            <a:r>
              <a:rPr lang="en-US" sz="2800" b="1" baseline="-25000" dirty="0"/>
              <a:t>A</a:t>
            </a:r>
            <a:r>
              <a:rPr lang="en-US" sz="2800" b="1" dirty="0"/>
              <a:t>: </a:t>
            </a:r>
            <a:r>
              <a:rPr lang="en-US" sz="2800" b="1" dirty="0">
                <a:sym typeface="Symbol" pitchFamily="18" charset="2"/>
              </a:rPr>
              <a:t> </a:t>
            </a:r>
            <a:r>
              <a:rPr lang="en-US" sz="2800" b="1" dirty="0"/>
              <a:t>≠ ..	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i="1" dirty="0"/>
              <a:t> &gt;</a:t>
            </a:r>
            <a:r>
              <a:rPr lang="en-US" sz="2800" b="1" dirty="0"/>
              <a:t> ..	 </a:t>
            </a:r>
            <a:r>
              <a:rPr lang="en-US" sz="2800" b="1" dirty="0">
                <a:sym typeface="Symbol" pitchFamily="18" charset="2"/>
              </a:rPr>
              <a:t> </a:t>
            </a:r>
            <a:r>
              <a:rPr lang="en-US" sz="2800" b="1" i="1" dirty="0"/>
              <a:t>&lt;</a:t>
            </a:r>
            <a:r>
              <a:rPr lang="en-US" sz="2800" b="1" dirty="0"/>
              <a:t> ..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: </a:t>
            </a:r>
            <a:r>
              <a:rPr lang="en-US" sz="2800" b="1" dirty="0" err="1" smtClean="0"/>
              <a:t>ditentukan</a:t>
            </a:r>
            <a:r>
              <a:rPr lang="en-US" sz="2800" b="1" dirty="0" smtClean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: </a:t>
            </a:r>
            <a:r>
              <a:rPr lang="en-US" sz="2800" b="1" dirty="0" err="1" smtClean="0"/>
              <a:t>dihitung</a:t>
            </a:r>
            <a:r>
              <a:rPr lang="en-US" sz="2800" b="1" dirty="0" smtClean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rumus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Keputusan</a:t>
            </a:r>
            <a:r>
              <a:rPr lang="en-US" sz="2800" b="1" dirty="0"/>
              <a:t>: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ditolak</a:t>
            </a:r>
            <a:r>
              <a:rPr lang="en-US" sz="2800" b="1" dirty="0"/>
              <a:t> </a:t>
            </a:r>
            <a:r>
              <a:rPr lang="en-US" sz="2800" b="1" dirty="0" err="1"/>
              <a:t>jika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daripada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. </a:t>
            </a:r>
            <a:r>
              <a:rPr lang="en-US" sz="2800" b="1" dirty="0" err="1"/>
              <a:t>Sebaliknya</a:t>
            </a:r>
            <a:r>
              <a:rPr lang="en-US" sz="2800" b="1" dirty="0"/>
              <a:t> </a:t>
            </a:r>
            <a:r>
              <a:rPr lang="en-US" sz="2800" b="1" dirty="0" smtClean="0"/>
              <a:t>………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Kesimpulan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C679-5CB0-44B1-8303-83B24DA960C8}" type="slidenum">
              <a:rPr lang="en-US"/>
              <a:pPr/>
              <a:t>128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RUMUS 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NILAI Z-HITUNG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90112" name="Object 0"/>
          <p:cNvGraphicFramePr>
            <a:graphicFrameLocks noChangeAspect="1"/>
          </p:cNvGraphicFramePr>
          <p:nvPr>
            <p:ph sz="half" idx="1"/>
          </p:nvPr>
        </p:nvGraphicFramePr>
        <p:xfrm>
          <a:off x="990600" y="1676400"/>
          <a:ext cx="3094038" cy="1570038"/>
        </p:xfrm>
        <a:graphic>
          <a:graphicData uri="http://schemas.openxmlformats.org/presentationml/2006/ole">
            <p:oleObj spid="_x0000_s105474" name="Equation" r:id="rId3" imgW="660240" imgH="444240" progId="Equation.3">
              <p:embed/>
            </p:oleObj>
          </a:graphicData>
        </a:graphic>
      </p:graphicFrame>
      <p:graphicFrame>
        <p:nvGraphicFramePr>
          <p:cNvPr id="90113" name="Object 1"/>
          <p:cNvGraphicFramePr>
            <a:graphicFrameLocks noChangeAspect="1"/>
          </p:cNvGraphicFramePr>
          <p:nvPr>
            <p:ph sz="half" idx="2"/>
          </p:nvPr>
        </p:nvGraphicFramePr>
        <p:xfrm>
          <a:off x="2895600" y="3505200"/>
          <a:ext cx="4876800" cy="1614488"/>
        </p:xfrm>
        <a:graphic>
          <a:graphicData uri="http://schemas.openxmlformats.org/presentationml/2006/ole">
            <p:oleObj spid="_x0000_s105475" name="Equation" r:id="rId4" imgW="901440" imgH="40608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Soal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 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Uji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Proporsi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2118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 err="1">
                <a:latin typeface="CG Times" pitchFamily="18" charset="0"/>
              </a:rPr>
              <a:t>Suatu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pengelola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Agrowisata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menyatakan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bahwa</a:t>
            </a:r>
            <a:r>
              <a:rPr lang="en-US" sz="2800" b="1" dirty="0">
                <a:latin typeface="CG Times" pitchFamily="18" charset="0"/>
              </a:rPr>
              <a:t> 65% </a:t>
            </a:r>
            <a:r>
              <a:rPr lang="en-US" sz="2800" b="1" dirty="0" err="1" smtClean="0">
                <a:latin typeface="CG Times" pitchFamily="18" charset="0"/>
              </a:rPr>
              <a:t>wisatawan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merasa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puas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atas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jasa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layanannya</a:t>
            </a:r>
            <a:r>
              <a:rPr lang="en-US" sz="2800" b="1" dirty="0" smtClean="0">
                <a:latin typeface="CG Times" pitchFamily="18" charset="0"/>
              </a:rPr>
              <a:t>. </a:t>
            </a:r>
            <a:r>
              <a:rPr lang="en-US" sz="2800" b="1" dirty="0" err="1">
                <a:latin typeface="CG Times" pitchFamily="18" charset="0"/>
              </a:rPr>
              <a:t>Untuk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membuktikan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pernyataan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ini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dilakukan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penelitian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dengan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meminta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respon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dari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pengunjung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agrowisata</a:t>
            </a:r>
            <a:r>
              <a:rPr lang="en-US" sz="2800" b="1" dirty="0" smtClean="0">
                <a:latin typeface="CG Times" pitchFamily="18" charset="0"/>
              </a:rPr>
              <a:t>.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2800" b="1" dirty="0" smtClean="0">
              <a:latin typeface="CG Times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 err="1" smtClean="0">
                <a:latin typeface="CG Times" pitchFamily="18" charset="0"/>
              </a:rPr>
              <a:t>Setelah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dilakukan</a:t>
            </a:r>
            <a:r>
              <a:rPr lang="en-US" sz="2800" b="1" dirty="0">
                <a:latin typeface="CG Times" pitchFamily="18" charset="0"/>
              </a:rPr>
              <a:t> survey </a:t>
            </a:r>
            <a:r>
              <a:rPr lang="en-US" sz="2800" b="1" dirty="0" err="1">
                <a:latin typeface="CG Times" pitchFamily="18" charset="0"/>
              </a:rPr>
              <a:t>diperoleh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informasi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bahwa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dari</a:t>
            </a:r>
            <a:r>
              <a:rPr lang="en-US" sz="2800" b="1" dirty="0">
                <a:latin typeface="CG Times" pitchFamily="18" charset="0"/>
              </a:rPr>
              <a:t> 250 </a:t>
            </a:r>
            <a:r>
              <a:rPr lang="en-US" sz="2800" b="1" dirty="0" err="1" smtClean="0">
                <a:latin typeface="CG Times" pitchFamily="18" charset="0"/>
              </a:rPr>
              <a:t>pengunjung</a:t>
            </a:r>
            <a:r>
              <a:rPr lang="en-US" sz="2800" b="1" dirty="0" smtClean="0">
                <a:latin typeface="CG Times" pitchFamily="18" charset="0"/>
              </a:rPr>
              <a:t> yang </a:t>
            </a:r>
            <a:r>
              <a:rPr lang="en-US" sz="2800" b="1" dirty="0" err="1">
                <a:latin typeface="CG Times" pitchFamily="18" charset="0"/>
              </a:rPr>
              <a:t>memberi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respon</a:t>
            </a:r>
            <a:r>
              <a:rPr lang="en-US" sz="2800" b="1" dirty="0">
                <a:latin typeface="CG Times" pitchFamily="18" charset="0"/>
              </a:rPr>
              <a:t>, </a:t>
            </a:r>
            <a:r>
              <a:rPr lang="en-US" sz="2800" b="1" dirty="0" err="1" smtClean="0">
                <a:latin typeface="CG Times" pitchFamily="18" charset="0"/>
              </a:rPr>
              <a:t>sebanyak</a:t>
            </a:r>
            <a:r>
              <a:rPr lang="en-US" sz="2800" b="1" dirty="0" smtClean="0">
                <a:latin typeface="CG Times" pitchFamily="18" charset="0"/>
              </a:rPr>
              <a:t> 165 </a:t>
            </a:r>
            <a:r>
              <a:rPr lang="en-US" sz="2800" b="1" dirty="0" err="1" smtClean="0">
                <a:latin typeface="CG Times" pitchFamily="18" charset="0"/>
              </a:rPr>
              <a:t>pengunjung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menyatakan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puas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dengan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layanan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>
                <a:latin typeface="CG Times" pitchFamily="18" charset="0"/>
              </a:rPr>
              <a:t>yang </a:t>
            </a:r>
            <a:r>
              <a:rPr lang="en-US" sz="2800" b="1" dirty="0" err="1">
                <a:latin typeface="CG Times" pitchFamily="18" charset="0"/>
              </a:rPr>
              <a:t>diberikan</a:t>
            </a:r>
            <a:r>
              <a:rPr lang="en-US" sz="2800" b="1" dirty="0">
                <a:latin typeface="CG Times" pitchFamily="18" charset="0"/>
              </a:rPr>
              <a:t>. </a:t>
            </a:r>
            <a:endParaRPr lang="en-US" sz="2800" b="1" dirty="0" smtClean="0">
              <a:latin typeface="CG Times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 err="1" smtClean="0">
                <a:latin typeface="CG Times" pitchFamily="18" charset="0"/>
              </a:rPr>
              <a:t>Apakah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sampel</a:t>
            </a:r>
            <a:r>
              <a:rPr lang="en-US" sz="2800" b="1" dirty="0">
                <a:latin typeface="CG Times" pitchFamily="18" charset="0"/>
              </a:rPr>
              <a:t> yang </a:t>
            </a:r>
            <a:r>
              <a:rPr lang="en-US" sz="2800" b="1" dirty="0" err="1">
                <a:latin typeface="CG Times" pitchFamily="18" charset="0"/>
              </a:rPr>
              <a:t>diperoleh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mendukung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pernyataan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perusahaan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Agrowisata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tersebut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dengan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tingkat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signifikansi</a:t>
            </a:r>
            <a:r>
              <a:rPr lang="en-US" sz="2800" b="1" dirty="0">
                <a:latin typeface="CG Times" pitchFamily="18" charset="0"/>
              </a:rPr>
              <a:t> 5%?</a:t>
            </a:r>
            <a:endParaRPr lang="en-US" sz="3300" b="1" dirty="0">
              <a:latin typeface="CG 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83820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8600" indent="-228600" algn="ctr">
              <a:tabLst>
                <a:tab pos="228600" algn="l"/>
              </a:tabLst>
            </a:pP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Asosiatif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merupakan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pernyataan</a:t>
            </a:r>
            <a:r>
              <a:rPr lang="en-US" sz="2400" b="1" dirty="0" smtClean="0"/>
              <a:t> yang </a:t>
            </a:r>
            <a:r>
              <a:rPr lang="en-US" sz="2400" b="1" dirty="0" err="1"/>
              <a:t>menunjukkan</a:t>
            </a:r>
            <a:r>
              <a:rPr lang="en-US" sz="2400" b="1" dirty="0"/>
              <a:t> </a:t>
            </a:r>
            <a:r>
              <a:rPr lang="en-US" sz="2400" b="1" dirty="0" err="1"/>
              <a:t>dugaan</a:t>
            </a:r>
            <a:r>
              <a:rPr lang="en-US" sz="2400" b="1" dirty="0"/>
              <a:t> </a:t>
            </a:r>
            <a:r>
              <a:rPr lang="en-US" sz="2400" b="1" dirty="0" err="1" smtClean="0"/>
              <a:t>hubungan</a:t>
            </a:r>
            <a:r>
              <a:rPr lang="en-US" sz="2400" b="1" dirty="0" smtClean="0"/>
              <a:t> </a:t>
            </a:r>
            <a:r>
              <a:rPr lang="en-US" sz="2400" b="1" dirty="0" err="1"/>
              <a:t>antara</a:t>
            </a:r>
            <a:r>
              <a:rPr lang="en-US" sz="2400" b="1" dirty="0"/>
              <a:t> </a:t>
            </a:r>
            <a:r>
              <a:rPr lang="en-US" sz="2400" b="1" dirty="0" err="1"/>
              <a:t>dua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228600" indent="-228600" algn="ctr">
              <a:tabLst>
                <a:tab pos="228600" algn="l"/>
              </a:tabLst>
            </a:pPr>
            <a:endParaRPr lang="en-US" sz="2400" b="1" dirty="0" smtClean="0"/>
          </a:p>
          <a:p>
            <a:pPr marL="228600" indent="-228600" algn="ctr">
              <a:tabLst>
                <a:tab pos="228600" algn="l"/>
              </a:tabLst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 :  </a:t>
            </a:r>
            <a:r>
              <a:rPr lang="en-US" sz="2400" b="1" dirty="0" err="1" smtClean="0"/>
              <a:t>Pertanyaan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penelitiannya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marL="228600" indent="-228600">
              <a:buFontTx/>
              <a:buChar char="•"/>
              <a:tabLst>
                <a:tab pos="228600" algn="l"/>
              </a:tabLst>
            </a:pPr>
            <a:r>
              <a:rPr lang="fr-FR" sz="2400" b="1" dirty="0" err="1"/>
              <a:t>Apakah</a:t>
            </a:r>
            <a:r>
              <a:rPr lang="fr-FR" sz="2400" b="1" dirty="0"/>
              <a:t> ada </a:t>
            </a:r>
            <a:r>
              <a:rPr lang="fr-FR" sz="2400" b="1" dirty="0" err="1"/>
              <a:t>hubungan</a:t>
            </a:r>
            <a:r>
              <a:rPr lang="fr-FR" sz="2400" b="1" dirty="0"/>
              <a:t> </a:t>
            </a:r>
            <a:r>
              <a:rPr lang="fr-FR" sz="2400" b="1" dirty="0" err="1"/>
              <a:t>antara</a:t>
            </a:r>
            <a:r>
              <a:rPr lang="fr-FR" sz="2400" b="1" dirty="0"/>
              <a:t> </a:t>
            </a:r>
            <a:r>
              <a:rPr lang="fr-FR" sz="2400" b="1" dirty="0" err="1" smtClean="0"/>
              <a:t>harga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buah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dengan</a:t>
            </a:r>
            <a:r>
              <a:rPr lang="fr-FR" sz="2400" b="1" dirty="0" smtClean="0"/>
              <a:t> </a:t>
            </a:r>
            <a:r>
              <a:rPr lang="fr-FR" sz="2400" b="1" dirty="0"/>
              <a:t>volume </a:t>
            </a:r>
            <a:r>
              <a:rPr lang="fr-FR" sz="2400" b="1" dirty="0" err="1" smtClean="0"/>
              <a:t>penjualan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buah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Apel</a:t>
            </a:r>
            <a:r>
              <a:rPr lang="fr-FR" sz="2400" b="1" dirty="0" smtClean="0"/>
              <a:t>?</a:t>
            </a:r>
            <a:endParaRPr lang="fr-FR" sz="2400" b="1" dirty="0"/>
          </a:p>
          <a:p>
            <a:pPr marL="228600" indent="-228600">
              <a:buFontTx/>
              <a:buChar char="•"/>
              <a:tabLst>
                <a:tab pos="228600" algn="l"/>
              </a:tabLst>
            </a:pPr>
            <a:r>
              <a:rPr lang="fr-FR" sz="2400" b="1" dirty="0" err="1"/>
              <a:t>Apakah</a:t>
            </a:r>
            <a:r>
              <a:rPr lang="fr-FR" sz="2400" b="1" dirty="0"/>
              <a:t> ada </a:t>
            </a:r>
            <a:r>
              <a:rPr lang="fr-FR" sz="2400" b="1" dirty="0" err="1"/>
              <a:t>pengaruh</a:t>
            </a:r>
            <a:r>
              <a:rPr lang="fr-FR" sz="2400" b="1" dirty="0"/>
              <a:t> </a:t>
            </a:r>
            <a:r>
              <a:rPr lang="fr-FR" sz="2400" b="1" dirty="0" err="1" smtClean="0"/>
              <a:t>pemupukan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tanaman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Apel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Manalagi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terhadap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kadar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gula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buah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Apel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Manalagi</a:t>
            </a:r>
            <a:r>
              <a:rPr lang="fr-FR" sz="2400" b="1" dirty="0" smtClean="0"/>
              <a:t> ?</a:t>
            </a:r>
            <a:endParaRPr lang="en-US" sz="2400" b="1" dirty="0"/>
          </a:p>
          <a:p>
            <a:pPr marL="228600" indent="-228600">
              <a:tabLst>
                <a:tab pos="228600" algn="l"/>
              </a:tabLst>
            </a:pPr>
            <a:endParaRPr lang="en-US" sz="2400" b="1" u="sng" dirty="0" smtClean="0"/>
          </a:p>
          <a:p>
            <a:pPr marL="228600" indent="-228600">
              <a:tabLst>
                <a:tab pos="228600" algn="l"/>
              </a:tabLst>
            </a:pPr>
            <a:r>
              <a:rPr lang="en-US" sz="2400" b="1" u="sng" dirty="0" err="1" smtClean="0"/>
              <a:t>Rumusan</a:t>
            </a:r>
            <a:r>
              <a:rPr lang="en-US" sz="2400" b="1" u="sng" dirty="0" smtClean="0"/>
              <a:t> </a:t>
            </a:r>
            <a:r>
              <a:rPr lang="en-US" sz="2400" b="1" u="sng" dirty="0" err="1"/>
              <a:t>hipotesis</a:t>
            </a:r>
            <a:r>
              <a:rPr lang="en-US" sz="2400" b="1" u="sng" dirty="0"/>
              <a:t>:</a:t>
            </a:r>
          </a:p>
          <a:p>
            <a:pPr marL="228600" indent="-228600">
              <a:buFontTx/>
              <a:buChar char="•"/>
              <a:tabLst>
                <a:tab pos="228600" algn="l"/>
              </a:tabLst>
            </a:pPr>
            <a:r>
              <a:rPr lang="fr-FR" sz="2400" b="1" dirty="0" err="1"/>
              <a:t>Tidak</a:t>
            </a:r>
            <a:r>
              <a:rPr lang="fr-FR" sz="2400" b="1" dirty="0"/>
              <a:t> ada </a:t>
            </a:r>
            <a:r>
              <a:rPr lang="fr-FR" sz="2400" b="1" dirty="0" err="1"/>
              <a:t>hubungan</a:t>
            </a:r>
            <a:r>
              <a:rPr lang="fr-FR" sz="2400" b="1" dirty="0"/>
              <a:t> </a:t>
            </a:r>
            <a:r>
              <a:rPr lang="fr-FR" sz="2400" b="1" dirty="0" err="1"/>
              <a:t>antara</a:t>
            </a:r>
            <a:r>
              <a:rPr lang="fr-FR" sz="2400" b="1" dirty="0"/>
              <a:t> </a:t>
            </a:r>
            <a:r>
              <a:rPr lang="fr-FR" sz="2400" b="1" dirty="0" err="1" smtClean="0"/>
              <a:t>harga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buah</a:t>
            </a:r>
            <a:r>
              <a:rPr lang="fr-FR" sz="2400" b="1" dirty="0" smtClean="0"/>
              <a:t> appel </a:t>
            </a:r>
            <a:r>
              <a:rPr lang="fr-FR" sz="2400" b="1" dirty="0" err="1" smtClean="0"/>
              <a:t>dengan</a:t>
            </a:r>
            <a:r>
              <a:rPr lang="fr-FR" sz="2400" b="1" dirty="0" smtClean="0"/>
              <a:t> </a:t>
            </a:r>
            <a:r>
              <a:rPr lang="fr-FR" sz="2400" b="1" dirty="0"/>
              <a:t>volume </a:t>
            </a:r>
            <a:r>
              <a:rPr lang="fr-FR" sz="2400" b="1" dirty="0" err="1" smtClean="0"/>
              <a:t>penjualan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buah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apel</a:t>
            </a:r>
            <a:r>
              <a:rPr lang="fr-FR" sz="2400" b="1" dirty="0" smtClean="0"/>
              <a:t>. </a:t>
            </a:r>
            <a:r>
              <a:rPr lang="fr-FR" sz="2400" b="1" dirty="0"/>
              <a:t>Ho: </a:t>
            </a:r>
            <a:r>
              <a:rPr lang="fr-FR" sz="2400" b="1" dirty="0">
                <a:sym typeface="Symbol" pitchFamily="18" charset="2"/>
              </a:rPr>
              <a:t> = 0</a:t>
            </a:r>
            <a:r>
              <a:rPr lang="fr-FR" sz="2400" b="1" dirty="0"/>
              <a:t>    Ha: </a:t>
            </a:r>
            <a:r>
              <a:rPr lang="fr-FR" sz="2400" b="1" dirty="0">
                <a:sym typeface="Symbol" pitchFamily="18" charset="2"/>
              </a:rPr>
              <a:t>  0</a:t>
            </a:r>
            <a:endParaRPr lang="fr-FR" sz="2400" b="1" dirty="0"/>
          </a:p>
          <a:p>
            <a:pPr marL="228600" indent="-228600">
              <a:buFontTx/>
              <a:buChar char="•"/>
              <a:tabLst>
                <a:tab pos="228600" algn="l"/>
              </a:tabLst>
            </a:pPr>
            <a:r>
              <a:rPr lang="fr-FR" sz="2400" b="1" dirty="0" err="1"/>
              <a:t>Tidak</a:t>
            </a:r>
            <a:r>
              <a:rPr lang="fr-FR" sz="2400" b="1" dirty="0"/>
              <a:t> ada </a:t>
            </a:r>
            <a:r>
              <a:rPr lang="fr-FR" sz="2400" b="1" dirty="0" err="1"/>
              <a:t>pengaruh</a:t>
            </a:r>
            <a:r>
              <a:rPr lang="fr-FR" sz="2400" b="1" dirty="0"/>
              <a:t> </a:t>
            </a:r>
            <a:r>
              <a:rPr lang="fr-FR" sz="2400" b="1" dirty="0" err="1" smtClean="0"/>
              <a:t>pemupukan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tanaman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terhadap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kadar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gula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buah</a:t>
            </a:r>
            <a:r>
              <a:rPr lang="fr-FR" sz="2400" b="1" dirty="0" smtClean="0"/>
              <a:t> Appel. </a:t>
            </a:r>
            <a:r>
              <a:rPr lang="fr-FR" sz="2400" b="1" dirty="0"/>
              <a:t>Ho: </a:t>
            </a:r>
            <a:r>
              <a:rPr lang="fr-FR" sz="2400" b="1" dirty="0">
                <a:sym typeface="Symbol" pitchFamily="18" charset="2"/>
              </a:rPr>
              <a:t> = 0</a:t>
            </a:r>
            <a:r>
              <a:rPr lang="fr-FR" sz="2400" b="1" dirty="0"/>
              <a:t>    Ha: </a:t>
            </a:r>
            <a:r>
              <a:rPr lang="fr-FR" sz="2400" b="1" dirty="0">
                <a:sym typeface="Symbol" pitchFamily="18" charset="2"/>
              </a:rPr>
              <a:t>  0</a:t>
            </a:r>
            <a:r>
              <a:rPr lang="fr-FR" sz="2400" b="1" dirty="0" smtClean="0"/>
              <a:t>.</a:t>
            </a:r>
          </a:p>
          <a:p>
            <a:pPr marL="228600" indent="-228600">
              <a:buFontTx/>
              <a:buChar char="•"/>
              <a:tabLst>
                <a:tab pos="228600" algn="l"/>
              </a:tabLst>
            </a:pPr>
            <a:endParaRPr lang="en-US" sz="2400" b="1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HIPOTESIS  ASOSIATIF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A4A75-A439-4D04-B09A-2F781930C301}" type="slidenum">
              <a:rPr lang="en-US"/>
              <a:pPr/>
              <a:t>130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HASIL  ANALISIS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497387"/>
          </a:xfrm>
        </p:spPr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/>
              <a:t>Hipotesis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0</a:t>
            </a:r>
            <a:r>
              <a:rPr lang="en-US" b="1" dirty="0"/>
              <a:t>: </a:t>
            </a:r>
            <a:r>
              <a:rPr lang="en-US" b="1" dirty="0">
                <a:sym typeface="Symbol" pitchFamily="18" charset="2"/>
              </a:rPr>
              <a:t> </a:t>
            </a:r>
            <a:r>
              <a:rPr lang="en-US" b="1" dirty="0"/>
              <a:t>= 0,65	</a:t>
            </a:r>
            <a:endParaRPr lang="en-US" b="1" baseline="-25000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A</a:t>
            </a:r>
            <a:r>
              <a:rPr lang="en-US" b="1" dirty="0"/>
              <a:t>: </a:t>
            </a:r>
            <a:r>
              <a:rPr lang="en-US" b="1" dirty="0">
                <a:sym typeface="Symbol" pitchFamily="18" charset="2"/>
              </a:rPr>
              <a:t> </a:t>
            </a:r>
            <a:r>
              <a:rPr lang="en-US" b="1" dirty="0"/>
              <a:t>≠ 0,65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Kritis</a:t>
            </a:r>
            <a:r>
              <a:rPr lang="en-US" b="1" dirty="0"/>
              <a:t>: Z =  ± 1,96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Hitung</a:t>
            </a:r>
            <a:r>
              <a:rPr lang="en-US" b="1" dirty="0"/>
              <a:t>: Z = 0.33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Keputusan</a:t>
            </a:r>
            <a:r>
              <a:rPr lang="en-US" b="1" dirty="0"/>
              <a:t>: H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b="1" dirty="0" err="1"/>
              <a:t>diterima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Kesimpulan</a:t>
            </a:r>
            <a:r>
              <a:rPr lang="en-US" b="1" dirty="0"/>
              <a:t>: </a:t>
            </a:r>
            <a:r>
              <a:rPr lang="en-US" b="1" dirty="0" err="1" smtClean="0"/>
              <a:t>Wisatawan</a:t>
            </a:r>
            <a:r>
              <a:rPr lang="en-US" b="1" dirty="0" smtClean="0"/>
              <a:t> yang </a:t>
            </a:r>
            <a:r>
              <a:rPr lang="en-US" b="1" dirty="0" err="1"/>
              <a:t>menyatakan</a:t>
            </a:r>
            <a:r>
              <a:rPr lang="en-US" b="1" dirty="0"/>
              <a:t> </a:t>
            </a:r>
            <a:r>
              <a:rPr lang="en-US" b="1" dirty="0" err="1"/>
              <a:t>puas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65%.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UJI HIPOTESIS BEDA DUA PROPORSI POPULASI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8392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err="1"/>
              <a:t>Tujuan</a:t>
            </a:r>
            <a:r>
              <a:rPr lang="en-US" sz="3600" b="1" dirty="0"/>
              <a:t>: </a:t>
            </a:r>
            <a:r>
              <a:rPr lang="en-US" sz="3600" b="1" dirty="0" err="1"/>
              <a:t>menguji</a:t>
            </a:r>
            <a:r>
              <a:rPr lang="en-US" sz="3600" b="1" dirty="0"/>
              <a:t> </a:t>
            </a:r>
            <a:r>
              <a:rPr lang="en-US" sz="3600" b="1" dirty="0" err="1"/>
              <a:t>hipotesis</a:t>
            </a:r>
            <a:r>
              <a:rPr lang="en-US" sz="3600" b="1" dirty="0"/>
              <a:t> (</a:t>
            </a:r>
            <a:r>
              <a:rPr lang="en-US" sz="3600" b="1" dirty="0" err="1"/>
              <a:t>dugaan</a:t>
            </a:r>
            <a:r>
              <a:rPr lang="en-US" sz="3600" b="1" dirty="0"/>
              <a:t>) </a:t>
            </a:r>
            <a:r>
              <a:rPr lang="en-US" sz="3600" b="1" dirty="0" err="1"/>
              <a:t>terhadap</a:t>
            </a:r>
            <a:r>
              <a:rPr lang="en-US" sz="3600" b="1" dirty="0"/>
              <a:t> </a:t>
            </a:r>
            <a:r>
              <a:rPr lang="en-US" sz="3600" b="1" dirty="0" err="1" smtClean="0"/>
              <a:t>perbedaan</a:t>
            </a:r>
            <a:r>
              <a:rPr lang="en-US" sz="3600" b="1" dirty="0" smtClean="0"/>
              <a:t> </a:t>
            </a:r>
            <a:r>
              <a:rPr lang="en-US" sz="3600" b="1" dirty="0" err="1"/>
              <a:t>dua</a:t>
            </a:r>
            <a:r>
              <a:rPr lang="en-US" sz="3600" b="1" dirty="0"/>
              <a:t> </a:t>
            </a:r>
            <a:r>
              <a:rPr lang="en-US" sz="3600" b="1" dirty="0" err="1"/>
              <a:t>proporsi</a:t>
            </a:r>
            <a:r>
              <a:rPr lang="en-US" sz="3600" b="1" dirty="0"/>
              <a:t> </a:t>
            </a:r>
            <a:r>
              <a:rPr lang="en-US" sz="3600" b="1" dirty="0" err="1"/>
              <a:t>populasi</a:t>
            </a:r>
            <a:r>
              <a:rPr lang="en-US" sz="3600" b="1" dirty="0"/>
              <a:t> </a:t>
            </a:r>
            <a:r>
              <a:rPr lang="en-US" sz="3600" b="1" dirty="0" err="1"/>
              <a:t>berdasarkan</a:t>
            </a:r>
            <a:r>
              <a:rPr lang="en-US" sz="3600" b="1" dirty="0"/>
              <a:t> </a:t>
            </a:r>
            <a:r>
              <a:rPr lang="en-US" sz="3600" b="1" dirty="0" err="1"/>
              <a:t>informasi</a:t>
            </a:r>
            <a:r>
              <a:rPr lang="en-US" sz="3600" b="1" dirty="0"/>
              <a:t> yang </a:t>
            </a:r>
            <a:r>
              <a:rPr lang="en-US" sz="3600" b="1" dirty="0" err="1"/>
              <a:t>diperoleh</a:t>
            </a:r>
            <a:r>
              <a:rPr lang="en-US" sz="3600" b="1" dirty="0"/>
              <a:t> </a:t>
            </a:r>
            <a:r>
              <a:rPr lang="en-US" sz="3600" b="1" dirty="0" err="1"/>
              <a:t>dari</a:t>
            </a:r>
            <a:r>
              <a:rPr lang="en-US" sz="3600" b="1" dirty="0"/>
              <a:t> </a:t>
            </a:r>
            <a:r>
              <a:rPr lang="en-US" sz="3600" b="1" dirty="0" err="1" smtClean="0"/>
              <a:t>sampel</a:t>
            </a:r>
            <a:r>
              <a:rPr lang="en-US" sz="3600" b="1" dirty="0" smtClean="0"/>
              <a:t>.</a:t>
            </a:r>
          </a:p>
          <a:p>
            <a:pPr>
              <a:lnSpc>
                <a:spcPct val="90000"/>
              </a:lnSpc>
            </a:pPr>
            <a:endParaRPr lang="en-US" sz="3600" b="1" dirty="0"/>
          </a:p>
          <a:p>
            <a:pPr>
              <a:lnSpc>
                <a:spcPct val="90000"/>
              </a:lnSpc>
            </a:pPr>
            <a:r>
              <a:rPr lang="en-US" sz="3600" b="1" dirty="0" err="1"/>
              <a:t>Pengujian</a:t>
            </a:r>
            <a:r>
              <a:rPr lang="en-US" sz="3600" b="1" dirty="0"/>
              <a:t> </a:t>
            </a:r>
            <a:r>
              <a:rPr lang="en-US" sz="3600" b="1" dirty="0" err="1"/>
              <a:t>hipotesis</a:t>
            </a:r>
            <a:r>
              <a:rPr lang="en-US" sz="3600" b="1" dirty="0"/>
              <a:t> </a:t>
            </a:r>
            <a:r>
              <a:rPr lang="en-US" sz="3600" b="1" dirty="0" err="1"/>
              <a:t>proporsi</a:t>
            </a:r>
            <a:r>
              <a:rPr lang="en-US" sz="3600" b="1" dirty="0"/>
              <a:t> </a:t>
            </a:r>
            <a:r>
              <a:rPr lang="en-US" sz="3600" b="1" dirty="0" err="1"/>
              <a:t>populasi</a:t>
            </a:r>
            <a:r>
              <a:rPr lang="en-US" sz="3600" b="1" dirty="0"/>
              <a:t> </a:t>
            </a:r>
            <a:r>
              <a:rPr lang="en-US" sz="3600" b="1" dirty="0" err="1"/>
              <a:t>menggunakan</a:t>
            </a:r>
            <a:r>
              <a:rPr lang="en-US" sz="3600" b="1" dirty="0"/>
              <a:t> </a:t>
            </a:r>
            <a:r>
              <a:rPr lang="en-US" sz="3600" b="1" dirty="0" err="1"/>
              <a:t>distribusi</a:t>
            </a:r>
            <a:r>
              <a:rPr lang="en-US" sz="3600" b="1" dirty="0"/>
              <a:t> Z. </a:t>
            </a:r>
            <a:r>
              <a:rPr lang="en-US" sz="3600" b="1" dirty="0" err="1"/>
              <a:t>Dengan</a:t>
            </a:r>
            <a:r>
              <a:rPr lang="en-US" sz="3600" b="1" dirty="0"/>
              <a:t> </a:t>
            </a:r>
            <a:r>
              <a:rPr lang="en-US" sz="3600" b="1" dirty="0" err="1"/>
              <a:t>demikian</a:t>
            </a:r>
            <a:r>
              <a:rPr lang="en-US" sz="3600" b="1" dirty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/>
              <a:t>perlu</a:t>
            </a:r>
            <a:r>
              <a:rPr lang="en-US" sz="3600" b="1" dirty="0"/>
              <a:t> </a:t>
            </a:r>
            <a:r>
              <a:rPr lang="en-US" sz="3600" b="1" dirty="0" err="1"/>
              <a:t>memperhatikan</a:t>
            </a:r>
            <a:r>
              <a:rPr lang="en-US" sz="3600" b="1" dirty="0"/>
              <a:t> </a:t>
            </a:r>
            <a:r>
              <a:rPr lang="en-US" sz="3600" b="1" i="1" dirty="0" err="1" smtClean="0"/>
              <a:t>derajat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bebas</a:t>
            </a:r>
            <a:r>
              <a:rPr lang="en-US" sz="3600" b="1" i="1" dirty="0" smtClean="0"/>
              <a:t> </a:t>
            </a:r>
            <a:r>
              <a:rPr lang="en-US" sz="3600" b="1" dirty="0" smtClean="0"/>
              <a:t>(db)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976C-8B5A-4604-A184-EF6117011CEB}" type="slidenum">
              <a:rPr lang="en-US"/>
              <a:pPr/>
              <a:t>132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HASIL  ANALISIS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268787"/>
          </a:xfrm>
        </p:spPr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dirty="0" err="1" smtClean="0"/>
              <a:t>Rumusan</a:t>
            </a:r>
            <a:r>
              <a:rPr lang="en-US" sz="2800" b="1" dirty="0" smtClean="0"/>
              <a:t> </a:t>
            </a:r>
            <a:r>
              <a:rPr lang="en-US" sz="2800" b="1" dirty="0" err="1"/>
              <a:t>Hipotesis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H</a:t>
            </a:r>
            <a:r>
              <a:rPr lang="en-US" sz="2800" b="1" baseline="-25000" dirty="0"/>
              <a:t>0</a:t>
            </a:r>
            <a:r>
              <a:rPr lang="en-US" sz="2800" b="1" dirty="0"/>
              <a:t>: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/>
              <a:t>=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/>
              <a:t>	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i="1" dirty="0"/>
              <a:t>≤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i="1" dirty="0"/>
              <a:t> </a:t>
            </a:r>
            <a:r>
              <a:rPr lang="en-US" sz="2800" b="1" dirty="0"/>
              <a:t>	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/>
              <a:t>≥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/>
              <a:t>  	</a:t>
            </a:r>
            <a:endParaRPr lang="en-US" sz="2800" b="1" baseline="-25000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/>
              <a:t>	H</a:t>
            </a:r>
            <a:r>
              <a:rPr lang="en-US" sz="2800" b="1" baseline="-25000" dirty="0"/>
              <a:t>A</a:t>
            </a:r>
            <a:r>
              <a:rPr lang="en-US" sz="2800" b="1" dirty="0"/>
              <a:t>: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/>
              <a:t>≠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/>
              <a:t> 	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b="1" i="1" dirty="0"/>
              <a:t> &gt;</a:t>
            </a:r>
            <a:r>
              <a:rPr lang="en-US" sz="2800" b="1" dirty="0"/>
              <a:t>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/>
              <a:t>	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1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i="1" dirty="0"/>
              <a:t>&lt;</a:t>
            </a:r>
            <a:r>
              <a:rPr lang="en-US" sz="2800" b="1" dirty="0"/>
              <a:t> </a:t>
            </a:r>
            <a:r>
              <a:rPr lang="en-US" sz="2800" b="1" dirty="0">
                <a:sym typeface="Symbol" pitchFamily="18" charset="2"/>
              </a:rPr>
              <a:t></a:t>
            </a:r>
            <a:r>
              <a:rPr lang="en-US" sz="2800" b="1" baseline="-25000" dirty="0">
                <a:sym typeface="Symbol" pitchFamily="18" charset="2"/>
              </a:rPr>
              <a:t>2</a:t>
            </a:r>
            <a:r>
              <a:rPr lang="en-US" sz="2800" b="1" dirty="0">
                <a:sym typeface="Symbol" pitchFamily="18" charset="2"/>
              </a:rPr>
              <a:t> 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: </a:t>
            </a:r>
            <a:r>
              <a:rPr lang="en-US" sz="2800" b="1" dirty="0" err="1" smtClean="0"/>
              <a:t>Ditentukan</a:t>
            </a:r>
            <a:r>
              <a:rPr lang="en-US" sz="2800" b="1" dirty="0" smtClean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: </a:t>
            </a:r>
            <a:r>
              <a:rPr lang="en-US" sz="2800" b="1" dirty="0" err="1" smtClean="0"/>
              <a:t>Dihitung</a:t>
            </a:r>
            <a:r>
              <a:rPr lang="en-US" sz="2800" b="1" dirty="0" smtClean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rumus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Keputusan</a:t>
            </a:r>
            <a:r>
              <a:rPr lang="en-US" sz="2800" b="1" dirty="0"/>
              <a:t>: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ditolak</a:t>
            </a:r>
            <a:r>
              <a:rPr lang="en-US" sz="2800" b="1" dirty="0"/>
              <a:t> </a:t>
            </a:r>
            <a:r>
              <a:rPr lang="en-US" sz="2800" b="1" dirty="0" err="1"/>
              <a:t>jika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hitung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 </a:t>
            </a:r>
            <a:r>
              <a:rPr lang="en-US" sz="2800" b="1" dirty="0" err="1"/>
              <a:t>lebih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 err="1"/>
              <a:t>daripada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tabel</a:t>
            </a:r>
            <a:r>
              <a:rPr lang="en-US" sz="2800" b="1" dirty="0"/>
              <a:t> </a:t>
            </a:r>
            <a:r>
              <a:rPr lang="en-US" sz="2800" b="1" dirty="0" err="1"/>
              <a:t>absolut</a:t>
            </a:r>
            <a:r>
              <a:rPr lang="en-US" sz="2800" b="1" dirty="0"/>
              <a:t>. </a:t>
            </a:r>
            <a:r>
              <a:rPr lang="en-US" sz="2800" b="1" dirty="0" err="1"/>
              <a:t>Sebaliknya</a:t>
            </a:r>
            <a:r>
              <a:rPr lang="en-US" sz="2800" b="1" dirty="0"/>
              <a:t> </a:t>
            </a:r>
            <a:r>
              <a:rPr lang="en-US" sz="2800" b="1" dirty="0" smtClean="0"/>
              <a:t>…....</a:t>
            </a:r>
            <a:endParaRPr lang="en-US" sz="2800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sz="2800" b="1" dirty="0" err="1"/>
              <a:t>Kesimpulan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</a:rPr>
              <a:t>RUMUS </a:t>
            </a:r>
            <a:r>
              <a:rPr lang="en-US" sz="3200" b="1" dirty="0" smtClean="0">
                <a:solidFill>
                  <a:schemeClr val="bg1"/>
                </a:solidFill>
                <a:latin typeface="Arial Black" pitchFamily="34" charset="0"/>
              </a:rPr>
              <a:t>NILAI  Z-HITUNG</a:t>
            </a:r>
            <a:endParaRPr lang="en-US" sz="32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381000" y="1371600"/>
          <a:ext cx="3124200" cy="1447800"/>
        </p:xfrm>
        <a:graphic>
          <a:graphicData uri="http://schemas.openxmlformats.org/presentationml/2006/ole">
            <p:oleObj spid="_x0000_s106498" name="Equation" r:id="rId3" imgW="698400" imgH="431640" progId="Equation.3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886200" y="2133600"/>
          <a:ext cx="4114800" cy="1524000"/>
        </p:xfrm>
        <a:graphic>
          <a:graphicData uri="http://schemas.openxmlformats.org/presentationml/2006/ole">
            <p:oleObj spid="_x0000_s106499" name="Equation" r:id="rId4" imgW="1358640" imgH="444240" progId="Equation.3">
              <p:embed/>
            </p:oleObj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352800" y="5410200"/>
            <a:ext cx="2362200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q = 1 - p</a:t>
            </a:r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4800600" y="3733800"/>
          <a:ext cx="2971800" cy="1195388"/>
        </p:xfrm>
        <a:graphic>
          <a:graphicData uri="http://schemas.openxmlformats.org/presentationml/2006/ole">
            <p:oleObj spid="_x0000_s106500" name="Equation" r:id="rId5" imgW="698400" imgH="40608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Soal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Uji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Hipotesis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Beda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Dua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Proporsi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Populasi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648200"/>
          </a:xfrm>
        </p:spPr>
        <p:txBody>
          <a:bodyPr>
            <a:normAutofit fontScale="92500"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sz="2800" b="1" dirty="0" err="1" smtClean="0">
                <a:latin typeface="CG Times" pitchFamily="18" charset="0"/>
              </a:rPr>
              <a:t>Pengelola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kebun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mangga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menyatakan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bahwa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persentase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buah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mangga</a:t>
            </a:r>
            <a:r>
              <a:rPr lang="en-US" sz="2800" b="1" dirty="0" smtClean="0">
                <a:latin typeface="CG Times" pitchFamily="18" charset="0"/>
              </a:rPr>
              <a:t> yang </a:t>
            </a:r>
            <a:r>
              <a:rPr lang="en-US" sz="2800" b="1" dirty="0" err="1" smtClean="0">
                <a:latin typeface="CG Times" pitchFamily="18" charset="0"/>
              </a:rPr>
              <a:t>jelek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dari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dua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macam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kebun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produksi</a:t>
            </a:r>
            <a:r>
              <a:rPr lang="en-US" sz="2800" b="1" dirty="0" smtClean="0">
                <a:latin typeface="CG Times" pitchFamily="18" charset="0"/>
              </a:rPr>
              <a:t> (</a:t>
            </a:r>
            <a:r>
              <a:rPr lang="en-US" sz="2800" b="1" dirty="0" err="1" smtClean="0">
                <a:latin typeface="CG Times" pitchFamily="18" charset="0"/>
              </a:rPr>
              <a:t>Kebun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Monokultur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dan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Kebun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Campuran</a:t>
            </a:r>
            <a:r>
              <a:rPr lang="en-US" sz="2800" b="1" dirty="0" smtClean="0">
                <a:latin typeface="CG Times" pitchFamily="18" charset="0"/>
              </a:rPr>
              <a:t>) </a:t>
            </a:r>
            <a:r>
              <a:rPr lang="en-US" sz="2800" b="1" dirty="0" err="1">
                <a:latin typeface="CG Times" pitchFamily="18" charset="0"/>
              </a:rPr>
              <a:t>adalah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sama</a:t>
            </a:r>
            <a:r>
              <a:rPr lang="en-US" sz="2800" b="1" dirty="0">
                <a:latin typeface="CG Times" pitchFamily="18" charset="0"/>
              </a:rPr>
              <a:t>. </a:t>
            </a:r>
            <a:endParaRPr lang="en-US" sz="2800" b="1" dirty="0" smtClean="0">
              <a:latin typeface="CG Times" pitchFamily="18" charset="0"/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sz="2800" b="1" dirty="0" err="1" smtClean="0">
                <a:latin typeface="CG Times" pitchFamily="18" charset="0"/>
              </a:rPr>
              <a:t>Untuk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menguji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pernyataan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tersebut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diambil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sampel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buah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mangga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sebanyak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>
                <a:latin typeface="CG Times" pitchFamily="18" charset="0"/>
              </a:rPr>
              <a:t>200 </a:t>
            </a:r>
            <a:r>
              <a:rPr lang="en-US" sz="2800" b="1" dirty="0" err="1" smtClean="0">
                <a:latin typeface="CG Times" pitchFamily="18" charset="0"/>
              </a:rPr>
              <a:t>buah</a:t>
            </a:r>
            <a:r>
              <a:rPr lang="en-US" sz="2800" b="1" dirty="0" smtClean="0">
                <a:latin typeface="CG Times" pitchFamily="18" charset="0"/>
              </a:rPr>
              <a:t> yang </a:t>
            </a:r>
            <a:r>
              <a:rPr lang="en-US" sz="2800" b="1" dirty="0" err="1">
                <a:latin typeface="CG Times" pitchFamily="18" charset="0"/>
              </a:rPr>
              <a:t>dihasilkan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dari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kebun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Monokultur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dan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ternyata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terdapat</a:t>
            </a:r>
            <a:r>
              <a:rPr lang="en-US" sz="2800" b="1" dirty="0">
                <a:latin typeface="CG Times" pitchFamily="18" charset="0"/>
              </a:rPr>
              <a:t> 20 </a:t>
            </a:r>
            <a:r>
              <a:rPr lang="en-US" sz="2800" b="1" dirty="0" err="1" smtClean="0">
                <a:latin typeface="CG Times" pitchFamily="18" charset="0"/>
              </a:rPr>
              <a:t>buah</a:t>
            </a:r>
            <a:r>
              <a:rPr lang="en-US" sz="2800" b="1" dirty="0" smtClean="0">
                <a:latin typeface="CG Times" pitchFamily="18" charset="0"/>
              </a:rPr>
              <a:t> yang </a:t>
            </a:r>
            <a:r>
              <a:rPr lang="en-US" sz="2800" b="1" dirty="0" err="1" smtClean="0">
                <a:latin typeface="CG Times" pitchFamily="18" charset="0"/>
              </a:rPr>
              <a:t>jelek</a:t>
            </a:r>
            <a:r>
              <a:rPr lang="en-US" sz="2800" b="1" dirty="0" smtClean="0">
                <a:latin typeface="CG Times" pitchFamily="18" charset="0"/>
              </a:rPr>
              <a:t>. </a:t>
            </a:r>
            <a:r>
              <a:rPr lang="en-US" sz="2800" b="1" dirty="0" err="1">
                <a:latin typeface="CG Times" pitchFamily="18" charset="0"/>
              </a:rPr>
              <a:t>Sedangkan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dari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Kebun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Campuran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diambil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sampel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>
                <a:latin typeface="CG Times" pitchFamily="18" charset="0"/>
              </a:rPr>
              <a:t>sebanyak</a:t>
            </a:r>
            <a:r>
              <a:rPr lang="en-US" sz="2800" b="1" dirty="0">
                <a:latin typeface="CG Times" pitchFamily="18" charset="0"/>
              </a:rPr>
              <a:t> 300 </a:t>
            </a:r>
            <a:r>
              <a:rPr lang="en-US" sz="2800" b="1" dirty="0" err="1" smtClean="0">
                <a:latin typeface="CG Times" pitchFamily="18" charset="0"/>
              </a:rPr>
              <a:t>buah</a:t>
            </a:r>
            <a:r>
              <a:rPr lang="en-US" sz="2800" b="1" dirty="0" smtClean="0">
                <a:latin typeface="CG Times" pitchFamily="18" charset="0"/>
              </a:rPr>
              <a:t>, </a:t>
            </a:r>
            <a:r>
              <a:rPr lang="en-US" sz="2800" b="1" dirty="0" err="1">
                <a:latin typeface="CG Times" pitchFamily="18" charset="0"/>
              </a:rPr>
              <a:t>ternyata</a:t>
            </a:r>
            <a:r>
              <a:rPr lang="en-US" sz="2800" b="1" dirty="0">
                <a:latin typeface="CG Times" pitchFamily="18" charset="0"/>
              </a:rPr>
              <a:t> </a:t>
            </a:r>
            <a:r>
              <a:rPr lang="en-US" sz="2800" b="1" dirty="0" err="1" smtClean="0">
                <a:latin typeface="CG Times" pitchFamily="18" charset="0"/>
              </a:rPr>
              <a:t>terdapat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>
                <a:latin typeface="CG Times" pitchFamily="18" charset="0"/>
              </a:rPr>
              <a:t>45 </a:t>
            </a:r>
            <a:r>
              <a:rPr lang="en-US" sz="2800" b="1" dirty="0" err="1" smtClean="0">
                <a:latin typeface="CG Times" pitchFamily="18" charset="0"/>
              </a:rPr>
              <a:t>buah</a:t>
            </a:r>
            <a:r>
              <a:rPr lang="en-US" sz="2800" b="1" dirty="0" smtClean="0">
                <a:latin typeface="CG Times" pitchFamily="18" charset="0"/>
              </a:rPr>
              <a:t> yang </a:t>
            </a:r>
            <a:r>
              <a:rPr lang="en-US" sz="2800" b="1" dirty="0" err="1" smtClean="0">
                <a:latin typeface="CG Times" pitchFamily="18" charset="0"/>
              </a:rPr>
              <a:t>jelek</a:t>
            </a:r>
            <a:r>
              <a:rPr lang="en-US" sz="2800" b="1" dirty="0" smtClean="0">
                <a:latin typeface="CG Times" pitchFamily="18" charset="0"/>
              </a:rPr>
              <a:t>. 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2800" b="1" dirty="0" err="1" smtClean="0">
                <a:latin typeface="CG Times" pitchFamily="18" charset="0"/>
              </a:rPr>
              <a:t>Dengan</a:t>
            </a:r>
            <a:r>
              <a:rPr lang="en-US" sz="2800" b="1" dirty="0" smtClean="0">
                <a:latin typeface="CG Times" pitchFamily="18" charset="0"/>
              </a:rPr>
              <a:t> 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 = 5%,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apakah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sampel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yang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diperoleh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dapat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digunakan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sebagai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bukti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membenarkan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pernyataan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 </a:t>
            </a:r>
            <a:r>
              <a:rPr lang="en-US" sz="2800" b="1" dirty="0" err="1">
                <a:latin typeface="CG Times" pitchFamily="18" charset="0"/>
                <a:sym typeface="Symbol" pitchFamily="18" charset="2"/>
              </a:rPr>
              <a:t>tersebut</a:t>
            </a:r>
            <a:r>
              <a:rPr lang="en-US" sz="2800" b="1" dirty="0">
                <a:latin typeface="CG Times" pitchFamily="18" charset="0"/>
                <a:sym typeface="Symbol" pitchFamily="18" charset="2"/>
              </a:rPr>
              <a:t>?</a:t>
            </a:r>
            <a:endParaRPr lang="en-US" sz="2800" b="1" dirty="0">
              <a:latin typeface="CG Times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HASIL  ANALISIS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800600"/>
          </a:xfrm>
        </p:spPr>
        <p:txBody>
          <a:bodyPr>
            <a:normAutofit/>
          </a:bodyPr>
          <a:lstStyle/>
          <a:p>
            <a:pPr marL="552450" indent="-55245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b="1" dirty="0" err="1" smtClean="0"/>
              <a:t>Rumusan</a:t>
            </a:r>
            <a:r>
              <a:rPr lang="en-US" b="1" dirty="0" smtClean="0"/>
              <a:t> </a:t>
            </a:r>
            <a:r>
              <a:rPr lang="en-US" b="1" dirty="0" err="1"/>
              <a:t>Hipotesis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0</a:t>
            </a:r>
            <a:r>
              <a:rPr lang="en-US" b="1" dirty="0"/>
              <a:t>: </a:t>
            </a:r>
            <a:r>
              <a:rPr lang="en-US" b="1" dirty="0">
                <a:sym typeface="Symbol" pitchFamily="18" charset="2"/>
              </a:rPr>
              <a:t>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/>
              <a:t>= </a:t>
            </a:r>
            <a:r>
              <a:rPr lang="en-US" b="1" dirty="0">
                <a:sym typeface="Symbol" pitchFamily="18" charset="2"/>
              </a:rPr>
              <a:t>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/>
              <a:t>	 	</a:t>
            </a:r>
            <a:endParaRPr lang="en-US" b="1" baseline="-25000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H</a:t>
            </a:r>
            <a:r>
              <a:rPr lang="en-US" b="1" baseline="-25000" dirty="0"/>
              <a:t>A</a:t>
            </a:r>
            <a:r>
              <a:rPr lang="en-US" b="1" dirty="0"/>
              <a:t>: </a:t>
            </a:r>
            <a:r>
              <a:rPr lang="en-US" b="1" dirty="0">
                <a:sym typeface="Symbol" pitchFamily="18" charset="2"/>
              </a:rPr>
              <a:t></a:t>
            </a:r>
            <a:r>
              <a:rPr lang="en-US" b="1" baseline="-25000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/>
              <a:t>≠ </a:t>
            </a:r>
            <a:r>
              <a:rPr lang="en-US" b="1" dirty="0">
                <a:sym typeface="Symbol" pitchFamily="18" charset="2"/>
              </a:rPr>
              <a:t></a:t>
            </a:r>
            <a:r>
              <a:rPr lang="en-US" b="1" baseline="-25000" dirty="0">
                <a:sym typeface="Symbol" pitchFamily="18" charset="2"/>
              </a:rPr>
              <a:t>2</a:t>
            </a:r>
            <a:r>
              <a:rPr lang="en-US" b="1" dirty="0"/>
              <a:t> 	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Kritis</a:t>
            </a:r>
            <a:r>
              <a:rPr lang="en-US" b="1" dirty="0"/>
              <a:t>: Z = ± 1,96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Hitung</a:t>
            </a:r>
            <a:r>
              <a:rPr lang="en-US" b="1" dirty="0"/>
              <a:t>: Z = - 1,63</a:t>
            </a:r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Keputusan</a:t>
            </a:r>
            <a:r>
              <a:rPr lang="en-US" b="1" dirty="0"/>
              <a:t>: H</a:t>
            </a:r>
            <a:r>
              <a:rPr lang="en-US" b="1" baseline="-25000" dirty="0"/>
              <a:t>0 </a:t>
            </a:r>
            <a:r>
              <a:rPr lang="en-US" b="1" dirty="0" err="1"/>
              <a:t>diterima</a:t>
            </a:r>
            <a:endParaRPr lang="en-US" b="1" dirty="0"/>
          </a:p>
          <a:p>
            <a:pPr marL="552450" indent="-55245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en-US" b="1" dirty="0" err="1"/>
              <a:t>Kesimpulan</a:t>
            </a:r>
            <a:r>
              <a:rPr lang="en-US" b="1" dirty="0"/>
              <a:t>: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/>
              <a:t>proporsi</a:t>
            </a:r>
            <a:r>
              <a:rPr lang="en-US" b="1" dirty="0"/>
              <a:t> </a:t>
            </a:r>
            <a:r>
              <a:rPr lang="en-US" b="1" dirty="0" err="1" smtClean="0"/>
              <a:t>buah</a:t>
            </a:r>
            <a:r>
              <a:rPr lang="en-US" b="1" dirty="0" smtClean="0"/>
              <a:t> </a:t>
            </a:r>
            <a:r>
              <a:rPr lang="en-US" b="1" dirty="0" err="1" smtClean="0"/>
              <a:t>mangga</a:t>
            </a:r>
            <a:r>
              <a:rPr lang="en-US" b="1" dirty="0" smtClean="0"/>
              <a:t> yang </a:t>
            </a:r>
            <a:r>
              <a:rPr lang="en-US" b="1" dirty="0" err="1" smtClean="0"/>
              <a:t>jelek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kebun</a:t>
            </a:r>
            <a:r>
              <a:rPr lang="en-US" b="1" dirty="0" smtClean="0"/>
              <a:t> </a:t>
            </a:r>
            <a:r>
              <a:rPr lang="en-US" b="1" dirty="0" err="1" smtClean="0"/>
              <a:t>mangga</a:t>
            </a:r>
            <a:r>
              <a:rPr lang="en-US" b="1" dirty="0" smtClean="0"/>
              <a:t> </a:t>
            </a:r>
            <a:r>
              <a:rPr lang="en-US" b="1" dirty="0" err="1" smtClean="0"/>
              <a:t>monokultur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kebun</a:t>
            </a:r>
            <a:r>
              <a:rPr lang="en-US" b="1" dirty="0" smtClean="0"/>
              <a:t> </a:t>
            </a:r>
            <a:r>
              <a:rPr lang="en-US" b="1" dirty="0" err="1" smtClean="0"/>
              <a:t>campuran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HIPOTESIS &amp; UJINYA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Explosion 2 4"/>
          <p:cNvSpPr/>
          <p:nvPr/>
        </p:nvSpPr>
        <p:spPr>
          <a:xfrm>
            <a:off x="762000" y="1295400"/>
            <a:ext cx="7543800" cy="4800600"/>
          </a:xfrm>
          <a:prstGeom prst="irregularSeal2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Arial Rounded MT Bold" pitchFamily="34" charset="0"/>
              </a:rPr>
              <a:t>… </a:t>
            </a:r>
            <a:r>
              <a:rPr lang="en-US" sz="4800" b="1" dirty="0" err="1" smtClean="0">
                <a:solidFill>
                  <a:srgbClr val="FF0000"/>
                </a:solidFill>
                <a:latin typeface="Arial Rounded MT Bold" pitchFamily="34" charset="0"/>
              </a:rPr>
              <a:t>Wassalam</a:t>
            </a:r>
            <a:r>
              <a:rPr lang="en-US" sz="4800" b="1" dirty="0" smtClean="0">
                <a:solidFill>
                  <a:srgbClr val="FF0000"/>
                </a:solidFill>
                <a:latin typeface="Arial Rounded MT Bold" pitchFamily="34" charset="0"/>
              </a:rPr>
              <a:t>…</a:t>
            </a:r>
            <a:endParaRPr lang="en-US" sz="48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42988"/>
          </a:xfrm>
          <a:solidFill>
            <a:srgbClr val="040000"/>
          </a:solidFill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Arial Black" pitchFamily="34" charset="0"/>
              </a:rPr>
              <a:t>DALAM SEBUAH PENELITIAN HIPOTESIS DAPAT DINYATAKAN DALAM BEBERAPA BENTUK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876800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4000" b="1" dirty="0" err="1"/>
              <a:t>Hipotesis</a:t>
            </a:r>
            <a:r>
              <a:rPr lang="en-US" sz="4000" b="1" dirty="0"/>
              <a:t> </a:t>
            </a:r>
            <a:r>
              <a:rPr lang="en-US" sz="4000" b="1" dirty="0" err="1"/>
              <a:t>Nol</a:t>
            </a:r>
            <a:endParaRPr lang="en-US" sz="4000" b="1" dirty="0"/>
          </a:p>
          <a:p>
            <a:pPr marL="571500" indent="-571500" algn="just">
              <a:buFontTx/>
              <a:buNone/>
            </a:pPr>
            <a:r>
              <a:rPr lang="en-US" sz="2000" b="1" dirty="0"/>
              <a:t>	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 yang </a:t>
            </a:r>
            <a:r>
              <a:rPr lang="en-US" sz="2400" b="1" dirty="0" err="1"/>
              <a:t>menyatakan</a:t>
            </a:r>
            <a:r>
              <a:rPr lang="en-US" sz="2400" b="1" dirty="0"/>
              <a:t> </a:t>
            </a:r>
            <a:r>
              <a:rPr lang="en-US" sz="2400" b="1" dirty="0" err="1"/>
              <a:t>hubungan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pengaruh</a:t>
            </a:r>
            <a:r>
              <a:rPr lang="en-US" sz="2400" b="1" dirty="0"/>
              <a:t> </a:t>
            </a:r>
            <a:r>
              <a:rPr lang="en-US" sz="2400" b="1" dirty="0" err="1"/>
              <a:t>antar</a:t>
            </a:r>
            <a:r>
              <a:rPr lang="en-US" sz="2400" b="1" dirty="0"/>
              <a:t> 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, </a:t>
            </a:r>
            <a:r>
              <a:rPr lang="en-US" sz="2400" b="1" dirty="0" err="1"/>
              <a:t>sama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nol. 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kata</a:t>
            </a:r>
            <a:r>
              <a:rPr lang="en-US" sz="2400" b="1" dirty="0"/>
              <a:t> lain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perbedaan</a:t>
            </a:r>
            <a:r>
              <a:rPr lang="en-US" sz="2400" b="1" dirty="0"/>
              <a:t>,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hubungan</a:t>
            </a:r>
            <a:r>
              <a:rPr lang="en-US" sz="2400" b="1" dirty="0" smtClean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pengaruh</a:t>
            </a:r>
            <a:r>
              <a:rPr lang="en-US" sz="2400" b="1" dirty="0" smtClean="0"/>
              <a:t> </a:t>
            </a:r>
            <a:r>
              <a:rPr lang="en-US" sz="2400" b="1" dirty="0" err="1"/>
              <a:t>antar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.</a:t>
            </a:r>
            <a:endParaRPr lang="en-US" sz="2000" b="1" dirty="0"/>
          </a:p>
          <a:p>
            <a:pPr marL="571500" indent="-571500">
              <a:buFont typeface="Wingdings" pitchFamily="2" charset="2"/>
              <a:buAutoNum type="arabicPeriod" startAt="2"/>
            </a:pPr>
            <a:r>
              <a:rPr lang="en-US" sz="4000" b="1" dirty="0" err="1"/>
              <a:t>Hipotesis</a:t>
            </a:r>
            <a:r>
              <a:rPr lang="en-US" sz="4000" b="1" dirty="0"/>
              <a:t> </a:t>
            </a:r>
            <a:r>
              <a:rPr lang="en-US" sz="4000" b="1" dirty="0" err="1"/>
              <a:t>Alternatif</a:t>
            </a:r>
            <a:endParaRPr lang="en-US" sz="4000" b="1" dirty="0"/>
          </a:p>
          <a:p>
            <a:pPr marL="571500" indent="-571500" algn="just">
              <a:buFontTx/>
              <a:buNone/>
            </a:pPr>
            <a:r>
              <a:rPr lang="en-US" sz="2000" b="1" dirty="0"/>
              <a:t>	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 yang </a:t>
            </a:r>
            <a:r>
              <a:rPr lang="en-US" sz="2400" b="1" dirty="0" err="1"/>
              <a:t>menyatakan</a:t>
            </a:r>
            <a:r>
              <a:rPr lang="en-US" sz="2400" b="1" dirty="0"/>
              <a:t> </a:t>
            </a:r>
            <a:r>
              <a:rPr lang="en-US" sz="2400" b="1" dirty="0" err="1"/>
              <a:t>adanya</a:t>
            </a:r>
            <a:r>
              <a:rPr lang="en-US" sz="2400" b="1" dirty="0"/>
              <a:t> </a:t>
            </a:r>
            <a:r>
              <a:rPr lang="en-US" sz="2400" b="1" dirty="0" err="1"/>
              <a:t>perbedaan</a:t>
            </a:r>
            <a:r>
              <a:rPr lang="en-US" sz="2400" b="1" dirty="0"/>
              <a:t>, </a:t>
            </a:r>
            <a:r>
              <a:rPr lang="en-US" sz="2400" b="1" dirty="0" err="1"/>
              <a:t>hubungan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pengaruh</a:t>
            </a:r>
            <a:r>
              <a:rPr lang="en-US" sz="2400" b="1" dirty="0"/>
              <a:t> </a:t>
            </a:r>
            <a:r>
              <a:rPr lang="en-US" sz="2400" b="1" dirty="0" err="1"/>
              <a:t>antar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sama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nol. 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kata</a:t>
            </a:r>
            <a:r>
              <a:rPr lang="en-US" sz="2400" b="1" dirty="0"/>
              <a:t> lain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/>
              <a:t>perbedaan</a:t>
            </a:r>
            <a:r>
              <a:rPr lang="en-US" sz="2400" b="1" dirty="0"/>
              <a:t>,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hubungan</a:t>
            </a:r>
            <a:r>
              <a:rPr lang="en-US" sz="2400" b="1" dirty="0" smtClean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 smtClean="0"/>
              <a:t>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pengaruh</a:t>
            </a:r>
            <a:r>
              <a:rPr lang="en-US" sz="2400" b="1" dirty="0" smtClean="0"/>
              <a:t> </a:t>
            </a:r>
            <a:r>
              <a:rPr lang="en-US" sz="2400" b="1" dirty="0" err="1"/>
              <a:t>antar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 (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kebalikan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Nol</a:t>
            </a:r>
            <a:r>
              <a:rPr lang="en-US" sz="2400" b="1" dirty="0" smtClean="0"/>
              <a:t>)</a:t>
            </a:r>
            <a:endParaRPr lang="en-US" sz="2400" b="1" dirty="0"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AutoNum type="arabicPeriod" startAt="2"/>
            </a:pP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</a:t>
            </a:r>
            <a:r>
              <a:rPr lang="en-US" sz="1600" i="1" dirty="0" smtClean="0"/>
              <a:t>elearning.upnjatim.ac.id/courses/HKB5003/document/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i="1" dirty="0" smtClean="0"/>
              <a:t>?...</a:t>
            </a:r>
            <a:r>
              <a:rPr lang="en-US" sz="1600" b="1" dirty="0" smtClean="0"/>
              <a:t> 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9325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Ciri-Ciri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Hipotesis</a:t>
            </a:r>
            <a:r>
              <a:rPr lang="en-US" sz="3600" b="1" dirty="0">
                <a:solidFill>
                  <a:schemeClr val="bg1"/>
                </a:solidFill>
              </a:rPr>
              <a:t> Yang </a:t>
            </a:r>
            <a:r>
              <a:rPr lang="en-US" sz="3600" b="1" dirty="0" err="1">
                <a:solidFill>
                  <a:schemeClr val="bg1"/>
                </a:solidFill>
              </a:rPr>
              <a:t>Baik</a:t>
            </a:r>
            <a:r>
              <a:rPr lang="en-US" sz="36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897437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  <a:tabLst>
                <a:tab pos="461963" algn="l"/>
              </a:tabLst>
            </a:pPr>
            <a:r>
              <a:rPr lang="en-US" b="1" dirty="0" err="1"/>
              <a:t>Dinyatakan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kalimat</a:t>
            </a:r>
            <a:r>
              <a:rPr lang="en-US" b="1" dirty="0"/>
              <a:t> yang </a:t>
            </a:r>
            <a:r>
              <a:rPr lang="en-US" b="1" dirty="0" err="1"/>
              <a:t>tegas</a:t>
            </a:r>
            <a:endParaRPr lang="en-US" b="1" dirty="0"/>
          </a:p>
          <a:p>
            <a:pPr marL="839788" lvl="1" indent="-495300" algn="just">
              <a:lnSpc>
                <a:spcPct val="80000"/>
              </a:lnSpc>
              <a:tabLst>
                <a:tab pos="461963" algn="l"/>
              </a:tabLst>
            </a:pPr>
            <a:r>
              <a:rPr lang="en-US" sz="2000" b="1" dirty="0" err="1"/>
              <a:t>Upah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pengaruh</a:t>
            </a:r>
            <a:r>
              <a:rPr lang="en-US" sz="2000" b="1" dirty="0"/>
              <a:t> yang </a:t>
            </a:r>
            <a:r>
              <a:rPr lang="en-US" sz="2000" b="1" dirty="0" err="1"/>
              <a:t>berarti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/>
              <a:t>produktifitas</a:t>
            </a:r>
            <a:r>
              <a:rPr lang="en-US" sz="2000" b="1" dirty="0"/>
              <a:t> </a:t>
            </a:r>
            <a:r>
              <a:rPr lang="en-US" sz="2000" b="1" dirty="0" err="1"/>
              <a:t>karyawan</a:t>
            </a:r>
            <a:r>
              <a:rPr lang="en-US" sz="2000" b="1" dirty="0"/>
              <a:t> </a:t>
            </a:r>
            <a:r>
              <a:rPr lang="en-US" sz="2000" b="1" i="1" dirty="0"/>
              <a:t>(</a:t>
            </a:r>
            <a:r>
              <a:rPr lang="en-US" sz="2000" b="1" i="1" dirty="0" err="1"/>
              <a:t>jelas</a:t>
            </a:r>
            <a:r>
              <a:rPr lang="en-US" sz="2000" b="1" i="1" dirty="0"/>
              <a:t>)</a:t>
            </a:r>
            <a:endParaRPr lang="en-US" sz="2000" b="1" dirty="0">
              <a:cs typeface="Times New Roman" pitchFamily="18" charset="0"/>
            </a:endParaRPr>
          </a:p>
          <a:p>
            <a:pPr marL="839788" lvl="1" indent="-495300" algn="just">
              <a:lnSpc>
                <a:spcPct val="80000"/>
              </a:lnSpc>
              <a:tabLst>
                <a:tab pos="461963" algn="l"/>
              </a:tabLst>
            </a:pPr>
            <a:r>
              <a:rPr lang="en-US" sz="2000" b="1" dirty="0" err="1"/>
              <a:t>Upah</a:t>
            </a:r>
            <a:r>
              <a:rPr lang="en-US" sz="2000" b="1" dirty="0"/>
              <a:t> </a:t>
            </a:r>
            <a:r>
              <a:rPr lang="en-US" sz="2000" b="1" dirty="0" err="1"/>
              <a:t>memiliki</a:t>
            </a:r>
            <a:r>
              <a:rPr lang="en-US" sz="2000" b="1" dirty="0"/>
              <a:t> </a:t>
            </a:r>
            <a:r>
              <a:rPr lang="en-US" sz="2000" b="1" dirty="0" err="1"/>
              <a:t>pengaruh</a:t>
            </a:r>
            <a:r>
              <a:rPr lang="en-US" sz="2000" b="1" dirty="0"/>
              <a:t> yang </a:t>
            </a:r>
            <a:r>
              <a:rPr lang="en-US" sz="2000" b="1" u="sng" dirty="0" err="1"/>
              <a:t>kurang</a:t>
            </a:r>
            <a:r>
              <a:rPr lang="en-US" sz="2000" b="1" dirty="0"/>
              <a:t> </a:t>
            </a:r>
            <a:r>
              <a:rPr lang="en-US" sz="2000" b="1" dirty="0" err="1"/>
              <a:t>berarti</a:t>
            </a:r>
            <a:r>
              <a:rPr lang="en-US" sz="2000" b="1" dirty="0"/>
              <a:t> </a:t>
            </a:r>
            <a:r>
              <a:rPr lang="en-US" sz="2000" b="1" dirty="0" err="1"/>
              <a:t>terhadap</a:t>
            </a:r>
            <a:r>
              <a:rPr lang="en-US" sz="2000" b="1" dirty="0"/>
              <a:t> </a:t>
            </a:r>
            <a:r>
              <a:rPr lang="en-US" sz="2000" b="1" dirty="0" err="1"/>
              <a:t>produktifitas</a:t>
            </a:r>
            <a:r>
              <a:rPr lang="en-US" sz="2000" b="1" dirty="0"/>
              <a:t> </a:t>
            </a:r>
            <a:r>
              <a:rPr lang="en-US" sz="2000" b="1" dirty="0" err="1"/>
              <a:t>karyawan</a:t>
            </a:r>
            <a:r>
              <a:rPr lang="en-US" sz="2000" b="1" dirty="0"/>
              <a:t> </a:t>
            </a:r>
            <a:r>
              <a:rPr lang="en-US" sz="2000" b="1" i="1" dirty="0"/>
              <a:t>(</a:t>
            </a:r>
            <a:r>
              <a:rPr lang="en-US" sz="2000" b="1" i="1" dirty="0" err="1"/>
              <a:t>tidak</a:t>
            </a:r>
            <a:r>
              <a:rPr lang="en-US" sz="2000" b="1" i="1" dirty="0"/>
              <a:t> </a:t>
            </a:r>
            <a:r>
              <a:rPr lang="en-US" sz="2000" b="1" i="1" dirty="0" err="1"/>
              <a:t>jelas</a:t>
            </a:r>
            <a:r>
              <a:rPr lang="en-US" sz="2000" b="1" i="1" dirty="0"/>
              <a:t>)</a:t>
            </a:r>
            <a:endParaRPr lang="en-US" sz="2000" b="1" dirty="0">
              <a:cs typeface="Times New Roman" pitchFamily="18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 startAt="2"/>
              <a:tabLst>
                <a:tab pos="461963" algn="l"/>
              </a:tabLst>
            </a:pP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diuji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alamiah</a:t>
            </a:r>
            <a:endParaRPr lang="en-US" b="1" dirty="0"/>
          </a:p>
          <a:p>
            <a:pPr marL="839788" lvl="1" indent="-495300" algn="just">
              <a:lnSpc>
                <a:spcPct val="80000"/>
              </a:lnSpc>
              <a:tabLst>
                <a:tab pos="461963" algn="l"/>
              </a:tabLst>
            </a:pPr>
            <a:r>
              <a:rPr lang="en-US" sz="1800" b="1" dirty="0" err="1"/>
              <a:t>Upah</a:t>
            </a:r>
            <a:r>
              <a:rPr lang="en-US" sz="1800" b="1" dirty="0"/>
              <a:t> </a:t>
            </a:r>
            <a:r>
              <a:rPr lang="en-US" sz="1800" b="1" dirty="0" err="1"/>
              <a:t>memiliki</a:t>
            </a:r>
            <a:r>
              <a:rPr lang="en-US" sz="1800" b="1" dirty="0"/>
              <a:t> </a:t>
            </a:r>
            <a:r>
              <a:rPr lang="en-US" sz="1800" b="1" dirty="0" err="1"/>
              <a:t>pengaruh</a:t>
            </a:r>
            <a:r>
              <a:rPr lang="en-US" sz="1800" b="1" dirty="0"/>
              <a:t> yang </a:t>
            </a:r>
            <a:r>
              <a:rPr lang="en-US" sz="1800" b="1" dirty="0" err="1"/>
              <a:t>berarti</a:t>
            </a:r>
            <a:r>
              <a:rPr lang="en-US" sz="1800" b="1" dirty="0"/>
              <a:t> </a:t>
            </a:r>
            <a:r>
              <a:rPr lang="en-US" sz="1800" b="1" dirty="0" err="1"/>
              <a:t>terhadap</a:t>
            </a:r>
            <a:r>
              <a:rPr lang="en-US" sz="1800" b="1" dirty="0"/>
              <a:t> </a:t>
            </a:r>
            <a:r>
              <a:rPr lang="en-US" sz="1800" b="1" dirty="0" err="1"/>
              <a:t>produktifitas</a:t>
            </a:r>
            <a:r>
              <a:rPr lang="en-US" sz="1800" b="1" dirty="0"/>
              <a:t> </a:t>
            </a:r>
            <a:r>
              <a:rPr lang="en-US" sz="1800" b="1" dirty="0" err="1"/>
              <a:t>karyawan</a:t>
            </a:r>
            <a:r>
              <a:rPr lang="en-US" sz="1800" b="1" dirty="0"/>
              <a:t> </a:t>
            </a:r>
            <a:r>
              <a:rPr lang="en-US" sz="1800" b="1" i="1" dirty="0"/>
              <a:t>(</a:t>
            </a:r>
            <a:r>
              <a:rPr lang="en-US" sz="1800" b="1" i="1" dirty="0" err="1"/>
              <a:t>dapat</a:t>
            </a:r>
            <a:r>
              <a:rPr lang="en-US" sz="1800" b="1" i="1" dirty="0"/>
              <a:t> </a:t>
            </a:r>
            <a:r>
              <a:rPr lang="en-US" sz="1800" b="1" i="1" dirty="0" err="1"/>
              <a:t>diuji</a:t>
            </a:r>
            <a:r>
              <a:rPr lang="en-US" sz="1800" b="1" i="1" dirty="0"/>
              <a:t>)</a:t>
            </a:r>
            <a:endParaRPr lang="en-US" sz="1800" b="1" dirty="0">
              <a:cs typeface="Times New Roman" pitchFamily="18" charset="0"/>
            </a:endParaRPr>
          </a:p>
          <a:p>
            <a:pPr marL="839788" lvl="1" indent="-495300" algn="just">
              <a:lnSpc>
                <a:spcPct val="80000"/>
              </a:lnSpc>
              <a:tabLst>
                <a:tab pos="461963" algn="l"/>
              </a:tabLst>
            </a:pPr>
            <a:r>
              <a:rPr lang="en-US" sz="1800" b="1" dirty="0" err="1"/>
              <a:t>Batu</a:t>
            </a:r>
            <a:r>
              <a:rPr lang="en-US" sz="1800" b="1" dirty="0"/>
              <a:t> yang </a:t>
            </a:r>
            <a:r>
              <a:rPr lang="en-US" sz="1800" b="1" dirty="0" err="1"/>
              <a:t>belum</a:t>
            </a:r>
            <a:r>
              <a:rPr lang="en-US" sz="1800" b="1" dirty="0"/>
              <a:t> </a:t>
            </a:r>
            <a:r>
              <a:rPr lang="en-US" sz="1800" b="1" dirty="0" err="1"/>
              <a:t>pernah</a:t>
            </a:r>
            <a:r>
              <a:rPr lang="en-US" sz="1800" b="1" dirty="0"/>
              <a:t> </a:t>
            </a:r>
            <a:r>
              <a:rPr lang="en-US" sz="1800" b="1" dirty="0" err="1"/>
              <a:t>terlihat</a:t>
            </a:r>
            <a:r>
              <a:rPr lang="en-US" sz="1800" b="1" dirty="0"/>
              <a:t> </a:t>
            </a:r>
            <a:r>
              <a:rPr lang="en-US" sz="1800" b="1" dirty="0" err="1"/>
              <a:t>oleh</a:t>
            </a:r>
            <a:r>
              <a:rPr lang="en-US" sz="1800" b="1" dirty="0"/>
              <a:t> </a:t>
            </a:r>
            <a:r>
              <a:rPr lang="en-US" sz="1800" b="1" dirty="0" err="1"/>
              <a:t>mata</a:t>
            </a:r>
            <a:r>
              <a:rPr lang="en-US" sz="1800" b="1" dirty="0"/>
              <a:t> </a:t>
            </a:r>
            <a:r>
              <a:rPr lang="en-US" sz="1800" b="1" dirty="0" err="1"/>
              <a:t>manusia</a:t>
            </a:r>
            <a:r>
              <a:rPr lang="en-US" sz="1800" b="1" dirty="0"/>
              <a:t> </a:t>
            </a:r>
            <a:r>
              <a:rPr lang="en-US" sz="1800" b="1" dirty="0" err="1"/>
              <a:t>dapat</a:t>
            </a:r>
            <a:r>
              <a:rPr lang="en-US" sz="1800" b="1" dirty="0"/>
              <a:t> </a:t>
            </a:r>
            <a:r>
              <a:rPr lang="en-US" sz="1800" b="1" dirty="0" err="1"/>
              <a:t>berkembang</a:t>
            </a:r>
            <a:r>
              <a:rPr lang="en-US" sz="1800" b="1" dirty="0"/>
              <a:t> </a:t>
            </a:r>
            <a:r>
              <a:rPr lang="en-US" sz="1800" b="1" dirty="0" err="1"/>
              <a:t>biak</a:t>
            </a:r>
            <a:r>
              <a:rPr lang="en-US" sz="1800" b="1" dirty="0"/>
              <a:t> </a:t>
            </a:r>
            <a:r>
              <a:rPr lang="en-US" sz="1800" b="1" i="1" dirty="0"/>
              <a:t>(</a:t>
            </a:r>
            <a:r>
              <a:rPr lang="en-US" sz="1800" b="1" i="1" dirty="0" err="1"/>
              <a:t>Pada</a:t>
            </a:r>
            <a:r>
              <a:rPr lang="en-US" sz="1800" b="1" i="1" dirty="0"/>
              <a:t> </a:t>
            </a:r>
            <a:r>
              <a:rPr lang="en-US" sz="1800" b="1" i="1" dirty="0" err="1"/>
              <a:t>hipotesis</a:t>
            </a:r>
            <a:r>
              <a:rPr lang="en-US" sz="1800" b="1" i="1" dirty="0"/>
              <a:t> </a:t>
            </a:r>
            <a:r>
              <a:rPr lang="en-US" sz="1800" b="1" i="1" dirty="0" err="1"/>
              <a:t>ini</a:t>
            </a:r>
            <a:r>
              <a:rPr lang="en-US" sz="1800" b="1" i="1" dirty="0"/>
              <a:t> </a:t>
            </a:r>
            <a:r>
              <a:rPr lang="en-US" sz="1800" b="1" i="1" dirty="0" err="1"/>
              <a:t>tidak</a:t>
            </a:r>
            <a:r>
              <a:rPr lang="en-US" sz="1800" b="1" i="1" dirty="0"/>
              <a:t> </a:t>
            </a:r>
            <a:r>
              <a:rPr lang="en-US" sz="1800" b="1" i="1" dirty="0" err="1"/>
              <a:t>dapat</a:t>
            </a:r>
            <a:r>
              <a:rPr lang="en-US" sz="1800" b="1" i="1" dirty="0"/>
              <a:t> </a:t>
            </a:r>
            <a:r>
              <a:rPr lang="en-US" sz="1800" b="1" i="1" dirty="0" err="1"/>
              <a:t>dibuktikan</a:t>
            </a:r>
            <a:r>
              <a:rPr lang="en-US" sz="1800" b="1" i="1" dirty="0"/>
              <a:t> </a:t>
            </a:r>
            <a:r>
              <a:rPr lang="en-US" sz="1800" b="1" i="1" dirty="0" err="1"/>
              <a:t>karena</a:t>
            </a:r>
            <a:r>
              <a:rPr lang="en-US" sz="1800" b="1" i="1" dirty="0"/>
              <a:t> </a:t>
            </a:r>
            <a:r>
              <a:rPr lang="en-US" sz="1800" b="1" i="1" dirty="0" err="1"/>
              <a:t>kita</a:t>
            </a:r>
            <a:r>
              <a:rPr lang="en-US" sz="1800" b="1" i="1" dirty="0"/>
              <a:t> </a:t>
            </a:r>
            <a:r>
              <a:rPr lang="en-US" sz="1800" b="1" i="1" dirty="0" err="1"/>
              <a:t>tidak</a:t>
            </a:r>
            <a:r>
              <a:rPr lang="en-US" sz="1800" b="1" i="1" dirty="0"/>
              <a:t> </a:t>
            </a:r>
            <a:r>
              <a:rPr lang="en-US" sz="1800" b="1" i="1" dirty="0" err="1"/>
              <a:t>dapat</a:t>
            </a:r>
            <a:r>
              <a:rPr lang="en-US" sz="1800" b="1" i="1" dirty="0"/>
              <a:t> </a:t>
            </a:r>
            <a:r>
              <a:rPr lang="en-US" sz="1800" b="1" i="1" dirty="0" err="1"/>
              <a:t>mengumpulkan</a:t>
            </a:r>
            <a:r>
              <a:rPr lang="en-US" sz="1800" b="1" i="1" dirty="0"/>
              <a:t> data </a:t>
            </a:r>
            <a:r>
              <a:rPr lang="en-US" sz="1800" b="1" i="1" dirty="0" err="1"/>
              <a:t>tentang</a:t>
            </a:r>
            <a:r>
              <a:rPr lang="en-US" sz="1800" b="1" i="1" dirty="0"/>
              <a:t> </a:t>
            </a:r>
            <a:r>
              <a:rPr lang="en-US" sz="1800" b="1" i="1" dirty="0" err="1"/>
              <a:t>batu</a:t>
            </a:r>
            <a:r>
              <a:rPr lang="en-US" sz="1800" b="1" i="1" dirty="0"/>
              <a:t> yang </a:t>
            </a:r>
            <a:r>
              <a:rPr lang="en-US" sz="1800" b="1" i="1" dirty="0" err="1"/>
              <a:t>belum</a:t>
            </a:r>
            <a:r>
              <a:rPr lang="en-US" sz="1800" b="1" i="1" dirty="0"/>
              <a:t> </a:t>
            </a:r>
            <a:r>
              <a:rPr lang="en-US" sz="1800" b="1" i="1" dirty="0" err="1"/>
              <a:t>terlihat</a:t>
            </a:r>
            <a:r>
              <a:rPr lang="en-US" sz="1800" b="1" i="1" dirty="0"/>
              <a:t> </a:t>
            </a:r>
            <a:r>
              <a:rPr lang="en-US" sz="1800" b="1" i="1" dirty="0" err="1"/>
              <a:t>manusia</a:t>
            </a:r>
            <a:r>
              <a:rPr lang="en-US" sz="1800" b="1" i="1" dirty="0"/>
              <a:t>)</a:t>
            </a:r>
            <a:endParaRPr lang="en-US" sz="1800" b="1" dirty="0">
              <a:cs typeface="Times New Roman" pitchFamily="18" charset="0"/>
            </a:endParaRP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 startAt="2"/>
              <a:tabLst>
                <a:tab pos="461963" algn="l"/>
              </a:tabLst>
            </a:pPr>
            <a:r>
              <a:rPr lang="en-US" b="1" dirty="0" err="1" smtClean="0"/>
              <a:t>Landasan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/>
              <a:t>merumuskan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 smtClean="0"/>
              <a:t>sangat</a:t>
            </a:r>
            <a:r>
              <a:rPr lang="en-US" b="1" dirty="0" smtClean="0"/>
              <a:t> </a:t>
            </a:r>
            <a:r>
              <a:rPr lang="en-US" b="1" dirty="0" err="1" smtClean="0"/>
              <a:t>kuat</a:t>
            </a:r>
            <a:endParaRPr lang="en-US" b="1" dirty="0"/>
          </a:p>
          <a:p>
            <a:pPr marL="839788" lvl="1" indent="-495300" algn="just">
              <a:lnSpc>
                <a:spcPct val="80000"/>
              </a:lnSpc>
              <a:tabLst>
                <a:tab pos="461963" algn="l"/>
              </a:tabLst>
            </a:pPr>
            <a:r>
              <a:rPr lang="en-US" sz="1800" b="1" dirty="0" err="1"/>
              <a:t>Harga</a:t>
            </a:r>
            <a:r>
              <a:rPr lang="en-US" sz="1800" b="1" dirty="0"/>
              <a:t> </a:t>
            </a:r>
            <a:r>
              <a:rPr lang="en-US" sz="1800" b="1" dirty="0" err="1"/>
              <a:t>barang</a:t>
            </a:r>
            <a:r>
              <a:rPr lang="en-US" sz="1800" b="1" dirty="0"/>
              <a:t> </a:t>
            </a:r>
            <a:r>
              <a:rPr lang="en-US" sz="1800" b="1" dirty="0" err="1"/>
              <a:t>berpengaruh</a:t>
            </a:r>
            <a:r>
              <a:rPr lang="en-US" sz="1800" b="1" dirty="0"/>
              <a:t> </a:t>
            </a:r>
            <a:r>
              <a:rPr lang="en-US" sz="1800" b="1" dirty="0" err="1"/>
              <a:t>negatif</a:t>
            </a:r>
            <a:r>
              <a:rPr lang="en-US" sz="1800" b="1" dirty="0"/>
              <a:t> </a:t>
            </a:r>
            <a:r>
              <a:rPr lang="en-US" sz="1800" b="1" dirty="0" err="1"/>
              <a:t>terhadap</a:t>
            </a:r>
            <a:r>
              <a:rPr lang="en-US" sz="1800" b="1" dirty="0"/>
              <a:t> </a:t>
            </a:r>
            <a:r>
              <a:rPr lang="en-US" sz="1800" b="1" dirty="0" err="1"/>
              <a:t>permintaan</a:t>
            </a:r>
            <a:r>
              <a:rPr lang="en-US" sz="1800" b="1" dirty="0"/>
              <a:t> (</a:t>
            </a:r>
            <a:r>
              <a:rPr lang="en-US" sz="1800" b="1" dirty="0" err="1"/>
              <a:t>memiliki</a:t>
            </a:r>
            <a:r>
              <a:rPr lang="en-US" sz="1800" b="1" dirty="0"/>
              <a:t> </a:t>
            </a:r>
            <a:r>
              <a:rPr lang="en-US" sz="1800" b="1" dirty="0" err="1"/>
              <a:t>dasar</a:t>
            </a:r>
            <a:r>
              <a:rPr lang="en-US" sz="1800" b="1" dirty="0"/>
              <a:t> </a:t>
            </a:r>
            <a:r>
              <a:rPr lang="en-US" sz="1800" b="1" dirty="0" err="1"/>
              <a:t>kuat</a:t>
            </a:r>
            <a:r>
              <a:rPr lang="en-US" sz="1800" b="1" dirty="0"/>
              <a:t> </a:t>
            </a:r>
            <a:r>
              <a:rPr lang="en-US" sz="1800" b="1" dirty="0" err="1"/>
              <a:t>yaitu</a:t>
            </a:r>
            <a:r>
              <a:rPr lang="en-US" sz="1800" b="1" dirty="0"/>
              <a:t> </a:t>
            </a:r>
            <a:r>
              <a:rPr lang="en-US" sz="1800" b="1" dirty="0" err="1"/>
              <a:t>teori</a:t>
            </a:r>
            <a:r>
              <a:rPr lang="en-US" sz="1800" b="1" dirty="0"/>
              <a:t> </a:t>
            </a:r>
            <a:r>
              <a:rPr lang="en-US" sz="1800" b="1" dirty="0" err="1"/>
              <a:t>permintaan</a:t>
            </a:r>
            <a:r>
              <a:rPr lang="en-US" sz="1800" b="1" dirty="0"/>
              <a:t> </a:t>
            </a:r>
            <a:r>
              <a:rPr lang="en-US" sz="1800" b="1" dirty="0" err="1"/>
              <a:t>dan</a:t>
            </a:r>
            <a:r>
              <a:rPr lang="en-US" sz="1800" b="1" dirty="0"/>
              <a:t> </a:t>
            </a:r>
            <a:r>
              <a:rPr lang="en-US" sz="1800" b="1" dirty="0" err="1"/>
              <a:t>penawaran</a:t>
            </a:r>
            <a:r>
              <a:rPr lang="en-US" sz="1800" b="1" dirty="0"/>
              <a:t>)</a:t>
            </a:r>
          </a:p>
          <a:p>
            <a:pPr marL="839788" lvl="1" indent="-495300" algn="just">
              <a:lnSpc>
                <a:spcPct val="80000"/>
              </a:lnSpc>
              <a:tabLst>
                <a:tab pos="461963" algn="l"/>
              </a:tabLst>
            </a:pPr>
            <a:r>
              <a:rPr lang="en-US" sz="1800" b="1" dirty="0" err="1"/>
              <a:t>Uang</a:t>
            </a:r>
            <a:r>
              <a:rPr lang="en-US" sz="1800" b="1" dirty="0"/>
              <a:t> </a:t>
            </a:r>
            <a:r>
              <a:rPr lang="en-US" sz="1800" b="1" dirty="0" err="1"/>
              <a:t>saku</a:t>
            </a:r>
            <a:r>
              <a:rPr lang="en-US" sz="1800" b="1" dirty="0"/>
              <a:t> </a:t>
            </a:r>
            <a:r>
              <a:rPr lang="en-US" sz="1800" b="1" dirty="0" err="1"/>
              <a:t>memiliki</a:t>
            </a:r>
            <a:r>
              <a:rPr lang="en-US" sz="1800" b="1" dirty="0"/>
              <a:t> </a:t>
            </a:r>
            <a:r>
              <a:rPr lang="en-US" sz="1800" b="1" dirty="0" err="1"/>
              <a:t>pengaruh</a:t>
            </a:r>
            <a:r>
              <a:rPr lang="en-US" sz="1800" b="1" dirty="0"/>
              <a:t> yang </a:t>
            </a:r>
            <a:r>
              <a:rPr lang="en-US" sz="1800" b="1" dirty="0" err="1"/>
              <a:t>signifikant</a:t>
            </a:r>
            <a:r>
              <a:rPr lang="en-US" sz="1800" b="1" dirty="0"/>
              <a:t> </a:t>
            </a:r>
            <a:r>
              <a:rPr lang="en-US" sz="1800" b="1" dirty="0" err="1"/>
              <a:t>terhadap</a:t>
            </a:r>
            <a:r>
              <a:rPr lang="en-US" sz="1800" b="1" dirty="0"/>
              <a:t> jam </a:t>
            </a:r>
            <a:r>
              <a:rPr lang="en-US" sz="1800" b="1" dirty="0" err="1"/>
              <a:t>belajar</a:t>
            </a:r>
            <a:r>
              <a:rPr lang="en-US" sz="1800" b="1" dirty="0"/>
              <a:t> </a:t>
            </a:r>
            <a:r>
              <a:rPr lang="en-US" sz="1800" b="1" dirty="0" err="1"/>
              <a:t>mahasiswa</a:t>
            </a:r>
            <a:r>
              <a:rPr lang="en-US" sz="1800" b="1" dirty="0"/>
              <a:t>. (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memiliki</a:t>
            </a:r>
            <a:r>
              <a:rPr lang="en-US" sz="1800" b="1" dirty="0"/>
              <a:t>  </a:t>
            </a:r>
            <a:r>
              <a:rPr lang="en-US" sz="1800" b="1" dirty="0" err="1"/>
              <a:t>dasar</a:t>
            </a:r>
            <a:r>
              <a:rPr lang="en-US" sz="1800" b="1" dirty="0"/>
              <a:t> </a:t>
            </a:r>
            <a:r>
              <a:rPr lang="en-US" sz="1800" b="1" dirty="0" err="1"/>
              <a:t>kuat</a:t>
            </a:r>
            <a:r>
              <a:rPr lang="en-US" sz="1800" b="1" dirty="0"/>
              <a:t>) </a:t>
            </a:r>
          </a:p>
          <a:p>
            <a:pPr marL="839788" lvl="1" indent="-495300">
              <a:lnSpc>
                <a:spcPct val="80000"/>
              </a:lnSpc>
              <a:tabLst>
                <a:tab pos="461963" algn="l"/>
              </a:tabLst>
            </a:pPr>
            <a:endParaRPr lang="en-US" sz="13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229600" cy="161448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id-ID" sz="3600" b="1" dirty="0"/>
              <a:t>HIPOTESA dalam PENELITIAN KUALITATIF muncul setelah ada PENELITIAN EMPIRIS</a:t>
            </a:r>
            <a:endParaRPr lang="en-US" sz="36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05200"/>
            <a:ext cx="7696200" cy="1338263"/>
          </a:xfrm>
        </p:spPr>
        <p:txBody>
          <a:bodyPr>
            <a:normAutofit fontScale="92500"/>
          </a:bodyPr>
          <a:lstStyle/>
          <a:p>
            <a:pPr marL="0" indent="0" algn="ctr">
              <a:buFontTx/>
              <a:buNone/>
            </a:pPr>
            <a:r>
              <a:rPr lang="id-ID" sz="3600" b="1" dirty="0">
                <a:solidFill>
                  <a:srgbClr val="000000"/>
                </a:solidFill>
              </a:rPr>
              <a:t>HIPOTESIS difungsikan sebagai GUIDING START untuk membangun TEORI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HIPOTESIS  &amp; UJI HIPOTESIS</a:t>
            </a:r>
            <a:endParaRPr lang="en-US" sz="20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40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MENYUSUN HIPOTESIS</a:t>
            </a:r>
            <a:r>
              <a:rPr lang="en-US" sz="4000" b="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40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010400" cy="4648200"/>
          </a:xfrm>
          <a:prstGeom prst="bevel">
            <a:avLst>
              <a:gd name="adj" fmla="val 14279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>
            <a:normAutofit fontScale="32500" lnSpcReduction="20000"/>
          </a:bodyPr>
          <a:lstStyle/>
          <a:p>
            <a:pPr algn="ctr">
              <a:buNone/>
            </a:pPr>
            <a:endParaRPr lang="en-US" b="1" dirty="0" smtClean="0">
              <a:latin typeface="Arial Narrow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8600" b="1" dirty="0" smtClean="0">
              <a:latin typeface="Arial Black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600" b="1" dirty="0" err="1" smtClean="0">
                <a:latin typeface="Arial Black" pitchFamily="34" charset="0"/>
              </a:rPr>
              <a:t>Hipotesis</a:t>
            </a:r>
            <a:r>
              <a:rPr lang="en-US" sz="8600" b="1" dirty="0" smtClean="0">
                <a:latin typeface="Arial Black" pitchFamily="34" charset="0"/>
              </a:rPr>
              <a:t> </a:t>
            </a:r>
            <a:r>
              <a:rPr lang="en-US" sz="8600" b="1" dirty="0" err="1">
                <a:latin typeface="Arial Black" pitchFamily="34" charset="0"/>
              </a:rPr>
              <a:t>adalah</a:t>
            </a:r>
            <a:r>
              <a:rPr lang="en-US" sz="8600" b="1" dirty="0">
                <a:latin typeface="Arial Black" pitchFamily="34" charset="0"/>
              </a:rPr>
              <a:t> </a:t>
            </a:r>
            <a:r>
              <a:rPr lang="sv-SE" sz="8600" b="1" dirty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pernyataan tentative yang merupakan dugaan mengenai apa saja yang sedang </a:t>
            </a:r>
            <a:r>
              <a:rPr lang="sv-SE" sz="8600" b="1" dirty="0" smtClean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diamati </a:t>
            </a:r>
            <a:r>
              <a:rPr lang="sv-SE" sz="8600" b="1" dirty="0">
                <a:solidFill>
                  <a:srgbClr val="000000"/>
                </a:solidFill>
                <a:latin typeface="Arial Black" pitchFamily="34" charset="0"/>
                <a:cs typeface="Times New Roman" pitchFamily="18" charset="0"/>
              </a:rPr>
              <a:t>dalam usaha untuk memahaminya</a:t>
            </a:r>
            <a:endParaRPr lang="en-US" sz="8600" b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32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ASAL DAN FUNGSI HIPOTESIS</a:t>
            </a:r>
            <a:r>
              <a:rPr lang="en-US" sz="3200" b="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32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763000" cy="4525963"/>
          </a:xfrm>
        </p:spPr>
        <p:txBody>
          <a:bodyPr>
            <a:no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Hipoptesis dapat diturunkan dari teori yang berkaitan dengan masalah yang akan </a:t>
            </a:r>
            <a:r>
              <a:rPr lang="sv-SE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diteliti</a:t>
            </a:r>
            <a:r>
              <a:rPr lang="sv-SE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Jadi, Hipotesis tidak jatuh dari langit secara </a:t>
            </a:r>
            <a:r>
              <a:rPr lang="sv-SE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tiba-tiba... !!!!!! </a:t>
            </a:r>
            <a:endParaRPr lang="sv-SE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sv-SE" sz="28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sv-SE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Misalnya seorang peneliti akan melakukan penelitian mengenai </a:t>
            </a:r>
            <a:r>
              <a:rPr lang="sv-SE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”harga beras” maka </a:t>
            </a:r>
            <a:r>
              <a:rPr lang="sv-SE" sz="2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agar dapat menurunkan hipotesis yang baik, sebaiknya yang bersangkutan membaca teori mengenai </a:t>
            </a:r>
            <a:r>
              <a:rPr lang="sv-SE" sz="28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”harga beras”.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 Black" pitchFamily="34" charset="0"/>
              </a:rPr>
              <a:t>FUNGSI  HIPOTESIS</a:t>
            </a:r>
            <a:endParaRPr lang="en-US" sz="36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525963"/>
          </a:xfrm>
        </p:spPr>
        <p:txBody>
          <a:bodyPr>
            <a:noAutofit/>
          </a:bodyPr>
          <a:lstStyle/>
          <a:p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Hipotesis merupakan kebenaran sementara yang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akan diuji kebenarannya,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oleh karena itu hipotesis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juga dapat berfungsi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sebagai kemungkinan untuk menguji kebenaran suatu teori. </a:t>
            </a:r>
          </a:p>
          <a:p>
            <a:pPr>
              <a:buFont typeface="Wingdings" pitchFamily="2" charset="2"/>
              <a:buNone/>
            </a:pPr>
            <a:endParaRPr lang="sv-SE" sz="2800" b="1" dirty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  <a:p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Jika hipotesis sudah diuji dan dibuktikan kebenaranya, maka hipotesis tersebut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dapat menjadi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suatu teori. Jadi sebuah hipotesis diturunkan dari suatu teori yang sudah ada, kemudian diuji kebenarannya dan pada akhirnya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dapat menjadi teori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baru. </a:t>
            </a:r>
            <a:endParaRPr lang="en-US" sz="2800" b="1" dirty="0">
              <a:solidFill>
                <a:srgbClr val="000000"/>
              </a:solidFill>
              <a:latin typeface="Arial Narrow" pitchFamily="34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sv-SE" sz="2800" b="1" dirty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9144000" cy="1815882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PENGERTIAN HIPOTESIS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DALAM PENELITIAN</a:t>
            </a:r>
          </a:p>
          <a:p>
            <a:pPr algn="ctr"/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Diunduh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dari</a:t>
            </a:r>
            <a:r>
              <a:rPr lang="en-US" sz="1400" b="1" dirty="0" smtClean="0">
                <a:solidFill>
                  <a:schemeClr val="bg1"/>
                </a:solidFill>
              </a:rPr>
              <a:t>: http://lenterakecil.com/pengertian-hipotesis-dalam-penelitian/ …. 2/10/2012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09800"/>
            <a:ext cx="769620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/>
              <a:t>Hipotesis berasal dari kata ”hypo” yang artinya ”di bawah” dan ”thesa” yang artinya ”kebenaran”.</a:t>
            </a:r>
          </a:p>
          <a:p>
            <a:pPr algn="ctr"/>
            <a:endParaRPr lang="sv-SE" sz="3200" b="1" dirty="0" smtClean="0"/>
          </a:p>
          <a:p>
            <a:pPr algn="ctr"/>
            <a:r>
              <a:rPr lang="sv-SE" sz="3200" b="1" dirty="0" smtClean="0"/>
              <a:t>”H</a:t>
            </a:r>
            <a:r>
              <a:rPr lang="en-US" sz="3200" b="1" dirty="0" err="1" smtClean="0"/>
              <a:t>ipotesis</a:t>
            </a:r>
            <a:r>
              <a:rPr lang="en-US" sz="3200" b="1" dirty="0" smtClean="0"/>
              <a:t>” </a:t>
            </a:r>
            <a:r>
              <a:rPr lang="en-US" sz="3200" b="1" dirty="0" err="1" smtClean="0"/>
              <a:t>berarti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suatu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dugaan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akan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diuji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kebenarannya</a:t>
            </a:r>
            <a:r>
              <a:rPr lang="en-US" sz="3200" b="1" dirty="0" smtClean="0"/>
              <a:t> ; </a:t>
            </a:r>
            <a:r>
              <a:rPr lang="en-US" sz="3200" b="1" dirty="0" err="1" smtClean="0"/>
              <a:t>dugaan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mungkin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diterima</a:t>
            </a:r>
            <a:r>
              <a:rPr lang="en-US" sz="3200" b="1" dirty="0" smtClean="0"/>
              <a:t> , </a:t>
            </a:r>
            <a:r>
              <a:rPr lang="en-US" sz="3200" b="1" dirty="0" err="1" smtClean="0"/>
              <a:t>mungkin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ditolak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40000"/>
          </a:solidFill>
        </p:spPr>
        <p:txBody>
          <a:bodyPr/>
          <a:lstStyle/>
          <a:p>
            <a:r>
              <a:rPr lang="sv-SE" sz="32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FUNGSI  HIPOTESIS</a:t>
            </a:r>
            <a:endParaRPr lang="en-US" sz="32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4267200"/>
          </a:xfrm>
        </p:spPr>
        <p:txBody>
          <a:bodyPr>
            <a:noAutofit/>
          </a:bodyPr>
          <a:lstStyle/>
          <a:p>
            <a:r>
              <a:rPr lang="sv-SE" sz="40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Untuk menguji  kebenaran suatu teori, </a:t>
            </a:r>
          </a:p>
          <a:p>
            <a:r>
              <a:rPr lang="sv-SE" sz="40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Memberikan gagasan baru untuk mengembangkan suatu </a:t>
            </a:r>
            <a:r>
              <a:rPr lang="sv-SE" sz="4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teori</a:t>
            </a:r>
            <a:endParaRPr lang="sv-SE" sz="40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sv-SE" sz="40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Memperluas pengetahuan peneliti mengenai suatu gejala yang sedang dipelajari.</a:t>
            </a:r>
            <a:endParaRPr lang="en-US" sz="4000" b="1" dirty="0">
              <a:latin typeface="Arial Narrow" pitchFamily="34" charset="0"/>
              <a:cs typeface="Courier New" pitchFamily="49" charset="0"/>
            </a:endParaRPr>
          </a:p>
          <a:p>
            <a:endParaRPr lang="en-US" sz="40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Pertimbangan dalam  Merumuskan </a:t>
            </a:r>
            <a:r>
              <a:rPr lang="sv-SE" sz="3200" b="1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Hipoptesis Asosiatif</a:t>
            </a:r>
            <a:endParaRPr lang="en-US" sz="32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Mengekpresikan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hubungan antara dua variabel atau lebih, maksudnya dalam merumuskan hipotesis seorang peneliti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setidak-tidaknya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mempunyai dua variable yang akan dikaji. </a:t>
            </a:r>
          </a:p>
          <a:p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Kedua variable tersebut adalah variable bebas dan variable tergantung. Jika variabel lebih dari dua, maka biasanya satu variable tergantung dua variabel bebas.</a:t>
            </a:r>
            <a:endParaRPr lang="en-US" b="1" dirty="0">
              <a:latin typeface="Arial Narrow" pitchFamily="34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PERTIMBANGAN DALAM  MERUMUSKAN HIPOPTESIS</a:t>
            </a:r>
            <a:endParaRPr lang="en-US" sz="28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1"/>
            <a:ext cx="8686800" cy="3657600"/>
          </a:xfrm>
        </p:spPr>
        <p:txBody>
          <a:bodyPr>
            <a:normAutofit fontScale="92500"/>
          </a:bodyPr>
          <a:lstStyle/>
          <a:p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harus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dinyatakan secara jelas dan tidak bermakna ganda, artinya rumusan hipotesis harus bersifat spesifik dan mengacu pada satu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makna,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tidak boleh menimbulkan penafsiran lebih dari satu makna. </a:t>
            </a:r>
            <a:endParaRPr lang="sv-SE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endParaRPr lang="sv-SE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Jika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dirumuskan secara umum, maka hipotesis tersebut tidak dapat diuji secara empiris. </a:t>
            </a:r>
            <a:endParaRPr lang="en-US" b="1" dirty="0">
              <a:latin typeface="Arial Narrow" pitchFamily="34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/>
          <a:lstStyle/>
          <a:p>
            <a:r>
              <a:rPr lang="sv-SE" sz="3200" b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Pertimbangan </a:t>
            </a:r>
            <a:r>
              <a:rPr lang="sv-SE" sz="32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dlm  </a:t>
            </a:r>
            <a:r>
              <a:rPr lang="sv-SE" sz="3200" b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Merumuskan </a:t>
            </a:r>
            <a:r>
              <a:rPr lang="sv-SE" sz="32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Hipoptesis</a:t>
            </a:r>
            <a:endParaRPr lang="en-US" sz="32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Hipotesis harus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dapat diuji secara empiris, maksudnya ialah memungkinkan untuk diungkapkan dalam bentuk operasional yang dapat dievaluasi berdasarkan data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empiris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. </a:t>
            </a:r>
          </a:p>
          <a:p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Sebaiknya Hipotesis jangan mencerminkan unsur-unsur moral, nilai-nilai atau sikap.</a:t>
            </a:r>
            <a:r>
              <a:rPr lang="en-US" b="1" dirty="0">
                <a:latin typeface="Arial Narrow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JENIS-JENIS HIPOTESIS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Menurut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abstraksinya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dibagi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1. </a:t>
            </a:r>
            <a:r>
              <a:rPr lang="en-US" sz="30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0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Konseptual</a:t>
            </a:r>
            <a:endParaRPr lang="en-US" sz="30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menyatakan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adanya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kesamaan-kesamaan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dalam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dunia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empiris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jenis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ini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berkaitan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dengan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pernyataan-pernyataan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bersifat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umum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kebenarannya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diakui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oleh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orang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banyak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pada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umumnya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 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Misalnya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“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Orang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Jawa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halus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budinya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sikapnya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lemah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lembut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”, </a:t>
            </a:r>
            <a:endParaRPr lang="en-US" sz="24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“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Jika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ada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bunyi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hewan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tenggeret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maka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musim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kemarau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mulai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tiba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”,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“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Jika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hujan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kota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Malang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Banjir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”.  </a:t>
            </a:r>
            <a:endParaRPr lang="en-US" sz="24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Kebenaran-kebenaran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umum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seperti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atas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sudah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diketahui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oleh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orang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banyak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pada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umumnya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jika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diuji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secara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ilmiah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belum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tentu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benar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en-US" sz="2400" b="1" dirty="0">
              <a:latin typeface="Arial Narrow" pitchFamily="34" charset="0"/>
              <a:cs typeface="Courier New" pitchFamily="49" charset="0"/>
            </a:endParaRPr>
          </a:p>
          <a:p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JENIS-JENIS HIPOTESIS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Menurut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abstraksinya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dibagi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Hipotesis yang berkenaan dengan model ideal: pada kenyataannya dunia ini sangat kompleks, maka untuk mempelajari kekomplesitasan dunia tersebut kita memerlukan bantuan filsafat, metode, tipe-tipe yang ada. </a:t>
            </a:r>
          </a:p>
          <a:p>
            <a:pPr>
              <a:lnSpc>
                <a:spcPct val="90000"/>
              </a:lnSpc>
            </a:pPr>
            <a:endParaRPr lang="en-US" sz="2400" b="1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Pengetahuan mengenai otoriterisme akan membantu kita memahami, misalnya dalam dunia kepemimpinan, hubungan ayah dalam mendidik anaknya. Pengetahuan mengenai ide nativisme akan membantu kita memahami munculnya seorang pemimpin.</a:t>
            </a:r>
            <a:r>
              <a:rPr lang="en-US" sz="2400" b="1">
                <a:latin typeface="Arial Narrow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Autofit/>
          </a:bodyPr>
          <a:lstStyle/>
          <a:p>
            <a:r>
              <a:rPr lang="sv-S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JENIS-JENIS HIPOTESIS</a:t>
            </a:r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Menurut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tingkat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abstraksinya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dibagi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Asosiatif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digunakan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untuk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mencari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hubungan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antar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variable: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ini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merumuskan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hubungan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antar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dua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variabel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atau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lebih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akan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diteliti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 </a:t>
            </a:r>
            <a:endParaRPr lang="en-US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Dalam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menyusun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hipotesisnya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harus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dapat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mengetahui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variabel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mana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mempengaruhi</a:t>
            </a: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variable </a:t>
            </a:r>
            <a:r>
              <a:rPr lang="en-US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lainnya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en-US" b="1" dirty="0">
              <a:latin typeface="Arial Narrow" pitchFamily="34" charset="0"/>
              <a:cs typeface="Courier New" pitchFamily="49" charset="0"/>
            </a:endParaRPr>
          </a:p>
          <a:p>
            <a:endParaRPr lang="en-US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2400" b="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Menurut bentuknya, Hipotesis  dibagi menjadi </a:t>
            </a:r>
            <a:r>
              <a:rPr lang="sv-SE" sz="24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tiga</a:t>
            </a:r>
            <a:endParaRPr lang="en-US" sz="24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87680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2.  Hipotesis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(Hipotesis kerja):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penelitian merupakan anggapan dasar peneliti terhadap suatu masalah yang sedang dikaji.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sv-SE" sz="28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990600" lvl="1" indent="-533400">
              <a:buFontTx/>
              <a:buNone/>
            </a:pPr>
            <a:r>
              <a:rPr lang="sv-SE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Dalam Hipotesis ini peneliti mengaggap benar Hipotesisnya yang kemudian akan dibuktikan secara empiris melalui pengujian Hipotesis dengan mempergunakan data yang diperolehnya selama melakukan penelitian.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sv-SE" sz="28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990600" lvl="1" indent="-533400"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Misalnya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 </a:t>
            </a:r>
            <a:endParaRPr lang="en-US" sz="24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990600" lvl="1" indent="-533400">
              <a:buFontTx/>
              <a:buNone/>
            </a:pP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Ada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hubungan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antara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krisis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ekonomi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dengan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jumlah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pengangguran</a:t>
            </a:r>
            <a:endParaRPr lang="en-US" sz="2400" b="1" dirty="0">
              <a:latin typeface="Arial Narrow" pitchFamily="34" charset="0"/>
              <a:cs typeface="Courier New" pitchFamily="49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Menurut bentuknya, Hipotesis  dibagi menjadi </a:t>
            </a:r>
            <a:r>
              <a:rPr lang="sv-SE" sz="2800" b="1" dirty="0" smtClean="0">
                <a:solidFill>
                  <a:schemeClr val="bg1"/>
                </a:solidFill>
                <a:latin typeface="Arial Narrow" pitchFamily="34" charset="0"/>
                <a:cs typeface="Times New Roman" pitchFamily="18" charset="0"/>
              </a:rPr>
              <a:t>tiga</a:t>
            </a:r>
            <a:endParaRPr lang="en-US" sz="2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8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operasional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merupakan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bersifat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obyektif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 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14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Artinya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merumuskan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tidak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semata-mata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berdasarkan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anggapan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dasarnya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tetapi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juga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berdasarkan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obyektifitasnya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bahwa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dibuat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belum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tentu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benar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setelah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diuji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dengan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menggunakan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data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ada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Untuk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itu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memerlukan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pembanding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bersifat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obyektif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netral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atau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secara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teknis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disebut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Nol</a:t>
            </a:r>
            <a:r>
              <a:rPr lang="en-US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(H0).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n-US" sz="20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H0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digunakan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untuk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memberikan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keseimbangan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pada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karena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meyakini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dalam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pengujian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nanti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benar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atau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salahnya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tergantung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dari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bukti-bukti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diperolehnya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selama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melakukan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</a:t>
            </a:r>
            <a:r>
              <a:rPr lang="en-US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sv-SE" sz="14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sv-SE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Contoh</a:t>
            </a:r>
            <a:r>
              <a:rPr lang="sv-SE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sv-SE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H0: </a:t>
            </a:r>
            <a:r>
              <a:rPr lang="sv-SE" sz="24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Tidak ada hubungan antara krisis ekonomi dengan jumlah </a:t>
            </a:r>
            <a:r>
              <a:rPr lang="sv-SE" sz="24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pengangguran.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  <a:cs typeface="Courier New" pitchFamily="49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2"/>
            </a:pP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2400" b="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Menurut </a:t>
            </a:r>
            <a:r>
              <a:rPr lang="sv-SE" sz="24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bentuknya</a:t>
            </a:r>
            <a:br>
              <a:rPr lang="sv-SE" sz="24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</a:br>
            <a:r>
              <a:rPr lang="sv-SE" sz="24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Hipotesis  </a:t>
            </a:r>
            <a:r>
              <a:rPr lang="sv-SE" sz="2400" b="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dibagi menjadi </a:t>
            </a:r>
            <a:r>
              <a:rPr lang="sv-SE" sz="24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tiga:</a:t>
            </a:r>
            <a:endParaRPr lang="en-US" sz="24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36576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sv-SE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Hipotesis statistik: Hipotesis statistik merupakan jenis Hipotesis yang dirumuskan dalam bentuk notasi statistik. </a:t>
            </a:r>
          </a:p>
          <a:p>
            <a:pPr marL="609600" indent="-609600">
              <a:buFont typeface="Wingdings" pitchFamily="2" charset="2"/>
              <a:buNone/>
            </a:pPr>
            <a:endParaRPr lang="sv-SE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sv-SE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Hipotesis ini dirumuskan berdasarkan pengamatan peneliti terhadap populasi dalam bentuk angka-angka (kuantitatif). </a:t>
            </a:r>
          </a:p>
          <a:p>
            <a:pPr marL="609600" indent="-609600">
              <a:buFont typeface="Wingdings" pitchFamily="2" charset="2"/>
              <a:buNone/>
            </a:pPr>
            <a:endParaRPr lang="sv-SE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Misalnya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H0: r = 0; </a:t>
            </a:r>
            <a:r>
              <a:rPr lang="en-US" sz="24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H0: p = 0</a:t>
            </a:r>
          </a:p>
          <a:p>
            <a:pPr marL="609600" indent="-609600">
              <a:buFont typeface="Wingdings" pitchFamily="2" charset="2"/>
              <a:buAutoNum type="arabicPeriod" startAt="3"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38225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itchFamily="34" charset="0"/>
              </a:rPr>
              <a:t>PENGERTIAN 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HIPOTESIS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2819400"/>
          </a:xfrm>
        </p:spPr>
        <p:txBody>
          <a:bodyPr/>
          <a:lstStyle/>
          <a:p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merupakan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jawaban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sementara</a:t>
            </a:r>
            <a:r>
              <a:rPr lang="en-US" b="1" dirty="0">
                <a:cs typeface="Times New Roman" pitchFamily="18" charset="0"/>
              </a:rPr>
              <a:t> yang </a:t>
            </a:r>
            <a:r>
              <a:rPr lang="en-US" b="1" dirty="0" err="1">
                <a:cs typeface="Times New Roman" pitchFamily="18" charset="0"/>
              </a:rPr>
              <a:t>hendak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diuji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kebenarannya</a:t>
            </a:r>
            <a:r>
              <a:rPr lang="en-US" b="1" dirty="0"/>
              <a:t>.</a:t>
            </a:r>
          </a:p>
          <a:p>
            <a:r>
              <a:rPr lang="en-US" b="1" dirty="0" err="1">
                <a:cs typeface="Times New Roman" pitchFamily="18" charset="0"/>
              </a:rPr>
              <a:t>Tidak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semua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penelitian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memerlukan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b="1" dirty="0">
                <a:cs typeface="Times New Roman" pitchFamily="18" charset="0"/>
              </a:rPr>
              <a:t>, </a:t>
            </a:r>
            <a:r>
              <a:rPr lang="en-US" b="1" dirty="0" err="1">
                <a:cs typeface="Times New Roman" pitchFamily="18" charset="0"/>
              </a:rPr>
              <a:t>penelitian</a:t>
            </a:r>
            <a:r>
              <a:rPr lang="en-US" b="1" dirty="0">
                <a:cs typeface="Times New Roman" pitchFamily="18" charset="0"/>
              </a:rPr>
              <a:t> yang </a:t>
            </a:r>
            <a:r>
              <a:rPr lang="en-US" b="1" dirty="0" err="1">
                <a:cs typeface="Times New Roman" pitchFamily="18" charset="0"/>
              </a:rPr>
              <a:t>bersifat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eksploratif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deskriptif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tidak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memerlukan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rgbClr val="040000"/>
          </a:soli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CARA  MERUMUSKAN  HIPOTESIS</a:t>
            </a:r>
            <a:r>
              <a:rPr lang="en-US" sz="2800" b="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2800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315200" cy="3276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Cara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merumuskan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ialah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Rumuskan</a:t>
            </a:r>
            <a:r>
              <a:rPr lang="en-US" sz="36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</a:t>
            </a:r>
            <a:endParaRPr lang="en-US" sz="36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6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operasional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endParaRPr lang="en-US" sz="36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6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statistik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</a:t>
            </a:r>
            <a:endParaRPr lang="en-US" sz="3600" b="1" dirty="0">
              <a:latin typeface="Arial Narrow" pitchFamily="34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HIPOTESIS PENELITIAN</a:t>
            </a:r>
            <a:endParaRPr lang="en-US" sz="40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penelitian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ialah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yang </a:t>
            </a:r>
            <a:r>
              <a:rPr lang="en-US" sz="380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dibuat</a:t>
            </a:r>
            <a:r>
              <a:rPr lang="en-US" sz="3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dan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dinyatakan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dalam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bentuk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kalimat</a:t>
            </a:r>
            <a:r>
              <a:rPr lang="en-US" sz="3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b="1" dirty="0">
              <a:latin typeface="Arial Narrow" pitchFamily="34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Contoh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b="1" dirty="0">
              <a:latin typeface="Arial Narrow" pitchFamily="34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Ada hubungan antara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hasil panen padi dengan harga jual gabah di pasaran</a:t>
            </a:r>
            <a:endParaRPr lang="en-US" b="1" dirty="0">
              <a:latin typeface="Arial Narrow" pitchFamily="34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sv-SE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Ada hubungan antara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pemupukan dan produksi buah apel.</a:t>
            </a:r>
            <a:endParaRPr lang="en-US" b="1" dirty="0">
              <a:latin typeface="Arial Narrow" pitchFamily="34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3600" b="1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HIPOTESIS  OPERASIONAL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operasional ialah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yang mendefinisikan secara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operasional variable-variabel yang ada didalamnya agar dapat dioperasionalisasikan. </a:t>
            </a:r>
            <a:endParaRPr lang="sv-SE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endParaRPr lang="sv-SE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>
              <a:buNone/>
            </a:pP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Misalnya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</a:t>
            </a:r>
          </a:p>
          <a:p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“Hasil Panen padi”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dioperasionalisasikan sebagai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banyaknya hasil gabah (ton) yang dihasilkan di suatu daerah pada musim panen tertentu. </a:t>
            </a:r>
            <a:endParaRPr lang="sv-SE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endParaRPr lang="sv-SE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”Pemupukan Apel” dioperasionalisasikan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sebagai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jenis pupuk dan jumlah pupuk yang digunakan di kebun apel pada tahun tertentu. </a:t>
            </a:r>
            <a:endParaRPr lang="sv-SE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/>
          <a:lstStyle/>
          <a:p>
            <a:r>
              <a:rPr lang="sv-SE" b="0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Hipotesis </a:t>
            </a:r>
            <a:r>
              <a:rPr lang="sv-SE" b="0" dirty="0" smtClean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operasional</a:t>
            </a:r>
            <a:endParaRPr lang="en-US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4525963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operasional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dirumuskan menjadi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dua, yaitu Hipotesis 0 yang bersifat netral dan Hipotesis 1 yang bersifat tidak netral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sv-SE" sz="28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Rumusan Hipotesisnya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latin typeface="Arial Narrow" pitchFamily="34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sv-SE" sz="24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H0: Tidak ada hubungan antara </a:t>
            </a:r>
            <a:r>
              <a:rPr lang="sv-SE" sz="24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hasil panen padi dengan harga beras di pasaran</a:t>
            </a:r>
            <a:endParaRPr lang="sv-SE" sz="2400" b="1" dirty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sv-SE" sz="2400" b="1" dirty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sv-SE" sz="24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H1: Ada hubungan antara </a:t>
            </a:r>
            <a:r>
              <a:rPr lang="sv-SE" sz="24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hasil panen padi dnegan harga beras di pasaran. </a:t>
            </a:r>
            <a:endParaRPr lang="en-US" sz="2400" b="1" dirty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4000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HIPOTESIS  STATISTIK </a:t>
            </a:r>
            <a:endParaRPr lang="en-US" sz="4000" b="0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statistik ialah Hipotesis operasional yang diterjemahkan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menjadi bentuk </a:t>
            </a:r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angka-angka statistik sesuai dengan alat ukur yang dipilih oleh peneliti. </a:t>
            </a:r>
          </a:p>
          <a:p>
            <a:endParaRPr lang="sv-SE" sz="2800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>
              <a:buNone/>
            </a:pP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Misalnya: </a:t>
            </a:r>
          </a:p>
          <a:p>
            <a:pPr>
              <a:buNone/>
            </a:pP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Diduga ada kenaikan hasil panen padi sebesar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30%, maka Hipotesisnya </a:t>
            </a:r>
            <a:r>
              <a:rPr lang="sv-SE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dirumuskan sebagai </a:t>
            </a:r>
            <a:r>
              <a:rPr lang="sv-SE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berikut:</a:t>
            </a:r>
            <a:endParaRPr lang="en-US" sz="2800" b="1" dirty="0">
              <a:latin typeface="Arial Narrow" pitchFamily="34" charset="0"/>
              <a:cs typeface="Courier New" pitchFamily="49" charset="0"/>
            </a:endParaRPr>
          </a:p>
          <a:p>
            <a:endParaRPr lang="en-US" sz="280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H0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: P = 0,3</a:t>
            </a:r>
            <a:endParaRPr lang="en-US" sz="2800" b="1" dirty="0">
              <a:latin typeface="Arial Narrow" pitchFamily="34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H1: P 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  <a:sym typeface="Bookshelf Symbol 7" pitchFamily="2" charset="2"/>
              </a:rPr>
              <a:t></a:t>
            </a:r>
            <a:r>
              <a:rPr lang="en-US" sz="2800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0,3</a:t>
            </a:r>
            <a:endParaRPr lang="en-US" sz="2800" b="1" dirty="0">
              <a:latin typeface="Arial Narrow" pitchFamily="34" charset="0"/>
              <a:cs typeface="Courier New" pitchFamily="49" charset="0"/>
            </a:endParaRPr>
          </a:p>
          <a:p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40000"/>
          </a:solidFill>
        </p:spPr>
        <p:txBody>
          <a:bodyPr/>
          <a:lstStyle/>
          <a:p>
            <a:r>
              <a:rPr lang="en-US" b="0" dirty="0" smtClean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UJI  HIPOTESIS</a:t>
            </a:r>
            <a:r>
              <a:rPr lang="en-US" b="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b="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4525963"/>
          </a:xfrm>
        </p:spPr>
        <p:txBody>
          <a:bodyPr>
            <a:normAutofit/>
          </a:bodyPr>
          <a:lstStyle/>
          <a:p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Hipotesis yang sudah dirumuskan kemudian harus diuji. </a:t>
            </a:r>
          </a:p>
          <a:p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Pengujian ini akan membuktikan H0 atau H1 yang akan diterima. </a:t>
            </a:r>
            <a:endParaRPr lang="sv-SE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endParaRPr lang="sv-SE" b="1" dirty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sv-SE" b="1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Jika H1 diterima maka H0 ditolak, artinya ada hubungan antara </a:t>
            </a:r>
            <a:r>
              <a:rPr lang="sv-SE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hasil panen padi dengan harga beras di pasaran.</a:t>
            </a:r>
            <a:endParaRPr lang="en-US" b="1" dirty="0">
              <a:latin typeface="Arial Narrow" pitchFamily="34" charset="0"/>
              <a:cs typeface="Courier New" pitchFamily="49" charset="0"/>
            </a:endParaRPr>
          </a:p>
          <a:p>
            <a:endParaRPr lang="en-US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sv-SE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Dua jenis </a:t>
            </a:r>
            <a:r>
              <a:rPr lang="sv-S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kesalahan </a:t>
            </a:r>
            <a:r>
              <a:rPr lang="sv-SE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yang </a:t>
            </a:r>
            <a:r>
              <a:rPr lang="sv-SE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dapat dilakukan oleh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peneliti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yaitu</a:t>
            </a:r>
            <a:r>
              <a:rPr lang="en-US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15400" cy="45259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Menolak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Hipotesis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yang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seharusnya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diterima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Kesalahan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ini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disebut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sebagai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kesalahan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alpha (a</a:t>
            </a:r>
            <a:r>
              <a:rPr lang="en-US" sz="36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).</a:t>
            </a:r>
          </a:p>
          <a:p>
            <a:endParaRPr lang="en-US" sz="3600" b="1" dirty="0" smtClean="0">
              <a:solidFill>
                <a:srgbClr val="000000"/>
              </a:solidFill>
              <a:latin typeface="Arial Narrow" pitchFamily="34" charset="0"/>
              <a:cs typeface="Times New Roman" pitchFamily="18" charset="0"/>
            </a:endParaRPr>
          </a:p>
          <a:p>
            <a:r>
              <a:rPr lang="en-US" sz="3600" b="1" dirty="0" err="1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Menerima</a:t>
            </a:r>
            <a:r>
              <a:rPr lang="en-US" sz="3600" b="1" dirty="0" smtClean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Hipotesis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yang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seharusnya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ditolak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.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Kesalahan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ini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disebut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sebagai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kesalahan</a:t>
            </a:r>
            <a:r>
              <a:rPr lang="en-US" sz="3600" b="1" dirty="0">
                <a:solidFill>
                  <a:srgbClr val="000000"/>
                </a:solidFill>
                <a:latin typeface="Arial Narrow" pitchFamily="34" charset="0"/>
                <a:cs typeface="Times New Roman" pitchFamily="18" charset="0"/>
              </a:rPr>
              <a:t> beta (b)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HIPOTESIS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Arial Narrow" pitchFamily="34" charset="0"/>
              </a:rPr>
              <a:t>Jika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Rumusan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masalah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penelitian</a:t>
            </a:r>
            <a:r>
              <a:rPr lang="en-US" sz="2800" b="1" dirty="0" smtClean="0">
                <a:latin typeface="Arial Narrow" pitchFamily="34" charset="0"/>
              </a:rPr>
              <a:t>: “</a:t>
            </a:r>
            <a:r>
              <a:rPr lang="en-US" sz="2800" b="1" dirty="0" err="1" smtClean="0">
                <a:latin typeface="Arial Narrow" pitchFamily="34" charset="0"/>
              </a:rPr>
              <a:t>Adakah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hubungan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antara</a:t>
            </a:r>
            <a:r>
              <a:rPr lang="en-US" sz="2800" b="1" dirty="0" smtClean="0">
                <a:latin typeface="Arial Narrow" pitchFamily="34" charset="0"/>
              </a:rPr>
              <a:t> jam </a:t>
            </a:r>
            <a:r>
              <a:rPr lang="en-US" sz="2800" b="1" dirty="0" err="1">
                <a:latin typeface="Arial Narrow" pitchFamily="34" charset="0"/>
              </a:rPr>
              <a:t>produksi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dengan</a:t>
            </a:r>
            <a:r>
              <a:rPr lang="en-US" sz="2800" b="1" dirty="0" smtClean="0">
                <a:latin typeface="Arial Narrow" pitchFamily="34" charset="0"/>
              </a:rPr>
              <a:t> volume </a:t>
            </a:r>
            <a:r>
              <a:rPr lang="en-US" sz="2800" b="1" dirty="0" err="1" smtClean="0">
                <a:latin typeface="Arial Narrow" pitchFamily="34" charset="0"/>
              </a:rPr>
              <a:t>produksi</a:t>
            </a:r>
            <a:r>
              <a:rPr lang="en-US" sz="2800" b="1" dirty="0" smtClean="0">
                <a:latin typeface="Arial Narrow" pitchFamily="34" charset="0"/>
              </a:rPr>
              <a:t>?”</a:t>
            </a:r>
            <a:endParaRPr lang="en-US" sz="2800" b="1" dirty="0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Arial Narrow" pitchFamily="34" charset="0"/>
            </a:endParaRPr>
          </a:p>
          <a:p>
            <a:r>
              <a:rPr lang="en-US" sz="2800" b="1" dirty="0" err="1">
                <a:latin typeface="Arial Narrow" pitchFamily="34" charset="0"/>
              </a:rPr>
              <a:t>Maka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Hipotesis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penelitian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seharusnya</a:t>
            </a:r>
            <a:r>
              <a:rPr lang="en-US" sz="2800" b="1" dirty="0" smtClean="0">
                <a:latin typeface="Arial Narrow" pitchFamily="34" charset="0"/>
              </a:rPr>
              <a:t>: “</a:t>
            </a:r>
            <a:r>
              <a:rPr lang="en-US" sz="2800" b="1" dirty="0" err="1" smtClean="0">
                <a:latin typeface="Arial Narrow" pitchFamily="34" charset="0"/>
              </a:rPr>
              <a:t>Ada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hubungan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antara</a:t>
            </a:r>
            <a:r>
              <a:rPr lang="en-US" sz="2800" b="1" dirty="0" smtClean="0">
                <a:latin typeface="Arial Narrow" pitchFamily="34" charset="0"/>
              </a:rPr>
              <a:t> jam </a:t>
            </a:r>
            <a:r>
              <a:rPr lang="en-US" sz="2800" b="1" dirty="0" err="1">
                <a:latin typeface="Arial Narrow" pitchFamily="34" charset="0"/>
              </a:rPr>
              <a:t>produksi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dengan</a:t>
            </a:r>
            <a:r>
              <a:rPr lang="en-US" sz="2800" b="1" dirty="0" smtClean="0">
                <a:latin typeface="Arial Narrow" pitchFamily="34" charset="0"/>
              </a:rPr>
              <a:t> volume </a:t>
            </a:r>
            <a:r>
              <a:rPr lang="en-US" sz="2800" b="1" dirty="0" err="1">
                <a:latin typeface="Arial Narrow" pitchFamily="34" charset="0"/>
              </a:rPr>
              <a:t>produksi</a:t>
            </a:r>
            <a:r>
              <a:rPr lang="en-US" sz="2800" b="1" dirty="0">
                <a:latin typeface="Arial Narrow" pitchFamily="34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sz="1100" b="1" dirty="0">
              <a:latin typeface="Arial Narrow" pitchFamily="34" charset="0"/>
            </a:endParaRPr>
          </a:p>
          <a:p>
            <a:r>
              <a:rPr lang="en-US" sz="2800" b="1" dirty="0" err="1" smtClean="0">
                <a:latin typeface="Arial Narrow" pitchFamily="34" charset="0"/>
              </a:rPr>
              <a:t>Hipotesis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Operasionalnya</a:t>
            </a:r>
            <a:r>
              <a:rPr lang="en-US" sz="2800" b="1" dirty="0" smtClean="0">
                <a:latin typeface="Arial Narrow" pitchFamily="34" charset="0"/>
              </a:rPr>
              <a:t>:</a:t>
            </a:r>
            <a:endParaRPr lang="en-US" sz="2800" b="1" dirty="0">
              <a:latin typeface="Arial Narrow" pitchFamily="34" charset="0"/>
            </a:endParaRPr>
          </a:p>
          <a:p>
            <a:pPr lvl="1"/>
            <a:r>
              <a:rPr lang="en-US" sz="2400" b="1" dirty="0" smtClean="0">
                <a:latin typeface="Arial Narrow" pitchFamily="34" charset="0"/>
              </a:rPr>
              <a:t>H0: “</a:t>
            </a:r>
            <a:r>
              <a:rPr lang="en-US" sz="2400" b="1" dirty="0" err="1" smtClean="0">
                <a:latin typeface="Arial Narrow" pitchFamily="34" charset="0"/>
              </a:rPr>
              <a:t>Tidak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ada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hubungan</a:t>
            </a:r>
            <a:r>
              <a:rPr lang="en-US" sz="2400" b="1" dirty="0">
                <a:latin typeface="Arial Narrow" pitchFamily="34" charset="0"/>
              </a:rPr>
              <a:t> jam </a:t>
            </a:r>
            <a:r>
              <a:rPr lang="en-US" sz="2400" b="1" dirty="0" err="1">
                <a:latin typeface="Arial Narrow" pitchFamily="34" charset="0"/>
              </a:rPr>
              <a:t>produksi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terhadap</a:t>
            </a:r>
            <a:r>
              <a:rPr lang="en-US" sz="2400" b="1" dirty="0">
                <a:latin typeface="Arial Narrow" pitchFamily="34" charset="0"/>
              </a:rPr>
              <a:t> volume </a:t>
            </a:r>
            <a:r>
              <a:rPr lang="en-US" sz="2400" b="1" dirty="0" err="1">
                <a:latin typeface="Arial Narrow" pitchFamily="34" charset="0"/>
              </a:rPr>
              <a:t>produksi</a:t>
            </a:r>
            <a:r>
              <a:rPr lang="en-US" sz="2400" b="1" dirty="0">
                <a:latin typeface="Arial Narrow" pitchFamily="34" charset="0"/>
              </a:rPr>
              <a:t>”</a:t>
            </a:r>
          </a:p>
          <a:p>
            <a:pPr lvl="1"/>
            <a:r>
              <a:rPr lang="en-US" sz="2400" b="1" dirty="0">
                <a:latin typeface="Arial Narrow" pitchFamily="34" charset="0"/>
              </a:rPr>
              <a:t>H1: </a:t>
            </a:r>
            <a:r>
              <a:rPr lang="en-US" sz="2400" b="1" dirty="0" smtClean="0">
                <a:latin typeface="Arial Narrow" pitchFamily="34" charset="0"/>
              </a:rPr>
              <a:t>“</a:t>
            </a:r>
            <a:r>
              <a:rPr lang="en-US" sz="2400" b="1" dirty="0" err="1" smtClean="0">
                <a:latin typeface="Arial Narrow" pitchFamily="34" charset="0"/>
              </a:rPr>
              <a:t>Ada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hubungan</a:t>
            </a:r>
            <a:r>
              <a:rPr lang="en-US" sz="2400" b="1" dirty="0">
                <a:latin typeface="Arial Narrow" pitchFamily="34" charset="0"/>
              </a:rPr>
              <a:t> jam </a:t>
            </a:r>
            <a:r>
              <a:rPr lang="en-US" sz="2400" b="1" dirty="0" err="1">
                <a:latin typeface="Arial Narrow" pitchFamily="34" charset="0"/>
              </a:rPr>
              <a:t>produksi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terhadap</a:t>
            </a:r>
            <a:r>
              <a:rPr lang="en-US" sz="2400" b="1" dirty="0">
                <a:latin typeface="Arial Narrow" pitchFamily="34" charset="0"/>
              </a:rPr>
              <a:t> volume </a:t>
            </a:r>
            <a:r>
              <a:rPr lang="en-US" sz="2400" b="1" dirty="0" err="1">
                <a:latin typeface="Arial Narrow" pitchFamily="34" charset="0"/>
              </a:rPr>
              <a:t>produksi</a:t>
            </a:r>
            <a:r>
              <a:rPr lang="en-US" sz="2400" b="1" dirty="0">
                <a:latin typeface="Arial Narrow" pitchFamily="34" charset="0"/>
              </a:rPr>
              <a:t>”</a:t>
            </a:r>
          </a:p>
          <a:p>
            <a:pPr lvl="1"/>
            <a:endParaRPr lang="en-US" sz="1100" b="1" dirty="0">
              <a:latin typeface="Arial Narrow" pitchFamily="34" charset="0"/>
            </a:endParaRPr>
          </a:p>
          <a:p>
            <a:r>
              <a:rPr lang="en-US" sz="2800" b="1" dirty="0" err="1">
                <a:latin typeface="Arial Narrow" pitchFamily="34" charset="0"/>
              </a:rPr>
              <a:t>Jika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setelah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dilakukan</a:t>
            </a:r>
            <a:r>
              <a:rPr lang="en-US" sz="2800" b="1" dirty="0">
                <a:latin typeface="Arial Narrow" pitchFamily="34" charset="0"/>
              </a:rPr>
              <a:t> </a:t>
            </a:r>
            <a:r>
              <a:rPr lang="en-US" sz="2800" b="1" dirty="0" err="1">
                <a:latin typeface="Arial Narrow" pitchFamily="34" charset="0"/>
              </a:rPr>
              <a:t>pengujian</a:t>
            </a:r>
            <a:r>
              <a:rPr lang="en-US" sz="2800" b="1" dirty="0">
                <a:latin typeface="Arial Narrow" pitchFamily="34" charset="0"/>
              </a:rPr>
              <a:t>, </a:t>
            </a:r>
            <a:r>
              <a:rPr lang="en-US" sz="2800" b="1" dirty="0" err="1">
                <a:latin typeface="Arial Narrow" pitchFamily="34" charset="0"/>
              </a:rPr>
              <a:t>ternyata</a:t>
            </a:r>
            <a:endParaRPr lang="en-US" sz="2800" b="1" dirty="0">
              <a:latin typeface="Arial Narrow" pitchFamily="34" charset="0"/>
            </a:endParaRPr>
          </a:p>
          <a:p>
            <a:pPr lvl="1"/>
            <a:r>
              <a:rPr lang="en-US" sz="2400" b="1" dirty="0" smtClean="0">
                <a:latin typeface="Arial Narrow" pitchFamily="34" charset="0"/>
              </a:rPr>
              <a:t>H0 </a:t>
            </a:r>
            <a:r>
              <a:rPr lang="en-US" sz="2400" b="1" dirty="0" err="1">
                <a:latin typeface="Arial Narrow" pitchFamily="34" charset="0"/>
              </a:rPr>
              <a:t>ditolak</a:t>
            </a:r>
            <a:r>
              <a:rPr lang="en-US" sz="2400" b="1" dirty="0">
                <a:latin typeface="Arial Narrow" pitchFamily="34" charset="0"/>
              </a:rPr>
              <a:t>, </a:t>
            </a:r>
            <a:r>
              <a:rPr lang="en-US" sz="2400" b="1" dirty="0" err="1">
                <a:latin typeface="Arial Narrow" pitchFamily="34" charset="0"/>
              </a:rPr>
              <a:t>artinya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penelitian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terbukti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secara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signifikan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>
                <a:latin typeface="Arial Narrow" pitchFamily="34" charset="0"/>
              </a:rPr>
              <a:t>(</a:t>
            </a:r>
            <a:r>
              <a:rPr lang="en-US" sz="2400" b="1" dirty="0" err="1">
                <a:latin typeface="Arial Narrow" pitchFamily="34" charset="0"/>
              </a:rPr>
              <a:t>empiris</a:t>
            </a:r>
            <a:r>
              <a:rPr lang="en-US" sz="2400" b="1" dirty="0">
                <a:latin typeface="Arial Narrow" pitchFamily="34" charset="0"/>
              </a:rPr>
              <a:t>)</a:t>
            </a:r>
          </a:p>
          <a:p>
            <a:pPr lvl="1"/>
            <a:r>
              <a:rPr lang="en-US" sz="2400" b="1" dirty="0" smtClean="0">
                <a:latin typeface="Arial Narrow" pitchFamily="34" charset="0"/>
              </a:rPr>
              <a:t>H0 </a:t>
            </a:r>
            <a:r>
              <a:rPr lang="en-US" sz="2400" b="1" dirty="0" err="1">
                <a:latin typeface="Arial Narrow" pitchFamily="34" charset="0"/>
              </a:rPr>
              <a:t>diterima</a:t>
            </a:r>
            <a:r>
              <a:rPr lang="en-US" sz="2400" b="1" dirty="0">
                <a:latin typeface="Arial Narrow" pitchFamily="34" charset="0"/>
              </a:rPr>
              <a:t>, </a:t>
            </a:r>
            <a:r>
              <a:rPr lang="en-US" sz="2400" b="1" dirty="0" err="1">
                <a:latin typeface="Arial Narrow" pitchFamily="34" charset="0"/>
              </a:rPr>
              <a:t>artinya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penelitian</a:t>
            </a:r>
            <a:r>
              <a:rPr lang="en-US" sz="2400" b="1" dirty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tidak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signifikan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 smtClean="0">
                <a:latin typeface="Arial Narrow" pitchFamily="34" charset="0"/>
              </a:rPr>
              <a:t>secara</a:t>
            </a:r>
            <a:r>
              <a:rPr lang="en-US" sz="2400" b="1" dirty="0" smtClean="0">
                <a:latin typeface="Arial Narrow" pitchFamily="34" charset="0"/>
              </a:rPr>
              <a:t> </a:t>
            </a:r>
            <a:r>
              <a:rPr lang="en-US" sz="2400" b="1" dirty="0" err="1">
                <a:latin typeface="Arial Narrow" pitchFamily="34" charset="0"/>
              </a:rPr>
              <a:t>empiris</a:t>
            </a:r>
            <a:endParaRPr lang="en-US" sz="2400" b="1" dirty="0">
              <a:latin typeface="Arial Narrow" pitchFamily="34" charset="0"/>
            </a:endParaRPr>
          </a:p>
          <a:p>
            <a:pPr lvl="1"/>
            <a:endParaRPr lang="en-US" sz="2400" b="1" dirty="0">
              <a:latin typeface="Arial Narrow" pitchFamily="34" charset="0"/>
            </a:endParaRPr>
          </a:p>
          <a:p>
            <a:pPr lvl="1"/>
            <a:endParaRPr lang="en-US" sz="2400" b="1" dirty="0">
              <a:latin typeface="Arial Narrow" pitchFamily="34" charset="0"/>
            </a:endParaRPr>
          </a:p>
          <a:p>
            <a:pPr lvl="1"/>
            <a:endParaRPr lang="en-US" sz="2400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 </a:t>
            </a:r>
            <a:r>
              <a:rPr lang="en-US" sz="1600" i="1" dirty="0" smtClean="0"/>
              <a:t>blog.binadarma.ac.id/dedi1968/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.../09/1-kuliah-05_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Tugas</a:t>
            </a:r>
            <a:r>
              <a:rPr 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…….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b="1" dirty="0" err="1">
                <a:latin typeface="Arial Narrow" pitchFamily="34" charset="0"/>
              </a:rPr>
              <a:t>Susunlah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Hipotesis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operasional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berdasarkan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rumusan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permasalahan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penelitian</a:t>
            </a:r>
            <a:r>
              <a:rPr lang="en-US" b="1" dirty="0" smtClean="0">
                <a:latin typeface="Arial Narrow" pitchFamily="34" charset="0"/>
              </a:rPr>
              <a:t> yang </a:t>
            </a:r>
            <a:r>
              <a:rPr lang="en-US" b="1" dirty="0" err="1">
                <a:latin typeface="Arial Narrow" pitchFamily="34" charset="0"/>
              </a:rPr>
              <a:t>telah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anda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tentukan</a:t>
            </a:r>
            <a:r>
              <a:rPr lang="en-US" b="1" dirty="0">
                <a:latin typeface="Arial Narrow" pitchFamily="34" charset="0"/>
              </a:rPr>
              <a:t>!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Arial Narrow" pitchFamily="34" charset="0"/>
            </a:endParaRPr>
          </a:p>
          <a:p>
            <a:r>
              <a:rPr lang="en-US" b="1" dirty="0" err="1" smtClean="0">
                <a:latin typeface="Arial Narrow" pitchFamily="34" charset="0"/>
              </a:rPr>
              <a:t>Hipotesis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tersebut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mengacu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 err="1">
                <a:latin typeface="Arial Narrow" pitchFamily="34" charset="0"/>
              </a:rPr>
              <a:t>pada</a:t>
            </a:r>
            <a:r>
              <a:rPr lang="en-US" b="1" dirty="0">
                <a:latin typeface="Arial Narrow" pitchFamily="34" charset="0"/>
              </a:rPr>
              <a:t> </a:t>
            </a:r>
            <a:r>
              <a:rPr lang="en-US" b="1" dirty="0" err="1" smtClean="0">
                <a:latin typeface="Arial Narrow" pitchFamily="34" charset="0"/>
              </a:rPr>
              <a:t>teori-teori</a:t>
            </a:r>
            <a:r>
              <a:rPr lang="en-US" b="1" dirty="0" smtClean="0">
                <a:latin typeface="Arial Narrow" pitchFamily="34" charset="0"/>
              </a:rPr>
              <a:t> </a:t>
            </a:r>
            <a:r>
              <a:rPr lang="en-US" b="1" dirty="0">
                <a:latin typeface="Arial Narrow" pitchFamily="34" charset="0"/>
              </a:rPr>
              <a:t>yang </a:t>
            </a:r>
            <a:r>
              <a:rPr lang="en-US" b="1" dirty="0" err="1" smtClean="0">
                <a:latin typeface="Arial Narrow" pitchFamily="34" charset="0"/>
              </a:rPr>
              <a:t>ada</a:t>
            </a:r>
            <a:r>
              <a:rPr lang="en-US" b="1" dirty="0" smtClean="0">
                <a:latin typeface="Arial Narrow" pitchFamily="34" charset="0"/>
              </a:rPr>
              <a:t>.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 </a:t>
            </a:r>
            <a:r>
              <a:rPr lang="en-US" i="1" dirty="0" smtClean="0"/>
              <a:t>blog.binadarma.ac.id/dedi1968/</a:t>
            </a:r>
            <a:r>
              <a:rPr lang="en-US" i="1" dirty="0" err="1" smtClean="0"/>
              <a:t>wp</a:t>
            </a:r>
            <a:r>
              <a:rPr lang="en-US" i="1" dirty="0" smtClean="0"/>
              <a:t>.../09/1-kuliah-05_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CONTOH RUMUSAN HIPOTESIS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28/9/2012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Black" pitchFamily="34" charset="0"/>
              </a:rPr>
              <a:t>Pak </a:t>
            </a:r>
            <a:r>
              <a:rPr lang="en-US" sz="2800" b="1" dirty="0" err="1" smtClean="0">
                <a:latin typeface="Arial Black" pitchFamily="34" charset="0"/>
              </a:rPr>
              <a:t>Salyo</a:t>
            </a:r>
            <a:r>
              <a:rPr lang="en-US" sz="2800" b="1" dirty="0" smtClean="0">
                <a:latin typeface="Arial Black" pitchFamily="34" charset="0"/>
              </a:rPr>
              <a:t>, </a:t>
            </a:r>
            <a:r>
              <a:rPr lang="en-US" sz="2800" b="1" dirty="0" err="1" smtClean="0">
                <a:latin typeface="Arial Black" pitchFamily="34" charset="0"/>
              </a:rPr>
              <a:t>seorang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pekebun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mangga</a:t>
            </a:r>
            <a:r>
              <a:rPr lang="en-US" sz="2800" b="1" dirty="0" smtClean="0">
                <a:latin typeface="Arial Black" pitchFamily="34" charset="0"/>
              </a:rPr>
              <a:t>, </a:t>
            </a:r>
            <a:r>
              <a:rPr lang="en-US" sz="2800" b="1" dirty="0" err="1" smtClean="0">
                <a:latin typeface="Arial Black" pitchFamily="34" charset="0"/>
              </a:rPr>
              <a:t>menyatakan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bahwa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“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produksi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buah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mangga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yang 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dihasilkan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kebunnya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dijamin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Arial Rounded MT Bold" pitchFamily="34" charset="0"/>
              </a:rPr>
              <a:t>baik</a:t>
            </a:r>
            <a:r>
              <a:rPr lang="en-US" sz="2800" b="1" dirty="0" smtClean="0">
                <a:solidFill>
                  <a:srgbClr val="FF0000"/>
                </a:solidFill>
                <a:latin typeface="Arial Rounded MT Bold" pitchFamily="34" charset="0"/>
              </a:rPr>
              <a:t> 95%”. </a:t>
            </a:r>
          </a:p>
          <a:p>
            <a:pPr algn="ctr"/>
            <a:endParaRPr lang="en-US" sz="2800" b="1" dirty="0" smtClean="0">
              <a:latin typeface="Arial Black" pitchFamily="34" charset="0"/>
            </a:endParaRPr>
          </a:p>
          <a:p>
            <a:pPr algn="ctr"/>
            <a:r>
              <a:rPr lang="en-US" sz="2800" b="1" dirty="0" err="1" smtClean="0">
                <a:latin typeface="Arial Black" pitchFamily="34" charset="0"/>
              </a:rPr>
              <a:t>Jika</a:t>
            </a:r>
            <a:r>
              <a:rPr lang="en-US" sz="2800" b="1" dirty="0" smtClean="0">
                <a:latin typeface="Arial Black" pitchFamily="34" charset="0"/>
              </a:rPr>
              <a:t>  </a:t>
            </a:r>
            <a:r>
              <a:rPr lang="en-US" sz="2800" b="1" dirty="0" err="1" smtClean="0">
                <a:latin typeface="Arial Black" pitchFamily="34" charset="0"/>
              </a:rPr>
              <a:t>diambil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contoh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buah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mangga</a:t>
            </a:r>
            <a:r>
              <a:rPr lang="en-US" sz="2800" b="1" dirty="0" smtClean="0">
                <a:latin typeface="Arial Black" pitchFamily="34" charset="0"/>
              </a:rPr>
              <a:t> 100 </a:t>
            </a:r>
            <a:r>
              <a:rPr lang="en-US" sz="2800" b="1" dirty="0" err="1" smtClean="0">
                <a:latin typeface="Arial Black" pitchFamily="34" charset="0"/>
              </a:rPr>
              <a:t>buah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dan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ditemukan</a:t>
            </a:r>
            <a:r>
              <a:rPr lang="en-US" sz="2800" b="1" dirty="0" smtClean="0">
                <a:latin typeface="Arial Black" pitchFamily="34" charset="0"/>
              </a:rPr>
              <a:t> yang </a:t>
            </a:r>
            <a:r>
              <a:rPr lang="en-US" sz="2800" b="1" dirty="0" err="1" smtClean="0">
                <a:latin typeface="Arial Black" pitchFamily="34" charset="0"/>
              </a:rPr>
              <a:t>baik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sebanyak</a:t>
            </a:r>
            <a:r>
              <a:rPr lang="en-US" sz="2800" b="1" dirty="0" smtClean="0">
                <a:latin typeface="Arial Black" pitchFamily="34" charset="0"/>
              </a:rPr>
              <a:t> 90 </a:t>
            </a:r>
            <a:r>
              <a:rPr lang="en-US" sz="2800" b="1" dirty="0" err="1" smtClean="0">
                <a:latin typeface="Arial Black" pitchFamily="34" charset="0"/>
              </a:rPr>
              <a:t>buah</a:t>
            </a:r>
            <a:r>
              <a:rPr lang="en-US" sz="2800" b="1" dirty="0" smtClean="0">
                <a:latin typeface="Arial Black" pitchFamily="34" charset="0"/>
              </a:rPr>
              <a:t>, </a:t>
            </a:r>
            <a:r>
              <a:rPr lang="en-US" sz="2800" b="1" dirty="0" err="1" smtClean="0">
                <a:latin typeface="Arial Black" pitchFamily="34" charset="0"/>
              </a:rPr>
              <a:t>maka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dengan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taraf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</a:rPr>
              <a:t>signifikansi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l-GR" sz="2800" b="1" dirty="0" smtClean="0">
                <a:latin typeface="Arial Black" pitchFamily="34" charset="0"/>
                <a:cs typeface="Arial" pitchFamily="34" charset="0"/>
              </a:rPr>
              <a:t>α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= 0.05 </a:t>
            </a:r>
            <a:r>
              <a:rPr lang="en-US" sz="2800" b="1" dirty="0" err="1" smtClean="0">
                <a:latin typeface="Arial Black" pitchFamily="34" charset="0"/>
                <a:cs typeface="Arial" pitchFamily="34" charset="0"/>
              </a:rPr>
              <a:t>apakah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  <a:cs typeface="Arial" pitchFamily="34" charset="0"/>
              </a:rPr>
              <a:t>pernyataan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Pak </a:t>
            </a:r>
            <a:r>
              <a:rPr lang="en-US" sz="2800" b="1" dirty="0" err="1" smtClean="0">
                <a:latin typeface="Arial Black" pitchFamily="34" charset="0"/>
                <a:cs typeface="Arial" pitchFamily="34" charset="0"/>
              </a:rPr>
              <a:t>Salyo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  <a:cs typeface="Arial" pitchFamily="34" charset="0"/>
              </a:rPr>
              <a:t>tersebut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  <a:cs typeface="Arial" pitchFamily="34" charset="0"/>
              </a:rPr>
              <a:t>dapat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 Black" pitchFamily="34" charset="0"/>
                <a:cs typeface="Arial" pitchFamily="34" charset="0"/>
              </a:rPr>
              <a:t>diterima</a:t>
            </a:r>
            <a:r>
              <a:rPr lang="en-US" sz="2800" b="1" dirty="0" smtClean="0">
                <a:latin typeface="Arial Black" pitchFamily="34" charset="0"/>
                <a:cs typeface="Arial" pitchFamily="34" charset="0"/>
              </a:rPr>
              <a:t> ?.</a:t>
            </a:r>
            <a:endParaRPr lang="el-GR" sz="2800" b="1" dirty="0" smtClean="0">
              <a:latin typeface="Arial Black" pitchFamily="34" charset="0"/>
              <a:cs typeface="Arial" pitchFamily="34" charset="0"/>
            </a:endParaRPr>
          </a:p>
          <a:p>
            <a:pPr algn="ctr"/>
            <a:endParaRPr lang="en-US" sz="28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UJI HIPOTESIS</a:t>
            </a:r>
            <a:endParaRPr lang="en-US" sz="20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Diunduh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dari</a:t>
            </a:r>
            <a:r>
              <a:rPr lang="en-US" sz="1400" b="1" dirty="0" smtClean="0">
                <a:solidFill>
                  <a:schemeClr val="bg1"/>
                </a:solidFill>
              </a:rPr>
              <a:t>: http://id.wikipedia.org/wiki/Uji_hipotesis ..... 2/10/2012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001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metode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pengambilan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keputusan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analisis</a:t>
            </a:r>
            <a:r>
              <a:rPr lang="en-US" sz="2400" b="1" dirty="0" smtClean="0"/>
              <a:t> data, </a:t>
            </a:r>
            <a:r>
              <a:rPr lang="en-US" sz="2400" b="1" dirty="0" err="1" smtClean="0"/>
              <a:t>baik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percobaan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terkontrol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maupun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observasi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terkontrol</a:t>
            </a:r>
            <a:r>
              <a:rPr lang="en-US" sz="2400" b="1" dirty="0" smtClean="0"/>
              <a:t>).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statistika</a:t>
            </a:r>
            <a:r>
              <a:rPr lang="en-US" sz="2400" b="1" dirty="0" smtClean="0"/>
              <a:t>,  </a:t>
            </a:r>
            <a:r>
              <a:rPr lang="en-US" sz="2400" b="1" dirty="0" err="1" smtClean="0"/>
              <a:t>sebuah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hasil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dikatakan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signifikan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statistik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jika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kejadian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hampir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mungkin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disebabkan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oleh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faktor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kebetulan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sesuai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peluang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sudah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ditentukan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sebelumnya</a:t>
            </a:r>
            <a:r>
              <a:rPr lang="en-US" sz="2400" b="1" dirty="0" smtClean="0"/>
              <a:t>.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kadang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disebut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juga</a:t>
            </a:r>
            <a:r>
              <a:rPr lang="en-US" sz="2400" b="1" dirty="0" smtClean="0"/>
              <a:t> "</a:t>
            </a:r>
            <a:r>
              <a:rPr lang="en-US" sz="2400" b="1" dirty="0" err="1" smtClean="0"/>
              <a:t>konfirmasi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analisis</a:t>
            </a:r>
            <a:r>
              <a:rPr lang="en-US" sz="2400" b="1" dirty="0" smtClean="0"/>
              <a:t> data". </a:t>
            </a:r>
            <a:r>
              <a:rPr lang="en-US" sz="2400" b="1" dirty="0" err="1" smtClean="0"/>
              <a:t>Keputusan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biasanya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berdasarkan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nol. 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Hal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merupakan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menjawab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pertanyaan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mengasumsikan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benar</a:t>
            </a:r>
            <a:r>
              <a:rPr lang="en-US" sz="2400" b="1" dirty="0" smtClean="0"/>
              <a:t>.</a:t>
            </a:r>
          </a:p>
          <a:p>
            <a:pPr algn="ctr"/>
            <a:endParaRPr lang="en-US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HIPOTESIS ASOSIATIF</a:t>
            </a:r>
            <a:b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</a:br>
            <a:endParaRPr lang="en-US" sz="28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HIPOTESIS NOL (</a:t>
            </a:r>
            <a:r>
              <a:rPr lang="en-US" sz="2800" dirty="0" smtClean="0">
                <a:latin typeface="Arial Rounded MT Bold" pitchFamily="34" charset="0"/>
              </a:rPr>
              <a:t>H0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)</a:t>
            </a:r>
            <a:r>
              <a:rPr lang="en-US" sz="2800" dirty="0" smtClean="0">
                <a:latin typeface="Arial Rounded MT Bold" pitchFamily="34" charset="0"/>
              </a:rPr>
              <a:t> YAITU HIPOTESIS YANG MENYATAKAN TIDAK ADANYA HUBUNGAN ANTARA DUA VARIABEL / LEBIH ATAU TIDAK ADANYA PERBEDAAN ANTARA DUA KELOMPOK / LEBIH</a:t>
            </a:r>
          </a:p>
          <a:p>
            <a:pPr eaLnBrk="1" hangingPunct="1">
              <a:lnSpc>
                <a:spcPct val="110000"/>
              </a:lnSpc>
            </a:pPr>
            <a:endParaRPr lang="en-US" sz="2800" dirty="0" smtClean="0">
              <a:latin typeface="Arial Rounded MT Bold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HIPOTESIS ALTERNATIF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(</a:t>
            </a:r>
            <a:r>
              <a:rPr lang="en-US" sz="2800" dirty="0" smtClean="0">
                <a:latin typeface="Arial Rounded MT Bold" pitchFamily="34" charset="0"/>
              </a:rPr>
              <a:t>H1</a:t>
            </a:r>
            <a:r>
              <a:rPr lang="en-US" sz="2800" dirty="0" smtClean="0">
                <a:solidFill>
                  <a:srgbClr val="FF0000"/>
                </a:solidFill>
                <a:latin typeface="Arial Rounded MT Bold" pitchFamily="34" charset="0"/>
              </a:rPr>
              <a:t>)</a:t>
            </a:r>
            <a:r>
              <a:rPr lang="en-US" sz="2800" dirty="0" smtClean="0">
                <a:latin typeface="Arial Rounded MT Bold" pitchFamily="34" charset="0"/>
              </a:rPr>
              <a:t> YAITU HIPOTESIS YANG MENYATAKAN ADANYA HUBUNGAN ANTARA DUA VARIABEL/LEBIH ATAU ADANYA PERBEDAAN ANTARA DUA KELOMPOK / LEBIH</a:t>
            </a:r>
          </a:p>
          <a:p>
            <a:pPr eaLnBrk="1" hangingPunct="1"/>
            <a:endParaRPr lang="en-US" sz="2800" dirty="0" smtClean="0">
              <a:latin typeface="Arial Rounded MT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LIMA LANGKAH UJI HIPOTESIS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7391400" cy="2362200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1.	</a:t>
            </a:r>
            <a:r>
              <a:rPr lang="en-US" sz="2800" b="1" dirty="0" err="1"/>
              <a:t>Merumuskan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(H</a:t>
            </a:r>
            <a:r>
              <a:rPr lang="en-US" sz="24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H</a:t>
            </a:r>
            <a:r>
              <a:rPr lang="en-US" sz="2400" b="1" baseline="-25000" dirty="0"/>
              <a:t>A</a:t>
            </a:r>
            <a:r>
              <a:rPr lang="en-US" sz="2800" b="1" dirty="0"/>
              <a:t>)</a:t>
            </a:r>
          </a:p>
          <a:p>
            <a:pPr marL="365760"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2.	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err="1" smtClean="0"/>
              <a:t>batas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kritis</a:t>
            </a:r>
            <a:r>
              <a:rPr lang="en-US" sz="2800" b="1" dirty="0" smtClean="0"/>
              <a:t> </a:t>
            </a:r>
            <a:r>
              <a:rPr lang="en-US" sz="2800" b="1" dirty="0"/>
              <a:t>(</a:t>
            </a:r>
            <a:r>
              <a:rPr lang="en-US" sz="2800" b="1" dirty="0">
                <a:sym typeface="Symbol" pitchFamily="18" charset="2"/>
              </a:rPr>
              <a:t>; </a:t>
            </a:r>
            <a:r>
              <a:rPr lang="en-US" sz="2800" b="1" dirty="0" smtClean="0">
                <a:sym typeface="Symbol" pitchFamily="18" charset="2"/>
              </a:rPr>
              <a:t>db) (</a:t>
            </a:r>
            <a:r>
              <a:rPr lang="en-US" sz="2800" b="1" dirty="0" err="1" smtClean="0">
                <a:sym typeface="Symbol" pitchFamily="18" charset="2"/>
              </a:rPr>
              <a:t>Tabel</a:t>
            </a:r>
            <a:r>
              <a:rPr lang="en-US" sz="2800" b="1" dirty="0" smtClean="0">
                <a:sym typeface="Symbol" pitchFamily="18" charset="2"/>
              </a:rPr>
              <a:t> Z)</a:t>
            </a:r>
            <a:endParaRPr lang="en-US" sz="2800" b="1" dirty="0"/>
          </a:p>
          <a:p>
            <a:pPr marL="365760"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3.	</a:t>
            </a:r>
            <a:r>
              <a:rPr lang="en-US" sz="2800" b="1" dirty="0" err="1"/>
              <a:t>Menentukan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smtClean="0"/>
              <a:t>Z-</a:t>
            </a:r>
            <a:r>
              <a:rPr lang="en-US" sz="2800" b="1" dirty="0" err="1" smtClean="0"/>
              <a:t>hitung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rumusnya</a:t>
            </a:r>
            <a:r>
              <a:rPr lang="en-US" sz="2800" b="1" dirty="0" smtClean="0"/>
              <a:t>)</a:t>
            </a:r>
            <a:endParaRPr lang="en-US" sz="2800" b="1" dirty="0"/>
          </a:p>
          <a:p>
            <a:pPr marL="365760"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4.	</a:t>
            </a:r>
            <a:r>
              <a:rPr lang="en-US" sz="2800" b="1" dirty="0" err="1"/>
              <a:t>Pengambilan</a:t>
            </a:r>
            <a:r>
              <a:rPr lang="en-US" sz="2800" b="1" dirty="0"/>
              <a:t> </a:t>
            </a:r>
            <a:r>
              <a:rPr lang="en-US" sz="2800" b="1" dirty="0" err="1"/>
              <a:t>keputusan</a:t>
            </a:r>
            <a:endParaRPr lang="en-US" sz="2800" b="1" dirty="0"/>
          </a:p>
          <a:p>
            <a:pPr marL="365760">
              <a:spcBef>
                <a:spcPts val="0"/>
              </a:spcBef>
              <a:buFont typeface="Wingdings" pitchFamily="2" charset="2"/>
              <a:buNone/>
            </a:pPr>
            <a:r>
              <a:rPr lang="en-US" sz="2800" b="1" dirty="0"/>
              <a:t>5.	</a:t>
            </a:r>
            <a:r>
              <a:rPr lang="en-US" sz="2800" b="1" dirty="0" err="1"/>
              <a:t>Membuat</a:t>
            </a:r>
            <a:r>
              <a:rPr lang="en-US" sz="2800" b="1" dirty="0"/>
              <a:t> </a:t>
            </a:r>
            <a:r>
              <a:rPr lang="en-US" sz="2800" b="1" dirty="0" err="1"/>
              <a:t>kesimpulan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  <p:sp>
        <p:nvSpPr>
          <p:cNvPr id="5" name="Arc 4"/>
          <p:cNvSpPr>
            <a:spLocks/>
          </p:cNvSpPr>
          <p:nvPr/>
        </p:nvSpPr>
        <p:spPr bwMode="auto">
          <a:xfrm flipV="1">
            <a:off x="2060575" y="4379913"/>
            <a:ext cx="1676400" cy="1446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1"/>
              <a:gd name="T1" fmla="*/ 0 h 21600"/>
              <a:gd name="T2" fmla="*/ 21541 w 21541"/>
              <a:gd name="T3" fmla="*/ 20006 h 21600"/>
              <a:gd name="T4" fmla="*/ 0 w 215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1" h="21600" fill="none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</a:path>
              <a:path w="21541" h="21600" stroke="0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rc 5"/>
          <p:cNvSpPr>
            <a:spLocks/>
          </p:cNvSpPr>
          <p:nvPr/>
        </p:nvSpPr>
        <p:spPr bwMode="auto">
          <a:xfrm flipH="1">
            <a:off x="3736975" y="2686050"/>
            <a:ext cx="2895600" cy="2133600"/>
          </a:xfrm>
          <a:custGeom>
            <a:avLst/>
            <a:gdLst>
              <a:gd name="G0" fmla="+- 21280 0 0"/>
              <a:gd name="G1" fmla="+- 21600 0 0"/>
              <a:gd name="G2" fmla="+- 21600 0 0"/>
              <a:gd name="T0" fmla="*/ 0 w 42642"/>
              <a:gd name="T1" fmla="*/ 17894 h 21600"/>
              <a:gd name="T2" fmla="*/ 42642 w 42642"/>
              <a:gd name="T3" fmla="*/ 18400 h 21600"/>
              <a:gd name="T4" fmla="*/ 21280 w 4264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42" h="21600" fill="none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</a:path>
              <a:path w="42642" h="21600" stroke="0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  <a:lnTo>
                  <a:pt x="2128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rc 6"/>
          <p:cNvSpPr>
            <a:spLocks/>
          </p:cNvSpPr>
          <p:nvPr/>
        </p:nvSpPr>
        <p:spPr bwMode="auto">
          <a:xfrm flipV="1">
            <a:off x="6632575" y="4302125"/>
            <a:ext cx="2117725" cy="1524000"/>
          </a:xfrm>
          <a:custGeom>
            <a:avLst/>
            <a:gdLst>
              <a:gd name="G0" fmla="+- 21510 0 0"/>
              <a:gd name="G1" fmla="+- 21600 0 0"/>
              <a:gd name="G2" fmla="+- 21600 0 0"/>
              <a:gd name="T0" fmla="*/ 0 w 23579"/>
              <a:gd name="T1" fmla="*/ 19628 h 21600"/>
              <a:gd name="T2" fmla="*/ 23579 w 23579"/>
              <a:gd name="T3" fmla="*/ 99 h 21600"/>
              <a:gd name="T4" fmla="*/ 21510 w 235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79" h="21600" fill="none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</a:path>
              <a:path w="23579" h="21600" stroke="0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  <a:lnTo>
                  <a:pt x="215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060575" y="5826125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184775" y="2701925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016500" y="5943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553198" y="2895600"/>
            <a:ext cx="45719" cy="297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9375" y="3692525"/>
            <a:ext cx="0" cy="21336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099175" y="5826125"/>
            <a:ext cx="113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+ z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/2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3432175" y="5749925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- z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/2</a:t>
            </a: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6784975" y="5064125"/>
            <a:ext cx="1524000" cy="4572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212975" y="4987925"/>
            <a:ext cx="1524000" cy="4572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4270375" y="4911725"/>
            <a:ext cx="1905000" cy="457200"/>
          </a:xfrm>
          <a:prstGeom prst="left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6781800" y="4800600"/>
            <a:ext cx="1938351" cy="3385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itchFamily="18" charset="0"/>
              </a:rPr>
              <a:t>ZONE </a:t>
            </a:r>
            <a:r>
              <a:rPr lang="en-US" sz="1600" dirty="0" err="1" smtClean="0">
                <a:latin typeface="Times New Roman" pitchFamily="18" charset="0"/>
              </a:rPr>
              <a:t>Penolakan</a:t>
            </a:r>
            <a:r>
              <a:rPr lang="en-US" sz="1600" dirty="0" smtClean="0">
                <a:latin typeface="Times New Roman" pitchFamily="18" charset="0"/>
              </a:rPr>
              <a:t> Ho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962400" y="4073525"/>
            <a:ext cx="2514600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</a:rPr>
              <a:t>Zone </a:t>
            </a:r>
            <a:r>
              <a:rPr lang="en-US" dirty="0" err="1" smtClean="0">
                <a:latin typeface="Times New Roman" pitchFamily="18" charset="0"/>
              </a:rPr>
              <a:t>Penerimaan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Ho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9400" y="2895600"/>
            <a:ext cx="182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erlin Sans FB Demi" pitchFamily="34" charset="0"/>
              </a:rPr>
              <a:t>BATAS KRITIS</a:t>
            </a:r>
            <a:endParaRPr lang="en-US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719249" y="5410200"/>
            <a:ext cx="1938351" cy="3385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Times New Roman" pitchFamily="18" charset="0"/>
              </a:rPr>
              <a:t>ZONE </a:t>
            </a:r>
            <a:r>
              <a:rPr lang="en-US" sz="1600" dirty="0" err="1" smtClean="0">
                <a:latin typeface="Times New Roman" pitchFamily="18" charset="0"/>
              </a:rPr>
              <a:t>Penolakan</a:t>
            </a:r>
            <a:r>
              <a:rPr lang="en-US" sz="1600" dirty="0" smtClean="0">
                <a:latin typeface="Times New Roman" pitchFamily="18" charset="0"/>
              </a:rPr>
              <a:t> Ho</a:t>
            </a:r>
            <a:endParaRPr lang="en-US" sz="16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KESALAHAN DALAM UJI HIPOTESIS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2672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I</a:t>
            </a:r>
            <a:endParaRPr lang="en-US" b="1" dirty="0"/>
          </a:p>
          <a:p>
            <a:pPr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Besarnya</a:t>
            </a:r>
            <a:r>
              <a:rPr lang="en-US" b="1" dirty="0"/>
              <a:t> </a:t>
            </a:r>
            <a:r>
              <a:rPr lang="en-US" b="1" dirty="0" err="1" smtClean="0"/>
              <a:t>peluang</a:t>
            </a:r>
            <a:r>
              <a:rPr lang="en-US" b="1" dirty="0" smtClean="0"/>
              <a:t> </a:t>
            </a:r>
            <a:r>
              <a:rPr lang="en-US" b="1" dirty="0" err="1" smtClean="0"/>
              <a:t>menolak</a:t>
            </a:r>
            <a:r>
              <a:rPr lang="en-US" b="1" dirty="0" smtClean="0"/>
              <a:t> </a:t>
            </a:r>
            <a:r>
              <a:rPr lang="en-US" b="1" dirty="0" err="1"/>
              <a:t>hipotesis</a:t>
            </a:r>
            <a:r>
              <a:rPr lang="en-US" b="1" dirty="0"/>
              <a:t> yang </a:t>
            </a:r>
            <a:r>
              <a:rPr lang="en-US" b="1" dirty="0" smtClean="0"/>
              <a:t>“</a:t>
            </a:r>
            <a:r>
              <a:rPr lang="en-US" b="1" dirty="0" err="1" smtClean="0"/>
              <a:t>seharusnya</a:t>
            </a:r>
            <a:r>
              <a:rPr lang="en-US" b="1" dirty="0" smtClean="0"/>
              <a:t> </a:t>
            </a:r>
            <a:r>
              <a:rPr lang="en-US" b="1" dirty="0" err="1" smtClean="0"/>
              <a:t>diterima</a:t>
            </a:r>
            <a:r>
              <a:rPr lang="en-US" b="1" dirty="0" smtClean="0"/>
              <a:t>”.  </a:t>
            </a:r>
            <a:r>
              <a:rPr lang="en-US" b="1" dirty="0" err="1" smtClean="0"/>
              <a:t>Besarnya</a:t>
            </a:r>
            <a:r>
              <a:rPr lang="en-US" b="1" dirty="0" smtClean="0"/>
              <a:t> </a:t>
            </a:r>
            <a:r>
              <a:rPr lang="en-US" b="1" dirty="0" err="1"/>
              <a:t>kesalahan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I </a:t>
            </a:r>
            <a:r>
              <a:rPr lang="en-US" b="1" dirty="0" smtClean="0"/>
              <a:t> </a:t>
            </a:r>
            <a:r>
              <a:rPr lang="en-US" b="1" dirty="0" err="1" smtClean="0"/>
              <a:t>adalah</a:t>
            </a:r>
            <a:r>
              <a:rPr lang="en-US" b="1" dirty="0" smtClean="0"/>
              <a:t>  </a:t>
            </a:r>
            <a:r>
              <a:rPr lang="en-US" b="1" dirty="0" smtClean="0">
                <a:sym typeface="Symbol" pitchFamily="18" charset="2"/>
              </a:rPr>
              <a:t> (</a:t>
            </a:r>
            <a:r>
              <a:rPr lang="en-US" b="1" dirty="0" err="1" smtClean="0">
                <a:latin typeface="Arial Narrow" pitchFamily="34" charset="0"/>
                <a:sym typeface="Symbol" pitchFamily="18" charset="2"/>
              </a:rPr>
              <a:t>misalnya</a:t>
            </a:r>
            <a:r>
              <a:rPr lang="en-US" b="1" dirty="0" smtClean="0">
                <a:latin typeface="Arial Narrow" pitchFamily="34" charset="0"/>
                <a:sym typeface="Symbol" pitchFamily="18" charset="2"/>
              </a:rPr>
              <a:t> 1%, 5%, </a:t>
            </a:r>
            <a:r>
              <a:rPr lang="en-US" b="1" dirty="0" err="1" smtClean="0">
                <a:latin typeface="Arial Narrow" pitchFamily="34" charset="0"/>
                <a:sym typeface="Symbol" pitchFamily="18" charset="2"/>
              </a:rPr>
              <a:t>atau</a:t>
            </a:r>
            <a:r>
              <a:rPr lang="en-US" b="1" dirty="0" smtClean="0">
                <a:latin typeface="Arial Narrow" pitchFamily="34" charset="0"/>
                <a:sym typeface="Symbol" pitchFamily="18" charset="2"/>
              </a:rPr>
              <a:t> 10%)</a:t>
            </a:r>
            <a:endParaRPr lang="en-US" b="1" dirty="0">
              <a:latin typeface="Arial Narrow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sz="1500" b="1" dirty="0">
              <a:sym typeface="Symbol" pitchFamily="18" charset="2"/>
            </a:endParaRPr>
          </a:p>
          <a:p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b="1" dirty="0" err="1" smtClean="0"/>
              <a:t>Tipe</a:t>
            </a:r>
            <a:r>
              <a:rPr lang="en-US" b="1" dirty="0" smtClean="0"/>
              <a:t> II</a:t>
            </a:r>
            <a:endParaRPr lang="en-US" b="1" dirty="0"/>
          </a:p>
          <a:p>
            <a:pPr>
              <a:buFont typeface="Wingdings" pitchFamily="2" charset="2"/>
              <a:buNone/>
            </a:pPr>
            <a:r>
              <a:rPr lang="en-US" b="1" dirty="0"/>
              <a:t>	</a:t>
            </a:r>
            <a:r>
              <a:rPr lang="en-US" b="1" dirty="0" err="1"/>
              <a:t>Besarnya</a:t>
            </a:r>
            <a:r>
              <a:rPr lang="en-US" b="1" dirty="0"/>
              <a:t> </a:t>
            </a:r>
            <a:r>
              <a:rPr lang="en-US" b="1" dirty="0" err="1" smtClean="0"/>
              <a:t>peluang</a:t>
            </a:r>
            <a:r>
              <a:rPr lang="en-US" b="1" dirty="0" smtClean="0"/>
              <a:t> </a:t>
            </a:r>
            <a:r>
              <a:rPr lang="en-US" b="1" dirty="0" err="1" smtClean="0"/>
              <a:t>menerima</a:t>
            </a:r>
            <a:r>
              <a:rPr lang="en-US" b="1" dirty="0" smtClean="0"/>
              <a:t> </a:t>
            </a:r>
            <a:r>
              <a:rPr lang="en-US" b="1" dirty="0" err="1"/>
              <a:t>hipotesis</a:t>
            </a:r>
            <a:r>
              <a:rPr lang="en-US" b="1" dirty="0"/>
              <a:t> yang </a:t>
            </a:r>
            <a:r>
              <a:rPr lang="en-US" b="1" dirty="0" smtClean="0"/>
              <a:t>“</a:t>
            </a:r>
            <a:r>
              <a:rPr lang="en-US" b="1" dirty="0" err="1" smtClean="0"/>
              <a:t>seharusnya</a:t>
            </a:r>
            <a:r>
              <a:rPr lang="en-US" b="1" dirty="0" smtClean="0"/>
              <a:t> </a:t>
            </a:r>
            <a:r>
              <a:rPr lang="en-US" b="1" dirty="0" err="1" smtClean="0"/>
              <a:t>ditolak</a:t>
            </a:r>
            <a:r>
              <a:rPr lang="en-US" b="1" dirty="0" smtClean="0"/>
              <a:t>”. </a:t>
            </a:r>
            <a:r>
              <a:rPr lang="en-US" b="1" dirty="0" err="1"/>
              <a:t>Besarnya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II </a:t>
            </a:r>
            <a:r>
              <a:rPr lang="en-US" b="1" dirty="0" err="1"/>
              <a:t>adalah</a:t>
            </a:r>
            <a:r>
              <a:rPr lang="en-US" b="1" dirty="0"/>
              <a:t> 1- </a:t>
            </a:r>
            <a:r>
              <a:rPr lang="en-US" b="1" dirty="0">
                <a:sym typeface="Symbol" pitchFamily="18" charset="2"/>
              </a:rPr>
              <a:t> = 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UJI DUA SISI  &amp;  UJI SATU SISI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72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b="1" dirty="0" err="1" smtClean="0"/>
              <a:t>Uji</a:t>
            </a:r>
            <a:r>
              <a:rPr lang="en-US" b="1" dirty="0" smtClean="0"/>
              <a:t> 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sisi</a:t>
            </a:r>
            <a:r>
              <a:rPr lang="en-US" b="1" dirty="0"/>
              <a:t> (</a:t>
            </a:r>
            <a:r>
              <a:rPr lang="en-US" b="1" i="1" dirty="0"/>
              <a:t>two tail</a:t>
            </a:r>
            <a:r>
              <a:rPr lang="en-US" b="1" dirty="0"/>
              <a:t>)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parameter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 smtClean="0"/>
              <a:t>dinyatakan</a:t>
            </a:r>
            <a:r>
              <a:rPr lang="en-US" b="1" dirty="0" smtClean="0"/>
              <a:t> 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smtClean="0"/>
              <a:t>(=). (</a:t>
            </a:r>
            <a:r>
              <a:rPr lang="en-US" b="1" dirty="0" err="1" smtClean="0"/>
              <a:t>misalnya</a:t>
            </a:r>
            <a:r>
              <a:rPr lang="en-US" b="1" dirty="0" smtClean="0"/>
              <a:t>   µ1 = µ2)</a:t>
            </a:r>
            <a:endParaRPr lang="en-US" b="1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sz="900" b="1" dirty="0"/>
          </a:p>
          <a:p>
            <a:pPr>
              <a:lnSpc>
                <a:spcPct val="130000"/>
              </a:lnSpc>
            </a:pPr>
            <a:r>
              <a:rPr lang="en-US" b="1" dirty="0" err="1" smtClean="0"/>
              <a:t>Uji</a:t>
            </a:r>
            <a:r>
              <a:rPr lang="en-US" b="1" dirty="0" smtClean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sisi</a:t>
            </a:r>
            <a:r>
              <a:rPr lang="en-US" b="1" dirty="0"/>
              <a:t> (</a:t>
            </a:r>
            <a:r>
              <a:rPr lang="en-US" b="1" i="1" dirty="0"/>
              <a:t>one tail</a:t>
            </a:r>
            <a:r>
              <a:rPr lang="en-US" b="1" dirty="0"/>
              <a:t>) </a:t>
            </a:r>
            <a:r>
              <a:rPr lang="en-US" b="1" dirty="0" err="1"/>
              <a:t>digunakan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parameter </a:t>
            </a:r>
            <a:r>
              <a:rPr lang="en-US" b="1" dirty="0" err="1"/>
              <a:t>populasi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hipotesis</a:t>
            </a:r>
            <a:r>
              <a:rPr lang="en-US" b="1" dirty="0"/>
              <a:t> </a:t>
            </a:r>
            <a:r>
              <a:rPr lang="en-US" b="1" dirty="0" err="1" smtClean="0"/>
              <a:t>dinyatakan</a:t>
            </a:r>
            <a:r>
              <a:rPr lang="en-US" b="1" dirty="0" smtClean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(&gt;)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kecil</a:t>
            </a:r>
            <a:r>
              <a:rPr lang="en-US" b="1" dirty="0"/>
              <a:t> </a:t>
            </a:r>
            <a:r>
              <a:rPr lang="en-US" b="1" dirty="0" smtClean="0"/>
              <a:t>(&lt;). (</a:t>
            </a:r>
            <a:r>
              <a:rPr lang="en-US" b="1" dirty="0" err="1" smtClean="0"/>
              <a:t>misalnya</a:t>
            </a:r>
            <a:r>
              <a:rPr lang="en-US" b="1" dirty="0" smtClean="0"/>
              <a:t>   µ1 &gt; µ2)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Black" pitchFamily="34" charset="0"/>
              </a:rPr>
              <a:t>RUMUSAN 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HIPOTESIS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3276600"/>
          </a:xfrm>
        </p:spPr>
        <p:txBody>
          <a:bodyPr>
            <a:noAutofit/>
          </a:bodyPr>
          <a:lstStyle/>
          <a:p>
            <a:pPr marL="609600" indent="-609600">
              <a:spcBef>
                <a:spcPts val="0"/>
              </a:spcBef>
            </a:pPr>
            <a:r>
              <a:rPr lang="en-US" sz="2800" b="1" dirty="0"/>
              <a:t> </a:t>
            </a:r>
            <a:r>
              <a:rPr lang="en-US" sz="2800" b="1" dirty="0" err="1"/>
              <a:t>Rumusan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terdiri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H</a:t>
            </a:r>
            <a:r>
              <a:rPr lang="en-US" sz="2800" b="1" baseline="-25000" dirty="0"/>
              <a:t>A</a:t>
            </a:r>
          </a:p>
          <a:p>
            <a:pPr marL="990600" lvl="1" indent="-533400">
              <a:spcBef>
                <a:spcPts val="0"/>
              </a:spcBef>
            </a:pPr>
            <a:r>
              <a:rPr lang="en-US" sz="2400" b="1" dirty="0"/>
              <a:t>H</a:t>
            </a:r>
            <a:r>
              <a:rPr lang="en-US" sz="2400" b="1" baseline="-25000" dirty="0"/>
              <a:t>0</a:t>
            </a:r>
            <a:r>
              <a:rPr lang="en-US" sz="2400" b="1" dirty="0"/>
              <a:t>: </a:t>
            </a:r>
            <a:r>
              <a:rPr lang="en-US" sz="2400" b="1" dirty="0" err="1"/>
              <a:t>hipotesis</a:t>
            </a:r>
            <a:r>
              <a:rPr lang="en-US" sz="2400" b="1" dirty="0"/>
              <a:t> </a:t>
            </a:r>
            <a:r>
              <a:rPr lang="en-US" sz="2400" b="1" dirty="0" err="1"/>
              <a:t>observasi</a:t>
            </a:r>
            <a:endParaRPr lang="en-US" sz="2400" b="1" dirty="0"/>
          </a:p>
          <a:p>
            <a:pPr marL="990600" lvl="1" indent="-533400">
              <a:spcBef>
                <a:spcPts val="0"/>
              </a:spcBef>
            </a:pPr>
            <a:r>
              <a:rPr lang="en-US" sz="2400" b="1" dirty="0"/>
              <a:t>H</a:t>
            </a:r>
            <a:r>
              <a:rPr lang="en-US" sz="2400" b="1" baseline="-25000" dirty="0"/>
              <a:t>A</a:t>
            </a:r>
            <a:r>
              <a:rPr lang="en-US" sz="2400" b="1" dirty="0"/>
              <a:t>: </a:t>
            </a:r>
            <a:r>
              <a:rPr lang="en-US" sz="2400" b="1" dirty="0" err="1"/>
              <a:t>hipotesis</a:t>
            </a:r>
            <a:r>
              <a:rPr lang="en-US" sz="2400" b="1" dirty="0"/>
              <a:t> </a:t>
            </a:r>
            <a:r>
              <a:rPr lang="en-US" sz="2400" b="1" dirty="0" err="1"/>
              <a:t>alternatif</a:t>
            </a:r>
            <a:endParaRPr lang="en-US" sz="2400" b="1" dirty="0"/>
          </a:p>
          <a:p>
            <a:pPr marL="609600" indent="-609600">
              <a:spcBef>
                <a:spcPts val="0"/>
              </a:spcBef>
            </a:pPr>
            <a:r>
              <a:rPr lang="en-US" sz="2800" b="1" dirty="0" err="1"/>
              <a:t>Rumusan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H</a:t>
            </a:r>
            <a:r>
              <a:rPr lang="en-US" sz="2800" b="1" baseline="-25000" dirty="0"/>
              <a:t>A</a:t>
            </a:r>
            <a:r>
              <a:rPr lang="en-US" sz="2800" b="1" dirty="0"/>
              <a:t> </a:t>
            </a:r>
            <a:r>
              <a:rPr lang="en-US" sz="2800" b="1" dirty="0" err="1"/>
              <a:t>dibuat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simbol</a:t>
            </a:r>
            <a:r>
              <a:rPr lang="en-US" sz="2800" b="1" dirty="0"/>
              <a:t> </a:t>
            </a:r>
            <a:r>
              <a:rPr lang="en-US" sz="2800" b="1" dirty="0" err="1"/>
              <a:t>matematis</a:t>
            </a:r>
            <a:r>
              <a:rPr lang="en-US" sz="2800" b="1" dirty="0"/>
              <a:t> </a:t>
            </a:r>
            <a:r>
              <a:rPr lang="en-US" sz="2800" b="1" dirty="0" err="1"/>
              <a:t>sesuai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endParaRPr lang="en-US" sz="2800" b="1" dirty="0"/>
          </a:p>
          <a:p>
            <a:pPr marL="609600" indent="-609600">
              <a:spcBef>
                <a:spcPts val="0"/>
              </a:spcBef>
            </a:pPr>
            <a:r>
              <a:rPr lang="en-US" sz="2800" b="1" dirty="0" err="1"/>
              <a:t>Beberapa</a:t>
            </a:r>
            <a:r>
              <a:rPr lang="en-US" sz="2800" b="1" dirty="0"/>
              <a:t> </a:t>
            </a:r>
            <a:r>
              <a:rPr lang="en-US" sz="2800" b="1" dirty="0" err="1"/>
              <a:t>kemungkinan</a:t>
            </a:r>
            <a:r>
              <a:rPr lang="en-US" sz="2800" b="1" dirty="0"/>
              <a:t> </a:t>
            </a:r>
            <a:r>
              <a:rPr lang="en-US" sz="2800" b="1" dirty="0" err="1"/>
              <a:t>rumusan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menggunakan</a:t>
            </a:r>
            <a:r>
              <a:rPr lang="en-US" sz="2800" b="1" dirty="0"/>
              <a:t> </a:t>
            </a:r>
            <a:r>
              <a:rPr lang="en-US" sz="2800" b="1" dirty="0" err="1"/>
              <a:t>tanda</a:t>
            </a:r>
            <a:r>
              <a:rPr lang="en-US" sz="2800" b="1" dirty="0"/>
              <a:t> </a:t>
            </a:r>
            <a:r>
              <a:rPr lang="en-US" sz="2800" b="1" dirty="0" err="1"/>
              <a:t>matematis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berikut</a:t>
            </a:r>
            <a:r>
              <a:rPr lang="en-US" sz="2800" b="1" dirty="0"/>
              <a:t>: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57363" y="4876800"/>
            <a:ext cx="93968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latin typeface="Times New Roman" pitchFamily="18" charset="0"/>
              </a:rPr>
              <a:t>H</a:t>
            </a:r>
            <a:r>
              <a:rPr lang="en-US" sz="3200" b="1" baseline="-25000">
                <a:latin typeface="Times New Roman" pitchFamily="18" charset="0"/>
              </a:rPr>
              <a:t>0</a:t>
            </a:r>
            <a:r>
              <a:rPr lang="en-US" sz="3200" b="1">
                <a:latin typeface="Times New Roman" pitchFamily="18" charset="0"/>
              </a:rPr>
              <a:t>: </a:t>
            </a:r>
          </a:p>
          <a:p>
            <a:r>
              <a:rPr lang="en-US" sz="3200" b="1">
                <a:latin typeface="Times New Roman" pitchFamily="18" charset="0"/>
              </a:rPr>
              <a:t>H</a:t>
            </a:r>
            <a:r>
              <a:rPr lang="en-US" sz="3200" b="1" baseline="-25000">
                <a:latin typeface="Times New Roman" pitchFamily="18" charset="0"/>
              </a:rPr>
              <a:t>A</a:t>
            </a:r>
            <a:r>
              <a:rPr lang="en-US" sz="3200" b="1">
                <a:latin typeface="Times New Roman" pitchFamily="18" charset="0"/>
              </a:rPr>
              <a:t>: 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0" y="4997450"/>
            <a:ext cx="53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>
                <a:latin typeface="Times New Roman" pitchFamily="18" charset="0"/>
              </a:rPr>
              <a:t>=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≠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416425" y="4997450"/>
            <a:ext cx="3898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≤</a:t>
            </a: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788025" y="4953000"/>
            <a:ext cx="3898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≥</a:t>
            </a:r>
          </a:p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itchFamily="34" charset="0"/>
              </a:rPr>
              <a:t>MENENTUKAN </a:t>
            </a:r>
            <a:r>
              <a:rPr lang="en-US" sz="3600" dirty="0" smtClean="0">
                <a:solidFill>
                  <a:schemeClr val="bg1"/>
                </a:solidFill>
                <a:latin typeface="Arial Black" pitchFamily="34" charset="0"/>
              </a:rPr>
              <a:t> BATAS KRITIS</a:t>
            </a:r>
            <a:endParaRPr lang="en-US" sz="36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Perhatikan</a:t>
            </a:r>
            <a:r>
              <a:rPr lang="en-US" sz="2800" b="1" dirty="0"/>
              <a:t> </a:t>
            </a:r>
            <a:r>
              <a:rPr lang="en-US" sz="2800" b="1" dirty="0" err="1"/>
              <a:t>tingkat</a:t>
            </a:r>
            <a:r>
              <a:rPr lang="en-US" sz="2800" b="1" dirty="0"/>
              <a:t> </a:t>
            </a:r>
            <a:r>
              <a:rPr lang="en-US" sz="2800" b="1" dirty="0" err="1"/>
              <a:t>signifikansi</a:t>
            </a:r>
            <a:r>
              <a:rPr lang="en-US" sz="2800" b="1" dirty="0"/>
              <a:t> (</a:t>
            </a:r>
            <a:r>
              <a:rPr lang="en-US" sz="2800" b="1" dirty="0">
                <a:sym typeface="Symbol" pitchFamily="18" charset="2"/>
              </a:rPr>
              <a:t>) yang </a:t>
            </a:r>
            <a:r>
              <a:rPr lang="en-US" sz="2800" b="1" dirty="0" err="1">
                <a:sym typeface="Symbol" pitchFamily="18" charset="2"/>
              </a:rPr>
              <a:t>digunakan</a:t>
            </a:r>
            <a:r>
              <a:rPr lang="en-US" sz="2800" b="1" dirty="0">
                <a:sym typeface="Symbol" pitchFamily="18" charset="2"/>
              </a:rPr>
              <a:t>. </a:t>
            </a:r>
            <a:r>
              <a:rPr lang="en-US" sz="2800" b="1" dirty="0" err="1" smtClean="0">
                <a:sym typeface="Symbol" pitchFamily="18" charset="2"/>
              </a:rPr>
              <a:t>Misalnya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1%, 5%, </a:t>
            </a:r>
            <a:r>
              <a:rPr lang="en-US" sz="2800" b="1" dirty="0" err="1" smtClean="0">
                <a:sym typeface="Symbol" pitchFamily="18" charset="2"/>
              </a:rPr>
              <a:t>atau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10%.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sym typeface="Symbol" pitchFamily="18" charset="2"/>
              </a:rPr>
              <a:t>Untuk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uji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dua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sisi</a:t>
            </a:r>
            <a:r>
              <a:rPr lang="en-US" sz="2800" b="1" dirty="0">
                <a:sym typeface="Symbol" pitchFamily="18" charset="2"/>
              </a:rPr>
              <a:t>, </a:t>
            </a:r>
            <a:r>
              <a:rPr lang="en-US" sz="2800" b="1" dirty="0" err="1">
                <a:sym typeface="Symbol" pitchFamily="18" charset="2"/>
              </a:rPr>
              <a:t>gunakan</a:t>
            </a:r>
            <a:r>
              <a:rPr lang="en-US" sz="2800" b="1" dirty="0">
                <a:sym typeface="Symbol" pitchFamily="18" charset="2"/>
              </a:rPr>
              <a:t> /2, </a:t>
            </a:r>
            <a:r>
              <a:rPr lang="en-US" sz="2800" b="1" dirty="0" err="1">
                <a:sym typeface="Symbol" pitchFamily="18" charset="2"/>
              </a:rPr>
              <a:t>dan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untuk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uji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1 </a:t>
            </a:r>
            <a:r>
              <a:rPr lang="en-US" sz="2800" b="1" dirty="0" err="1">
                <a:sym typeface="Symbol" pitchFamily="18" charset="2"/>
              </a:rPr>
              <a:t>sisi</a:t>
            </a:r>
            <a:r>
              <a:rPr lang="en-US" sz="2800" b="1" dirty="0">
                <a:sym typeface="Symbol" pitchFamily="18" charset="2"/>
              </a:rPr>
              <a:t>, </a:t>
            </a:r>
            <a:r>
              <a:rPr lang="en-US" sz="2800" b="1" dirty="0" err="1">
                <a:sym typeface="Symbol" pitchFamily="18" charset="2"/>
              </a:rPr>
              <a:t>gunakan</a:t>
            </a:r>
            <a:r>
              <a:rPr lang="en-US" sz="2800" b="1" dirty="0">
                <a:sym typeface="Symbol" pitchFamily="18" charset="2"/>
              </a:rPr>
              <a:t> .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sym typeface="Symbol" pitchFamily="18" charset="2"/>
              </a:rPr>
              <a:t>Banyaknya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sampel</a:t>
            </a:r>
            <a:r>
              <a:rPr lang="en-US" sz="2800" b="1" dirty="0">
                <a:sym typeface="Symbol" pitchFamily="18" charset="2"/>
              </a:rPr>
              <a:t> (n) </a:t>
            </a:r>
            <a:r>
              <a:rPr lang="en-US" sz="2800" b="1" dirty="0" err="1">
                <a:sym typeface="Symbol" pitchFamily="18" charset="2"/>
              </a:rPr>
              <a:t>digunakan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untuk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menentukan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derajat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bebas</a:t>
            </a:r>
            <a:r>
              <a:rPr lang="en-US" sz="2800" b="1" dirty="0" smtClean="0">
                <a:sym typeface="Symbol" pitchFamily="18" charset="2"/>
              </a:rPr>
              <a:t> (db).</a:t>
            </a:r>
            <a:endParaRPr lang="en-US" sz="2800" b="1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ym typeface="Symbol" pitchFamily="18" charset="2"/>
              </a:rPr>
              <a:t>Satu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 err="1">
                <a:sym typeface="Symbol" pitchFamily="18" charset="2"/>
              </a:rPr>
              <a:t>sampel</a:t>
            </a:r>
            <a:r>
              <a:rPr lang="en-US" sz="2400" b="1" dirty="0">
                <a:sym typeface="Symbol" pitchFamily="18" charset="2"/>
              </a:rPr>
              <a:t>: </a:t>
            </a:r>
            <a:r>
              <a:rPr lang="en-US" sz="2400" b="1" dirty="0" smtClean="0">
                <a:sym typeface="Symbol" pitchFamily="18" charset="2"/>
              </a:rPr>
              <a:t>db. </a:t>
            </a:r>
            <a:r>
              <a:rPr lang="en-US" sz="2400" b="1" dirty="0">
                <a:sym typeface="Symbol" pitchFamily="18" charset="2"/>
              </a:rPr>
              <a:t>= n – 1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ym typeface="Symbol" pitchFamily="18" charset="2"/>
              </a:rPr>
              <a:t>Dua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 err="1">
                <a:sym typeface="Symbol" pitchFamily="18" charset="2"/>
              </a:rPr>
              <a:t>sampel</a:t>
            </a:r>
            <a:r>
              <a:rPr lang="en-US" sz="2400" b="1" dirty="0">
                <a:sym typeface="Symbol" pitchFamily="18" charset="2"/>
              </a:rPr>
              <a:t>: </a:t>
            </a:r>
            <a:r>
              <a:rPr lang="en-US" sz="2400" b="1" dirty="0" smtClean="0">
                <a:sym typeface="Symbol" pitchFamily="18" charset="2"/>
              </a:rPr>
              <a:t>db. </a:t>
            </a:r>
            <a:r>
              <a:rPr lang="en-US" sz="2400" b="1" dirty="0">
                <a:sym typeface="Symbol" pitchFamily="18" charset="2"/>
              </a:rPr>
              <a:t>= n</a:t>
            </a:r>
            <a:r>
              <a:rPr lang="en-US" sz="2400" b="1" baseline="-25000" dirty="0">
                <a:sym typeface="Symbol" pitchFamily="18" charset="2"/>
              </a:rPr>
              <a:t>1</a:t>
            </a:r>
            <a:r>
              <a:rPr lang="en-US" sz="2400" b="1" dirty="0">
                <a:sym typeface="Symbol" pitchFamily="18" charset="2"/>
              </a:rPr>
              <a:t> + n</a:t>
            </a:r>
            <a:r>
              <a:rPr lang="en-US" sz="2400" b="1" baseline="-25000" dirty="0">
                <a:sym typeface="Symbol" pitchFamily="18" charset="2"/>
              </a:rPr>
              <a:t>2</a:t>
            </a:r>
            <a:r>
              <a:rPr lang="en-US" sz="2400" b="1" dirty="0">
                <a:sym typeface="Symbol" pitchFamily="18" charset="2"/>
              </a:rPr>
              <a:t> – 2</a:t>
            </a:r>
          </a:p>
          <a:p>
            <a:pPr>
              <a:lnSpc>
                <a:spcPct val="90000"/>
              </a:lnSpc>
            </a:pPr>
            <a:r>
              <a:rPr lang="en-US" sz="2800" b="1" dirty="0" err="1">
                <a:sym typeface="Symbol" pitchFamily="18" charset="2"/>
              </a:rPr>
              <a:t>Nilai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Kritis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ditentukan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>
                <a:sym typeface="Symbol" pitchFamily="18" charset="2"/>
              </a:rPr>
              <a:t>menggunakan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Tabel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t </a:t>
            </a:r>
            <a:r>
              <a:rPr lang="en-US" sz="2800" b="1" dirty="0" err="1">
                <a:sym typeface="Symbol" pitchFamily="18" charset="2"/>
              </a:rPr>
              <a:t>atau</a:t>
            </a:r>
            <a:r>
              <a:rPr lang="en-US" sz="2800" b="1" dirty="0">
                <a:sym typeface="Symbol" pitchFamily="18" charset="2"/>
              </a:rPr>
              <a:t> </a:t>
            </a:r>
            <a:r>
              <a:rPr lang="en-US" sz="2800" b="1" dirty="0" err="1" smtClean="0">
                <a:sym typeface="Symbol" pitchFamily="18" charset="2"/>
              </a:rPr>
              <a:t>Tabel</a:t>
            </a:r>
            <a:r>
              <a:rPr lang="en-US" sz="2800" b="1" dirty="0" smtClean="0">
                <a:sym typeface="Symbol" pitchFamily="18" charset="2"/>
              </a:rPr>
              <a:t> </a:t>
            </a:r>
            <a:r>
              <a:rPr lang="en-US" sz="2800" b="1" dirty="0">
                <a:sym typeface="Symbol" pitchFamily="18" charset="2"/>
              </a:rPr>
              <a:t>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9CAE-03D7-497C-B0E9-BF6EE41A9365}" type="slidenum">
              <a:rPr lang="en-US"/>
              <a:pPr/>
              <a:t>46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itchFamily="34" charset="0"/>
              </a:rPr>
              <a:t>MENENTUKAN KEPUTUSAN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2672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Membandingkan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smtClean="0"/>
              <a:t>t-</a:t>
            </a:r>
            <a:r>
              <a:rPr lang="en-US" b="1" dirty="0" err="1" smtClean="0"/>
              <a:t>Hitung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smtClean="0"/>
              <a:t>t-</a:t>
            </a:r>
            <a:r>
              <a:rPr lang="en-US" b="1" dirty="0" err="1" smtClean="0"/>
              <a:t>Kritis</a:t>
            </a:r>
            <a:r>
              <a:rPr lang="en-US" b="1" dirty="0"/>
              <a:t>.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>
                <a:cs typeface="Times New Roman" pitchFamily="18" charset="0"/>
              </a:rPr>
              <a:t>|</a:t>
            </a:r>
            <a:r>
              <a:rPr lang="en-US" b="1" dirty="0" smtClean="0">
                <a:cs typeface="Times New Roman" pitchFamily="18" charset="0"/>
              </a:rPr>
              <a:t>t-</a:t>
            </a:r>
            <a:r>
              <a:rPr lang="en-US" b="1" dirty="0" err="1" smtClean="0">
                <a:cs typeface="Times New Roman" pitchFamily="18" charset="0"/>
              </a:rPr>
              <a:t>hitung</a:t>
            </a:r>
            <a:r>
              <a:rPr lang="en-US" b="1" dirty="0">
                <a:cs typeface="Times New Roman" pitchFamily="18" charset="0"/>
              </a:rPr>
              <a:t>| &gt; </a:t>
            </a:r>
            <a:r>
              <a:rPr lang="en-US" b="1" dirty="0" smtClean="0">
                <a:cs typeface="Times New Roman" pitchFamily="18" charset="0"/>
              </a:rPr>
              <a:t>t-</a:t>
            </a:r>
            <a:r>
              <a:rPr lang="en-US" b="1" dirty="0" err="1" smtClean="0">
                <a:cs typeface="Times New Roman" pitchFamily="18" charset="0"/>
              </a:rPr>
              <a:t>kritis</a:t>
            </a:r>
            <a:r>
              <a:rPr lang="en-US" b="1" dirty="0">
                <a:cs typeface="Times New Roman" pitchFamily="18" charset="0"/>
              </a:rPr>
              <a:t>, </a:t>
            </a:r>
            <a:r>
              <a:rPr lang="en-US" b="1" dirty="0" err="1">
                <a:cs typeface="Times New Roman" pitchFamily="18" charset="0"/>
              </a:rPr>
              <a:t>keputusan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menolak</a:t>
            </a:r>
            <a:r>
              <a:rPr lang="en-US" b="1" dirty="0">
                <a:cs typeface="Times New Roman" pitchFamily="18" charset="0"/>
              </a:rPr>
              <a:t> H</a:t>
            </a:r>
            <a:r>
              <a:rPr lang="en-US" b="1" baseline="-25000" dirty="0">
                <a:cs typeface="Times New Roman" pitchFamily="18" charset="0"/>
              </a:rPr>
              <a:t>0</a:t>
            </a:r>
            <a:r>
              <a:rPr lang="en-US" b="1" dirty="0">
                <a:cs typeface="Times New Roman" pitchFamily="18" charset="0"/>
              </a:rPr>
              <a:t>. </a:t>
            </a:r>
            <a:r>
              <a:rPr lang="en-US" b="1" dirty="0" err="1">
                <a:cs typeface="Times New Roman" pitchFamily="18" charset="0"/>
              </a:rPr>
              <a:t>Sebaliknya</a:t>
            </a:r>
            <a:r>
              <a:rPr lang="en-US" b="1" dirty="0">
                <a:cs typeface="Times New Roman" pitchFamily="18" charset="0"/>
              </a:rPr>
              <a:t> ….</a:t>
            </a:r>
          </a:p>
          <a:p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Atau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menggunakan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gambar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kurva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distribusi</a:t>
            </a:r>
            <a:r>
              <a:rPr lang="en-US" b="1" dirty="0">
                <a:cs typeface="Times New Roman" pitchFamily="18" charset="0"/>
              </a:rPr>
              <a:t> normal. </a:t>
            </a:r>
            <a:r>
              <a:rPr lang="en-US" b="1" dirty="0" err="1">
                <a:cs typeface="Times New Roman" pitchFamily="18" charset="0"/>
              </a:rPr>
              <a:t>Jika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nilai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smtClean="0">
                <a:cs typeface="Times New Roman" pitchFamily="18" charset="0"/>
              </a:rPr>
              <a:t>t-</a:t>
            </a:r>
            <a:r>
              <a:rPr lang="en-US" b="1" dirty="0" err="1" smtClean="0">
                <a:cs typeface="Times New Roman" pitchFamily="18" charset="0"/>
              </a:rPr>
              <a:t>hitung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berada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pada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daerah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penolakan</a:t>
            </a:r>
            <a:r>
              <a:rPr lang="en-US" b="1" dirty="0">
                <a:cs typeface="Times New Roman" pitchFamily="18" charset="0"/>
              </a:rPr>
              <a:t> H</a:t>
            </a:r>
            <a:r>
              <a:rPr lang="en-US" b="1" baseline="-25000" dirty="0">
                <a:cs typeface="Times New Roman" pitchFamily="18" charset="0"/>
              </a:rPr>
              <a:t>0</a:t>
            </a:r>
            <a:r>
              <a:rPr lang="en-US" b="1" dirty="0">
                <a:cs typeface="Times New Roman" pitchFamily="18" charset="0"/>
              </a:rPr>
              <a:t>, </a:t>
            </a:r>
            <a:r>
              <a:rPr lang="en-US" b="1" dirty="0" err="1">
                <a:cs typeface="Times New Roman" pitchFamily="18" charset="0"/>
              </a:rPr>
              <a:t>maka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keputusannya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adalah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menolak</a:t>
            </a:r>
            <a:r>
              <a:rPr lang="en-US" b="1" dirty="0">
                <a:cs typeface="Times New Roman" pitchFamily="18" charset="0"/>
              </a:rPr>
              <a:t> H</a:t>
            </a:r>
            <a:r>
              <a:rPr lang="en-US" b="1" baseline="-25000" dirty="0">
                <a:cs typeface="Times New Roman" pitchFamily="18" charset="0"/>
              </a:rPr>
              <a:t>0</a:t>
            </a:r>
            <a:r>
              <a:rPr lang="en-US" b="1" dirty="0">
                <a:cs typeface="Times New Roman" pitchFamily="18" charset="0"/>
              </a:rPr>
              <a:t>. </a:t>
            </a:r>
            <a:r>
              <a:rPr lang="en-US" b="1" dirty="0" err="1" smtClean="0">
                <a:cs typeface="Times New Roman" pitchFamily="18" charset="0"/>
              </a:rPr>
              <a:t>dan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Sebaliknya</a:t>
            </a:r>
            <a:r>
              <a:rPr lang="en-US" b="1" dirty="0">
                <a:cs typeface="Times New Roman" pitchFamily="18" charset="0"/>
              </a:rPr>
              <a:t>, 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Arial Black" pitchFamily="34" charset="0"/>
              </a:rPr>
              <a:t>UJI  DUA </a:t>
            </a:r>
            <a:r>
              <a:rPr lang="en-US" sz="4000" b="1" dirty="0">
                <a:solidFill>
                  <a:schemeClr val="bg1"/>
                </a:solidFill>
                <a:latin typeface="Arial Black" pitchFamily="34" charset="0"/>
              </a:rPr>
              <a:t>SISI</a:t>
            </a:r>
          </a:p>
        </p:txBody>
      </p:sp>
      <p:sp>
        <p:nvSpPr>
          <p:cNvPr id="30724" name="Arc 4"/>
          <p:cNvSpPr>
            <a:spLocks/>
          </p:cNvSpPr>
          <p:nvPr/>
        </p:nvSpPr>
        <p:spPr bwMode="auto">
          <a:xfrm flipV="1">
            <a:off x="1371600" y="3887788"/>
            <a:ext cx="1676400" cy="1446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1"/>
              <a:gd name="T1" fmla="*/ 0 h 21600"/>
              <a:gd name="T2" fmla="*/ 21541 w 21541"/>
              <a:gd name="T3" fmla="*/ 20006 h 21600"/>
              <a:gd name="T4" fmla="*/ 0 w 215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1" h="21600" fill="none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</a:path>
              <a:path w="21541" h="21600" stroke="0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rc 5"/>
          <p:cNvSpPr>
            <a:spLocks/>
          </p:cNvSpPr>
          <p:nvPr/>
        </p:nvSpPr>
        <p:spPr bwMode="auto">
          <a:xfrm flipH="1">
            <a:off x="3048000" y="2193925"/>
            <a:ext cx="2895600" cy="2133600"/>
          </a:xfrm>
          <a:custGeom>
            <a:avLst/>
            <a:gdLst>
              <a:gd name="G0" fmla="+- 21280 0 0"/>
              <a:gd name="G1" fmla="+- 21600 0 0"/>
              <a:gd name="G2" fmla="+- 21600 0 0"/>
              <a:gd name="T0" fmla="*/ 0 w 42642"/>
              <a:gd name="T1" fmla="*/ 17894 h 21600"/>
              <a:gd name="T2" fmla="*/ 42642 w 42642"/>
              <a:gd name="T3" fmla="*/ 18400 h 21600"/>
              <a:gd name="T4" fmla="*/ 21280 w 4264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42" h="21600" fill="none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</a:path>
              <a:path w="42642" h="21600" stroke="0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  <a:lnTo>
                  <a:pt x="2128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Arc 6"/>
          <p:cNvSpPr>
            <a:spLocks/>
          </p:cNvSpPr>
          <p:nvPr/>
        </p:nvSpPr>
        <p:spPr bwMode="auto">
          <a:xfrm flipV="1">
            <a:off x="5943600" y="3810000"/>
            <a:ext cx="2117725" cy="1524000"/>
          </a:xfrm>
          <a:custGeom>
            <a:avLst/>
            <a:gdLst>
              <a:gd name="G0" fmla="+- 21510 0 0"/>
              <a:gd name="G1" fmla="+- 21600 0 0"/>
              <a:gd name="G2" fmla="+- 21600 0 0"/>
              <a:gd name="T0" fmla="*/ 0 w 23579"/>
              <a:gd name="T1" fmla="*/ 19628 h 21600"/>
              <a:gd name="T2" fmla="*/ 23579 w 23579"/>
              <a:gd name="T3" fmla="*/ 99 h 21600"/>
              <a:gd name="T4" fmla="*/ 21510 w 235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79" h="21600" fill="none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</a:path>
              <a:path w="23579" h="21600" stroke="0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  <a:lnTo>
                  <a:pt x="215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371600" y="53340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44958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327525" y="545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5791200" y="30480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3200399" y="2133600"/>
            <a:ext cx="45719" cy="320040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410200" y="5334000"/>
            <a:ext cx="77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+z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/2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743200" y="5257800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- z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/2</a:t>
            </a:r>
          </a:p>
        </p:txBody>
      </p:sp>
      <p:sp>
        <p:nvSpPr>
          <p:cNvPr id="30737" name="AutoShape 17"/>
          <p:cNvSpPr>
            <a:spLocks noChangeArrowheads="1"/>
          </p:cNvSpPr>
          <p:nvPr/>
        </p:nvSpPr>
        <p:spPr bwMode="auto">
          <a:xfrm>
            <a:off x="6096000" y="4572000"/>
            <a:ext cx="1524000" cy="4572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1524000" y="4495800"/>
            <a:ext cx="1524000" cy="4572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AutoShape 19"/>
          <p:cNvSpPr>
            <a:spLocks noChangeArrowheads="1"/>
          </p:cNvSpPr>
          <p:nvPr/>
        </p:nvSpPr>
        <p:spPr bwMode="auto">
          <a:xfrm>
            <a:off x="3581400" y="4419600"/>
            <a:ext cx="1905000" cy="457200"/>
          </a:xfrm>
          <a:prstGeom prst="left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6096000" y="4191000"/>
            <a:ext cx="1630575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</a:rPr>
              <a:t>Penolakan</a:t>
            </a:r>
            <a:r>
              <a:rPr lang="en-US" sz="2000" dirty="0" smtClean="0">
                <a:latin typeface="Times New Roman" pitchFamily="18" charset="0"/>
              </a:rPr>
              <a:t> Ho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066800" y="4171890"/>
            <a:ext cx="2057400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</a:rPr>
              <a:t>Penolakan</a:t>
            </a:r>
            <a:r>
              <a:rPr lang="en-US" sz="2000" dirty="0" smtClean="0">
                <a:latin typeface="Times New Roman" pitchFamily="18" charset="0"/>
              </a:rPr>
              <a:t> Ho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429000" y="3581400"/>
            <a:ext cx="207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Penerimaan Ho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2209800"/>
            <a:ext cx="182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erlin Sans FB Demi" pitchFamily="34" charset="0"/>
              </a:rPr>
              <a:t>BATAS KRITIS</a:t>
            </a:r>
            <a:endParaRPr lang="en-US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262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 Black" pitchFamily="34" charset="0"/>
              </a:rPr>
              <a:t>UJI  </a:t>
            </a:r>
            <a:r>
              <a:rPr lang="en-US" sz="3200" b="1" dirty="0">
                <a:solidFill>
                  <a:schemeClr val="bg1"/>
                </a:solidFill>
                <a:latin typeface="Arial Black" pitchFamily="34" charset="0"/>
              </a:rPr>
              <a:t>SATU SISI</a:t>
            </a:r>
            <a:r>
              <a:rPr lang="en-US" sz="3200" b="1" dirty="0" smtClean="0">
                <a:solidFill>
                  <a:schemeClr val="bg1"/>
                </a:solidFill>
                <a:latin typeface="Arial Black" pitchFamily="34" charset="0"/>
              </a:rPr>
              <a:t>:   </a:t>
            </a:r>
            <a:r>
              <a:rPr lang="en-US" sz="3200" b="1" dirty="0">
                <a:solidFill>
                  <a:schemeClr val="bg1"/>
                </a:solidFill>
                <a:latin typeface="Arial Black" pitchFamily="34" charset="0"/>
              </a:rPr>
              <a:t>SISI KANAN</a:t>
            </a:r>
          </a:p>
        </p:txBody>
      </p:sp>
      <p:sp>
        <p:nvSpPr>
          <p:cNvPr id="31748" name="Arc 4"/>
          <p:cNvSpPr>
            <a:spLocks/>
          </p:cNvSpPr>
          <p:nvPr/>
        </p:nvSpPr>
        <p:spPr bwMode="auto">
          <a:xfrm flipH="1">
            <a:off x="3048000" y="2193925"/>
            <a:ext cx="2895600" cy="2133600"/>
          </a:xfrm>
          <a:custGeom>
            <a:avLst/>
            <a:gdLst>
              <a:gd name="G0" fmla="+- 21280 0 0"/>
              <a:gd name="G1" fmla="+- 21600 0 0"/>
              <a:gd name="G2" fmla="+- 21600 0 0"/>
              <a:gd name="T0" fmla="*/ 0 w 42642"/>
              <a:gd name="T1" fmla="*/ 17894 h 21600"/>
              <a:gd name="T2" fmla="*/ 42642 w 42642"/>
              <a:gd name="T3" fmla="*/ 18400 h 21600"/>
              <a:gd name="T4" fmla="*/ 21280 w 4264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42" h="21600" fill="none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</a:path>
              <a:path w="42642" h="21600" stroke="0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  <a:lnTo>
                  <a:pt x="2128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Arc 5"/>
          <p:cNvSpPr>
            <a:spLocks/>
          </p:cNvSpPr>
          <p:nvPr/>
        </p:nvSpPr>
        <p:spPr bwMode="auto">
          <a:xfrm flipV="1">
            <a:off x="1371600" y="3887788"/>
            <a:ext cx="1676400" cy="1446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1"/>
              <a:gd name="T1" fmla="*/ 0 h 21600"/>
              <a:gd name="T2" fmla="*/ 21541 w 21541"/>
              <a:gd name="T3" fmla="*/ 20006 h 21600"/>
              <a:gd name="T4" fmla="*/ 0 w 215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1" h="21600" fill="none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</a:path>
              <a:path w="21541" h="21600" stroke="0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Arc 6"/>
          <p:cNvSpPr>
            <a:spLocks/>
          </p:cNvSpPr>
          <p:nvPr/>
        </p:nvSpPr>
        <p:spPr bwMode="auto">
          <a:xfrm flipV="1">
            <a:off x="5943600" y="3810000"/>
            <a:ext cx="2117725" cy="1524000"/>
          </a:xfrm>
          <a:custGeom>
            <a:avLst/>
            <a:gdLst>
              <a:gd name="G0" fmla="+- 21510 0 0"/>
              <a:gd name="G1" fmla="+- 21600 0 0"/>
              <a:gd name="G2" fmla="+- 21600 0 0"/>
              <a:gd name="T0" fmla="*/ 0 w 23579"/>
              <a:gd name="T1" fmla="*/ 19628 h 21600"/>
              <a:gd name="T2" fmla="*/ 23579 w 23579"/>
              <a:gd name="T3" fmla="*/ 99 h 21600"/>
              <a:gd name="T4" fmla="*/ 21510 w 235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79" h="21600" fill="none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</a:path>
              <a:path w="23579" h="21600" stroke="0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  <a:lnTo>
                  <a:pt x="215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1371600" y="53340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44958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836917" y="1600200"/>
            <a:ext cx="45719" cy="3810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096000" y="4572000"/>
            <a:ext cx="1524000" cy="4572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492500" y="4191000"/>
            <a:ext cx="207010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itchFamily="18" charset="0"/>
              </a:rPr>
              <a:t>Penerimaan</a:t>
            </a:r>
            <a:r>
              <a:rPr lang="en-US" sz="2400" dirty="0">
                <a:latin typeface="Times New Roman" pitchFamily="18" charset="0"/>
              </a:rPr>
              <a:t> Ho</a:t>
            </a: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2819400" y="4572000"/>
            <a:ext cx="2971800" cy="457200"/>
          </a:xfrm>
          <a:prstGeom prst="lef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019800" y="4191000"/>
            <a:ext cx="1919115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</a:rPr>
              <a:t>Penolakan</a:t>
            </a:r>
            <a:r>
              <a:rPr lang="en-US" sz="2400" dirty="0" smtClean="0">
                <a:latin typeface="Times New Roman" pitchFamily="18" charset="0"/>
              </a:rPr>
              <a:t> Ho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410200" y="5334000"/>
            <a:ext cx="619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+z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327525" y="5451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67400" y="1752600"/>
            <a:ext cx="182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erlin Sans FB Demi" pitchFamily="34" charset="0"/>
              </a:rPr>
              <a:t>BATAS KRITIS</a:t>
            </a:r>
            <a:endParaRPr lang="en-US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Statistika Induktif - Uji Hipotesis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07E8-4AF8-4CA7-9A45-3F6841323759}" type="slidenum">
              <a:rPr lang="en-US"/>
              <a:pPr/>
              <a:t>49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itchFamily="34" charset="0"/>
              </a:rPr>
              <a:t>UJI </a:t>
            </a:r>
            <a:r>
              <a:rPr lang="en-US" sz="4000" dirty="0">
                <a:solidFill>
                  <a:schemeClr val="bg1"/>
                </a:solidFill>
                <a:latin typeface="Arial Black" pitchFamily="34" charset="0"/>
              </a:rPr>
              <a:t>SATU SISI: SISI KIRI</a:t>
            </a:r>
          </a:p>
        </p:txBody>
      </p:sp>
      <p:sp>
        <p:nvSpPr>
          <p:cNvPr id="32773" name="Arc 5"/>
          <p:cNvSpPr>
            <a:spLocks/>
          </p:cNvSpPr>
          <p:nvPr/>
        </p:nvSpPr>
        <p:spPr bwMode="auto">
          <a:xfrm flipH="1">
            <a:off x="3048000" y="2193925"/>
            <a:ext cx="2895600" cy="2133600"/>
          </a:xfrm>
          <a:custGeom>
            <a:avLst/>
            <a:gdLst>
              <a:gd name="G0" fmla="+- 21280 0 0"/>
              <a:gd name="G1" fmla="+- 21600 0 0"/>
              <a:gd name="G2" fmla="+- 21600 0 0"/>
              <a:gd name="T0" fmla="*/ 0 w 42642"/>
              <a:gd name="T1" fmla="*/ 17894 h 21600"/>
              <a:gd name="T2" fmla="*/ 42642 w 42642"/>
              <a:gd name="T3" fmla="*/ 18400 h 21600"/>
              <a:gd name="T4" fmla="*/ 21280 w 4264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42" h="21600" fill="none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</a:path>
              <a:path w="42642" h="21600" stroke="0" extrusionOk="0">
                <a:moveTo>
                  <a:pt x="0" y="17894"/>
                </a:moveTo>
                <a:cubicBezTo>
                  <a:pt x="1801" y="7550"/>
                  <a:pt x="10780" y="-1"/>
                  <a:pt x="21280" y="0"/>
                </a:cubicBezTo>
                <a:cubicBezTo>
                  <a:pt x="31973" y="0"/>
                  <a:pt x="41057" y="7824"/>
                  <a:pt x="42641" y="18400"/>
                </a:cubicBezTo>
                <a:lnTo>
                  <a:pt x="2128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Arc 6"/>
          <p:cNvSpPr>
            <a:spLocks/>
          </p:cNvSpPr>
          <p:nvPr/>
        </p:nvSpPr>
        <p:spPr bwMode="auto">
          <a:xfrm flipV="1">
            <a:off x="1371600" y="3887788"/>
            <a:ext cx="1676400" cy="1446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1"/>
              <a:gd name="T1" fmla="*/ 0 h 21600"/>
              <a:gd name="T2" fmla="*/ 21541 w 21541"/>
              <a:gd name="T3" fmla="*/ 20006 h 21600"/>
              <a:gd name="T4" fmla="*/ 0 w 2154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1" h="21600" fill="none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</a:path>
              <a:path w="21541" h="21600" stroke="0" extrusionOk="0">
                <a:moveTo>
                  <a:pt x="-1" y="0"/>
                </a:moveTo>
                <a:cubicBezTo>
                  <a:pt x="11310" y="0"/>
                  <a:pt x="20706" y="8725"/>
                  <a:pt x="21541" y="20005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Arc 7"/>
          <p:cNvSpPr>
            <a:spLocks/>
          </p:cNvSpPr>
          <p:nvPr/>
        </p:nvSpPr>
        <p:spPr bwMode="auto">
          <a:xfrm flipV="1">
            <a:off x="5943600" y="3810000"/>
            <a:ext cx="2117725" cy="1524000"/>
          </a:xfrm>
          <a:custGeom>
            <a:avLst/>
            <a:gdLst>
              <a:gd name="G0" fmla="+- 21510 0 0"/>
              <a:gd name="G1" fmla="+- 21600 0 0"/>
              <a:gd name="G2" fmla="+- 21600 0 0"/>
              <a:gd name="T0" fmla="*/ 0 w 23579"/>
              <a:gd name="T1" fmla="*/ 19628 h 21600"/>
              <a:gd name="T2" fmla="*/ 23579 w 23579"/>
              <a:gd name="T3" fmla="*/ 99 h 21600"/>
              <a:gd name="T4" fmla="*/ 21510 w 2357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79" h="21600" fill="none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</a:path>
              <a:path w="23579" h="21600" stroke="0" extrusionOk="0">
                <a:moveTo>
                  <a:pt x="0" y="19628"/>
                </a:moveTo>
                <a:cubicBezTo>
                  <a:pt x="1019" y="8509"/>
                  <a:pt x="10344" y="-1"/>
                  <a:pt x="21510" y="0"/>
                </a:cubicBezTo>
                <a:cubicBezTo>
                  <a:pt x="22200" y="0"/>
                  <a:pt x="22891" y="33"/>
                  <a:pt x="23578" y="99"/>
                </a:cubicBezTo>
                <a:lnTo>
                  <a:pt x="2151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1371600" y="53340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495800" y="2209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3200399" y="1828800"/>
            <a:ext cx="45719" cy="3505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2743200" y="5257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- z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447800" y="4495800"/>
            <a:ext cx="1524000" cy="4572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1143000" y="4038600"/>
            <a:ext cx="2057400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latin typeface="Times New Roman" pitchFamily="18" charset="0"/>
              </a:rPr>
              <a:t>Penolakan</a:t>
            </a:r>
            <a:r>
              <a:rPr lang="en-US" sz="2000" dirty="0" smtClean="0">
                <a:latin typeface="Times New Roman" pitchFamily="18" charset="0"/>
              </a:rPr>
              <a:t> Ho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32782" name="AutoShape 14"/>
          <p:cNvSpPr>
            <a:spLocks noChangeArrowheads="1"/>
          </p:cNvSpPr>
          <p:nvPr/>
        </p:nvSpPr>
        <p:spPr bwMode="auto">
          <a:xfrm>
            <a:off x="3581400" y="4495800"/>
            <a:ext cx="2286000" cy="4572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52800" y="4114800"/>
            <a:ext cx="2667000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imes New Roman" pitchFamily="18" charset="0"/>
              </a:rPr>
              <a:t>Penerimaan</a:t>
            </a:r>
            <a:r>
              <a:rPr lang="en-US" sz="2000" dirty="0">
                <a:latin typeface="Times New Roman" pitchFamily="18" charset="0"/>
              </a:rPr>
              <a:t> Ho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43434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550223"/>
            <a:ext cx="91440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Diunduh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dari</a:t>
            </a:r>
            <a:r>
              <a:rPr lang="en-US" sz="1400" b="1" dirty="0" smtClean="0"/>
              <a:t>:   </a:t>
            </a:r>
            <a:r>
              <a:rPr lang="en-US" sz="1400" i="1" dirty="0" smtClean="0"/>
              <a:t>www.stieykpn.ac.id/.../</a:t>
            </a:r>
            <a:r>
              <a:rPr lang="en-US" sz="1400" b="1" i="1" dirty="0" smtClean="0"/>
              <a:t>uji</a:t>
            </a:r>
            <a:r>
              <a:rPr lang="en-US" sz="1400" i="1" dirty="0" smtClean="0"/>
              <a:t>%20</a:t>
            </a:r>
            <a:r>
              <a:rPr lang="en-US" sz="1400" b="1" i="1" dirty="0" smtClean="0"/>
              <a:t>hipotesis</a:t>
            </a:r>
            <a:r>
              <a:rPr lang="en-US" sz="1400" i="1" dirty="0" smtClean="0"/>
              <a:t>%20untuk%20mean%20propo...</a:t>
            </a:r>
            <a:r>
              <a:rPr lang="en-US" sz="1400" b="1" dirty="0" smtClean="0"/>
              <a:t>…… 4/10/2012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47800" y="1981200"/>
            <a:ext cx="182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erlin Sans FB Demi" pitchFamily="34" charset="0"/>
              </a:rPr>
              <a:t>BATAS KRITIS</a:t>
            </a:r>
            <a:endParaRPr lang="en-US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534400" cy="609600"/>
          </a:xfrm>
          <a:solidFill>
            <a:srgbClr val="040000"/>
          </a:solidFill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Berkaitan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perumusan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hipotesis</a:t>
            </a:r>
            <a:r>
              <a:rPr lang="en-US" sz="2800" dirty="0">
                <a:solidFill>
                  <a:schemeClr val="bg1"/>
                </a:solidFill>
                <a:latin typeface="Arial Black" pitchFamily="34" charset="0"/>
              </a:rPr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2971800"/>
          </a:xfrm>
        </p:spPr>
        <p:txBody>
          <a:bodyPr/>
          <a:lstStyle/>
          <a:p>
            <a:r>
              <a:rPr lang="en-US" b="1" dirty="0" err="1">
                <a:cs typeface="Times New Roman" pitchFamily="18" charset="0"/>
              </a:rPr>
              <a:t>Apakah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penelitian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memerlukan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b="1" dirty="0">
                <a:cs typeface="Times New Roman" pitchFamily="18" charset="0"/>
              </a:rPr>
              <a:t> ?</a:t>
            </a:r>
          </a:p>
          <a:p>
            <a:r>
              <a:rPr lang="en-US" b="1" dirty="0" err="1">
                <a:cs typeface="Times New Roman" pitchFamily="18" charset="0"/>
              </a:rPr>
              <a:t>Apa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dasar</a:t>
            </a:r>
            <a:r>
              <a:rPr lang="en-US" b="1" dirty="0">
                <a:cs typeface="Times New Roman" pitchFamily="18" charset="0"/>
              </a:rPr>
              <a:t> yang </a:t>
            </a:r>
            <a:r>
              <a:rPr lang="en-US" b="1" dirty="0" err="1">
                <a:cs typeface="Times New Roman" pitchFamily="18" charset="0"/>
              </a:rPr>
              <a:t>digunakan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untuk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merumuskan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b="1" dirty="0">
                <a:cs typeface="Times New Roman" pitchFamily="18" charset="0"/>
              </a:rPr>
              <a:t>?</a:t>
            </a:r>
          </a:p>
          <a:p>
            <a:r>
              <a:rPr lang="en-US" b="1" dirty="0" err="1">
                <a:cs typeface="Times New Roman" pitchFamily="18" charset="0"/>
              </a:rPr>
              <a:t>Bagaimana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bentuk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>
                <a:cs typeface="Times New Roman" pitchFamily="18" charset="0"/>
              </a:rPr>
              <a:t>hipotesis</a:t>
            </a:r>
            <a:r>
              <a:rPr lang="en-US" b="1" dirty="0">
                <a:cs typeface="Times New Roman" pitchFamily="18" charset="0"/>
              </a:rPr>
              <a:t> yang </a:t>
            </a:r>
            <a:r>
              <a:rPr lang="en-US" b="1" dirty="0" err="1">
                <a:cs typeface="Times New Roman" pitchFamily="18" charset="0"/>
              </a:rPr>
              <a:t>akan</a:t>
            </a:r>
            <a:r>
              <a:rPr lang="en-US" b="1" dirty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dirumuskan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>
                <a:cs typeface="Times New Roman" pitchFamily="18" charset="0"/>
              </a:rPr>
              <a:t>?</a:t>
            </a: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4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Black" pitchFamily="34" charset="0"/>
              </a:rPr>
              <a:t>HIPOTESIS  &amp; UJI HIPOTESIS</a:t>
            </a:r>
            <a:endParaRPr lang="en-US" sz="20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200" dirty="0" err="1" smtClean="0">
                <a:solidFill>
                  <a:schemeClr val="bg1"/>
                </a:solidFill>
                <a:latin typeface="Arial Black" pitchFamily="34" charset="0"/>
              </a:rPr>
              <a:t>Uji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Arial Black" pitchFamily="34" charset="0"/>
              </a:rPr>
              <a:t>hipotesis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 rata-rata, RAGAM </a:t>
            </a:r>
            <a:r>
              <a:rPr lang="en-US" sz="3200" dirty="0" err="1" smtClean="0">
                <a:solidFill>
                  <a:schemeClr val="bg1"/>
                </a:solidFill>
                <a:latin typeface="Arial Black" pitchFamily="34" charset="0"/>
              </a:rPr>
              <a:t>diketahui</a:t>
            </a:r>
            <a:endParaRPr lang="en-US" sz="32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err="1" smtClean="0"/>
              <a:t>Hipotesis</a:t>
            </a:r>
            <a:r>
              <a:rPr lang="en-US" b="1" dirty="0" smtClean="0"/>
              <a:t> :</a:t>
            </a: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r>
              <a:rPr lang="en-US" b="1" dirty="0" err="1" smtClean="0"/>
              <a:t>Uji</a:t>
            </a:r>
            <a:r>
              <a:rPr lang="en-US" b="1" dirty="0" smtClean="0"/>
              <a:t> </a:t>
            </a:r>
            <a:r>
              <a:rPr lang="en-US" b="1" dirty="0" err="1" smtClean="0"/>
              <a:t>statistika</a:t>
            </a:r>
            <a:r>
              <a:rPr lang="en-US" b="1" dirty="0" smtClean="0"/>
              <a:t> :</a:t>
            </a: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2438400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343400"/>
            <a:ext cx="281940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200400" cy="533400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/>
              <a:t>ilustrasi</a:t>
            </a:r>
            <a:endParaRPr lang="en-US" b="1" dirty="0" smtClean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1981200"/>
            <a:ext cx="8610600" cy="3733800"/>
          </a:xfrm>
          <a:noFill/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</a:t>
            </a:r>
            <a:r>
              <a:rPr lang="en-US" sz="1600" i="1" dirty="0" smtClean="0"/>
              <a:t>getut.staff.uns.ac.id/files/2011/04/uji-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2.</a:t>
            </a:r>
            <a:r>
              <a:rPr lang="en-US" sz="1600" b="1" i="1" dirty="0" smtClean="0"/>
              <a:t>ppt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Uji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hipotesis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rata-rata, RAGAM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diketahui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200" b="1" dirty="0" err="1" smtClean="0">
                <a:solidFill>
                  <a:schemeClr val="bg1"/>
                </a:solidFill>
                <a:latin typeface="Arial Rounded MT Bold" pitchFamily="34" charset="0"/>
              </a:rPr>
              <a:t>Langkah-langkah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 Rounded MT Bold" pitchFamily="34" charset="0"/>
              </a:rPr>
              <a:t>uji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 Rounded MT Bold" pitchFamily="34" charset="0"/>
              </a:rPr>
              <a:t>hipotesis</a:t>
            </a:r>
            <a:endParaRPr lang="en-US" sz="3200" b="1" dirty="0" smtClean="0">
              <a:solidFill>
                <a:schemeClr val="bg1"/>
              </a:solidFill>
              <a:latin typeface="Arial Rounded MT Bold" pitchFamily="34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3352800" y="1681163"/>
          <a:ext cx="2227263" cy="3536950"/>
        </p:xfrm>
        <a:graphic>
          <a:graphicData uri="http://schemas.openxmlformats.org/presentationml/2006/ole">
            <p:oleObj spid="_x0000_s5122" name="Equation" r:id="rId4" imgW="863280" imgH="1371600" progId="Equation.3">
              <p:embed/>
            </p:oleObj>
          </a:graphicData>
        </a:graphic>
      </p:graphicFrame>
      <p:sp>
        <p:nvSpPr>
          <p:cNvPr id="102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7315200" cy="4876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660400" indent="-660400" eaLnBrk="1" hangingPunct="1">
              <a:buFontTx/>
              <a:buAutoNum type="romanLcPeriod"/>
            </a:pPr>
            <a:r>
              <a:rPr lang="en-US" sz="2800" b="1" dirty="0" err="1" smtClean="0"/>
              <a:t>Hipotesis</a:t>
            </a:r>
            <a:r>
              <a:rPr lang="en-US" sz="2800" b="1" dirty="0" smtClean="0"/>
              <a:t> :</a:t>
            </a:r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endParaRPr lang="en-US" sz="2800" b="1" dirty="0" smtClean="0"/>
          </a:p>
          <a:p>
            <a:pPr marL="660400" indent="-660400" eaLnBrk="1" hangingPunct="1">
              <a:buFontTx/>
              <a:buAutoNum type="romanLcPeriod"/>
            </a:pPr>
            <a:r>
              <a:rPr lang="en-US" sz="2800" b="1" dirty="0" smtClean="0"/>
              <a:t>Tingkat </a:t>
            </a:r>
            <a:r>
              <a:rPr lang="en-US" sz="2800" b="1" dirty="0" err="1" smtClean="0"/>
              <a:t>Signifikansi</a:t>
            </a:r>
            <a:endParaRPr lang="en-US" sz="2800" b="1" dirty="0" smtClean="0"/>
          </a:p>
          <a:p>
            <a:pPr marL="660400" indent="-660400" eaLnBrk="1" hangingPunct="1">
              <a:buFontTx/>
              <a:buNone/>
            </a:pPr>
            <a:endParaRPr lang="en-US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H1: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SALAH SATU DARI METODE PEMBELAJARAN  LEBIH UNGGUL DARIPADA METODE PEMBELAJARAN YANG LAIN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534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 DUA SISI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H0: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 =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Arial" charset="0"/>
              </a:rPr>
              <a:t>H1: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 ≠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o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cs typeface="Arial" charset="0"/>
              </a:rPr>
              <a:t>  </a:t>
            </a:r>
            <a:r>
              <a:rPr lang="en-US" sz="2000" dirty="0" err="1" smtClean="0">
                <a:cs typeface="Arial" charset="0"/>
              </a:rPr>
              <a:t>penolakan</a:t>
            </a:r>
            <a:r>
              <a:rPr lang="en-US" sz="2000" dirty="0" smtClean="0">
                <a:cs typeface="Arial" charset="0"/>
              </a:rPr>
              <a:t> H0   </a:t>
            </a:r>
            <a:r>
              <a:rPr lang="en-US" dirty="0" smtClean="0">
                <a:cs typeface="Arial" charset="0"/>
              </a:rPr>
              <a:t>                                                       </a:t>
            </a:r>
            <a:r>
              <a:rPr lang="en-US" sz="2000" dirty="0" err="1" smtClean="0">
                <a:cs typeface="Arial" charset="0"/>
              </a:rPr>
              <a:t>penolakan</a:t>
            </a:r>
            <a:r>
              <a:rPr lang="en-US" sz="2000" dirty="0" smtClean="0">
                <a:cs typeface="Arial" charset="0"/>
              </a:rPr>
              <a:t> H0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cs typeface="Arial" charset="0"/>
              </a:rPr>
              <a:t>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cs typeface="Arial" charset="0"/>
              </a:rPr>
              <a:t>                                                </a:t>
            </a:r>
            <a:r>
              <a:rPr lang="en-US" sz="2000" dirty="0" err="1" smtClean="0">
                <a:cs typeface="Arial" charset="0"/>
              </a:rPr>
              <a:t>daerah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err="1" smtClean="0">
                <a:cs typeface="Arial" charset="0"/>
              </a:rPr>
              <a:t>penerimaan</a:t>
            </a:r>
            <a:r>
              <a:rPr lang="en-US" sz="2000" dirty="0" smtClean="0">
                <a:cs typeface="Arial" charset="0"/>
              </a:rPr>
              <a:t> H0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Arial" charset="0"/>
              </a:rPr>
              <a:t>           ½ </a:t>
            </a:r>
            <a:r>
              <a:rPr lang="el-GR" sz="2400" dirty="0" smtClean="0">
                <a:cs typeface="Arial" charset="0"/>
              </a:rPr>
              <a:t>α</a:t>
            </a:r>
            <a:r>
              <a:rPr lang="en-US" sz="2400" dirty="0" smtClean="0">
                <a:cs typeface="Arial" charset="0"/>
              </a:rPr>
              <a:t>                                                                                   ½ </a:t>
            </a:r>
            <a:r>
              <a:rPr lang="el-GR" sz="2400" dirty="0" smtClean="0">
                <a:cs typeface="Arial" charset="0"/>
              </a:rPr>
              <a:t>α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l-GR" sz="2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>
                <a:cs typeface="Arial" charset="0"/>
              </a:rPr>
              <a:t>iii. </a:t>
            </a:r>
            <a:r>
              <a:rPr lang="en-US" sz="2800" dirty="0" err="1" smtClean="0">
                <a:cs typeface="Arial" charset="0"/>
              </a:rPr>
              <a:t>Hipotesis</a:t>
            </a:r>
            <a:r>
              <a:rPr lang="en-US" sz="2800" dirty="0" smtClean="0">
                <a:cs typeface="Arial" charset="0"/>
              </a:rPr>
              <a:t> H0 </a:t>
            </a:r>
            <a:r>
              <a:rPr lang="en-US" sz="2800" dirty="0" err="1" smtClean="0">
                <a:cs typeface="Arial" charset="0"/>
              </a:rPr>
              <a:t>diterima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jika</a:t>
            </a:r>
            <a:r>
              <a:rPr lang="en-US" dirty="0" smtClean="0">
                <a:cs typeface="Arial" charset="0"/>
              </a:rPr>
              <a:t>: -z</a:t>
            </a:r>
            <a:r>
              <a:rPr lang="en-US" baseline="-25000" dirty="0" smtClean="0">
                <a:cs typeface="Arial" charset="0"/>
              </a:rPr>
              <a:t>1/2</a:t>
            </a:r>
            <a:r>
              <a:rPr lang="el-GR" sz="3600" baseline="-25000" dirty="0" smtClean="0">
                <a:cs typeface="Arial" charset="0"/>
              </a:rPr>
              <a:t>α</a:t>
            </a:r>
            <a:r>
              <a:rPr lang="en-US" sz="2000" baseline="-25000" dirty="0" smtClean="0">
                <a:cs typeface="Arial" charset="0"/>
              </a:rPr>
              <a:t> </a:t>
            </a:r>
            <a:r>
              <a:rPr lang="en-US" sz="2800" dirty="0" smtClean="0">
                <a:cs typeface="Arial" charset="0"/>
              </a:rPr>
              <a:t>&lt; </a:t>
            </a:r>
            <a:r>
              <a:rPr lang="en-US" dirty="0" smtClean="0">
                <a:cs typeface="Arial" charset="0"/>
              </a:rPr>
              <a:t>z</a:t>
            </a:r>
            <a:r>
              <a:rPr lang="en-US" sz="2800" dirty="0" smtClean="0">
                <a:cs typeface="Arial" charset="0"/>
              </a:rPr>
              <a:t> &lt; </a:t>
            </a:r>
            <a:r>
              <a:rPr lang="en-US" dirty="0" smtClean="0">
                <a:cs typeface="Arial" charset="0"/>
              </a:rPr>
              <a:t>z</a:t>
            </a:r>
            <a:r>
              <a:rPr lang="en-US" baseline="-25000" dirty="0" smtClean="0">
                <a:cs typeface="Arial" charset="0"/>
              </a:rPr>
              <a:t>1/2 </a:t>
            </a:r>
            <a:r>
              <a:rPr lang="el-GR" sz="3600" baseline="-25000" dirty="0" smtClean="0">
                <a:cs typeface="Arial" charset="0"/>
              </a:rPr>
              <a:t>α</a:t>
            </a:r>
            <a:r>
              <a:rPr lang="en-US" sz="2000" baseline="-25000" dirty="0" smtClean="0">
                <a:cs typeface="Arial" charset="0"/>
              </a:rPr>
              <a:t> </a:t>
            </a:r>
            <a:endParaRPr lang="en-US" sz="28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cs typeface="Arial" charset="0"/>
              </a:rPr>
              <a:t>                                                           </a:t>
            </a:r>
            <a:endParaRPr lang="el-GR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5105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Freeform 5"/>
          <p:cNvSpPr>
            <a:spLocks/>
          </p:cNvSpPr>
          <p:nvPr/>
        </p:nvSpPr>
        <p:spPr bwMode="auto">
          <a:xfrm>
            <a:off x="381000" y="2425700"/>
            <a:ext cx="8077200" cy="2603500"/>
          </a:xfrm>
          <a:custGeom>
            <a:avLst/>
            <a:gdLst>
              <a:gd name="T0" fmla="*/ 0 w 5088"/>
              <a:gd name="T1" fmla="*/ 2147483647 h 1640"/>
              <a:gd name="T2" fmla="*/ 2147483647 w 5088"/>
              <a:gd name="T3" fmla="*/ 2147483647 h 1640"/>
              <a:gd name="T4" fmla="*/ 2147483647 w 5088"/>
              <a:gd name="T5" fmla="*/ 2147483647 h 1640"/>
              <a:gd name="T6" fmla="*/ 2147483647 w 5088"/>
              <a:gd name="T7" fmla="*/ 2147483647 h 1640"/>
              <a:gd name="T8" fmla="*/ 2147483647 w 5088"/>
              <a:gd name="T9" fmla="*/ 2147483647 h 1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88"/>
              <a:gd name="T16" fmla="*/ 0 h 1640"/>
              <a:gd name="T17" fmla="*/ 5088 w 5088"/>
              <a:gd name="T18" fmla="*/ 1640 h 1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88" h="1640">
                <a:moveTo>
                  <a:pt x="0" y="1640"/>
                </a:moveTo>
                <a:cubicBezTo>
                  <a:pt x="568" y="1560"/>
                  <a:pt x="1136" y="1480"/>
                  <a:pt x="1584" y="1208"/>
                </a:cubicBezTo>
                <a:cubicBezTo>
                  <a:pt x="2032" y="936"/>
                  <a:pt x="2336" y="16"/>
                  <a:pt x="2688" y="8"/>
                </a:cubicBezTo>
                <a:cubicBezTo>
                  <a:pt x="3040" y="0"/>
                  <a:pt x="3296" y="888"/>
                  <a:pt x="3696" y="1160"/>
                </a:cubicBezTo>
                <a:cubicBezTo>
                  <a:pt x="4096" y="1432"/>
                  <a:pt x="4856" y="1560"/>
                  <a:pt x="5088" y="1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1813563" y="4038600"/>
            <a:ext cx="45719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934199" y="3886200"/>
            <a:ext cx="762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7543800" y="4343400"/>
            <a:ext cx="685800" cy="609600"/>
          </a:xfrm>
          <a:custGeom>
            <a:avLst/>
            <a:gdLst>
              <a:gd name="T0" fmla="*/ 0 w 320"/>
              <a:gd name="T1" fmla="*/ 2147483647 h 384"/>
              <a:gd name="T2" fmla="*/ 2147483647 w 320"/>
              <a:gd name="T3" fmla="*/ 2147483647 h 384"/>
              <a:gd name="T4" fmla="*/ 2147483647 w 320"/>
              <a:gd name="T5" fmla="*/ 0 h 384"/>
              <a:gd name="T6" fmla="*/ 0 60000 65536"/>
              <a:gd name="T7" fmla="*/ 0 60000 65536"/>
              <a:gd name="T8" fmla="*/ 0 60000 65536"/>
              <a:gd name="T9" fmla="*/ 0 w 320"/>
              <a:gd name="T10" fmla="*/ 0 h 384"/>
              <a:gd name="T11" fmla="*/ 320 w 32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384">
                <a:moveTo>
                  <a:pt x="0" y="384"/>
                </a:moveTo>
                <a:cubicBezTo>
                  <a:pt x="128" y="320"/>
                  <a:pt x="256" y="256"/>
                  <a:pt x="288" y="192"/>
                </a:cubicBezTo>
                <a:cubicBezTo>
                  <a:pt x="320" y="128"/>
                  <a:pt x="208" y="32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838200" y="4343400"/>
            <a:ext cx="762000" cy="609600"/>
          </a:xfrm>
          <a:custGeom>
            <a:avLst/>
            <a:gdLst>
              <a:gd name="T0" fmla="*/ 2147483647 w 480"/>
              <a:gd name="T1" fmla="*/ 2147483647 h 384"/>
              <a:gd name="T2" fmla="*/ 2147483647 w 480"/>
              <a:gd name="T3" fmla="*/ 2147483647 h 384"/>
              <a:gd name="T4" fmla="*/ 2147483647 w 480"/>
              <a:gd name="T5" fmla="*/ 0 h 384"/>
              <a:gd name="T6" fmla="*/ 0 60000 65536"/>
              <a:gd name="T7" fmla="*/ 0 60000 65536"/>
              <a:gd name="T8" fmla="*/ 0 60000 65536"/>
              <a:gd name="T9" fmla="*/ 0 w 480"/>
              <a:gd name="T10" fmla="*/ 0 h 384"/>
              <a:gd name="T11" fmla="*/ 480 w 48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384">
                <a:moveTo>
                  <a:pt x="480" y="384"/>
                </a:moveTo>
                <a:cubicBezTo>
                  <a:pt x="288" y="320"/>
                  <a:pt x="96" y="256"/>
                  <a:pt x="48" y="192"/>
                </a:cubicBezTo>
                <a:cubicBezTo>
                  <a:pt x="0" y="128"/>
                  <a:pt x="168" y="32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00200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bg1"/>
                </a:solidFill>
              </a:rPr>
              <a:t>H1: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METODE PEMBELAJARAN A LEBIH UNGGUL DARI PADA METODE PEMBELAJARAN B</a:t>
            </a:r>
            <a:r>
              <a:rPr lang="en-US" sz="24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3200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dirty="0" smtClean="0"/>
              <a:t>UJI SATU SISI (KANAN)</a:t>
            </a:r>
          </a:p>
          <a:p>
            <a:pPr eaLnBrk="1" hangingPunct="1"/>
            <a:r>
              <a:rPr lang="en-US" sz="2800" b="1" dirty="0" smtClean="0"/>
              <a:t>H0: </a:t>
            </a:r>
            <a:r>
              <a:rPr lang="el-GR" sz="2800" b="1" dirty="0" smtClean="0">
                <a:cs typeface="Arial" pitchFamily="34" charset="0"/>
              </a:rPr>
              <a:t>μ</a:t>
            </a:r>
            <a:r>
              <a:rPr lang="en-US" sz="2800" b="1" dirty="0" smtClean="0">
                <a:cs typeface="Arial" pitchFamily="34" charset="0"/>
              </a:rPr>
              <a:t> = </a:t>
            </a:r>
            <a:r>
              <a:rPr lang="el-GR" sz="2800" b="1" dirty="0" smtClean="0">
                <a:cs typeface="Arial" pitchFamily="34" charset="0"/>
              </a:rPr>
              <a:t>μ</a:t>
            </a:r>
            <a:r>
              <a:rPr lang="en-US" sz="2800" b="1" dirty="0" smtClean="0">
                <a:cs typeface="Arial" pitchFamily="34" charset="0"/>
              </a:rPr>
              <a:t>o</a:t>
            </a:r>
          </a:p>
          <a:p>
            <a:pPr eaLnBrk="1" hangingPunct="1"/>
            <a:r>
              <a:rPr lang="en-US" sz="2800" b="1" dirty="0" smtClean="0">
                <a:cs typeface="Arial" pitchFamily="34" charset="0"/>
              </a:rPr>
              <a:t>H1: </a:t>
            </a:r>
            <a:r>
              <a:rPr lang="el-GR" sz="2800" b="1" dirty="0" smtClean="0">
                <a:cs typeface="Arial" pitchFamily="34" charset="0"/>
              </a:rPr>
              <a:t>μ</a:t>
            </a:r>
            <a:r>
              <a:rPr lang="en-US" sz="2800" b="1" dirty="0" smtClean="0">
                <a:cs typeface="Arial" pitchFamily="34" charset="0"/>
              </a:rPr>
              <a:t> &gt; </a:t>
            </a:r>
            <a:r>
              <a:rPr lang="el-GR" sz="2800" b="1" dirty="0" smtClean="0">
                <a:cs typeface="Arial" pitchFamily="34" charset="0"/>
              </a:rPr>
              <a:t>μ</a:t>
            </a:r>
            <a:r>
              <a:rPr lang="en-US" sz="2800" b="1" dirty="0" smtClean="0">
                <a:cs typeface="Arial" pitchFamily="34" charset="0"/>
              </a:rPr>
              <a:t>o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cs typeface="Arial" pitchFamily="34" charset="0"/>
              </a:rPr>
              <a:t>                                                                            </a:t>
            </a:r>
            <a:r>
              <a:rPr lang="en-US" sz="1800" dirty="0" smtClean="0">
                <a:cs typeface="Arial" pitchFamily="34" charset="0"/>
              </a:rPr>
              <a:t>(</a:t>
            </a:r>
            <a:r>
              <a:rPr lang="en-US" sz="1800" dirty="0" err="1" smtClean="0">
                <a:cs typeface="Arial" pitchFamily="34" charset="0"/>
              </a:rPr>
              <a:t>daerah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 err="1" smtClean="0">
                <a:cs typeface="Arial" pitchFamily="34" charset="0"/>
              </a:rPr>
              <a:t>kritis</a:t>
            </a:r>
            <a:r>
              <a:rPr lang="en-US" sz="1800" dirty="0" smtClean="0">
                <a:cs typeface="Arial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800" dirty="0" smtClean="0">
                <a:cs typeface="Arial" pitchFamily="34" charset="0"/>
              </a:rPr>
              <a:t>                                                                             </a:t>
            </a:r>
            <a:r>
              <a:rPr lang="en-US" sz="1800" dirty="0" err="1" smtClean="0">
                <a:cs typeface="Arial" pitchFamily="34" charset="0"/>
              </a:rPr>
              <a:t>penolakan</a:t>
            </a:r>
            <a:r>
              <a:rPr lang="en-US" sz="1800" dirty="0" smtClean="0">
                <a:cs typeface="Arial" pitchFamily="34" charset="0"/>
              </a:rPr>
              <a:t> H0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cs typeface="Arial" pitchFamily="34" charset="0"/>
              </a:rPr>
              <a:t>   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cs typeface="Arial" pitchFamily="34" charset="0"/>
              </a:rPr>
              <a:t>                                                        </a:t>
            </a:r>
            <a:r>
              <a:rPr lang="en-US" sz="1800" dirty="0" err="1" smtClean="0">
                <a:cs typeface="Arial" pitchFamily="34" charset="0"/>
              </a:rPr>
              <a:t>daerah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 err="1" smtClean="0">
                <a:cs typeface="Arial" pitchFamily="34" charset="0"/>
              </a:rPr>
              <a:t>penerimaan</a:t>
            </a:r>
            <a:r>
              <a:rPr lang="en-US" sz="1800" dirty="0" smtClean="0">
                <a:cs typeface="Arial" pitchFamily="34" charset="0"/>
              </a:rPr>
              <a:t> H0</a:t>
            </a:r>
          </a:p>
          <a:p>
            <a:pPr eaLnBrk="1" hangingPunct="1"/>
            <a:endParaRPr lang="en-US" sz="1800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1600" dirty="0" smtClean="0">
                <a:cs typeface="Arial" pitchFamily="34" charset="0"/>
              </a:rPr>
              <a:t>                                                                                                          </a:t>
            </a:r>
            <a:r>
              <a:rPr lang="en-US" sz="2800" dirty="0" smtClean="0">
                <a:cs typeface="Arial" pitchFamily="34" charset="0"/>
              </a:rPr>
              <a:t>                     </a:t>
            </a:r>
            <a:r>
              <a:rPr lang="el-GR" sz="2000" dirty="0" smtClean="0">
                <a:cs typeface="Arial" pitchFamily="34" charset="0"/>
              </a:rPr>
              <a:t>α</a:t>
            </a:r>
            <a:endParaRPr lang="en-US" sz="2000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l-GR" sz="2000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cs typeface="Arial" pitchFamily="34" charset="0"/>
              </a:rPr>
              <a:t>iii. </a:t>
            </a:r>
            <a:r>
              <a:rPr lang="en-US" sz="2800" dirty="0" err="1" smtClean="0">
                <a:cs typeface="Arial" pitchFamily="34" charset="0"/>
              </a:rPr>
              <a:t>Hipotesis</a:t>
            </a:r>
            <a:r>
              <a:rPr lang="en-US" sz="2800" dirty="0" smtClean="0">
                <a:cs typeface="Arial" pitchFamily="34" charset="0"/>
              </a:rPr>
              <a:t> H0 </a:t>
            </a:r>
            <a:r>
              <a:rPr lang="en-US" sz="2800" dirty="0" err="1" smtClean="0">
                <a:cs typeface="Arial" pitchFamily="34" charset="0"/>
              </a:rPr>
              <a:t>diterima</a:t>
            </a:r>
            <a:r>
              <a:rPr lang="en-US" sz="2800" dirty="0" smtClean="0">
                <a:cs typeface="Arial" pitchFamily="34" charset="0"/>
              </a:rPr>
              <a:t> </a:t>
            </a:r>
            <a:r>
              <a:rPr lang="en-US" sz="2800" dirty="0" err="1" smtClean="0">
                <a:cs typeface="Arial" pitchFamily="34" charset="0"/>
              </a:rPr>
              <a:t>jika</a:t>
            </a:r>
            <a:r>
              <a:rPr lang="en-US" sz="2800" dirty="0" smtClean="0">
                <a:cs typeface="Arial" pitchFamily="34" charset="0"/>
              </a:rPr>
              <a:t>:  z  ≤ z</a:t>
            </a:r>
            <a:r>
              <a:rPr lang="en-US" sz="2800" baseline="-25000" dirty="0" smtClean="0">
                <a:cs typeface="Arial" pitchFamily="34" charset="0"/>
              </a:rPr>
              <a:t> </a:t>
            </a:r>
            <a:r>
              <a:rPr lang="el-GR" sz="3600" baseline="-25000" dirty="0" smtClean="0">
                <a:cs typeface="Arial" pitchFamily="34" charset="0"/>
              </a:rPr>
              <a:t>α</a:t>
            </a:r>
            <a:r>
              <a:rPr lang="en-US" sz="2800" dirty="0" smtClean="0">
                <a:cs typeface="Arial" pitchFamily="34" charset="0"/>
              </a:rPr>
              <a:t> </a:t>
            </a:r>
            <a:endParaRPr lang="en-US" sz="2000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sz="2800" dirty="0" smtClean="0">
                <a:cs typeface="Arial" pitchFamily="34" charset="0"/>
              </a:rPr>
              <a:t>                                                             </a:t>
            </a:r>
            <a:endParaRPr lang="el-GR" sz="2800" dirty="0" smtClean="0">
              <a:cs typeface="Arial" pitchFamily="34" charset="0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81000" y="54864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533400" y="2971800"/>
            <a:ext cx="7848600" cy="2438400"/>
          </a:xfrm>
          <a:custGeom>
            <a:avLst/>
            <a:gdLst>
              <a:gd name="T0" fmla="*/ 0 w 4704"/>
              <a:gd name="T1" fmla="*/ 2147483647 h 1536"/>
              <a:gd name="T2" fmla="*/ 2147483647 w 4704"/>
              <a:gd name="T3" fmla="*/ 2147483647 h 1536"/>
              <a:gd name="T4" fmla="*/ 2147483647 w 4704"/>
              <a:gd name="T5" fmla="*/ 0 h 1536"/>
              <a:gd name="T6" fmla="*/ 2147483647 w 4704"/>
              <a:gd name="T7" fmla="*/ 2147483647 h 1536"/>
              <a:gd name="T8" fmla="*/ 2147483647 w 4704"/>
              <a:gd name="T9" fmla="*/ 2147483647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4"/>
              <a:gd name="T16" fmla="*/ 0 h 1536"/>
              <a:gd name="T17" fmla="*/ 4704 w 4704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4" h="1536">
                <a:moveTo>
                  <a:pt x="0" y="1536"/>
                </a:moveTo>
                <a:cubicBezTo>
                  <a:pt x="392" y="1496"/>
                  <a:pt x="784" y="1456"/>
                  <a:pt x="1200" y="1200"/>
                </a:cubicBezTo>
                <a:cubicBezTo>
                  <a:pt x="1616" y="944"/>
                  <a:pt x="2072" y="0"/>
                  <a:pt x="2496" y="0"/>
                </a:cubicBezTo>
                <a:cubicBezTo>
                  <a:pt x="2920" y="0"/>
                  <a:pt x="3376" y="944"/>
                  <a:pt x="3744" y="1200"/>
                </a:cubicBezTo>
                <a:cubicBezTo>
                  <a:pt x="4112" y="1456"/>
                  <a:pt x="4544" y="1480"/>
                  <a:pt x="4704" y="153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6553199" y="3200400"/>
            <a:ext cx="45719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Freeform 7"/>
          <p:cNvSpPr>
            <a:spLocks/>
          </p:cNvSpPr>
          <p:nvPr/>
        </p:nvSpPr>
        <p:spPr bwMode="auto">
          <a:xfrm>
            <a:off x="6934200" y="4191000"/>
            <a:ext cx="76200" cy="1143000"/>
          </a:xfrm>
          <a:custGeom>
            <a:avLst/>
            <a:gdLst>
              <a:gd name="T0" fmla="*/ 2147483647 w 464"/>
              <a:gd name="T1" fmla="*/ 2147483647 h 960"/>
              <a:gd name="T2" fmla="*/ 2147483647 w 464"/>
              <a:gd name="T3" fmla="*/ 2147483647 h 960"/>
              <a:gd name="T4" fmla="*/ 2147483647 w 464"/>
              <a:gd name="T5" fmla="*/ 0 h 960"/>
              <a:gd name="T6" fmla="*/ 0 60000 65536"/>
              <a:gd name="T7" fmla="*/ 0 60000 65536"/>
              <a:gd name="T8" fmla="*/ 0 60000 65536"/>
              <a:gd name="T9" fmla="*/ 0 w 464"/>
              <a:gd name="T10" fmla="*/ 0 h 960"/>
              <a:gd name="T11" fmla="*/ 464 w 464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960">
                <a:moveTo>
                  <a:pt x="272" y="960"/>
                </a:moveTo>
                <a:cubicBezTo>
                  <a:pt x="136" y="728"/>
                  <a:pt x="0" y="496"/>
                  <a:pt x="32" y="336"/>
                </a:cubicBezTo>
                <a:cubicBezTo>
                  <a:pt x="64" y="176"/>
                  <a:pt x="392" y="56"/>
                  <a:pt x="4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chemeClr val="tx1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H1: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DENGAN SISTEM INJEKSI PENGGUNAAN BAHAN BAKAR LEBIH IRIT DARIPADA SISTEM BIASA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3058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rial Rounded MT Bold" pitchFamily="34" charset="0"/>
              </a:rPr>
              <a:t>UJI SATU SISI (KIRI)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/>
              <a:t>H0: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 =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o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Arial" charset="0"/>
              </a:rPr>
              <a:t>H1: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 &lt; </a:t>
            </a:r>
            <a:r>
              <a:rPr lang="el-GR" dirty="0" smtClean="0">
                <a:cs typeface="Arial" charset="0"/>
              </a:rPr>
              <a:t>μ</a:t>
            </a:r>
            <a:r>
              <a:rPr lang="en-US" dirty="0" smtClean="0">
                <a:cs typeface="Arial" charset="0"/>
              </a:rPr>
              <a:t>o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(</a:t>
            </a:r>
            <a:r>
              <a:rPr lang="en-US" sz="2000" dirty="0" err="1" smtClean="0">
                <a:cs typeface="Arial" charset="0"/>
              </a:rPr>
              <a:t>daerah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err="1" smtClean="0">
                <a:cs typeface="Arial" charset="0"/>
              </a:rPr>
              <a:t>kritis</a:t>
            </a:r>
            <a:r>
              <a:rPr lang="en-US" sz="2000" dirty="0" smtClean="0">
                <a:cs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smtClean="0">
                <a:cs typeface="Arial" charset="0"/>
              </a:rPr>
              <a:t>   </a:t>
            </a:r>
            <a:r>
              <a:rPr lang="en-US" sz="2000" dirty="0" err="1" smtClean="0">
                <a:cs typeface="Arial" charset="0"/>
              </a:rPr>
              <a:t>penolakan</a:t>
            </a:r>
            <a:r>
              <a:rPr lang="en-US" sz="2000" dirty="0" smtClean="0">
                <a:cs typeface="Arial" charset="0"/>
              </a:rPr>
              <a:t> H0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cs typeface="Arial" charset="0"/>
              </a:rPr>
              <a:t>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cs typeface="Arial" charset="0"/>
              </a:rPr>
              <a:t>                                           </a:t>
            </a:r>
            <a:r>
              <a:rPr lang="en-US" sz="2000" dirty="0" err="1" smtClean="0">
                <a:cs typeface="Arial" charset="0"/>
              </a:rPr>
              <a:t>daerah</a:t>
            </a:r>
            <a:r>
              <a:rPr lang="en-US" sz="2000" dirty="0" smtClean="0">
                <a:cs typeface="Arial" charset="0"/>
              </a:rPr>
              <a:t> </a:t>
            </a:r>
            <a:r>
              <a:rPr lang="en-US" sz="2000" dirty="0" err="1" smtClean="0">
                <a:cs typeface="Arial" charset="0"/>
              </a:rPr>
              <a:t>penerimaan</a:t>
            </a:r>
            <a:r>
              <a:rPr lang="en-US" sz="2000" dirty="0" smtClean="0">
                <a:cs typeface="Arial" charset="0"/>
              </a:rPr>
              <a:t> H0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>
                <a:cs typeface="Arial" charset="0"/>
              </a:rPr>
              <a:t>                    </a:t>
            </a:r>
            <a:r>
              <a:rPr lang="el-GR" sz="2400" dirty="0" smtClean="0">
                <a:cs typeface="Arial" charset="0"/>
              </a:rPr>
              <a:t>α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8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err="1" smtClean="0">
                <a:cs typeface="Arial" charset="0"/>
              </a:rPr>
              <a:t>Hipotesis</a:t>
            </a:r>
            <a:r>
              <a:rPr lang="en-US" sz="2800" dirty="0" smtClean="0">
                <a:cs typeface="Arial" charset="0"/>
              </a:rPr>
              <a:t> H0 </a:t>
            </a:r>
            <a:r>
              <a:rPr lang="en-US" sz="2800" dirty="0" err="1" smtClean="0">
                <a:cs typeface="Arial" charset="0"/>
              </a:rPr>
              <a:t>diterima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jika</a:t>
            </a:r>
            <a:r>
              <a:rPr lang="en-US" sz="2800" dirty="0" smtClean="0">
                <a:cs typeface="Arial" charset="0"/>
              </a:rPr>
              <a:t>:  z  ≥ -z</a:t>
            </a:r>
            <a:r>
              <a:rPr lang="el-GR" sz="2800" baseline="-25000" dirty="0" smtClean="0">
                <a:cs typeface="Arial" charset="0"/>
              </a:rPr>
              <a:t>α</a:t>
            </a:r>
            <a:r>
              <a:rPr lang="en-US" sz="2800" dirty="0" smtClean="0"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l-GR" dirty="0" smtClean="0">
              <a:cs typeface="Arial" charset="0"/>
            </a:endParaRP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04800" y="50292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381000" y="2413000"/>
            <a:ext cx="8305800" cy="2540000"/>
          </a:xfrm>
          <a:custGeom>
            <a:avLst/>
            <a:gdLst>
              <a:gd name="T0" fmla="*/ 0 w 5232"/>
              <a:gd name="T1" fmla="*/ 2147483647 h 1600"/>
              <a:gd name="T2" fmla="*/ 2147483647 w 5232"/>
              <a:gd name="T3" fmla="*/ 2147483647 h 1600"/>
              <a:gd name="T4" fmla="*/ 2147483647 w 5232"/>
              <a:gd name="T5" fmla="*/ 2147483647 h 1600"/>
              <a:gd name="T6" fmla="*/ 2147483647 w 5232"/>
              <a:gd name="T7" fmla="*/ 2147483647 h 1600"/>
              <a:gd name="T8" fmla="*/ 2147483647 w 5232"/>
              <a:gd name="T9" fmla="*/ 2147483647 h 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32"/>
              <a:gd name="T16" fmla="*/ 0 h 1600"/>
              <a:gd name="T17" fmla="*/ 5232 w 5232"/>
              <a:gd name="T18" fmla="*/ 1600 h 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32" h="1600">
                <a:moveTo>
                  <a:pt x="0" y="1552"/>
                </a:moveTo>
                <a:cubicBezTo>
                  <a:pt x="332" y="1512"/>
                  <a:pt x="664" y="1472"/>
                  <a:pt x="1104" y="1216"/>
                </a:cubicBezTo>
                <a:cubicBezTo>
                  <a:pt x="1544" y="960"/>
                  <a:pt x="2160" y="32"/>
                  <a:pt x="2640" y="16"/>
                </a:cubicBezTo>
                <a:cubicBezTo>
                  <a:pt x="3120" y="0"/>
                  <a:pt x="3552" y="856"/>
                  <a:pt x="3984" y="1120"/>
                </a:cubicBezTo>
                <a:cubicBezTo>
                  <a:pt x="4416" y="1384"/>
                  <a:pt x="5024" y="1520"/>
                  <a:pt x="5232" y="16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2209798" y="3429000"/>
            <a:ext cx="45719" cy="1752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774700" y="4191000"/>
            <a:ext cx="977900" cy="685800"/>
          </a:xfrm>
          <a:custGeom>
            <a:avLst/>
            <a:gdLst>
              <a:gd name="T0" fmla="*/ 2147483647 w 616"/>
              <a:gd name="T1" fmla="*/ 2147483647 h 432"/>
              <a:gd name="T2" fmla="*/ 2147483647 w 616"/>
              <a:gd name="T3" fmla="*/ 2147483647 h 432"/>
              <a:gd name="T4" fmla="*/ 2147483647 w 616"/>
              <a:gd name="T5" fmla="*/ 0 h 432"/>
              <a:gd name="T6" fmla="*/ 0 60000 65536"/>
              <a:gd name="T7" fmla="*/ 0 60000 65536"/>
              <a:gd name="T8" fmla="*/ 0 60000 65536"/>
              <a:gd name="T9" fmla="*/ 0 w 616"/>
              <a:gd name="T10" fmla="*/ 0 h 432"/>
              <a:gd name="T11" fmla="*/ 616 w 6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432">
                <a:moveTo>
                  <a:pt x="616" y="432"/>
                </a:moveTo>
                <a:cubicBezTo>
                  <a:pt x="396" y="348"/>
                  <a:pt x="176" y="264"/>
                  <a:pt x="88" y="192"/>
                </a:cubicBezTo>
                <a:cubicBezTo>
                  <a:pt x="0" y="120"/>
                  <a:pt x="88" y="32"/>
                  <a:pt x="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3810000" cy="762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sz="2800" b="1" dirty="0" err="1" smtClean="0">
                <a:solidFill>
                  <a:schemeClr val="bg1"/>
                </a:solidFill>
              </a:rPr>
              <a:t>Perhitungan</a:t>
            </a:r>
            <a:r>
              <a:rPr lang="en-US" sz="2800" b="1" dirty="0" smtClean="0">
                <a:solidFill>
                  <a:schemeClr val="bg1"/>
                </a:solidFill>
              </a:rPr>
              <a:t>  Z-</a:t>
            </a:r>
            <a:r>
              <a:rPr lang="en-US" sz="2800" b="1" dirty="0" err="1" smtClean="0">
                <a:solidFill>
                  <a:schemeClr val="bg1"/>
                </a:solidFill>
              </a:rPr>
              <a:t>hitung</a:t>
            </a:r>
            <a:r>
              <a:rPr lang="en-US" sz="2800" b="1" dirty="0" smtClean="0">
                <a:solidFill>
                  <a:schemeClr val="bg1"/>
                </a:solidFill>
              </a:rPr>
              <a:t>:</a:t>
            </a:r>
          </a:p>
          <a:p>
            <a:pPr algn="ctr" eaLnBrk="1" hangingPunct="1">
              <a:buFontTx/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838200" y="1143000"/>
          <a:ext cx="7086600" cy="2862263"/>
        </p:xfrm>
        <a:graphic>
          <a:graphicData uri="http://schemas.openxmlformats.org/presentationml/2006/ole">
            <p:oleObj spid="_x0000_s6146" name="Equation" r:id="rId4" imgW="2057400" imgH="111744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3600" b="1" dirty="0" err="1" smtClean="0">
                <a:solidFill>
                  <a:schemeClr val="bg1"/>
                </a:solidFill>
                <a:latin typeface="Arial Black" pitchFamily="34" charset="0"/>
              </a:rPr>
              <a:t>Contoh</a:t>
            </a:r>
            <a:r>
              <a:rPr lang="en-US" sz="36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rial Black" pitchFamily="34" charset="0"/>
              </a:rPr>
              <a:t>Uji</a:t>
            </a:r>
            <a:r>
              <a:rPr lang="en-US" sz="36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Arial Black" pitchFamily="34" charset="0"/>
              </a:rPr>
              <a:t>Hipotesis</a:t>
            </a:r>
            <a:endParaRPr lang="en-US" sz="3600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buFontTx/>
              <a:buNone/>
            </a:pP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diuji</a:t>
            </a:r>
            <a:r>
              <a:rPr lang="en-US" b="1" dirty="0" smtClean="0"/>
              <a:t> </a:t>
            </a:r>
            <a:r>
              <a:rPr lang="en-US" b="1" dirty="0" err="1" smtClean="0"/>
              <a:t>hipotesis</a:t>
            </a:r>
            <a:r>
              <a:rPr lang="en-US" b="1" dirty="0" smtClean="0"/>
              <a:t>:</a:t>
            </a:r>
          </a:p>
          <a:p>
            <a:pPr marL="0" indent="0" algn="ctr" eaLnBrk="1" hangingPunct="1">
              <a:buFontTx/>
              <a:buNone/>
            </a:pPr>
            <a:r>
              <a:rPr lang="en-US" b="1" dirty="0" smtClean="0"/>
              <a:t>“Rata-rata </a:t>
            </a:r>
            <a:r>
              <a:rPr lang="en-US" b="1" dirty="0" err="1" smtClean="0"/>
              <a:t>tinggi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 PS AGROTEK </a:t>
            </a:r>
            <a:r>
              <a:rPr lang="en-US" b="1" dirty="0" err="1" smtClean="0"/>
              <a:t>adalah</a:t>
            </a:r>
            <a:r>
              <a:rPr lang="en-US" b="1" dirty="0" smtClean="0"/>
              <a:t> 160 cm”. </a:t>
            </a:r>
          </a:p>
          <a:p>
            <a:pPr marL="0" indent="0" algn="ctr" eaLnBrk="1" hangingPunct="1">
              <a:buFontTx/>
              <a:buNone/>
            </a:pPr>
            <a:endParaRPr lang="en-US" b="1" dirty="0" smtClean="0"/>
          </a:p>
          <a:p>
            <a:pPr marL="0" indent="0" algn="ctr" eaLnBrk="1" hangingPunct="1">
              <a:buFontTx/>
              <a:buNone/>
            </a:pP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b="1" dirty="0" err="1" smtClean="0"/>
              <a:t>tingkat</a:t>
            </a:r>
            <a:r>
              <a:rPr lang="en-US" b="1" dirty="0" smtClean="0"/>
              <a:t> </a:t>
            </a:r>
            <a:r>
              <a:rPr lang="en-US" b="1" dirty="0" err="1" smtClean="0"/>
              <a:t>signifikansi</a:t>
            </a:r>
            <a:r>
              <a:rPr lang="en-US" b="1" dirty="0" smtClean="0"/>
              <a:t> 5%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diambil</a:t>
            </a:r>
            <a:r>
              <a:rPr lang="en-US" b="1" dirty="0" smtClean="0"/>
              <a:t> </a:t>
            </a:r>
            <a:r>
              <a:rPr lang="en-US" b="1" dirty="0" err="1" smtClean="0"/>
              <a:t>sampel</a:t>
            </a:r>
            <a:r>
              <a:rPr lang="en-US" b="1" dirty="0" smtClean="0"/>
              <a:t> random 100 </a:t>
            </a:r>
            <a:r>
              <a:rPr lang="en-US" b="1" dirty="0" err="1" smtClean="0"/>
              <a:t>orang</a:t>
            </a:r>
            <a:r>
              <a:rPr lang="en-US" b="1" dirty="0" smtClean="0"/>
              <a:t> </a:t>
            </a:r>
            <a:r>
              <a:rPr lang="en-US" b="1" dirty="0" err="1" smtClean="0"/>
              <a:t>mahasiswa</a:t>
            </a:r>
            <a:r>
              <a:rPr lang="en-US" b="1" dirty="0" smtClean="0"/>
              <a:t> </a:t>
            </a:r>
            <a:r>
              <a:rPr lang="en-US" b="1" dirty="0" err="1" smtClean="0"/>
              <a:t>ternyata</a:t>
            </a:r>
            <a:r>
              <a:rPr lang="en-US" b="1" dirty="0" smtClean="0"/>
              <a:t> rata-rata 163.5 cm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deviasi</a:t>
            </a:r>
            <a:r>
              <a:rPr lang="en-US" b="1" dirty="0" smtClean="0"/>
              <a:t> </a:t>
            </a:r>
            <a:r>
              <a:rPr lang="en-US" b="1" dirty="0" err="1" smtClean="0"/>
              <a:t>standar</a:t>
            </a:r>
            <a:r>
              <a:rPr lang="en-US" b="1" dirty="0" smtClean="0"/>
              <a:t> 4.8 cm. </a:t>
            </a:r>
          </a:p>
          <a:p>
            <a:pPr marL="0" indent="0" algn="ctr" eaLnBrk="1" hangingPunct="1">
              <a:buFontTx/>
              <a:buNone/>
            </a:pPr>
            <a:endParaRPr lang="en-US" b="1" dirty="0" smtClean="0"/>
          </a:p>
          <a:p>
            <a:pPr marL="0" indent="0" algn="ctr" eaLnBrk="1" hangingPunct="1">
              <a:buFontTx/>
              <a:buNone/>
            </a:pPr>
            <a:r>
              <a:rPr lang="en-US" b="1" dirty="0" err="1" smtClean="0"/>
              <a:t>Apakah</a:t>
            </a:r>
            <a:r>
              <a:rPr lang="en-US" b="1" dirty="0" smtClean="0"/>
              <a:t> </a:t>
            </a:r>
            <a:r>
              <a:rPr lang="en-US" b="1" dirty="0" err="1" smtClean="0"/>
              <a:t>hipotesis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benar</a:t>
            </a:r>
            <a:r>
              <a:rPr lang="en-US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Penyelesaian</a:t>
            </a:r>
            <a:endParaRPr lang="en-US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7696200" cy="3929063"/>
          </a:xfrm>
        </p:spPr>
        <p:txBody>
          <a:bodyPr/>
          <a:lstStyle/>
          <a:p>
            <a:pPr marL="577850" indent="-577850" eaLnBrk="1" hangingPunct="1">
              <a:buFontTx/>
              <a:buAutoNum type="romanLcPeriod"/>
            </a:pPr>
            <a:r>
              <a:rPr lang="en-US" sz="2800" b="1" dirty="0" err="1" smtClean="0"/>
              <a:t>Hipotesis</a:t>
            </a:r>
            <a:r>
              <a:rPr lang="en-US" sz="2800" b="1" dirty="0" smtClean="0"/>
              <a:t> :</a:t>
            </a:r>
          </a:p>
          <a:p>
            <a:pPr marL="577850" indent="-577850" eaLnBrk="1" hangingPunct="1">
              <a:buFontTx/>
              <a:buAutoNum type="romanLcPeriod"/>
            </a:pPr>
            <a:endParaRPr lang="en-US" sz="2800" b="1" dirty="0" smtClean="0"/>
          </a:p>
          <a:p>
            <a:pPr marL="577850" indent="-577850" eaLnBrk="1" hangingPunct="1">
              <a:buFontTx/>
              <a:buAutoNum type="romanLcPeriod"/>
            </a:pPr>
            <a:r>
              <a:rPr lang="en-US" sz="2800" b="1" dirty="0" smtClean="0"/>
              <a:t>Tingkat </a:t>
            </a:r>
            <a:r>
              <a:rPr lang="en-US" sz="2800" b="1" dirty="0" err="1" smtClean="0"/>
              <a:t>signifikansi</a:t>
            </a:r>
            <a:r>
              <a:rPr lang="en-US" sz="2800" b="1" dirty="0" smtClean="0"/>
              <a:t> 0.05</a:t>
            </a:r>
          </a:p>
          <a:p>
            <a:pPr marL="577850" indent="-577850" eaLnBrk="1" hangingPunct="1">
              <a:buFontTx/>
              <a:buAutoNum type="romanLcPeriod"/>
            </a:pPr>
            <a:r>
              <a:rPr lang="en-US" sz="2800" b="1" dirty="0" smtClean="0"/>
              <a:t>H0 </a:t>
            </a:r>
            <a:r>
              <a:rPr lang="en-US" sz="2800" b="1" dirty="0" err="1" smtClean="0"/>
              <a:t>diterima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jika</a:t>
            </a:r>
            <a:r>
              <a:rPr lang="en-US" sz="2800" b="1" dirty="0" smtClean="0"/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389313" y="1419225"/>
          <a:ext cx="1755775" cy="1019175"/>
        </p:xfrm>
        <a:graphic>
          <a:graphicData uri="http://schemas.openxmlformats.org/presentationml/2006/ole">
            <p:oleObj spid="_x0000_s7170" name="Equation" r:id="rId4" imgW="787320" imgH="457200" progId="Equation.3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068388" y="3810000"/>
          <a:ext cx="5788025" cy="1393825"/>
        </p:xfrm>
        <a:graphic>
          <a:graphicData uri="http://schemas.openxmlformats.org/presentationml/2006/ole">
            <p:oleObj spid="_x0000_s7171" name="Equation" r:id="rId5" imgW="2425680" imgH="5839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8153400" cy="5105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 smtClean="0"/>
              <a:t>iv. </a:t>
            </a:r>
            <a:r>
              <a:rPr lang="en-US" sz="2800" b="1" dirty="0" err="1" smtClean="0"/>
              <a:t>Perhitungan</a:t>
            </a:r>
            <a:endParaRPr lang="en-US" sz="2800" b="1" dirty="0" smtClean="0"/>
          </a:p>
          <a:p>
            <a:pPr eaLnBrk="1" hangingPunct="1">
              <a:buFontTx/>
              <a:buNone/>
              <a:defRPr/>
            </a:pPr>
            <a:endParaRPr lang="en-US" sz="2800" b="1" dirty="0" smtClean="0"/>
          </a:p>
          <a:p>
            <a:pPr eaLnBrk="1" hangingPunct="1">
              <a:buFontTx/>
              <a:buNone/>
              <a:defRPr/>
            </a:pPr>
            <a:endParaRPr lang="en-US" sz="2800" b="1" dirty="0" smtClean="0"/>
          </a:p>
          <a:p>
            <a:pPr eaLnBrk="1" hangingPunct="1">
              <a:buFontTx/>
              <a:buNone/>
              <a:defRPr/>
            </a:pPr>
            <a:endParaRPr lang="en-US" sz="2800" b="1" dirty="0" smtClean="0"/>
          </a:p>
          <a:p>
            <a:pPr eaLnBrk="1" hangingPunct="1">
              <a:buFontTx/>
              <a:buNone/>
              <a:defRPr/>
            </a:pPr>
            <a:r>
              <a:rPr lang="en-US" sz="2800" b="1" dirty="0" smtClean="0"/>
              <a:t>v. </a:t>
            </a:r>
            <a:r>
              <a:rPr lang="en-US" sz="2800" b="1" dirty="0" err="1" smtClean="0"/>
              <a:t>Karena</a:t>
            </a:r>
            <a:endParaRPr lang="en-US" sz="2800" b="1" dirty="0" smtClean="0"/>
          </a:p>
          <a:p>
            <a:pPr eaLnBrk="1" hangingPunct="1">
              <a:buFontTx/>
              <a:buNone/>
              <a:defRPr/>
            </a:pPr>
            <a:r>
              <a:rPr lang="en-US" sz="2800" b="1" dirty="0" smtClean="0"/>
              <a:t> 	Z = 7.29 &gt; 1.96 </a:t>
            </a:r>
            <a:r>
              <a:rPr lang="en-US" sz="2800" b="1" dirty="0" err="1" smtClean="0"/>
              <a:t>maka</a:t>
            </a:r>
            <a:r>
              <a:rPr lang="en-US" sz="2800" b="1" dirty="0" smtClean="0"/>
              <a:t> H0 </a:t>
            </a:r>
            <a:r>
              <a:rPr lang="en-US" sz="2800" b="1" dirty="0" err="1" smtClean="0"/>
              <a:t>ditolak</a:t>
            </a:r>
            <a:endParaRPr lang="en-US" sz="2800" b="1" dirty="0" smtClean="0"/>
          </a:p>
          <a:p>
            <a:pPr marL="0" indent="0" eaLnBrk="1" hangingPunct="1">
              <a:buFontTx/>
              <a:buNone/>
              <a:defRPr/>
            </a:pPr>
            <a:endParaRPr lang="en-US" sz="2800" b="1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800" b="1" dirty="0" err="1" smtClean="0"/>
              <a:t>Jadi</a:t>
            </a:r>
            <a:r>
              <a:rPr lang="en-US" sz="2800" b="1" dirty="0" smtClean="0"/>
              <a:t>                        </a:t>
            </a:r>
            <a:r>
              <a:rPr lang="en-US" sz="2800" b="1" dirty="0" err="1" smtClean="0"/>
              <a:t>diterima</a:t>
            </a:r>
            <a:r>
              <a:rPr lang="en-US" sz="2800" b="1" dirty="0" smtClean="0"/>
              <a:t> , rata-rata TB </a:t>
            </a:r>
            <a:r>
              <a:rPr lang="en-US" sz="2800" b="1" dirty="0" err="1" smtClean="0"/>
              <a:t>mahasiswa</a:t>
            </a:r>
            <a:r>
              <a:rPr lang="en-US" sz="2800" b="1" dirty="0" smtClean="0"/>
              <a:t> PS AGROTEK </a:t>
            </a:r>
            <a:r>
              <a:rPr lang="en-US" sz="2800" b="1" dirty="0" err="1" smtClean="0"/>
              <a:t>berbeda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dari</a:t>
            </a:r>
            <a:r>
              <a:rPr lang="en-US" sz="2800" b="1" dirty="0" smtClean="0"/>
              <a:t> 160 cm .</a:t>
            </a:r>
          </a:p>
          <a:p>
            <a:pPr marL="0" indent="0" eaLnBrk="1" hangingPunct="1">
              <a:buFontTx/>
              <a:buNone/>
              <a:defRPr/>
            </a:pPr>
            <a:endParaRPr lang="en-US" sz="2800" b="1" dirty="0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59075" y="1338263"/>
          <a:ext cx="4995863" cy="1350962"/>
        </p:xfrm>
        <a:graphic>
          <a:graphicData uri="http://schemas.openxmlformats.org/presentationml/2006/ole">
            <p:oleObj spid="_x0000_s8194" name="Equation" r:id="rId4" imgW="2019240" imgH="545760" progId="Equation.3">
              <p:embed/>
            </p:oleObj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066800" y="4343400"/>
          <a:ext cx="1639888" cy="457200"/>
        </p:xfrm>
        <a:graphic>
          <a:graphicData uri="http://schemas.openxmlformats.org/presentationml/2006/ole">
            <p:oleObj spid="_x0000_s8195" name="Equation" r:id="rId5" imgW="774360" imgH="215640" progId="Equation.3">
              <p:embed/>
            </p:oleObj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</a:rPr>
              <a:t>MANFAAT </a:t>
            </a:r>
            <a:r>
              <a:rPr lang="en-US" sz="3600" b="1" dirty="0" smtClean="0">
                <a:solidFill>
                  <a:schemeClr val="bg1"/>
                </a:solidFill>
                <a:latin typeface="Arial Black" pitchFamily="34" charset="0"/>
              </a:rPr>
              <a:t> HIPOTESIS</a:t>
            </a:r>
            <a:endParaRPr lang="en-US" sz="36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28600" y="990600"/>
            <a:ext cx="8686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 eaLnBrk="1" hangingPunct="1">
              <a:buFont typeface="+mj-lt"/>
              <a:buAutoNum type="arabicPeriod"/>
            </a:pPr>
            <a:r>
              <a:rPr lang="en-GB" sz="2800" b="1" dirty="0" err="1" smtClean="0">
                <a:latin typeface="Tahoma" pitchFamily="34" charset="0"/>
                <a:cs typeface="Times New Roman" pitchFamily="18" charset="0"/>
              </a:rPr>
              <a:t>Menjelaskan</a:t>
            </a:r>
            <a:r>
              <a:rPr lang="en-GB" sz="2800" b="1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masalah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penelitian</a:t>
            </a:r>
            <a:endParaRPr lang="en-GB" sz="2800" b="1" dirty="0">
              <a:latin typeface="Arial" pitchFamily="34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b="1" dirty="0" err="1" smtClean="0">
                <a:latin typeface="Tahoma" pitchFamily="34" charset="0"/>
                <a:cs typeface="Times New Roman" pitchFamily="18" charset="0"/>
              </a:rPr>
              <a:t>Menjelaskan</a:t>
            </a:r>
            <a:r>
              <a:rPr lang="en-GB" sz="2800" b="1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variabel-variabel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yang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akan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diuji</a:t>
            </a:r>
            <a:endParaRPr lang="en-GB" sz="2800" b="1" dirty="0">
              <a:latin typeface="Arial" pitchFamily="34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b="1" dirty="0" err="1" smtClean="0">
                <a:latin typeface="Tahoma" pitchFamily="34" charset="0"/>
                <a:cs typeface="Times New Roman" pitchFamily="18" charset="0"/>
              </a:rPr>
              <a:t>Pedoman</a:t>
            </a:r>
            <a:r>
              <a:rPr lang="en-GB" sz="2800" b="1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untuk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memilih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metode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analisis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data</a:t>
            </a:r>
            <a:endParaRPr lang="en-GB" sz="2800" b="1" dirty="0">
              <a:latin typeface="Arial" pitchFamily="34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b="1" dirty="0" err="1" smtClean="0">
                <a:latin typeface="Tahoma" pitchFamily="34" charset="0"/>
                <a:cs typeface="Times New Roman" pitchFamily="18" charset="0"/>
              </a:rPr>
              <a:t>Dasar</a:t>
            </a:r>
            <a:r>
              <a:rPr lang="en-GB" sz="2800" b="1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untuk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membuat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kesimpulan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ahoma" pitchFamily="34" charset="0"/>
                <a:cs typeface="Times New Roman" pitchFamily="18" charset="0"/>
              </a:rPr>
              <a:t>penelitian</a:t>
            </a:r>
            <a:r>
              <a:rPr lang="en-GB" sz="2800" b="1" dirty="0">
                <a:latin typeface="Tahoma" pitchFamily="34" charset="0"/>
                <a:cs typeface="Times New Roman" pitchFamily="18" charset="0"/>
              </a:rPr>
              <a:t>.</a:t>
            </a:r>
            <a:endParaRPr lang="en-GB" sz="2800" b="1" dirty="0">
              <a:latin typeface="Arial" pitchFamily="34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b="1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Uji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Hipotesis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 rata-rata </a:t>
            </a:r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berdistribusi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 Normal,  </a:t>
            </a:r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ragam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tidak</a:t>
            </a:r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Arial Black" pitchFamily="34" charset="0"/>
              </a:rPr>
              <a:t>diketahui</a:t>
            </a:r>
            <a:endParaRPr lang="en-US" sz="2400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763000" cy="457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Ilustrasi</a:t>
            </a:r>
            <a:endParaRPr lang="en-US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1828800"/>
            <a:ext cx="9099550" cy="342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1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Black" pitchFamily="34" charset="0"/>
              </a:rPr>
            </a:br>
            <a:r>
              <a:rPr lang="en-US" dirty="0" err="1" smtClean="0">
                <a:solidFill>
                  <a:schemeClr val="bg1"/>
                </a:solidFill>
                <a:latin typeface="Arial Black" pitchFamily="34" charset="0"/>
              </a:rPr>
              <a:t>Contoh</a:t>
            </a:r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Arial Black" pitchFamily="34" charset="0"/>
              </a:rPr>
            </a:br>
            <a:endParaRPr lang="en-US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531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838200"/>
            <a:ext cx="8229600" cy="685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Rata-rata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0.83725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deviasi</a:t>
            </a:r>
            <a:r>
              <a:rPr lang="en-US" sz="2400" dirty="0" smtClean="0"/>
              <a:t> = 0.02456</a:t>
            </a: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295400"/>
            <a:ext cx="8558212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267200"/>
            <a:ext cx="8562975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</a:rPr>
              <a:t>UJI HIPOTESIS PROPORSI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3657600" y="1474788"/>
          <a:ext cx="2227263" cy="3644900"/>
        </p:xfrm>
        <a:graphic>
          <a:graphicData uri="http://schemas.openxmlformats.org/presentationml/2006/ole">
            <p:oleObj spid="_x0000_s9218" name="Equation" r:id="rId4" imgW="838080" imgH="1371600" progId="Equation.3">
              <p:embed/>
            </p:oleObj>
          </a:graphicData>
        </a:graphic>
      </p:graphicFrame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7696200" cy="5105400"/>
          </a:xfrm>
        </p:spPr>
        <p:txBody>
          <a:bodyPr>
            <a:normAutofit lnSpcReduction="10000"/>
          </a:bodyPr>
          <a:lstStyle/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r>
              <a:rPr lang="en-US" dirty="0" err="1" smtClean="0"/>
              <a:t>Hipotesis</a:t>
            </a:r>
            <a:r>
              <a:rPr lang="en-US" dirty="0" smtClean="0"/>
              <a:t> :</a:t>
            </a:r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r>
              <a:rPr lang="en-US" dirty="0" smtClean="0"/>
              <a:t>Tingkat </a:t>
            </a:r>
            <a:r>
              <a:rPr lang="en-US" dirty="0" err="1" smtClean="0"/>
              <a:t>Signifikansi</a:t>
            </a: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AutoNum type="romanLcPeriod"/>
            </a:pPr>
            <a:r>
              <a:rPr lang="en-US" dirty="0" smtClean="0"/>
              <a:t>Daerah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endParaRPr lang="en-US" dirty="0" smtClean="0"/>
          </a:p>
          <a:p>
            <a:pPr marL="660400" indent="-66040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3810000" cy="762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b="1" dirty="0" smtClean="0">
                <a:solidFill>
                  <a:schemeClr val="bg1"/>
                </a:solidFill>
              </a:rPr>
              <a:t>iv. </a:t>
            </a:r>
            <a:r>
              <a:rPr lang="en-US" b="1" dirty="0" err="1" smtClean="0">
                <a:solidFill>
                  <a:schemeClr val="bg1"/>
                </a:solidFill>
              </a:rPr>
              <a:t>Perhitungan</a:t>
            </a:r>
            <a:r>
              <a:rPr lang="en-US" b="1" dirty="0" smtClean="0">
                <a:solidFill>
                  <a:schemeClr val="bg1"/>
                </a:solidFill>
              </a:rPr>
              <a:t> :</a:t>
            </a:r>
          </a:p>
          <a:p>
            <a:pPr algn="ctr" eaLnBrk="1" hangingPunct="1">
              <a:buFontTx/>
              <a:buNone/>
            </a:pPr>
            <a:endParaRPr lang="en-US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81200" y="1295400"/>
          <a:ext cx="4648200" cy="2692400"/>
        </p:xfrm>
        <a:graphic>
          <a:graphicData uri="http://schemas.openxmlformats.org/presentationml/2006/ole">
            <p:oleObj spid="_x0000_s10242" name="Equation" r:id="rId4" imgW="1015920" imgH="79992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4800" b="1" dirty="0" err="1" smtClean="0">
                <a:solidFill>
                  <a:schemeClr val="bg1"/>
                </a:solidFill>
              </a:rPr>
              <a:t>Contoh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1"/>
            <a:ext cx="8229600" cy="2895600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buFontTx/>
              <a:buNone/>
            </a:pPr>
            <a:r>
              <a:rPr lang="en-US" b="1" dirty="0" err="1" smtClean="0"/>
              <a:t>Seorang</a:t>
            </a:r>
            <a:r>
              <a:rPr lang="en-US" b="1" dirty="0" smtClean="0"/>
              <a:t>  </a:t>
            </a:r>
            <a:r>
              <a:rPr lang="en-US" b="1" dirty="0" err="1" smtClean="0"/>
              <a:t>petani</a:t>
            </a:r>
            <a:r>
              <a:rPr lang="en-US" b="1" dirty="0" smtClean="0"/>
              <a:t> </a:t>
            </a:r>
            <a:r>
              <a:rPr lang="en-US" b="1" dirty="0" err="1" smtClean="0"/>
              <a:t>menyatakan</a:t>
            </a:r>
            <a:r>
              <a:rPr lang="en-US" b="1" dirty="0" smtClean="0"/>
              <a:t> </a:t>
            </a:r>
            <a:r>
              <a:rPr lang="en-US" b="1" dirty="0" err="1" smtClean="0"/>
              <a:t>bahwa</a:t>
            </a:r>
            <a:r>
              <a:rPr lang="en-US" b="1" dirty="0" smtClean="0"/>
              <a:t> </a:t>
            </a:r>
            <a:r>
              <a:rPr lang="en-US" b="1" dirty="0" err="1" smtClean="0"/>
              <a:t>tanaman</a:t>
            </a:r>
            <a:r>
              <a:rPr lang="en-US" b="1" dirty="0" smtClean="0"/>
              <a:t> </a:t>
            </a:r>
            <a:r>
              <a:rPr lang="en-US" b="1" dirty="0" err="1" smtClean="0"/>
              <a:t>jagungnya</a:t>
            </a:r>
            <a:r>
              <a:rPr lang="en-US" b="1" dirty="0" smtClean="0"/>
              <a:t> </a:t>
            </a:r>
            <a:r>
              <a:rPr lang="en-US" b="1" dirty="0" err="1" smtClean="0"/>
              <a:t>berhasil</a:t>
            </a:r>
            <a:r>
              <a:rPr lang="en-US" b="1" dirty="0" smtClean="0"/>
              <a:t> </a:t>
            </a:r>
            <a:r>
              <a:rPr lang="en-US" b="1" dirty="0" err="1" smtClean="0"/>
              <a:t>panen</a:t>
            </a:r>
            <a:r>
              <a:rPr lang="en-US" b="1" dirty="0" smtClean="0"/>
              <a:t> 90%. </a:t>
            </a:r>
            <a:r>
              <a:rPr lang="en-US" b="1" dirty="0" err="1" smtClean="0"/>
              <a:t>Ternyata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sampel</a:t>
            </a:r>
            <a:r>
              <a:rPr lang="en-US" b="1" dirty="0" smtClean="0"/>
              <a:t> 200 </a:t>
            </a:r>
            <a:r>
              <a:rPr lang="en-US" b="1" dirty="0" err="1" smtClean="0"/>
              <a:t>orang</a:t>
            </a:r>
            <a:r>
              <a:rPr lang="en-US" b="1" dirty="0" smtClean="0"/>
              <a:t> </a:t>
            </a:r>
            <a:r>
              <a:rPr lang="en-US" b="1" dirty="0" err="1" smtClean="0"/>
              <a:t>petani</a:t>
            </a:r>
            <a:r>
              <a:rPr lang="en-US" b="1" dirty="0" smtClean="0"/>
              <a:t> </a:t>
            </a:r>
            <a:r>
              <a:rPr lang="en-US" b="1" dirty="0" err="1" smtClean="0"/>
              <a:t>jagung</a:t>
            </a:r>
            <a:r>
              <a:rPr lang="en-US" b="1" dirty="0" smtClean="0"/>
              <a:t> , </a:t>
            </a:r>
            <a:r>
              <a:rPr lang="en-US" b="1" dirty="0" err="1" smtClean="0"/>
              <a:t>tanamannya</a:t>
            </a:r>
            <a:r>
              <a:rPr lang="en-US" b="1" dirty="0" smtClean="0"/>
              <a:t> </a:t>
            </a:r>
            <a:r>
              <a:rPr lang="en-US" b="1" dirty="0" err="1" smtClean="0"/>
              <a:t>berhasil</a:t>
            </a:r>
            <a:r>
              <a:rPr lang="en-US" b="1" dirty="0" smtClean="0"/>
              <a:t> </a:t>
            </a:r>
            <a:r>
              <a:rPr lang="en-US" b="1" dirty="0" err="1" smtClean="0"/>
              <a:t>panen</a:t>
            </a:r>
            <a:r>
              <a:rPr lang="en-US" b="1" dirty="0" smtClean="0"/>
              <a:t>  </a:t>
            </a:r>
            <a:r>
              <a:rPr lang="en-US" b="1" dirty="0" err="1" smtClean="0"/>
              <a:t>hanya</a:t>
            </a:r>
            <a:r>
              <a:rPr lang="en-US" b="1" dirty="0" smtClean="0"/>
              <a:t> 160 </a:t>
            </a:r>
            <a:r>
              <a:rPr lang="en-US" b="1" dirty="0" err="1" smtClean="0"/>
              <a:t>orang</a:t>
            </a:r>
            <a:r>
              <a:rPr lang="en-US" b="1" dirty="0" smtClean="0"/>
              <a:t>. </a:t>
            </a:r>
          </a:p>
          <a:p>
            <a:pPr marL="0" indent="0" algn="ctr" eaLnBrk="1" hangingPunct="1">
              <a:buFontTx/>
              <a:buNone/>
            </a:pPr>
            <a:endParaRPr lang="en-US" b="1" dirty="0" smtClean="0"/>
          </a:p>
          <a:p>
            <a:pPr marL="0" indent="0" algn="ctr" eaLnBrk="1" hangingPunct="1">
              <a:buFontTx/>
              <a:buNone/>
            </a:pPr>
            <a:r>
              <a:rPr lang="en-US" b="1" dirty="0" err="1" smtClean="0"/>
              <a:t>Apakah</a:t>
            </a:r>
            <a:r>
              <a:rPr lang="en-US" b="1" dirty="0" smtClean="0"/>
              <a:t> </a:t>
            </a:r>
            <a:r>
              <a:rPr lang="en-US" b="1" dirty="0" err="1" smtClean="0"/>
              <a:t>pernyataan</a:t>
            </a:r>
            <a:r>
              <a:rPr lang="en-US" b="1" dirty="0" smtClean="0"/>
              <a:t> </a:t>
            </a:r>
            <a:r>
              <a:rPr lang="en-US" b="1" dirty="0" err="1" smtClean="0"/>
              <a:t>petani</a:t>
            </a:r>
            <a:r>
              <a:rPr lang="en-US" b="1" dirty="0" smtClean="0"/>
              <a:t> </a:t>
            </a:r>
            <a:r>
              <a:rPr lang="en-US" b="1" dirty="0" err="1" smtClean="0"/>
              <a:t>tsb</a:t>
            </a:r>
            <a:r>
              <a:rPr lang="en-US" b="1" dirty="0" smtClean="0"/>
              <a:t> </a:t>
            </a:r>
            <a:r>
              <a:rPr lang="en-US" b="1" dirty="0" err="1" smtClean="0"/>
              <a:t>benar</a:t>
            </a:r>
            <a:r>
              <a:rPr lang="en-US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962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err="1" smtClean="0">
                <a:solidFill>
                  <a:schemeClr val="bg1"/>
                </a:solidFill>
              </a:rPr>
              <a:t>Penyelesaian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7772400" cy="4724400"/>
          </a:xfrm>
        </p:spPr>
        <p:txBody>
          <a:bodyPr/>
          <a:lstStyle/>
          <a:p>
            <a:pPr marL="577850" indent="-577850" eaLnBrk="1" hangingPunct="1">
              <a:buFontTx/>
              <a:buAutoNum type="romanLcPeriod"/>
            </a:pPr>
            <a:r>
              <a:rPr lang="en-US" sz="2800" dirty="0" err="1" smtClean="0"/>
              <a:t>Hipotesis</a:t>
            </a:r>
            <a:r>
              <a:rPr lang="en-US" sz="2800" dirty="0" smtClean="0"/>
              <a:t> :</a:t>
            </a:r>
          </a:p>
          <a:p>
            <a:pPr marL="577850" indent="-577850" eaLnBrk="1" hangingPunct="1">
              <a:buFontTx/>
              <a:buAutoNum type="romanLcPeriod"/>
            </a:pPr>
            <a:endParaRPr lang="en-US" sz="2800" dirty="0" smtClean="0"/>
          </a:p>
          <a:p>
            <a:pPr marL="577850" indent="-577850" eaLnBrk="1" hangingPunct="1">
              <a:buFontTx/>
              <a:buAutoNum type="romanLcPeriod"/>
            </a:pPr>
            <a:r>
              <a:rPr lang="en-US" sz="2800" dirty="0" smtClean="0"/>
              <a:t>Tingkat </a:t>
            </a:r>
            <a:r>
              <a:rPr lang="en-US" sz="2800" dirty="0" err="1" smtClean="0"/>
              <a:t>signifikansi</a:t>
            </a:r>
            <a:r>
              <a:rPr lang="en-US" sz="2800" dirty="0" smtClean="0"/>
              <a:t> 0.05</a:t>
            </a:r>
          </a:p>
          <a:p>
            <a:pPr marL="577850" indent="-577850" eaLnBrk="1" hangingPunct="1">
              <a:buFontTx/>
              <a:buAutoNum type="romanLcPeriod"/>
            </a:pPr>
            <a:r>
              <a:rPr lang="en-US" dirty="0" err="1" smtClean="0">
                <a:cs typeface="Arial" pitchFamily="34" charset="0"/>
              </a:rPr>
              <a:t>Hipotesis</a:t>
            </a:r>
            <a:r>
              <a:rPr lang="en-US" dirty="0" smtClean="0">
                <a:cs typeface="Arial" pitchFamily="34" charset="0"/>
              </a:rPr>
              <a:t> H0 </a:t>
            </a:r>
            <a:r>
              <a:rPr lang="en-US" dirty="0" err="1" smtClean="0">
                <a:cs typeface="Arial" pitchFamily="34" charset="0"/>
              </a:rPr>
              <a:t>diterima</a:t>
            </a:r>
            <a:r>
              <a:rPr lang="en-US" dirty="0" smtClean="0">
                <a:cs typeface="Arial" pitchFamily="34" charset="0"/>
              </a:rPr>
              <a:t> </a:t>
            </a:r>
            <a:r>
              <a:rPr lang="en-US" dirty="0" err="1" smtClean="0">
                <a:cs typeface="Arial" pitchFamily="34" charset="0"/>
              </a:rPr>
              <a:t>jika</a:t>
            </a:r>
            <a:r>
              <a:rPr lang="en-US" dirty="0" smtClean="0">
                <a:cs typeface="Arial" pitchFamily="34" charset="0"/>
              </a:rPr>
              <a:t>:  z  ≥ -z</a:t>
            </a:r>
            <a:r>
              <a:rPr lang="el-GR" baseline="-25000" dirty="0" smtClean="0">
                <a:cs typeface="Arial" pitchFamily="34" charset="0"/>
              </a:rPr>
              <a:t>α</a:t>
            </a:r>
            <a:endParaRPr lang="en-US" baseline="-25000" dirty="0" smtClean="0">
              <a:cs typeface="Arial" pitchFamily="34" charset="0"/>
            </a:endParaRPr>
          </a:p>
          <a:p>
            <a:pPr marL="577850" indent="-577850" eaLnBrk="1" hangingPunct="1">
              <a:buFontTx/>
              <a:buNone/>
            </a:pPr>
            <a:r>
              <a:rPr lang="en-US" dirty="0" smtClean="0">
                <a:cs typeface="Arial" pitchFamily="34" charset="0"/>
              </a:rPr>
              <a:t>	z  ≥ -1.64</a:t>
            </a:r>
          </a:p>
          <a:p>
            <a:pPr marL="577850" indent="-577850" eaLnBrk="1" hangingPunct="1">
              <a:buFontTx/>
              <a:buNone/>
            </a:pPr>
            <a:r>
              <a:rPr lang="en-US" dirty="0" smtClean="0">
                <a:cs typeface="Arial" pitchFamily="34" charset="0"/>
              </a:rPr>
              <a:t>iv. </a:t>
            </a:r>
            <a:r>
              <a:rPr lang="en-US" dirty="0" err="1" smtClean="0">
                <a:cs typeface="Arial" pitchFamily="34" charset="0"/>
              </a:rPr>
              <a:t>Hitungan</a:t>
            </a:r>
            <a:r>
              <a:rPr lang="en-US" dirty="0" smtClean="0">
                <a:cs typeface="Arial" pitchFamily="34" charset="0"/>
              </a:rPr>
              <a:t> </a:t>
            </a:r>
          </a:p>
          <a:p>
            <a:pPr marL="577850" indent="-577850" eaLnBrk="1" hangingPunct="1">
              <a:buFontTx/>
              <a:buNone/>
            </a:pPr>
            <a:endParaRPr lang="en-US" sz="2800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71800" y="1219200"/>
          <a:ext cx="2025650" cy="1071563"/>
        </p:xfrm>
        <a:graphic>
          <a:graphicData uri="http://schemas.openxmlformats.org/presentationml/2006/ole">
            <p:oleObj spid="_x0000_s11266" name="Equation" r:id="rId4" imgW="863280" imgH="457200" progId="Equation.3">
              <p:embed/>
            </p:oleObj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2895600" y="4114801"/>
          <a:ext cx="5486400" cy="1524000"/>
        </p:xfrm>
        <a:graphic>
          <a:graphicData uri="http://schemas.openxmlformats.org/presentationml/2006/ole">
            <p:oleObj spid="_x0000_s11267" name="Equation" r:id="rId5" imgW="2565360" imgH="7999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3600" b="1" dirty="0" err="1" smtClean="0"/>
              <a:t>Karena</a:t>
            </a:r>
            <a:r>
              <a:rPr lang="en-US" sz="3600" b="1" dirty="0" smtClean="0"/>
              <a:t> z = - 4.717 &lt; -1.64 </a:t>
            </a:r>
            <a:r>
              <a:rPr lang="en-US" sz="3600" b="1" dirty="0" err="1" smtClean="0"/>
              <a:t>maka</a:t>
            </a:r>
            <a:r>
              <a:rPr lang="en-US" sz="3600" b="1" dirty="0" smtClean="0"/>
              <a:t> H0 </a:t>
            </a:r>
            <a:r>
              <a:rPr lang="en-US" sz="3600" b="1" dirty="0" err="1" smtClean="0"/>
              <a:t>ditolak</a:t>
            </a:r>
            <a:endParaRPr lang="en-US" sz="3600" b="1" dirty="0" smtClean="0"/>
          </a:p>
          <a:p>
            <a:pPr eaLnBrk="1" hangingPunct="1">
              <a:buFontTx/>
              <a:buNone/>
            </a:pPr>
            <a:endParaRPr lang="en-US" sz="3600" b="1" dirty="0" smtClean="0"/>
          </a:p>
          <a:p>
            <a:pPr eaLnBrk="1" hangingPunct="1">
              <a:buFontTx/>
              <a:buNone/>
            </a:pPr>
            <a:r>
              <a:rPr lang="en-US" sz="3600" b="1" dirty="0" err="1" smtClean="0"/>
              <a:t>Dengan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kata</a:t>
            </a:r>
            <a:r>
              <a:rPr lang="en-US" sz="3600" b="1" dirty="0" smtClean="0"/>
              <a:t> lain:</a:t>
            </a:r>
          </a:p>
          <a:p>
            <a:pPr eaLnBrk="1" hangingPunct="1">
              <a:buFontTx/>
              <a:buNone/>
            </a:pPr>
            <a:r>
              <a:rPr lang="en-US" sz="3600" b="1" dirty="0" err="1" smtClean="0"/>
              <a:t>Pernyataan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Petani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jagung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itu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tidak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benar</a:t>
            </a:r>
            <a:endParaRPr lang="en-US" sz="36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i="1" dirty="0" smtClean="0"/>
              <a:t>getut.staff.uns.ac.id/files/2011/04/uji-</a:t>
            </a:r>
            <a:r>
              <a:rPr lang="en-US" b="1" i="1" dirty="0" smtClean="0"/>
              <a:t>hipotesis</a:t>
            </a:r>
            <a:r>
              <a:rPr lang="en-US" i="1" dirty="0" smtClean="0"/>
              <a:t>2.</a:t>
            </a:r>
            <a:r>
              <a:rPr lang="en-US" b="1" i="1" dirty="0" smtClean="0"/>
              <a:t>ppt</a:t>
            </a:r>
            <a:r>
              <a:rPr lang="en-US" b="1" dirty="0" smtClean="0"/>
              <a:t>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4000" b="1" dirty="0">
                <a:latin typeface="Algerian" pitchFamily="82" charset="0"/>
              </a:rPr>
              <a:t>HIPOTESIS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1143000"/>
          </a:xfrm>
          <a:prstGeom prst="rect">
            <a:avLst/>
          </a:prstGeom>
          <a:solidFill>
            <a:srgbClr val="040000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Jawaban sementara terhadap suatu </a:t>
            </a: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permasalahah yang paling dianggap benar</a:t>
            </a: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2057400"/>
            <a:ext cx="9144000" cy="1981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800" b="1" dirty="0"/>
              <a:t>H</a:t>
            </a:r>
            <a:r>
              <a:rPr lang="en-US" sz="2800" b="1" baseline="-25000" dirty="0"/>
              <a:t>0</a:t>
            </a:r>
            <a:r>
              <a:rPr lang="en-US" sz="2800" b="1" dirty="0"/>
              <a:t> : </a:t>
            </a:r>
            <a:r>
              <a:rPr lang="en-US" sz="2800" b="1" dirty="0" err="1"/>
              <a:t>Pernyataan</a:t>
            </a:r>
            <a:r>
              <a:rPr lang="en-US" sz="2800" b="1" dirty="0"/>
              <a:t> yang </a:t>
            </a:r>
            <a:r>
              <a:rPr lang="en-US" sz="2800" b="1" dirty="0" err="1"/>
              <a:t>menyatakan</a:t>
            </a:r>
            <a:r>
              <a:rPr lang="en-US" sz="2800" b="1" dirty="0"/>
              <a:t>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berpengaruh</a:t>
            </a:r>
            <a:r>
              <a:rPr lang="en-US" sz="2800" b="1" dirty="0"/>
              <a:t>, 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/>
              <a:t>perbedaan</a:t>
            </a:r>
            <a:r>
              <a:rPr lang="en-US" sz="2800" b="1" dirty="0"/>
              <a:t>,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/>
              <a:t>interaksi</a:t>
            </a:r>
            <a:r>
              <a:rPr lang="en-US" sz="2800" b="1" dirty="0"/>
              <a:t> </a:t>
            </a:r>
            <a:r>
              <a:rPr lang="en-US" sz="2800" b="1" dirty="0" err="1"/>
              <a:t>dsb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H</a:t>
            </a:r>
            <a:r>
              <a:rPr lang="en-US" sz="2800" b="1" baseline="-25000" dirty="0"/>
              <a:t>1</a:t>
            </a:r>
            <a:r>
              <a:rPr lang="en-US" sz="2800" b="1" dirty="0"/>
              <a:t> : </a:t>
            </a:r>
            <a:r>
              <a:rPr lang="en-US" sz="2800" b="1" dirty="0" err="1"/>
              <a:t>Pernyataan</a:t>
            </a:r>
            <a:r>
              <a:rPr lang="en-US" sz="2800" b="1" dirty="0"/>
              <a:t> yang </a:t>
            </a:r>
            <a:r>
              <a:rPr lang="en-US" sz="2800" b="1" dirty="0" err="1"/>
              <a:t>menyatakan</a:t>
            </a:r>
            <a:r>
              <a:rPr lang="en-US" sz="2800" b="1" dirty="0"/>
              <a:t> </a:t>
            </a:r>
            <a:r>
              <a:rPr lang="en-US" sz="2800" b="1" dirty="0" err="1"/>
              <a:t>berpengaruh</a:t>
            </a:r>
            <a:r>
              <a:rPr lang="en-US" sz="2800" b="1" dirty="0"/>
              <a:t>, </a:t>
            </a:r>
            <a:r>
              <a:rPr lang="en-US" sz="2800" b="1" dirty="0" err="1"/>
              <a:t>ada</a:t>
            </a:r>
            <a:endParaRPr lang="en-US" sz="2800" b="1" dirty="0"/>
          </a:p>
          <a:p>
            <a:r>
              <a:rPr lang="en-US" sz="2800" b="1" dirty="0"/>
              <a:t>        </a:t>
            </a:r>
            <a:r>
              <a:rPr lang="en-US" sz="2800" b="1" dirty="0" err="1"/>
              <a:t>perbedaan</a:t>
            </a:r>
            <a:r>
              <a:rPr lang="en-US" sz="2800" b="1" dirty="0"/>
              <a:t>, </a:t>
            </a:r>
            <a:r>
              <a:rPr lang="en-US" sz="2800" b="1" dirty="0" err="1"/>
              <a:t>ada</a:t>
            </a:r>
            <a:r>
              <a:rPr lang="en-US" sz="2800" b="1" dirty="0"/>
              <a:t> </a:t>
            </a:r>
            <a:r>
              <a:rPr lang="en-US" sz="2800" b="1" dirty="0" err="1"/>
              <a:t>interaksi</a:t>
            </a:r>
            <a:r>
              <a:rPr lang="en-US" sz="2800" b="1" dirty="0"/>
              <a:t> </a:t>
            </a:r>
            <a:r>
              <a:rPr lang="en-US" sz="2800" b="1" dirty="0" err="1"/>
              <a:t>dsb</a:t>
            </a:r>
            <a:r>
              <a:rPr lang="en-US" sz="2800" b="1" dirty="0"/>
              <a:t>.</a:t>
            </a:r>
          </a:p>
          <a:p>
            <a:endParaRPr lang="en-US" sz="2800" b="1" dirty="0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4038600"/>
            <a:ext cx="9144000" cy="2438400"/>
          </a:xfrm>
          <a:prstGeom prst="parallelogram">
            <a:avLst>
              <a:gd name="adj" fmla="val 1993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200" b="1" dirty="0" err="1">
                <a:solidFill>
                  <a:srgbClr val="FFFF00"/>
                </a:solidFill>
              </a:rPr>
              <a:t>Peluang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menerima</a:t>
            </a:r>
            <a:r>
              <a:rPr lang="en-US" sz="3200" b="1" dirty="0">
                <a:solidFill>
                  <a:srgbClr val="FFFF00"/>
                </a:solidFill>
              </a:rPr>
              <a:t> H</a:t>
            </a:r>
            <a:r>
              <a:rPr lang="en-US" sz="3200" b="1" baseline="-25000" dirty="0">
                <a:solidFill>
                  <a:srgbClr val="FFFF00"/>
                </a:solidFill>
              </a:rPr>
              <a:t>0</a:t>
            </a:r>
            <a:r>
              <a:rPr lang="en-US" sz="3200" b="1" dirty="0">
                <a:solidFill>
                  <a:srgbClr val="FFFF00"/>
                </a:solidFill>
              </a:rPr>
              <a:t> (P)</a:t>
            </a:r>
          </a:p>
          <a:p>
            <a:pPr algn="ctr"/>
            <a:r>
              <a:rPr lang="en-US" sz="3200" b="1" dirty="0" err="1">
                <a:solidFill>
                  <a:srgbClr val="FFFF00"/>
                </a:solidFill>
              </a:rPr>
              <a:t>Jika</a:t>
            </a:r>
            <a:r>
              <a:rPr lang="en-US" sz="3200" b="1" dirty="0">
                <a:solidFill>
                  <a:srgbClr val="FFFF00"/>
                </a:solidFill>
              </a:rPr>
              <a:t> P&gt;0.05 H</a:t>
            </a:r>
            <a:r>
              <a:rPr lang="en-US" sz="3200" b="1" baseline="-25000" dirty="0">
                <a:solidFill>
                  <a:srgbClr val="FFFF00"/>
                </a:solidFill>
              </a:rPr>
              <a:t>0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diterima</a:t>
            </a:r>
            <a:r>
              <a:rPr lang="en-US" sz="3200" b="1" dirty="0">
                <a:solidFill>
                  <a:srgbClr val="FFFF00"/>
                </a:solidFill>
              </a:rPr>
              <a:t>, </a:t>
            </a:r>
            <a:r>
              <a:rPr lang="en-US" sz="3200" b="1" dirty="0" err="1">
                <a:solidFill>
                  <a:srgbClr val="FFFF00"/>
                </a:solidFill>
              </a:rPr>
              <a:t>sebaliknya</a:t>
            </a:r>
            <a:r>
              <a:rPr lang="en-US" sz="3200" b="1" dirty="0">
                <a:solidFill>
                  <a:srgbClr val="FFFF00"/>
                </a:solidFill>
              </a:rPr>
              <a:t> P</a:t>
            </a:r>
            <a:r>
              <a:rPr lang="en-US" sz="3200" b="1" dirty="0">
                <a:solidFill>
                  <a:srgbClr val="FFFF00"/>
                </a:solidFill>
                <a:cs typeface="Arial" pitchFamily="34" charset="0"/>
              </a:rPr>
              <a:t>≤0.05</a:t>
            </a:r>
          </a:p>
          <a:p>
            <a:pPr algn="ctr"/>
            <a:r>
              <a:rPr lang="en-US" sz="3200" b="1" dirty="0">
                <a:solidFill>
                  <a:srgbClr val="FFFF00"/>
                </a:solidFill>
                <a:cs typeface="Arial" pitchFamily="34" charset="0"/>
              </a:rPr>
              <a:t> H</a:t>
            </a:r>
            <a:r>
              <a:rPr lang="en-US" sz="3200" b="1" baseline="-25000" dirty="0">
                <a:solidFill>
                  <a:srgbClr val="FFFF00"/>
                </a:solidFill>
                <a:cs typeface="Arial" pitchFamily="34" charset="0"/>
              </a:rPr>
              <a:t>0</a:t>
            </a:r>
            <a:r>
              <a:rPr lang="en-US" sz="3200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cs typeface="Arial" pitchFamily="34" charset="0"/>
              </a:rPr>
              <a:t>ditolak</a:t>
            </a:r>
            <a:r>
              <a:rPr lang="en-US" sz="3200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rgbClr val="FFFF00"/>
                </a:solidFill>
                <a:cs typeface="Arial" pitchFamily="34" charset="0"/>
              </a:rPr>
              <a:t>maka</a:t>
            </a:r>
            <a:r>
              <a:rPr lang="en-US" sz="3200" b="1" dirty="0">
                <a:solidFill>
                  <a:srgbClr val="FFFF00"/>
                </a:solidFill>
                <a:cs typeface="Arial" pitchFamily="34" charset="0"/>
              </a:rPr>
              <a:t> H</a:t>
            </a:r>
            <a:r>
              <a:rPr lang="en-US" sz="3200" b="1" baseline="-25000" dirty="0">
                <a:solidFill>
                  <a:srgbClr val="FFFF00"/>
                </a:solidFill>
                <a:cs typeface="Arial" pitchFamily="34" charset="0"/>
              </a:rPr>
              <a:t>1</a:t>
            </a:r>
            <a:r>
              <a:rPr lang="en-US" sz="3200" b="1" dirty="0">
                <a:solidFill>
                  <a:srgbClr val="FFFF00"/>
                </a:solidFill>
                <a:cs typeface="Arial" pitchFamily="34" charset="0"/>
              </a:rPr>
              <a:t> yang </a:t>
            </a:r>
            <a:r>
              <a:rPr lang="en-US" sz="3200" b="1" dirty="0" err="1">
                <a:solidFill>
                  <a:srgbClr val="FFFF00"/>
                </a:solidFill>
                <a:cs typeface="Arial" pitchFamily="34" charset="0"/>
              </a:rPr>
              <a:t>diterima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</a:t>
            </a:r>
            <a:r>
              <a:rPr lang="en-US" sz="1600" i="1" dirty="0" smtClean="0"/>
              <a:t>staff.unud.ac.id/~</a:t>
            </a:r>
            <a:r>
              <a:rPr lang="en-US" sz="1600" i="1" dirty="0" err="1" smtClean="0"/>
              <a:t>sampurna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-content/uploads/2008/.../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 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685800"/>
            <a:ext cx="9144000" cy="1524000"/>
          </a:xfrm>
          <a:prstGeom prst="leftRightArrow">
            <a:avLst>
              <a:gd name="adj1" fmla="val 76037"/>
              <a:gd name="adj2" fmla="val 1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rgbClr val="FFFF00"/>
                </a:solidFill>
              </a:rPr>
              <a:t>Uji Dua Arah</a:t>
            </a:r>
          </a:p>
          <a:p>
            <a:pPr algn="ctr"/>
            <a:r>
              <a:rPr lang="en-US" sz="3200" b="1">
                <a:solidFill>
                  <a:srgbClr val="FFFF00"/>
                </a:solidFill>
              </a:rPr>
              <a:t>H</a:t>
            </a:r>
            <a:r>
              <a:rPr lang="en-US" sz="3200" b="1" baseline="-25000">
                <a:solidFill>
                  <a:srgbClr val="FFFF00"/>
                </a:solidFill>
              </a:rPr>
              <a:t>0</a:t>
            </a:r>
            <a:r>
              <a:rPr lang="en-US" sz="3200" b="1">
                <a:solidFill>
                  <a:srgbClr val="FFFF00"/>
                </a:solidFill>
              </a:rPr>
              <a:t> : </a:t>
            </a:r>
            <a:r>
              <a:rPr lang="en-US" sz="3200" b="1">
                <a:solidFill>
                  <a:srgbClr val="FFFF00"/>
                </a:solidFill>
                <a:cs typeface="Arial" pitchFamily="34" charset="0"/>
              </a:rPr>
              <a:t>µ = </a:t>
            </a:r>
            <a:r>
              <a:rPr lang="en-US" sz="3200" b="1">
                <a:solidFill>
                  <a:srgbClr val="FFFF00"/>
                </a:solidFill>
              </a:rPr>
              <a:t>µ</a:t>
            </a:r>
            <a:r>
              <a:rPr lang="en-US" sz="3200" b="1" baseline="-25000">
                <a:solidFill>
                  <a:srgbClr val="FFFF00"/>
                </a:solidFill>
              </a:rPr>
              <a:t>0</a:t>
            </a:r>
            <a:r>
              <a:rPr lang="en-US" sz="3200" b="1">
                <a:solidFill>
                  <a:srgbClr val="FFFF00"/>
                </a:solidFill>
              </a:rPr>
              <a:t> lawan H</a:t>
            </a:r>
            <a:r>
              <a:rPr lang="en-US" sz="3200" b="1" baseline="-25000">
                <a:solidFill>
                  <a:srgbClr val="FFFF00"/>
                </a:solidFill>
              </a:rPr>
              <a:t>1</a:t>
            </a:r>
            <a:r>
              <a:rPr lang="en-US" sz="3200" b="1">
                <a:solidFill>
                  <a:srgbClr val="FFFF00"/>
                </a:solidFill>
              </a:rPr>
              <a:t> : µ </a:t>
            </a:r>
            <a:r>
              <a:rPr lang="en-US" sz="3200" b="1">
                <a:solidFill>
                  <a:srgbClr val="FFFF00"/>
                </a:solidFill>
                <a:cs typeface="Arial" pitchFamily="34" charset="0"/>
              </a:rPr>
              <a:t>≠ </a:t>
            </a:r>
            <a:r>
              <a:rPr lang="en-US" sz="3200" b="1">
                <a:solidFill>
                  <a:srgbClr val="FFFF00"/>
                </a:solidFill>
              </a:rPr>
              <a:t>µ</a:t>
            </a:r>
            <a:r>
              <a:rPr lang="en-US" sz="3200" b="1" baseline="-25000">
                <a:solidFill>
                  <a:srgbClr val="FFFF00"/>
                </a:solidFill>
              </a:rPr>
              <a:t>0</a:t>
            </a:r>
            <a:r>
              <a:rPr lang="en-US" sz="3200" b="1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5875" y="2362200"/>
          <a:ext cx="2178050" cy="1295400"/>
        </p:xfrm>
        <a:graphic>
          <a:graphicData uri="http://schemas.openxmlformats.org/presentationml/2006/ole">
            <p:oleObj spid="_x0000_s1026" name="Equation" r:id="rId3" imgW="876240" imgH="419040" progId="Equation.3">
              <p:embed/>
            </p:oleObj>
          </a:graphicData>
        </a:graphic>
      </p:graphicFrame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6572250" y="2286000"/>
          <a:ext cx="2552700" cy="1447800"/>
        </p:xfrm>
        <a:graphic>
          <a:graphicData uri="http://schemas.openxmlformats.org/presentationml/2006/ole">
            <p:oleObj spid="_x0000_s1027" name="Equation" r:id="rId4" imgW="838080" imgH="419040" progId="Equation.3">
              <p:embed/>
            </p:oleObj>
          </a:graphicData>
        </a:graphic>
      </p:graphicFrame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3810000" y="2362200"/>
          <a:ext cx="1066800" cy="1219200"/>
        </p:xfrm>
        <a:graphic>
          <a:graphicData uri="http://schemas.openxmlformats.org/presentationml/2006/ole">
            <p:oleObj spid="_x0000_s1028" name="Equation" r:id="rId5" imgW="152268" imgH="152268" progId="Equation.3">
              <p:embed/>
            </p:oleObj>
          </a:graphicData>
        </a:graphic>
      </p:graphicFrame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2209800" y="2133600"/>
            <a:ext cx="1676400" cy="1524000"/>
          </a:xfrm>
          <a:prstGeom prst="leftArrow">
            <a:avLst>
              <a:gd name="adj1" fmla="val 50000"/>
              <a:gd name="adj2" fmla="val 275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Diketahui</a:t>
            </a:r>
          </a:p>
        </p:txBody>
      </p:sp>
      <p:sp>
        <p:nvSpPr>
          <p:cNvPr id="3092" name="AutoShape 20"/>
          <p:cNvSpPr>
            <a:spLocks noChangeArrowheads="1"/>
          </p:cNvSpPr>
          <p:nvPr/>
        </p:nvSpPr>
        <p:spPr bwMode="auto">
          <a:xfrm>
            <a:off x="4800600" y="2133600"/>
            <a:ext cx="1828800" cy="1600200"/>
          </a:xfrm>
          <a:prstGeom prst="rightArrow">
            <a:avLst>
              <a:gd name="adj1" fmla="val 50000"/>
              <a:gd name="adj2" fmla="val 285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err="1"/>
              <a:t>Tidak</a:t>
            </a:r>
            <a:endParaRPr lang="en-US" sz="2400" b="1" dirty="0"/>
          </a:p>
          <a:p>
            <a:pPr algn="ctr"/>
            <a:r>
              <a:rPr lang="en-US" sz="2400" b="1" dirty="0" err="1"/>
              <a:t>Diketahui</a:t>
            </a:r>
            <a:endParaRPr lang="en-US" sz="2400" b="1" dirty="0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auto">
          <a:xfrm>
            <a:off x="0" y="3733800"/>
            <a:ext cx="2057400" cy="1219200"/>
          </a:xfrm>
          <a:prstGeom prst="leftRightArrow">
            <a:avLst>
              <a:gd name="adj1" fmla="val 71352"/>
              <a:gd name="adj2" fmla="val 337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b="1" dirty="0"/>
              <a:t>Z</a:t>
            </a:r>
            <a:r>
              <a:rPr lang="en-US" sz="4000" b="1" baseline="-25000" dirty="0">
                <a:cs typeface="Arial" pitchFamily="34" charset="0"/>
              </a:rPr>
              <a:t>½</a:t>
            </a:r>
            <a:r>
              <a:rPr lang="el-GR" sz="4000" b="1" baseline="-25000" dirty="0">
                <a:cs typeface="Arial" pitchFamily="34" charset="0"/>
              </a:rPr>
              <a:t>ά</a:t>
            </a:r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6400800" y="3810000"/>
            <a:ext cx="2743200" cy="1219200"/>
          </a:xfrm>
          <a:prstGeom prst="leftRightArrow">
            <a:avLst>
              <a:gd name="adj1" fmla="val 77083"/>
              <a:gd name="adj2" fmla="val 4506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b="1"/>
              <a:t>t</a:t>
            </a:r>
            <a:r>
              <a:rPr lang="en-US" sz="4000" b="1" baseline="-25000">
                <a:cs typeface="Arial" pitchFamily="34" charset="0"/>
              </a:rPr>
              <a:t>½</a:t>
            </a:r>
            <a:r>
              <a:rPr lang="el-GR" sz="4000" b="1" baseline="-25000">
                <a:cs typeface="Arial" pitchFamily="34" charset="0"/>
              </a:rPr>
              <a:t>ά</a:t>
            </a:r>
            <a:r>
              <a:rPr lang="en-US" sz="4000" b="1" baseline="-25000">
                <a:cs typeface="Arial" pitchFamily="34" charset="0"/>
              </a:rPr>
              <a:t>;db=n-1</a:t>
            </a:r>
            <a:endParaRPr lang="el-GR" sz="4000" b="1" baseline="-25000">
              <a:cs typeface="Arial" pitchFamily="34" charset="0"/>
            </a:endParaRPr>
          </a:p>
        </p:txBody>
      </p:sp>
      <p:sp>
        <p:nvSpPr>
          <p:cNvPr id="3096" name="Oval 24"/>
          <p:cNvSpPr>
            <a:spLocks noChangeArrowheads="1"/>
          </p:cNvSpPr>
          <p:nvPr/>
        </p:nvSpPr>
        <p:spPr bwMode="auto">
          <a:xfrm>
            <a:off x="1828800" y="3505200"/>
            <a:ext cx="48768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Dibandingkan Tabel </a:t>
            </a:r>
          </a:p>
          <a:p>
            <a:pPr algn="ctr"/>
            <a:r>
              <a:rPr lang="en-US" sz="2400" b="1"/>
              <a:t>&lt; Ho Diterima</a:t>
            </a:r>
          </a:p>
          <a:p>
            <a:pPr algn="ctr"/>
            <a:r>
              <a:rPr lang="en-US" sz="2400" b="1"/>
              <a:t>&gt;Ho Ditolak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228600" y="5478132"/>
          <a:ext cx="8382000" cy="770267"/>
        </p:xfrm>
        <a:graphic>
          <a:graphicData uri="http://schemas.openxmlformats.org/presentationml/2006/ole">
            <p:oleObj spid="_x0000_s1029" name="Equation" r:id="rId6" imgW="1409400" imgH="1774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 Black" pitchFamily="34" charset="0"/>
              </a:rPr>
              <a:t>MENGUJI  RATA-RATA</a:t>
            </a:r>
            <a:endParaRPr lang="en-US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</a:t>
            </a:r>
            <a:r>
              <a:rPr lang="en-US" sz="1600" i="1" dirty="0" smtClean="0"/>
              <a:t>staff.unud.ac.id/~</a:t>
            </a:r>
            <a:r>
              <a:rPr lang="en-US" sz="1600" i="1" dirty="0" err="1" smtClean="0"/>
              <a:t>sampurna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-content/uploads/2008/.../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 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74688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</a:rPr>
              <a:t>CONTOH </a:t>
            </a:r>
            <a:r>
              <a:rPr lang="en-US" sz="3200" b="1" dirty="0" smtClean="0">
                <a:solidFill>
                  <a:schemeClr val="bg1"/>
                </a:solidFill>
                <a:latin typeface="Arial Black" pitchFamily="34" charset="0"/>
              </a:rPr>
              <a:t> HIPOTESIS</a:t>
            </a:r>
            <a:endParaRPr lang="en-US" sz="32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839200" cy="494347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600" b="1" dirty="0" smtClean="0"/>
              <a:t>“</a:t>
            </a:r>
            <a:r>
              <a:rPr lang="en-US" sz="2600" b="1" dirty="0" err="1" smtClean="0"/>
              <a:t>Ada</a:t>
            </a:r>
            <a:r>
              <a:rPr lang="en-US" sz="2600" b="1" dirty="0" smtClean="0"/>
              <a:t> </a:t>
            </a:r>
            <a:r>
              <a:rPr lang="en-US" sz="2600" b="1" dirty="0" err="1"/>
              <a:t>pengaruh</a:t>
            </a:r>
            <a:r>
              <a:rPr lang="en-US" sz="2600" b="1" dirty="0"/>
              <a:t> </a:t>
            </a:r>
            <a:r>
              <a:rPr lang="en-US" sz="2600" b="1" dirty="0" err="1"/>
              <a:t>positif</a:t>
            </a:r>
            <a:r>
              <a:rPr lang="en-US" sz="2600" b="1" dirty="0"/>
              <a:t> yang </a:t>
            </a:r>
            <a:r>
              <a:rPr lang="en-US" sz="2600" b="1" dirty="0" err="1"/>
              <a:t>signifikan</a:t>
            </a:r>
            <a:r>
              <a:rPr lang="en-US" sz="2600" b="1" dirty="0"/>
              <a:t> </a:t>
            </a:r>
            <a:r>
              <a:rPr lang="en-US" sz="2600" b="1" dirty="0" err="1"/>
              <a:t>pemberian</a:t>
            </a:r>
            <a:r>
              <a:rPr lang="en-US" sz="2600" b="1" dirty="0"/>
              <a:t> </a:t>
            </a:r>
            <a:r>
              <a:rPr lang="en-US" sz="2600" b="1" dirty="0" err="1"/>
              <a:t>insentif</a:t>
            </a:r>
            <a:r>
              <a:rPr lang="en-US" sz="2600" b="1" dirty="0"/>
              <a:t>, </a:t>
            </a:r>
            <a:r>
              <a:rPr lang="en-US" sz="2600" b="1" dirty="0" err="1"/>
              <a:t>lingkungan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,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kepemimpinan</a:t>
            </a:r>
            <a:r>
              <a:rPr lang="en-US" sz="2600" b="1" dirty="0"/>
              <a:t> 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terhadap</a:t>
            </a:r>
            <a:r>
              <a:rPr lang="en-US" sz="2600" b="1" dirty="0" smtClean="0"/>
              <a:t> </a:t>
            </a:r>
            <a:r>
              <a:rPr lang="en-US" sz="2600" b="1" dirty="0" err="1"/>
              <a:t>semangat</a:t>
            </a:r>
            <a:r>
              <a:rPr lang="en-US" sz="2600" b="1" dirty="0"/>
              <a:t> </a:t>
            </a:r>
            <a:r>
              <a:rPr lang="en-US" sz="2600" b="1" dirty="0" err="1"/>
              <a:t>kerja</a:t>
            </a:r>
            <a:r>
              <a:rPr lang="en-US" sz="2600" b="1" dirty="0"/>
              <a:t> </a:t>
            </a:r>
            <a:r>
              <a:rPr lang="en-US" sz="2600" b="1" dirty="0" err="1"/>
              <a:t>karyawan</a:t>
            </a:r>
            <a:r>
              <a:rPr lang="en-US" sz="2600" b="1" dirty="0"/>
              <a:t> PT. </a:t>
            </a:r>
            <a:r>
              <a:rPr lang="en-US" sz="2600" b="1" dirty="0" smtClean="0"/>
              <a:t>XY”</a:t>
            </a:r>
            <a:endParaRPr lang="en-US" sz="2600" b="1" dirty="0"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HIPOTESIS </a:t>
            </a:r>
            <a:r>
              <a:rPr lang="en-US" b="1" dirty="0"/>
              <a:t>DAPAT MENUJUKKAN:</a:t>
            </a:r>
          </a:p>
          <a:p>
            <a:pPr marL="692150" lvl="1" indent="-347663"/>
            <a:r>
              <a:rPr lang="en-US" b="1" dirty="0"/>
              <a:t>MASALAH PENELITIAN</a:t>
            </a:r>
          </a:p>
          <a:p>
            <a:pPr marL="692150" lvl="1" indent="-347663"/>
            <a:r>
              <a:rPr lang="en-US" b="1" dirty="0"/>
              <a:t>VARIABEL PENELITIAN</a:t>
            </a:r>
          </a:p>
          <a:p>
            <a:pPr marL="692150" lvl="1" indent="-347663"/>
            <a:r>
              <a:rPr lang="en-US" b="1" dirty="0"/>
              <a:t>METODE ANALISIS DATA</a:t>
            </a:r>
          </a:p>
          <a:p>
            <a:pPr marL="692150" lvl="1" indent="-347663"/>
            <a:r>
              <a:rPr lang="en-US" b="1" dirty="0"/>
              <a:t>KESIMPULAN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838200"/>
            <a:ext cx="9144000" cy="1524000"/>
          </a:xfrm>
          <a:prstGeom prst="leftRightArrow">
            <a:avLst>
              <a:gd name="adj1" fmla="val 76037"/>
              <a:gd name="adj2" fmla="val 12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/>
              <a:t>Uji Satu Arah</a:t>
            </a:r>
          </a:p>
          <a:p>
            <a:pPr algn="ctr"/>
            <a:r>
              <a:rPr lang="en-US" sz="3200" b="1"/>
              <a:t>H</a:t>
            </a:r>
            <a:r>
              <a:rPr lang="en-US" sz="3200" b="1" baseline="-25000"/>
              <a:t>0</a:t>
            </a:r>
            <a:r>
              <a:rPr lang="en-US" sz="3200" b="1"/>
              <a:t> : </a:t>
            </a:r>
            <a:r>
              <a:rPr lang="en-US" sz="3200" b="1">
                <a:cs typeface="Arial" pitchFamily="34" charset="0"/>
              </a:rPr>
              <a:t>µ ≤ </a:t>
            </a:r>
            <a:r>
              <a:rPr lang="en-US" sz="3200" b="1"/>
              <a:t>µ</a:t>
            </a:r>
            <a:r>
              <a:rPr lang="en-US" sz="3200" b="1" baseline="-25000"/>
              <a:t>0</a:t>
            </a:r>
            <a:r>
              <a:rPr lang="en-US" sz="3200" b="1"/>
              <a:t> lawan H</a:t>
            </a:r>
            <a:r>
              <a:rPr lang="en-US" sz="3200" b="1" baseline="-25000"/>
              <a:t>1</a:t>
            </a:r>
            <a:r>
              <a:rPr lang="en-US" sz="3200" b="1"/>
              <a:t> : µ </a:t>
            </a:r>
            <a:r>
              <a:rPr lang="en-US" sz="3200" b="1">
                <a:cs typeface="Arial" pitchFamily="34" charset="0"/>
              </a:rPr>
              <a:t>&gt; </a:t>
            </a:r>
            <a:r>
              <a:rPr lang="en-US" sz="3200" b="1"/>
              <a:t>µ</a:t>
            </a:r>
            <a:r>
              <a:rPr lang="en-US" sz="3200" b="1" baseline="-25000"/>
              <a:t>0</a:t>
            </a:r>
            <a:r>
              <a:rPr lang="en-US" sz="3200" b="1"/>
              <a:t>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0" y="2362200"/>
          <a:ext cx="2209800" cy="1295400"/>
        </p:xfrm>
        <a:graphic>
          <a:graphicData uri="http://schemas.openxmlformats.org/presentationml/2006/ole">
            <p:oleObj spid="_x0000_s2050" name="Equation" r:id="rId3" imgW="889000" imgH="419100" progId="Equation.3">
              <p:embed/>
            </p:oleObj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553200" y="2286000"/>
          <a:ext cx="2590800" cy="1447800"/>
        </p:xfrm>
        <a:graphic>
          <a:graphicData uri="http://schemas.openxmlformats.org/presentationml/2006/ole">
            <p:oleObj spid="_x0000_s2051" name="Equation" r:id="rId4" imgW="850531" imgH="418918" progId="Equation.3">
              <p:embed/>
            </p:oleObj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3810000" y="2362200"/>
          <a:ext cx="1066800" cy="1219200"/>
        </p:xfrm>
        <a:graphic>
          <a:graphicData uri="http://schemas.openxmlformats.org/presentationml/2006/ole">
            <p:oleObj spid="_x0000_s2052" name="Equation" r:id="rId5" imgW="152268" imgH="152268" progId="Equation.3">
              <p:embed/>
            </p:oleObj>
          </a:graphicData>
        </a:graphic>
      </p:graphicFrame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2209800" y="2133600"/>
            <a:ext cx="1676400" cy="1524000"/>
          </a:xfrm>
          <a:prstGeom prst="leftArrow">
            <a:avLst>
              <a:gd name="adj1" fmla="val 50000"/>
              <a:gd name="adj2" fmla="val 2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FF00"/>
                </a:solidFill>
              </a:rPr>
              <a:t>Diketahui</a:t>
            </a: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auto">
          <a:xfrm>
            <a:off x="4800600" y="2133600"/>
            <a:ext cx="1828800" cy="16002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Tidak</a:t>
            </a:r>
            <a:endParaRPr lang="en-US" sz="2400" b="1" dirty="0">
              <a:solidFill>
                <a:srgbClr val="FFFF00"/>
              </a:solidFill>
            </a:endParaRPr>
          </a:p>
          <a:p>
            <a:pPr algn="ctr"/>
            <a:r>
              <a:rPr lang="en-US" sz="2400" b="1" dirty="0" err="1">
                <a:solidFill>
                  <a:srgbClr val="FFFF00"/>
                </a:solidFill>
              </a:rPr>
              <a:t>Diketahui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auto">
          <a:xfrm>
            <a:off x="0" y="3733800"/>
            <a:ext cx="2057400" cy="1219200"/>
          </a:xfrm>
          <a:prstGeom prst="leftRightArrow">
            <a:avLst>
              <a:gd name="adj1" fmla="val 71352"/>
              <a:gd name="adj2" fmla="val 3372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b="1" dirty="0"/>
              <a:t>Z</a:t>
            </a:r>
            <a:r>
              <a:rPr lang="el-GR" sz="4000" b="1" baseline="-25000" dirty="0">
                <a:cs typeface="Arial" pitchFamily="34" charset="0"/>
              </a:rPr>
              <a:t>ά</a:t>
            </a: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6400800" y="3810000"/>
            <a:ext cx="2743200" cy="1219200"/>
          </a:xfrm>
          <a:prstGeom prst="leftRightArrow">
            <a:avLst>
              <a:gd name="adj1" fmla="val 77083"/>
              <a:gd name="adj2" fmla="val 4506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b="1"/>
              <a:t>t</a:t>
            </a:r>
            <a:r>
              <a:rPr lang="el-GR" sz="4000" b="1" baseline="-25000">
                <a:cs typeface="Arial" pitchFamily="34" charset="0"/>
              </a:rPr>
              <a:t>ά</a:t>
            </a:r>
            <a:r>
              <a:rPr lang="en-US" sz="4000" b="1" baseline="-25000">
                <a:cs typeface="Arial" pitchFamily="34" charset="0"/>
              </a:rPr>
              <a:t>;db=n-1</a:t>
            </a:r>
            <a:endParaRPr lang="el-GR" sz="4000" b="1" baseline="-25000">
              <a:cs typeface="Arial" pitchFamily="34" charset="0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1828800" y="3505200"/>
            <a:ext cx="48768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Dibandingkan Tabel </a:t>
            </a:r>
          </a:p>
          <a:p>
            <a:pPr algn="ctr"/>
            <a:r>
              <a:rPr lang="en-US" sz="2400" b="1"/>
              <a:t>&lt; Ho Diterima</a:t>
            </a:r>
          </a:p>
          <a:p>
            <a:pPr algn="ctr"/>
            <a:r>
              <a:rPr lang="en-US" sz="2400" b="1"/>
              <a:t>&gt;Ho Ditolak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76201" y="5867400"/>
          <a:ext cx="8915400" cy="838200"/>
        </p:xfrm>
        <a:graphic>
          <a:graphicData uri="http://schemas.openxmlformats.org/presentationml/2006/ole">
            <p:oleObj spid="_x0000_s2053" name="Equation" r:id="rId6" imgW="1409400" imgH="17748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 Black" pitchFamily="34" charset="0"/>
              </a:rPr>
              <a:t>MENGUJI  RATA-RATA</a:t>
            </a:r>
            <a:endParaRPr lang="en-US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</a:t>
            </a:r>
            <a:r>
              <a:rPr lang="en-US" sz="1600" i="1" dirty="0" smtClean="0"/>
              <a:t>staff.unud.ac.id/~</a:t>
            </a:r>
            <a:r>
              <a:rPr lang="en-US" sz="1600" i="1" dirty="0" err="1" smtClean="0"/>
              <a:t>sampurna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-content/uploads/2008/.../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 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0" y="533400"/>
            <a:ext cx="9144000" cy="1066800"/>
          </a:xfrm>
          <a:prstGeom prst="horizontalScroll">
            <a:avLst>
              <a:gd name="adj" fmla="val 12500"/>
            </a:avLst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3600" b="1" dirty="0" err="1">
                <a:solidFill>
                  <a:srgbClr val="FFFF00"/>
                </a:solidFill>
              </a:rPr>
              <a:t>Hipotesis</a:t>
            </a:r>
            <a:r>
              <a:rPr lang="en-US" sz="3600" b="1" dirty="0">
                <a:solidFill>
                  <a:srgbClr val="FFFF00"/>
                </a:solidFill>
              </a:rPr>
              <a:t> H</a:t>
            </a:r>
            <a:r>
              <a:rPr lang="en-US" sz="3600" b="1" baseline="-25000" dirty="0">
                <a:solidFill>
                  <a:srgbClr val="FFFF00"/>
                </a:solidFill>
              </a:rPr>
              <a:t>0</a:t>
            </a:r>
            <a:r>
              <a:rPr lang="en-US" sz="3600" b="1" dirty="0">
                <a:solidFill>
                  <a:srgbClr val="FFFF00"/>
                </a:solidFill>
              </a:rPr>
              <a:t> : </a:t>
            </a:r>
            <a:r>
              <a:rPr lang="en-US" sz="3600" b="1" dirty="0">
                <a:solidFill>
                  <a:srgbClr val="FFFF00"/>
                </a:solidFill>
                <a:cs typeface="Arial" pitchFamily="34" charset="0"/>
              </a:rPr>
              <a:t> </a:t>
            </a:r>
            <a:r>
              <a:rPr lang="ru-RU" sz="3600" b="1" dirty="0">
                <a:solidFill>
                  <a:srgbClr val="FFFF00"/>
                </a:solidFill>
                <a:cs typeface="Arial" pitchFamily="34" charset="0"/>
              </a:rPr>
              <a:t>п</a:t>
            </a:r>
            <a:r>
              <a:rPr lang="en-US" sz="3600" b="1" dirty="0">
                <a:solidFill>
                  <a:srgbClr val="FFFF00"/>
                </a:solidFill>
                <a:cs typeface="Arial" pitchFamily="34" charset="0"/>
              </a:rPr>
              <a:t> = </a:t>
            </a:r>
            <a:r>
              <a:rPr lang="ru-RU" sz="3600" b="1" dirty="0">
                <a:solidFill>
                  <a:srgbClr val="FFFF00"/>
                </a:solidFill>
              </a:rPr>
              <a:t>п</a:t>
            </a:r>
            <a:r>
              <a:rPr lang="en-US" sz="3600" b="1" baseline="-25000" dirty="0">
                <a:solidFill>
                  <a:srgbClr val="FFFF00"/>
                </a:solidFill>
              </a:rPr>
              <a:t>0 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 err="1">
                <a:solidFill>
                  <a:srgbClr val="FFFF00"/>
                </a:solidFill>
              </a:rPr>
              <a:t>lawan</a:t>
            </a:r>
            <a:r>
              <a:rPr lang="en-US" sz="3600" b="1" baseline="-25000" dirty="0">
                <a:solidFill>
                  <a:srgbClr val="FFFF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</a:rPr>
              <a:t>H</a:t>
            </a:r>
            <a:r>
              <a:rPr lang="en-US" sz="3600" b="1" baseline="-25000" dirty="0">
                <a:solidFill>
                  <a:srgbClr val="FFFF00"/>
                </a:solidFill>
              </a:rPr>
              <a:t>1</a:t>
            </a:r>
            <a:r>
              <a:rPr lang="en-US" sz="3600" b="1" dirty="0">
                <a:solidFill>
                  <a:srgbClr val="FFFF00"/>
                </a:solidFill>
              </a:rPr>
              <a:t> :  </a:t>
            </a:r>
            <a:r>
              <a:rPr lang="ru-RU" sz="3600" b="1" dirty="0">
                <a:solidFill>
                  <a:srgbClr val="FFFF00"/>
                </a:solidFill>
              </a:rPr>
              <a:t>п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en-US" sz="3600" b="1" dirty="0">
                <a:solidFill>
                  <a:srgbClr val="FFFF00"/>
                </a:solidFill>
                <a:cs typeface="Arial" pitchFamily="34" charset="0"/>
              </a:rPr>
              <a:t>≠</a:t>
            </a:r>
            <a:r>
              <a:rPr lang="en-US" sz="3600" b="1" dirty="0">
                <a:solidFill>
                  <a:srgbClr val="FFFF00"/>
                </a:solidFill>
              </a:rPr>
              <a:t> </a:t>
            </a:r>
            <a:r>
              <a:rPr lang="ru-RU" sz="3600" b="1" dirty="0">
                <a:solidFill>
                  <a:srgbClr val="FFFF00"/>
                </a:solidFill>
              </a:rPr>
              <a:t>п</a:t>
            </a:r>
            <a:r>
              <a:rPr lang="en-US" sz="3600" b="1" baseline="-25000" dirty="0">
                <a:solidFill>
                  <a:srgbClr val="FFFF00"/>
                </a:solidFill>
              </a:rPr>
              <a:t>0</a:t>
            </a:r>
            <a:endParaRPr lang="ru-RU" sz="3600" b="1" baseline="-25000" dirty="0">
              <a:solidFill>
                <a:srgbClr val="FFFF00"/>
              </a:solidFill>
            </a:endParaRPr>
          </a:p>
          <a:p>
            <a:pPr algn="ctr"/>
            <a:endParaRPr lang="ru-RU" sz="3600" b="1" baseline="-25000" dirty="0">
              <a:solidFill>
                <a:srgbClr val="FFFF00"/>
              </a:solidFill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0" y="1600200"/>
          <a:ext cx="2984046" cy="1524000"/>
        </p:xfrm>
        <a:graphic>
          <a:graphicData uri="http://schemas.openxmlformats.org/presentationml/2006/ole">
            <p:oleObj spid="_x0000_s3074" name="Equation" r:id="rId3" imgW="1231366" imgH="533169" progId="Equation.3">
              <p:embed/>
            </p:oleObj>
          </a:graphicData>
        </a:graphic>
      </p:graphicFrame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048000" y="1676400"/>
            <a:ext cx="60960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>
                <a:solidFill>
                  <a:schemeClr val="bg1"/>
                </a:solidFill>
              </a:rPr>
              <a:t>&lt;Z Tabel </a:t>
            </a:r>
            <a:r>
              <a:rPr lang="el-GR" sz="3600" b="1">
                <a:solidFill>
                  <a:schemeClr val="bg1"/>
                </a:solidFill>
                <a:cs typeface="Arial" pitchFamily="34" charset="0"/>
              </a:rPr>
              <a:t>α</a:t>
            </a:r>
            <a:r>
              <a:rPr lang="en-US" sz="3600" b="1" baseline="-25000">
                <a:solidFill>
                  <a:schemeClr val="bg1"/>
                </a:solidFill>
                <a:cs typeface="Arial" pitchFamily="34" charset="0"/>
              </a:rPr>
              <a:t>0.05 : </a:t>
            </a:r>
            <a:r>
              <a:rPr lang="en-US" sz="3600" b="1">
                <a:solidFill>
                  <a:schemeClr val="bg1"/>
                </a:solidFill>
                <a:cs typeface="Arial" pitchFamily="34" charset="0"/>
              </a:rPr>
              <a:t>Ho diterima</a:t>
            </a:r>
          </a:p>
          <a:p>
            <a:pPr algn="ctr"/>
            <a:r>
              <a:rPr lang="en-US" sz="3600" b="1">
                <a:solidFill>
                  <a:schemeClr val="bg1"/>
                </a:solidFill>
                <a:cs typeface="Arial" pitchFamily="34" charset="0"/>
              </a:rPr>
              <a:t>≥</a:t>
            </a:r>
            <a:r>
              <a:rPr lang="en-US" sz="3600" b="1">
                <a:solidFill>
                  <a:schemeClr val="bg1"/>
                </a:solidFill>
              </a:rPr>
              <a:t>Z Tabel </a:t>
            </a:r>
            <a:r>
              <a:rPr lang="el-GR" sz="3600" b="1">
                <a:solidFill>
                  <a:schemeClr val="bg1"/>
                </a:solidFill>
              </a:rPr>
              <a:t>α</a:t>
            </a:r>
            <a:r>
              <a:rPr lang="en-US" sz="3600" b="1" baseline="-25000">
                <a:solidFill>
                  <a:schemeClr val="bg1"/>
                </a:solidFill>
              </a:rPr>
              <a:t>0.05 : </a:t>
            </a:r>
            <a:r>
              <a:rPr lang="en-US" sz="3600" b="1">
                <a:solidFill>
                  <a:schemeClr val="bg1"/>
                </a:solidFill>
              </a:rPr>
              <a:t>Ho ditolak</a:t>
            </a:r>
            <a:endParaRPr lang="el-GR" sz="3600" b="1">
              <a:solidFill>
                <a:schemeClr val="bg1"/>
              </a:solidFill>
            </a:endParaRPr>
          </a:p>
          <a:p>
            <a:pPr algn="ctr"/>
            <a:endParaRPr lang="el-GR" sz="3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57" name="AutoShape 13"/>
          <p:cNvSpPr>
            <a:spLocks noChangeArrowheads="1"/>
          </p:cNvSpPr>
          <p:nvPr/>
        </p:nvSpPr>
        <p:spPr bwMode="auto">
          <a:xfrm>
            <a:off x="0" y="3657600"/>
            <a:ext cx="9144000" cy="9144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600" b="1" dirty="0"/>
              <a:t>PENGUJIAN HOMOGENITAS  RAGAM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0" y="4648200"/>
            <a:ext cx="9144000" cy="990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>
                <a:solidFill>
                  <a:srgbClr val="FFFF00"/>
                </a:solidFill>
              </a:rPr>
              <a:t>Hipotesisis H</a:t>
            </a:r>
            <a:r>
              <a:rPr lang="en-US" sz="3600" b="1" baseline="-25000">
                <a:solidFill>
                  <a:srgbClr val="FFFF00"/>
                </a:solidFill>
              </a:rPr>
              <a:t>0</a:t>
            </a:r>
            <a:r>
              <a:rPr lang="en-US" sz="3600" b="1">
                <a:solidFill>
                  <a:srgbClr val="FFFF00"/>
                </a:solidFill>
              </a:rPr>
              <a:t> : </a:t>
            </a:r>
            <a:r>
              <a:rPr lang="el-GR" sz="3600">
                <a:solidFill>
                  <a:srgbClr val="FFFF00"/>
                </a:solidFill>
              </a:rPr>
              <a:t>σ</a:t>
            </a:r>
            <a:r>
              <a:rPr lang="en-US" sz="3600">
                <a:solidFill>
                  <a:srgbClr val="FFFF00"/>
                </a:solidFill>
              </a:rPr>
              <a:t> = </a:t>
            </a:r>
            <a:r>
              <a:rPr lang="el-GR" sz="3600">
                <a:solidFill>
                  <a:srgbClr val="FFFF00"/>
                </a:solidFill>
              </a:rPr>
              <a:t>σ</a:t>
            </a:r>
            <a:r>
              <a:rPr lang="en-US" sz="3600" baseline="-25000">
                <a:solidFill>
                  <a:srgbClr val="FFFF00"/>
                </a:solidFill>
              </a:rPr>
              <a:t>0 </a:t>
            </a:r>
            <a:r>
              <a:rPr lang="en-US" sz="3600">
                <a:solidFill>
                  <a:srgbClr val="FFFF00"/>
                </a:solidFill>
              </a:rPr>
              <a:t> lawan H</a:t>
            </a:r>
            <a:r>
              <a:rPr lang="en-US" sz="3600" baseline="-25000">
                <a:solidFill>
                  <a:srgbClr val="FFFF00"/>
                </a:solidFill>
              </a:rPr>
              <a:t>1</a:t>
            </a:r>
            <a:r>
              <a:rPr lang="en-US" sz="3600">
                <a:solidFill>
                  <a:srgbClr val="FFFF00"/>
                </a:solidFill>
              </a:rPr>
              <a:t> : </a:t>
            </a:r>
            <a:r>
              <a:rPr lang="el-GR" sz="3600">
                <a:solidFill>
                  <a:srgbClr val="FFFF00"/>
                </a:solidFill>
              </a:rPr>
              <a:t>σ</a:t>
            </a:r>
            <a:r>
              <a:rPr lang="en-US" sz="3600">
                <a:solidFill>
                  <a:srgbClr val="FFFF00"/>
                </a:solidFill>
              </a:rPr>
              <a:t> ≠ </a:t>
            </a:r>
            <a:r>
              <a:rPr lang="el-GR" sz="3600">
                <a:solidFill>
                  <a:srgbClr val="FFFF00"/>
                </a:solidFill>
              </a:rPr>
              <a:t>σ</a:t>
            </a:r>
            <a:r>
              <a:rPr lang="en-US" sz="3600" baseline="-250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0" y="5638800"/>
          <a:ext cx="2209800" cy="1219200"/>
        </p:xfrm>
        <a:graphic>
          <a:graphicData uri="http://schemas.openxmlformats.org/presentationml/2006/ole">
            <p:oleObj spid="_x0000_s3076" name="Equation" r:id="rId4" imgW="698197" imgH="571252" progId="Equation.3">
              <p:embed/>
            </p:oleObj>
          </a:graphicData>
        </a:graphic>
      </p:graphicFrame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209800" y="5638800"/>
            <a:ext cx="30480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/>
              <a:t>Disini S</a:t>
            </a:r>
            <a:r>
              <a:rPr lang="en-US" sz="3600" b="1" baseline="-25000"/>
              <a:t>1</a:t>
            </a:r>
            <a:r>
              <a:rPr lang="en-US" sz="3600" b="1" baseline="30000"/>
              <a:t>2</a:t>
            </a:r>
            <a:r>
              <a:rPr lang="en-US" sz="3600" b="1"/>
              <a:t>&gt;S</a:t>
            </a:r>
            <a:r>
              <a:rPr lang="en-US" sz="3600" b="1" baseline="-25000"/>
              <a:t>2</a:t>
            </a:r>
            <a:r>
              <a:rPr lang="en-US" sz="3600" b="1" baseline="30000"/>
              <a:t>2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257800" y="5638800"/>
            <a:ext cx="3886200" cy="1219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&lt;F</a:t>
            </a:r>
            <a:r>
              <a:rPr lang="el-GR" sz="3200" b="1">
                <a:solidFill>
                  <a:schemeClr val="bg1"/>
                </a:solidFill>
                <a:cs typeface="Arial" pitchFamily="34" charset="0"/>
              </a:rPr>
              <a:t>α</a:t>
            </a:r>
            <a:r>
              <a:rPr lang="en-US" sz="3200" b="1" baseline="-25000">
                <a:solidFill>
                  <a:schemeClr val="bg1"/>
                </a:solidFill>
                <a:cs typeface="Arial" pitchFamily="34" charset="0"/>
              </a:rPr>
              <a:t>0.05;db1=n-1,db2=n-2)</a:t>
            </a:r>
            <a:endParaRPr lang="en-US" sz="3200" b="1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  <a:cs typeface="Arial" pitchFamily="34" charset="0"/>
              </a:rPr>
              <a:t>Ragam Homogen</a:t>
            </a:r>
            <a:endParaRPr lang="el-GR" sz="3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 Black" pitchFamily="34" charset="0"/>
              </a:rPr>
              <a:t>MENGUJI  PROPORSI</a:t>
            </a:r>
            <a:endParaRPr lang="en-US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</a:t>
            </a:r>
            <a:r>
              <a:rPr lang="en-US" sz="1600" i="1" dirty="0" smtClean="0"/>
              <a:t>staff.unud.ac.id/~</a:t>
            </a:r>
            <a:r>
              <a:rPr lang="en-US" sz="1600" i="1" dirty="0" err="1" smtClean="0"/>
              <a:t>sampurna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-content/uploads/2008/.../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 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5" name="Picture 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505200" y="1676400"/>
            <a:ext cx="2209800" cy="2082800"/>
          </a:xfrm>
          <a:noFill/>
          <a:ln/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28600"/>
            <a:ext cx="91440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Uji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Dua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Arah</a:t>
            </a:r>
            <a:r>
              <a:rPr lang="en-US" sz="2800" b="1" dirty="0">
                <a:solidFill>
                  <a:schemeClr val="bg1"/>
                </a:solidFill>
              </a:rPr>
              <a:t> : </a:t>
            </a:r>
            <a:r>
              <a:rPr lang="en-US" sz="2800" b="1" dirty="0" err="1">
                <a:solidFill>
                  <a:schemeClr val="bg1"/>
                </a:solidFill>
              </a:rPr>
              <a:t>Hipotesis</a:t>
            </a:r>
            <a:r>
              <a:rPr lang="en-US" sz="2800" b="1" dirty="0">
                <a:solidFill>
                  <a:schemeClr val="bg1"/>
                </a:solidFill>
              </a:rPr>
              <a:t> H</a:t>
            </a:r>
            <a:r>
              <a:rPr lang="en-US" sz="2800" b="1" baseline="-25000" dirty="0">
                <a:solidFill>
                  <a:schemeClr val="bg1"/>
                </a:solidFill>
              </a:rPr>
              <a:t>0</a:t>
            </a:r>
            <a:r>
              <a:rPr lang="en-US" sz="2800" b="1" dirty="0">
                <a:solidFill>
                  <a:schemeClr val="bg1"/>
                </a:solidFill>
              </a:rPr>
              <a:t> : 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µ</a:t>
            </a:r>
            <a:r>
              <a:rPr lang="en-US" sz="2800" b="1" baseline="-250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= µ</a:t>
            </a:r>
            <a:r>
              <a:rPr lang="en-US" sz="2800" b="1" baseline="-25000" dirty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lawan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H</a:t>
            </a:r>
            <a:r>
              <a:rPr lang="en-US" sz="2800" b="1" baseline="-25000" dirty="0">
                <a:solidFill>
                  <a:schemeClr val="bg1"/>
                </a:solidFill>
              </a:rPr>
              <a:t>1</a:t>
            </a:r>
            <a:r>
              <a:rPr lang="en-US" sz="2800" b="1" dirty="0">
                <a:solidFill>
                  <a:schemeClr val="bg1"/>
                </a:solidFill>
              </a:rPr>
              <a:t> : µ</a:t>
            </a:r>
            <a:r>
              <a:rPr lang="en-US" sz="2800" b="1" baseline="-25000" dirty="0">
                <a:solidFill>
                  <a:schemeClr val="bg1"/>
                </a:solidFill>
              </a:rPr>
              <a:t>1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≠ </a:t>
            </a:r>
            <a:r>
              <a:rPr lang="en-US" sz="2800" b="1" dirty="0">
                <a:solidFill>
                  <a:schemeClr val="bg1"/>
                </a:solidFill>
              </a:rPr>
              <a:t>µ</a:t>
            </a:r>
            <a:r>
              <a:rPr lang="en-US" sz="2800" b="1" baseline="-250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Uji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Satu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Arah</a:t>
            </a:r>
            <a:r>
              <a:rPr lang="en-US" sz="2800" b="1" dirty="0">
                <a:solidFill>
                  <a:schemeClr val="bg1"/>
                </a:solidFill>
              </a:rPr>
              <a:t> : </a:t>
            </a:r>
            <a:r>
              <a:rPr lang="en-US" sz="2800" b="1" dirty="0" err="1">
                <a:solidFill>
                  <a:schemeClr val="bg1"/>
                </a:solidFill>
              </a:rPr>
              <a:t>Hipotesis</a:t>
            </a:r>
            <a:r>
              <a:rPr lang="en-US" sz="2800" b="1" dirty="0">
                <a:solidFill>
                  <a:schemeClr val="bg1"/>
                </a:solidFill>
              </a:rPr>
              <a:t> H</a:t>
            </a:r>
            <a:r>
              <a:rPr lang="en-US" sz="2800" b="1" baseline="-25000" dirty="0">
                <a:solidFill>
                  <a:schemeClr val="bg1"/>
                </a:solidFill>
              </a:rPr>
              <a:t>0</a:t>
            </a:r>
            <a:r>
              <a:rPr lang="en-US" sz="2800" b="1" dirty="0">
                <a:solidFill>
                  <a:schemeClr val="bg1"/>
                </a:solidFill>
              </a:rPr>
              <a:t> : µ</a:t>
            </a:r>
            <a:r>
              <a:rPr lang="en-US" sz="2800" b="1" baseline="-25000" dirty="0">
                <a:solidFill>
                  <a:schemeClr val="bg1"/>
                </a:solidFill>
              </a:rPr>
              <a:t>1</a:t>
            </a: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≤</a:t>
            </a:r>
            <a:r>
              <a:rPr lang="en-US" sz="2800" b="1" dirty="0">
                <a:solidFill>
                  <a:schemeClr val="bg1"/>
                </a:solidFill>
              </a:rPr>
              <a:t> µ</a:t>
            </a:r>
            <a:r>
              <a:rPr lang="en-US" sz="2800" b="1" baseline="-25000" dirty="0">
                <a:solidFill>
                  <a:schemeClr val="bg1"/>
                </a:solidFill>
              </a:rPr>
              <a:t>2 </a:t>
            </a:r>
            <a:r>
              <a:rPr lang="en-US" sz="2800" b="1" dirty="0" err="1">
                <a:solidFill>
                  <a:schemeClr val="bg1"/>
                </a:solidFill>
              </a:rPr>
              <a:t>lawan</a:t>
            </a:r>
            <a:r>
              <a:rPr lang="en-US" sz="2800" b="1" dirty="0">
                <a:solidFill>
                  <a:schemeClr val="bg1"/>
                </a:solidFill>
              </a:rPr>
              <a:t> H</a:t>
            </a:r>
            <a:r>
              <a:rPr lang="en-US" sz="2800" b="1" baseline="-25000" dirty="0">
                <a:solidFill>
                  <a:schemeClr val="bg1"/>
                </a:solidFill>
              </a:rPr>
              <a:t>1</a:t>
            </a:r>
            <a:r>
              <a:rPr lang="en-US" sz="2800" b="1" dirty="0">
                <a:solidFill>
                  <a:schemeClr val="bg1"/>
                </a:solidFill>
              </a:rPr>
              <a:t> : µ</a:t>
            </a:r>
            <a:r>
              <a:rPr lang="en-US" sz="2800" b="1" baseline="-25000" dirty="0">
                <a:solidFill>
                  <a:schemeClr val="bg1"/>
                </a:solidFill>
              </a:rPr>
              <a:t>1</a:t>
            </a:r>
            <a:r>
              <a:rPr lang="en-US" sz="2800" b="1" dirty="0">
                <a:solidFill>
                  <a:schemeClr val="bg1"/>
                </a:solidFill>
              </a:rPr>
              <a:t>&gt; µ</a:t>
            </a:r>
            <a:r>
              <a:rPr lang="en-US" sz="2800" b="1" baseline="-25000" dirty="0">
                <a:solidFill>
                  <a:schemeClr val="bg1"/>
                </a:solidFill>
              </a:rPr>
              <a:t>2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0" y="1676400"/>
            <a:ext cx="3657600" cy="1295400"/>
          </a:xfrm>
          <a:prstGeom prst="downArrowCallout">
            <a:avLst>
              <a:gd name="adj1" fmla="val 70588"/>
              <a:gd name="adj2" fmla="val 70588"/>
              <a:gd name="adj3" fmla="val 16667"/>
              <a:gd name="adj4" fmla="val 6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3200" b="1" dirty="0"/>
              <a:t>BERPASANGAN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5715000" y="1676400"/>
            <a:ext cx="3429000" cy="1828800"/>
          </a:xfrm>
          <a:prstGeom prst="downArrowCallout">
            <a:avLst>
              <a:gd name="adj1" fmla="val 75000"/>
              <a:gd name="adj2" fmla="val 75000"/>
              <a:gd name="adj3" fmla="val 16667"/>
              <a:gd name="adj4" fmla="val 66667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 b="1" dirty="0"/>
              <a:t>TIDAK BERPASANGAN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81000" y="4191000"/>
          <a:ext cx="2895600" cy="838200"/>
        </p:xfrm>
        <a:graphic>
          <a:graphicData uri="http://schemas.openxmlformats.org/presentationml/2006/ole">
            <p:oleObj spid="_x0000_s4098" name="Equation" r:id="rId4" imgW="927100" imgH="431800" progId="Equation.3">
              <p:embed/>
            </p:oleObj>
          </a:graphicData>
        </a:graphic>
      </p:graphicFrame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152400" y="5181600"/>
          <a:ext cx="4572000" cy="1371600"/>
        </p:xfrm>
        <a:graphic>
          <a:graphicData uri="http://schemas.openxmlformats.org/presentationml/2006/ole">
            <p:oleObj spid="_x0000_s4099" name="Equation" r:id="rId5" imgW="2679700" imgH="927100" progId="Equation.3">
              <p:embed/>
            </p:oleObj>
          </a:graphicData>
        </a:graphic>
      </p:graphicFrame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5410200" y="4724400"/>
          <a:ext cx="3505200" cy="914400"/>
        </p:xfrm>
        <a:graphic>
          <a:graphicData uri="http://schemas.openxmlformats.org/presentationml/2006/ole">
            <p:oleObj spid="_x0000_s4100" name="Equation" r:id="rId6" imgW="1447800" imgH="457200" progId="Equation.3">
              <p:embed/>
            </p:oleObj>
          </a:graphicData>
        </a:graphic>
      </p:graphicFrame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4800600" y="5715000"/>
          <a:ext cx="4191000" cy="990600"/>
        </p:xfrm>
        <a:graphic>
          <a:graphicData uri="http://schemas.openxmlformats.org/presentationml/2006/ole">
            <p:oleObj spid="_x0000_s4101" name="Equation" r:id="rId7" imgW="2006600" imgH="469900" progId="Equation.3">
              <p:embed/>
            </p:oleObj>
          </a:graphicData>
        </a:graphic>
      </p:graphicFrame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029200" y="3200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4267200" y="3200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4876800" y="2971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5257800" y="3048000"/>
            <a:ext cx="2286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cs typeface="Arial" pitchFamily="34" charset="0"/>
              </a:rPr>
              <a:t>½</a:t>
            </a:r>
            <a:r>
              <a:rPr lang="el-GR" sz="2400" b="1">
                <a:cs typeface="Arial" pitchFamily="34" charset="0"/>
              </a:rPr>
              <a:t>α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3733800" y="2971800"/>
            <a:ext cx="3048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cs typeface="Arial" pitchFamily="34" charset="0"/>
              </a:rPr>
              <a:t>½</a:t>
            </a:r>
            <a:r>
              <a:rPr lang="el-GR" sz="2000" b="1">
                <a:cs typeface="Arial" pitchFamily="34" charset="0"/>
              </a:rPr>
              <a:t>α</a:t>
            </a:r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5029200" y="26670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l-GR" sz="2800" b="1">
                <a:solidFill>
                  <a:schemeClr val="hlink"/>
                </a:solidFill>
                <a:cs typeface="Arial" pitchFamily="34" charset="0"/>
              </a:rPr>
              <a:t>α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429000" y="3505200"/>
            <a:ext cx="23622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t Tabel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-523220"/>
            <a:ext cx="9144000" cy="52322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Arial Black" pitchFamily="34" charset="0"/>
              </a:rPr>
              <a:t>MENGUJI  KESAMAAN DUA NILAI RATA-RATA</a:t>
            </a:r>
            <a:endParaRPr lang="en-US" sz="2800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</a:t>
            </a:r>
            <a:r>
              <a:rPr lang="en-US" sz="1600" i="1" dirty="0" smtClean="0"/>
              <a:t>staff.unud.ac.id/~</a:t>
            </a:r>
            <a:r>
              <a:rPr lang="en-US" sz="1600" i="1" dirty="0" err="1" smtClean="0"/>
              <a:t>sampurna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wp</a:t>
            </a:r>
            <a:r>
              <a:rPr lang="en-US" sz="1600" i="1" dirty="0" smtClean="0"/>
              <a:t>-content/uploads/2008/.../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 </a:t>
            </a:r>
            <a:r>
              <a:rPr lang="en-US" sz="1600" b="1" dirty="0" smtClean="0"/>
              <a:t>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2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UJI  HIPOTESIS</a:t>
            </a:r>
            <a:endParaRPr lang="en-US" sz="32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2/10/2012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91440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Tabel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berikut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menjelaskan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rumus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hipotesis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574799"/>
          <a:ext cx="8915400" cy="4826000"/>
        </p:xfrm>
        <a:graphic>
          <a:graphicData uri="http://schemas.openxmlformats.org/drawingml/2006/table">
            <a:tbl>
              <a:tblPr/>
              <a:tblGrid>
                <a:gridCol w="2133600"/>
                <a:gridCol w="2026920"/>
                <a:gridCol w="4754880"/>
              </a:tblGrid>
              <a:tr h="405846">
                <a:tc>
                  <a:txBody>
                    <a:bodyPr/>
                    <a:lstStyle/>
                    <a:p>
                      <a:r>
                        <a:rPr lang="en-US" sz="1600" dirty="0" err="1"/>
                        <a:t>Nama</a:t>
                      </a:r>
                      <a:endParaRPr lang="en-U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Rumus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Asumsi / Catatan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769">
                <a:tc>
                  <a:txBody>
                    <a:bodyPr/>
                    <a:lstStyle/>
                    <a:p>
                      <a:r>
                        <a:rPr lang="en-US" sz="1600" dirty="0" err="1"/>
                        <a:t>Satu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sampel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hlinkClick r:id="rId2" tooltip="Z-test (halaman belum tersedia)"/>
                        </a:rPr>
                        <a:t>z-test</a:t>
                      </a:r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(En=One-sample z-test)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(Populasi normal </a:t>
                      </a:r>
                      <a:r>
                        <a:rPr lang="en-US" sz="1600" b="1"/>
                        <a:t>atau</a:t>
                      </a:r>
                      <a:r>
                        <a:rPr lang="en-US" sz="1600"/>
                        <a:t> </a:t>
                      </a:r>
                      <a:r>
                        <a:rPr lang="en-US" sz="1600" i="1"/>
                        <a:t>n</a:t>
                      </a:r>
                      <a:r>
                        <a:rPr lang="en-US" sz="1600"/>
                        <a:t> &gt; 30) </a:t>
                      </a:r>
                      <a:r>
                        <a:rPr lang="en-US" sz="1600" b="1"/>
                        <a:t>dan</a:t>
                      </a:r>
                      <a:r>
                        <a:rPr lang="en-US" sz="1600"/>
                        <a:t> </a:t>
                      </a:r>
                      <a:r>
                        <a:rPr lang="el-GR" sz="1600"/>
                        <a:t>σ </a:t>
                      </a:r>
                      <a:r>
                        <a:rPr lang="en-US" sz="1600"/>
                        <a:t>diketahui.</a:t>
                      </a:r>
                      <a:br>
                        <a:rPr lang="en-US" sz="1600"/>
                      </a:br>
                      <a:r>
                        <a:rPr lang="en-US" sz="1600"/>
                        <a:t>(</a:t>
                      </a:r>
                      <a:r>
                        <a:rPr lang="en-US" sz="1600" i="1"/>
                        <a:t>z</a:t>
                      </a:r>
                      <a:r>
                        <a:rPr lang="en-US" sz="1600"/>
                        <a:t> adalah jarak dari rata-rata sehubungan dengan </a:t>
                      </a:r>
                      <a:r>
                        <a:rPr lang="en-US" sz="1600">
                          <a:hlinkClick r:id="rId3" tooltip="Simpangan baku"/>
                        </a:rPr>
                        <a:t>simpangan baku</a:t>
                      </a:r>
                      <a:r>
                        <a:rPr lang="en-US" sz="1600"/>
                        <a:t> rata-rata). Untuk </a:t>
                      </a:r>
                      <a:r>
                        <a:rPr lang="en-US" sz="1600">
                          <a:hlinkClick r:id="rId4" tooltip="Distribusi non-normal (halaman belum tersedia)"/>
                        </a:rPr>
                        <a:t>distribusi non-normal</a:t>
                      </a:r>
                      <a:r>
                        <a:rPr lang="en-US" sz="1600"/>
                        <a:t> memungkinkan untuk dihitung proporsi terkecil dalam sebuah </a:t>
                      </a:r>
                      <a:r>
                        <a:rPr lang="en-US" sz="1600">
                          <a:hlinkClick r:id="rId5" tooltip="Populasi"/>
                        </a:rPr>
                        <a:t>populasi</a:t>
                      </a:r>
                      <a:r>
                        <a:rPr lang="en-US" sz="1600"/>
                        <a:t> yang berada di dalam </a:t>
                      </a:r>
                      <a:r>
                        <a:rPr lang="en-US" sz="1600" i="1"/>
                        <a:t>k</a:t>
                      </a:r>
                      <a:r>
                        <a:rPr lang="en-US" sz="1600"/>
                        <a:t> simpangan baku untuk setiap </a:t>
                      </a:r>
                      <a:r>
                        <a:rPr lang="en-US" sz="1600" i="1"/>
                        <a:t>k</a:t>
                      </a:r>
                      <a:r>
                        <a:rPr lang="en-US" sz="1600"/>
                        <a:t>.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5802">
                <a:tc>
                  <a:txBody>
                    <a:bodyPr/>
                    <a:lstStyle/>
                    <a:p>
                      <a:r>
                        <a:rPr lang="en-US" sz="1600"/>
                        <a:t>Dua sampel z-test</a:t>
                      </a:r>
                      <a:br>
                        <a:rPr lang="en-US" sz="1600"/>
                      </a:br>
                      <a:r>
                        <a:rPr lang="en-US" sz="1600"/>
                        <a:t>(En=Two-sample z-test)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Populasi</a:t>
                      </a:r>
                      <a:r>
                        <a:rPr lang="es-ES" sz="1600" dirty="0"/>
                        <a:t> normal </a:t>
                      </a:r>
                      <a:r>
                        <a:rPr lang="es-ES" sz="1600" b="1" dirty="0"/>
                        <a:t>dan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observasi</a:t>
                      </a:r>
                      <a:r>
                        <a:rPr lang="es-ES" sz="1600" dirty="0"/>
                        <a:t> independen </a:t>
                      </a:r>
                      <a:r>
                        <a:rPr lang="es-ES" sz="1600" b="1" dirty="0"/>
                        <a:t>dan</a:t>
                      </a:r>
                      <a:r>
                        <a:rPr lang="es-ES" sz="1600" dirty="0"/>
                        <a:t> σ</a:t>
                      </a:r>
                      <a:r>
                        <a:rPr lang="es-ES" sz="1600" baseline="-25000" dirty="0"/>
                        <a:t>1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dn</a:t>
                      </a:r>
                      <a:r>
                        <a:rPr lang="es-ES" sz="1600" dirty="0"/>
                        <a:t> σ</a:t>
                      </a:r>
                      <a:r>
                        <a:rPr lang="es-ES" sz="1600" baseline="-25000" dirty="0"/>
                        <a:t>2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 smtClean="0"/>
                        <a:t>diketahui</a:t>
                      </a:r>
                      <a:endParaRPr lang="es-ES" sz="1600" dirty="0" smtClean="0"/>
                    </a:p>
                    <a:p>
                      <a:endParaRPr lang="es-E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119">
                <a:tc>
                  <a:txBody>
                    <a:bodyPr/>
                    <a:lstStyle/>
                    <a:p>
                      <a:r>
                        <a:rPr lang="fr-FR" sz="1600" dirty="0" err="1"/>
                        <a:t>Satu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sampel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>
                          <a:hlinkClick r:id="rId6" tooltip="T-test (halaman belum tersedia)"/>
                        </a:rPr>
                        <a:t>t-test</a:t>
                      </a:r>
                      <a:r>
                        <a:rPr lang="fr-FR" sz="1600" dirty="0"/>
                        <a:t/>
                      </a:r>
                      <a:br>
                        <a:rPr lang="fr-FR" sz="1600" dirty="0"/>
                      </a:br>
                      <a:r>
                        <a:rPr lang="fr-FR" sz="1600" dirty="0"/>
                        <a:t>(En=One-</a:t>
                      </a:r>
                      <a:r>
                        <a:rPr lang="fr-FR" sz="1600" dirty="0" err="1"/>
                        <a:t>sample</a:t>
                      </a:r>
                      <a:r>
                        <a:rPr lang="fr-FR" sz="1600" dirty="0"/>
                        <a:t> t-test)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(</a:t>
                      </a:r>
                      <a:r>
                        <a:rPr lang="es-ES" sz="1600" dirty="0" err="1"/>
                        <a:t>Populasi</a:t>
                      </a:r>
                      <a:r>
                        <a:rPr lang="es-ES" sz="1600" dirty="0"/>
                        <a:t> normal </a:t>
                      </a:r>
                      <a:r>
                        <a:rPr lang="es-ES" sz="1600" b="1" dirty="0" err="1"/>
                        <a:t>atau</a:t>
                      </a:r>
                      <a:r>
                        <a:rPr lang="es-ES" sz="1600" dirty="0"/>
                        <a:t> </a:t>
                      </a:r>
                      <a:r>
                        <a:rPr lang="es-ES" sz="1600" i="1" dirty="0"/>
                        <a:t>n</a:t>
                      </a:r>
                      <a:r>
                        <a:rPr lang="es-ES" sz="1600" dirty="0"/>
                        <a:t> &gt; 30) </a:t>
                      </a:r>
                      <a:r>
                        <a:rPr lang="es-ES" sz="1600" b="1" dirty="0"/>
                        <a:t>dan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smtClean="0"/>
                        <a:t>        </a:t>
                      </a:r>
                      <a:r>
                        <a:rPr lang="es-ES" sz="1600" dirty="0" err="1" smtClean="0"/>
                        <a:t>tidak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 err="1"/>
                        <a:t>diketahui</a:t>
                      </a:r>
                      <a:endParaRPr lang="es-E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464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Pasangan</a:t>
                      </a:r>
                      <a:r>
                        <a:rPr lang="en-US" sz="1600" dirty="0"/>
                        <a:t> t-test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(En=Paired t-test)</a:t>
                      </a:r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/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Populasi</a:t>
                      </a:r>
                      <a:r>
                        <a:rPr lang="en-US" sz="1600" dirty="0"/>
                        <a:t> normal </a:t>
                      </a:r>
                      <a:r>
                        <a:rPr lang="en-US" sz="1600" dirty="0" err="1"/>
                        <a:t>dari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perbedaan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dirty="0"/>
                        <a:t> &gt; 30) </a:t>
                      </a:r>
                      <a:r>
                        <a:rPr lang="en-US" sz="1600" b="1" dirty="0" err="1" smtClean="0"/>
                        <a:t>dan</a:t>
                      </a:r>
                      <a:r>
                        <a:rPr lang="en-US" sz="1600" b="1" dirty="0" smtClean="0"/>
                        <a:t>    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/>
                        <a:t>tidak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diketahui</a:t>
                      </a:r>
                      <a:endParaRPr lang="en-US" sz="1600" dirty="0"/>
                    </a:p>
                  </a:txBody>
                  <a:tcPr marL="42779" marR="42779" marT="21389" marB="213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6257" name="Picture 1" descr="z=\frac{\overline{x}-\mu_0}{\sigma}\sqrt 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133600"/>
            <a:ext cx="1295400" cy="609600"/>
          </a:xfrm>
          <a:prstGeom prst="rect">
            <a:avLst/>
          </a:prstGeom>
          <a:noFill/>
        </p:spPr>
      </p:pic>
      <p:pic>
        <p:nvPicPr>
          <p:cNvPr id="96258" name="Picture 2" descr="z=\frac{(\overline{x}_1 - \overline{x}_2) - d_0}{\sqrt{\frac{\sigma_1^2}{n_1} + \frac{\sigma_2^2}{n_2}}}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62200" y="4191000"/>
            <a:ext cx="1504950" cy="647700"/>
          </a:xfrm>
          <a:prstGeom prst="rect">
            <a:avLst/>
          </a:prstGeom>
          <a:noFill/>
        </p:spPr>
      </p:pic>
      <p:pic>
        <p:nvPicPr>
          <p:cNvPr id="96259" name="Picture 3" descr="t=\frac{\overline{x}-\mu_0} {( s / \sqrt{n} )} ,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62200" y="4953000"/>
            <a:ext cx="990600" cy="419100"/>
          </a:xfrm>
          <a:prstGeom prst="rect">
            <a:avLst/>
          </a:prstGeom>
          <a:noFill/>
        </p:spPr>
      </p:pic>
      <p:pic>
        <p:nvPicPr>
          <p:cNvPr id="96260" name="Picture 4" descr="df=n-1 \ 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57550" y="5391150"/>
            <a:ext cx="857250" cy="171450"/>
          </a:xfrm>
          <a:prstGeom prst="rect">
            <a:avLst/>
          </a:prstGeom>
          <a:noFill/>
        </p:spPr>
      </p:pic>
      <p:pic>
        <p:nvPicPr>
          <p:cNvPr id="96261" name="Picture 5" descr="\sigma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458200" y="5791200"/>
            <a:ext cx="317500" cy="238125"/>
          </a:xfrm>
          <a:prstGeom prst="rect">
            <a:avLst/>
          </a:prstGeom>
          <a:noFill/>
        </p:spPr>
      </p:pic>
      <p:pic>
        <p:nvPicPr>
          <p:cNvPr id="96262" name="Picture 6" descr="t=\frac{\overline{d}-d_0} { ( s_d / \sqrt{n} ) } ,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514600" y="5638800"/>
            <a:ext cx="1066800" cy="466725"/>
          </a:xfrm>
          <a:prstGeom prst="rect">
            <a:avLst/>
          </a:prstGeom>
          <a:noFill/>
        </p:spPr>
      </p:pic>
      <p:pic>
        <p:nvPicPr>
          <p:cNvPr id="96263" name="Picture 7" descr="df=n-1 \ 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90800" y="6172200"/>
            <a:ext cx="857250" cy="171450"/>
          </a:xfrm>
          <a:prstGeom prst="rect">
            <a:avLst/>
          </a:prstGeom>
          <a:noFill/>
        </p:spPr>
      </p:pic>
      <p:pic>
        <p:nvPicPr>
          <p:cNvPr id="96264" name="Picture 8" descr="\sigma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62800" y="5105400"/>
            <a:ext cx="3048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UJI  HIPOTESIS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28/9/2012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86000"/>
          <a:ext cx="8610600" cy="3200400"/>
        </p:xfrm>
        <a:graphic>
          <a:graphicData uri="http://schemas.openxmlformats.org/drawingml/2006/table">
            <a:tbl>
              <a:tblPr/>
              <a:tblGrid>
                <a:gridCol w="2590800"/>
                <a:gridCol w="3429000"/>
                <a:gridCol w="25908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sampel</a:t>
                      </a:r>
                      <a:r>
                        <a:rPr lang="en-US" dirty="0"/>
                        <a:t> t-test </a:t>
                      </a:r>
                      <a:r>
                        <a:rPr lang="en-US" dirty="0" err="1"/>
                        <a:t>digabung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(En=Two-sample pooled t-test)</a:t>
                      </a:r>
                      <a:br>
                        <a:rPr lang="en-US" dirty="0"/>
                      </a:br>
                      <a:r>
                        <a:rPr lang="en-US" dirty="0" err="1">
                          <a:hlinkClick r:id="rId2" tooltip="Varians"/>
                        </a:rPr>
                        <a:t>varians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sama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Populasi</a:t>
                      </a:r>
                      <a:r>
                        <a:rPr lang="en-US" dirty="0"/>
                        <a:t> normal </a:t>
                      </a:r>
                      <a:r>
                        <a:rPr lang="en-US" b="1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n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 + </a:t>
                      </a:r>
                      <a:r>
                        <a:rPr lang="en-US" i="1" dirty="0"/>
                        <a:t>n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 &gt; 40) </a:t>
                      </a:r>
                      <a:r>
                        <a:rPr lang="en-US" b="1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observasi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σ</a:t>
                      </a:r>
                      <a:r>
                        <a:rPr lang="el-GR" baseline="-25000" dirty="0"/>
                        <a:t>1</a:t>
                      </a:r>
                      <a:r>
                        <a:rPr lang="el-GR" dirty="0"/>
                        <a:t> = σ</a:t>
                      </a:r>
                      <a:r>
                        <a:rPr lang="el-GR" baseline="-25000" dirty="0"/>
                        <a:t>2</a:t>
                      </a:r>
                      <a:r>
                        <a:rPr lang="el-GR" dirty="0"/>
                        <a:t>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diketahui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4449" name="Picture 1" descr="t=\frac{(\overline{x}_1 - \overline{x}_2) - d_0}{s_p\sqrt{\frac{1}{n_1} + \frac{1}{n_2}}}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667000"/>
            <a:ext cx="2743200" cy="990600"/>
          </a:xfrm>
          <a:prstGeom prst="rect">
            <a:avLst/>
          </a:prstGeom>
          <a:noFill/>
        </p:spPr>
      </p:pic>
      <p:pic>
        <p:nvPicPr>
          <p:cNvPr id="104450" name="Picture 2" descr="s_p^2=\frac{(n_1 - 1)s_1^2 + (n_2 - 1)s_2^2}{n_1 + n_2 - 2},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191000"/>
            <a:ext cx="2895600" cy="685800"/>
          </a:xfrm>
          <a:prstGeom prst="rect">
            <a:avLst/>
          </a:prstGeom>
          <a:noFill/>
        </p:spPr>
      </p:pic>
      <p:pic>
        <p:nvPicPr>
          <p:cNvPr id="104451" name="Picture 3" descr="df=n_1 + n_2 - 2 \ 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5029200"/>
            <a:ext cx="1803400" cy="22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UJI  HIPOTESIS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28/9/2012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676400"/>
          <a:ext cx="8610600" cy="3886200"/>
        </p:xfrm>
        <a:graphic>
          <a:graphicData uri="http://schemas.openxmlformats.org/drawingml/2006/table">
            <a:tbl>
              <a:tblPr/>
              <a:tblGrid>
                <a:gridCol w="2438400"/>
                <a:gridCol w="3302000"/>
                <a:gridCol w="2870200"/>
              </a:tblGrid>
              <a:tr h="3886200">
                <a:tc>
                  <a:txBody>
                    <a:bodyPr/>
                    <a:lstStyle/>
                    <a:p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sampel</a:t>
                      </a:r>
                      <a:r>
                        <a:rPr lang="en-US" dirty="0"/>
                        <a:t> t-test </a:t>
                      </a:r>
                      <a:r>
                        <a:rPr lang="en-US" dirty="0" err="1"/>
                        <a:t>terpisah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(En=Two-sample </a:t>
                      </a:r>
                      <a:r>
                        <a:rPr lang="en-US" dirty="0" err="1"/>
                        <a:t>unpooled</a:t>
                      </a:r>
                      <a:r>
                        <a:rPr lang="en-US" dirty="0"/>
                        <a:t> t-test)</a:t>
                      </a:r>
                      <a:br>
                        <a:rPr lang="en-US" dirty="0"/>
                      </a:br>
                      <a:r>
                        <a:rPr lang="en-US" dirty="0" err="1">
                          <a:hlinkClick r:id="rId2" tooltip="Varians"/>
                        </a:rPr>
                        <a:t>varians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sama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Populasi</a:t>
                      </a:r>
                      <a:r>
                        <a:rPr lang="en-US" dirty="0"/>
                        <a:t> normal </a:t>
                      </a:r>
                      <a:r>
                        <a:rPr lang="en-US" b="1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n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 + </a:t>
                      </a:r>
                      <a:r>
                        <a:rPr lang="en-US" i="1" dirty="0"/>
                        <a:t>n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 &gt; 40) </a:t>
                      </a:r>
                      <a:r>
                        <a:rPr lang="en-US" b="1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observasi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independen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kedua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σ</a:t>
                      </a:r>
                      <a:r>
                        <a:rPr lang="el-GR" baseline="-25000" dirty="0"/>
                        <a:t>1</a:t>
                      </a:r>
                      <a:r>
                        <a:rPr lang="el-GR" dirty="0"/>
                        <a:t> ≠ σ</a:t>
                      </a:r>
                      <a:r>
                        <a:rPr lang="el-GR" baseline="-25000" dirty="0"/>
                        <a:t>2</a:t>
                      </a:r>
                      <a:r>
                        <a:rPr lang="el-GR" dirty="0"/>
                        <a:t> </a:t>
                      </a:r>
                      <a:r>
                        <a:rPr lang="en-US" dirty="0" err="1"/>
                        <a:t>diketahui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3425" name="Picture 1" descr="t=\frac{(\overline{x}_1 - \overline{x}_2) - d_0}{\sqrt{\frac{s_1^2}{n_1} + \frac{s_2^2}{n_2}}}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981200"/>
            <a:ext cx="2819400" cy="1143000"/>
          </a:xfrm>
          <a:prstGeom prst="rect">
            <a:avLst/>
          </a:prstGeom>
          <a:noFill/>
        </p:spPr>
      </p:pic>
      <p:pic>
        <p:nvPicPr>
          <p:cNvPr id="103426" name="Picture 2" descr="df = \frac{\left(\frac{s_1^2}{n_1}+\frac{s_2^2}{n_2}\right)^2} {\frac{\left(\frac{s_1^2}{n_1}\right)^2}{n_1-1} + \frac{\left(\frac{s_2^2}{n_2}\right)^2}{n_2-1}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3810000"/>
            <a:ext cx="27432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UJI  HIPOTESIS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2/10/2012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686800" cy="1143000"/>
        </p:xfrm>
        <a:graphic>
          <a:graphicData uri="http://schemas.openxmlformats.org/drawingml/2006/table">
            <a:tbl>
              <a:tblPr/>
              <a:tblGrid>
                <a:gridCol w="2895600"/>
                <a:gridCol w="3200400"/>
                <a:gridCol w="2590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 err="1"/>
                        <a:t>Satu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proporsi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2" tooltip="Z-test (halaman belum tersedia)"/>
                        </a:rPr>
                        <a:t>z-test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(En=One-proportion z-test)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/>
                        <a:t>n </a:t>
                      </a:r>
                      <a:r>
                        <a:rPr lang="pt-BR" i="1" baseline="30000" dirty="0"/>
                        <a:t>.</a:t>
                      </a:r>
                      <a:r>
                        <a:rPr lang="pt-BR" i="1" dirty="0"/>
                        <a:t>p</a:t>
                      </a:r>
                      <a:r>
                        <a:rPr lang="pt-BR" i="1" baseline="-25000" dirty="0"/>
                        <a:t>0</a:t>
                      </a:r>
                      <a:r>
                        <a:rPr lang="pt-BR" dirty="0"/>
                        <a:t> &gt; 10 </a:t>
                      </a:r>
                      <a:r>
                        <a:rPr lang="pt-BR" b="1" dirty="0"/>
                        <a:t>dan</a:t>
                      </a:r>
                      <a:r>
                        <a:rPr lang="pt-BR" dirty="0"/>
                        <a:t>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(1 − </a:t>
                      </a:r>
                      <a:r>
                        <a:rPr lang="pt-BR" i="1" dirty="0"/>
                        <a:t>p</a:t>
                      </a:r>
                      <a:r>
                        <a:rPr lang="pt-BR" i="1" baseline="-25000" dirty="0"/>
                        <a:t>0</a:t>
                      </a:r>
                      <a:r>
                        <a:rPr lang="pt-BR" dirty="0"/>
                        <a:t>) &gt; 10.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01" name="Picture 1" descr="z=\frac{\hat{p} - p_0}{\sqrt{p_0 (1-p_0)}}\sqrt 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600200"/>
            <a:ext cx="2590800" cy="83820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971800"/>
          <a:ext cx="8534400" cy="289560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2895600">
                <a:tc>
                  <a:txBody>
                    <a:bodyPr/>
                    <a:lstStyle/>
                    <a:p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proporsi</a:t>
                      </a:r>
                      <a:r>
                        <a:rPr lang="en-US" dirty="0"/>
                        <a:t> z-test</a:t>
                      </a:r>
                      <a:br>
                        <a:rPr lang="en-US" dirty="0"/>
                      </a:br>
                      <a:r>
                        <a:rPr lang="en-US" dirty="0"/>
                        <a:t>(En=Two-proportion z-test)</a:t>
                      </a:r>
                      <a:br>
                        <a:rPr lang="en-US" dirty="0"/>
                      </a:br>
                      <a:endParaRPr lang="en-US" dirty="0" smtClean="0"/>
                    </a:p>
                    <a:p>
                      <a:r>
                        <a:rPr lang="en-US" dirty="0" err="1" smtClean="0"/>
                        <a:t>digabungkan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 &gt; 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(1 − 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) &gt; 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 &gt; 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(1 − 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) &gt; 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observasi independen.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02" name="Picture 2" descr="H_0\colon p_1=p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419600"/>
            <a:ext cx="2133600" cy="304800"/>
          </a:xfrm>
          <a:prstGeom prst="rect">
            <a:avLst/>
          </a:prstGeom>
          <a:noFill/>
        </p:spPr>
      </p:pic>
      <p:pic>
        <p:nvPicPr>
          <p:cNvPr id="102403" name="Picture 3" descr="z=\frac{(\hat{p}_1 - \hat{p}_2)}{\sqrt{\hat{p}(1 - \hat{p})(\frac{1}{n_1} + \frac{1}{n_2})}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3124200"/>
            <a:ext cx="2362200" cy="914400"/>
          </a:xfrm>
          <a:prstGeom prst="rect">
            <a:avLst/>
          </a:prstGeom>
          <a:noFill/>
        </p:spPr>
      </p:pic>
      <p:pic>
        <p:nvPicPr>
          <p:cNvPr id="102404" name="Picture 4" descr="\hat{p}=\frac{x_1 + x_2}{n_1 + n_2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4267200"/>
            <a:ext cx="17526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UJI  HIPOTESIS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28/9/2012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295400"/>
          <a:ext cx="9144000" cy="19050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1905000">
                <a:tc>
                  <a:txBody>
                    <a:bodyPr/>
                    <a:lstStyle/>
                    <a:p>
                      <a:r>
                        <a:rPr lang="en-US" dirty="0" err="1"/>
                        <a:t>Dua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proporsi</a:t>
                      </a:r>
                      <a:r>
                        <a:rPr lang="en-US" dirty="0"/>
                        <a:t> z-test</a:t>
                      </a:r>
                      <a:br>
                        <a:rPr lang="en-US" dirty="0"/>
                      </a:br>
                      <a:r>
                        <a:rPr lang="en-US" dirty="0"/>
                        <a:t>(En=Two-proportion z-test) 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/>
                        <a:t>digabung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 &gt; 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(1 − 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1</a:t>
                      </a:r>
                      <a:r>
                        <a:rPr lang="nl-NL" dirty="0"/>
                        <a:t>) &gt; 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 &gt; 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</a:t>
                      </a:r>
                      <a:r>
                        <a:rPr lang="nl-NL" i="1" dirty="0"/>
                        <a:t>n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(1 − </a:t>
                      </a:r>
                      <a:r>
                        <a:rPr lang="nl-NL" i="1" dirty="0"/>
                        <a:t>p</a:t>
                      </a:r>
                      <a:r>
                        <a:rPr lang="nl-NL" baseline="-25000" dirty="0"/>
                        <a:t>2</a:t>
                      </a:r>
                      <a:r>
                        <a:rPr lang="nl-NL" dirty="0"/>
                        <a:t>) &gt; 5 </a:t>
                      </a:r>
                      <a:r>
                        <a:rPr lang="nl-NL" b="1" dirty="0"/>
                        <a:t>dan</a:t>
                      </a:r>
                      <a:r>
                        <a:rPr lang="nl-NL" dirty="0"/>
                        <a:t> observasi independen.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1377" name="Picture 1" descr="|d_0|&gt;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0"/>
            <a:ext cx="1066800" cy="344129"/>
          </a:xfrm>
          <a:prstGeom prst="rect">
            <a:avLst/>
          </a:prstGeom>
          <a:noFill/>
        </p:spPr>
      </p:pic>
      <p:pic>
        <p:nvPicPr>
          <p:cNvPr id="101378" name="Picture 2" descr="z=\frac{(\hat{p}_1 - \hat{p}_2) - d_0}{\sqrt{\frac{\hat{p}_1(1 - \hat{p}_1)}{n_1} + \frac{\hat{p}_2(1 - \hat{p}_2)}{n_2}}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447800"/>
            <a:ext cx="2667000" cy="838200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3505200"/>
          <a:ext cx="9144000" cy="20574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480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dirty="0"/>
                        <a:t>Chi-squared test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varians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Populasi</a:t>
                      </a:r>
                      <a:r>
                        <a:rPr lang="en-US" dirty="0"/>
                        <a:t> 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1379" name="Picture 3" descr="\chi^2=(n-1)\frac{s^2}{\sigma^2_0}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4038600"/>
            <a:ext cx="245745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36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UJI  HIPOTESIS</a:t>
            </a:r>
            <a:endParaRPr lang="en-US" sz="3600" b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1669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…… 28/9/2012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24000"/>
          <a:ext cx="8686800" cy="4064000"/>
        </p:xfrm>
        <a:graphic>
          <a:graphicData uri="http://schemas.openxmlformats.org/drawingml/2006/table">
            <a:tbl>
              <a:tblPr/>
              <a:tblGrid>
                <a:gridCol w="2514600"/>
                <a:gridCol w="3276600"/>
                <a:gridCol w="2895600"/>
              </a:tblGrid>
              <a:tr h="2755254">
                <a:tc>
                  <a:txBody>
                    <a:bodyPr/>
                    <a:lstStyle/>
                    <a:p>
                      <a:r>
                        <a:rPr lang="en-US" sz="1400" dirty="0"/>
                        <a:t>Chi-squared test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goodness of fit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df = k - 1 - # parameter terestimasi</a:t>
                      </a:r>
                      <a:r>
                        <a:rPr lang="en-US" sz="1400"/>
                        <a:t> • Semua jumlah yang diharapkan paling tidak 5.</a:t>
                      </a:r>
                      <a:r>
                        <a:rPr lang="en-US" sz="1400" baseline="30000">
                          <a:hlinkClick r:id="rId2"/>
                        </a:rPr>
                        <a:t>[5]</a:t>
                      </a:r>
                      <a:endParaRPr lang="en-US" sz="1400"/>
                    </a:p>
                    <a:p>
                      <a:r>
                        <a:rPr lang="en-US" sz="1400"/>
                        <a:t>• Semua jumlah yang diharapkan &gt; 1 dan tidak lebih dari 20% dari jumlah yang diharapkan lebih kecil dari 5</a:t>
                      </a:r>
                      <a:r>
                        <a:rPr lang="en-US" sz="1400" baseline="30000">
                          <a:hlinkClick r:id="rId2"/>
                        </a:rPr>
                        <a:t>[6]</a:t>
                      </a:r>
                      <a:endParaRPr lang="en-US" sz="140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746">
                <a:tc>
                  <a:txBody>
                    <a:bodyPr/>
                    <a:lstStyle/>
                    <a:p>
                      <a:r>
                        <a:rPr lang="en-US" sz="1400" dirty="0" err="1"/>
                        <a:t>Dua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sampel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hlinkClick r:id="rId3" tooltip="F test (halaman belum tersedia)"/>
                        </a:rPr>
                        <a:t>F test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untuk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persamaan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>
                          <a:hlinkClick r:id="rId4" tooltip="Varians"/>
                        </a:rPr>
                        <a:t>varians</a:t>
                      </a:r>
                      <a:r>
                        <a:rPr lang="en-US" sz="1400" dirty="0"/>
                        <a:t/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(En=Two-sample F test for equality of variances)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Populasi</a:t>
                      </a:r>
                      <a:r>
                        <a:rPr lang="en-US" sz="1400" dirty="0"/>
                        <a:t> normal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Diurutkan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smtClean="0"/>
                        <a:t>       </a:t>
                      </a:r>
                      <a:r>
                        <a:rPr lang="en-US" sz="1400" u="sng" smtClean="0"/>
                        <a:t>&gt;</a:t>
                      </a:r>
                      <a:r>
                        <a:rPr lang="en-US" sz="1400" smtClean="0"/>
                        <a:t>       dan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H</a:t>
                      </a:r>
                      <a:r>
                        <a:rPr lang="en-US" sz="1400" baseline="-25000" dirty="0"/>
                        <a:t>0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ditolak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 smtClean="0"/>
                        <a:t>jika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0353" name="Picture 1" descr="\chi^2=\sum^k\frac{(observed-expected)^2}{expected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1905000"/>
            <a:ext cx="2590800" cy="838200"/>
          </a:xfrm>
          <a:prstGeom prst="rect">
            <a:avLst/>
          </a:prstGeom>
          <a:noFill/>
        </p:spPr>
      </p:pic>
      <p:pic>
        <p:nvPicPr>
          <p:cNvPr id="100354" name="Picture 2" descr="F=\frac{s_1^2}{s_2^2}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4572000"/>
            <a:ext cx="1219200" cy="648929"/>
          </a:xfrm>
          <a:prstGeom prst="rect">
            <a:avLst/>
          </a:prstGeom>
          <a:noFill/>
        </p:spPr>
      </p:pic>
      <p:pic>
        <p:nvPicPr>
          <p:cNvPr id="100355" name="Picture 3" descr="s_1^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81800" y="4876800"/>
            <a:ext cx="228600" cy="365760"/>
          </a:xfrm>
          <a:prstGeom prst="rect">
            <a:avLst/>
          </a:prstGeom>
          <a:noFill/>
        </p:spPr>
      </p:pic>
      <p:pic>
        <p:nvPicPr>
          <p:cNvPr id="100356" name="Picture 4" descr="s_2^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39000" y="4953000"/>
            <a:ext cx="142875" cy="219075"/>
          </a:xfrm>
          <a:prstGeom prst="rect">
            <a:avLst/>
          </a:prstGeom>
          <a:noFill/>
        </p:spPr>
      </p:pic>
      <p:pic>
        <p:nvPicPr>
          <p:cNvPr id="100357" name="Picture 5" descr="F &gt; F(\alpha/2,n_1-1,n_2-1)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48400" y="5257800"/>
            <a:ext cx="2171700" cy="20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26" name="Group 494"/>
          <p:cNvGraphicFramePr>
            <a:graphicFrameLocks noGrp="1"/>
          </p:cNvGraphicFramePr>
          <p:nvPr/>
        </p:nvGraphicFramePr>
        <p:xfrm>
          <a:off x="228600" y="1905000"/>
          <a:ext cx="8686800" cy="3590925"/>
        </p:xfrm>
        <a:graphic>
          <a:graphicData uri="http://schemas.openxmlformats.org/drawingml/2006/table">
            <a:tbl>
              <a:tblPr/>
              <a:tblGrid>
                <a:gridCol w="1394670"/>
                <a:gridCol w="3093179"/>
                <a:gridCol w="1481006"/>
                <a:gridCol w="2717945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 Statistik Uji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σ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diketahui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atau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  <a:sym typeface="Symbol" pitchFamily="18" charset="2"/>
                        </a:rPr>
                        <a:t>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σ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tidak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diketahui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dan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&lt; 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8902" name="Text Box 470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2800" b="1" dirty="0" smtClean="0">
              <a:solidFill>
                <a:schemeClr val="bg1"/>
              </a:solidFill>
              <a:latin typeface="Arial Black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UJI </a:t>
            </a:r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HIPOTESIS NILAITENGAH </a:t>
            </a:r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POPULASI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graphicFrame>
        <p:nvGraphicFramePr>
          <p:cNvPr id="18731" name="Object 299"/>
          <p:cNvGraphicFramePr>
            <a:graphicFrameLocks noChangeAspect="1"/>
          </p:cNvGraphicFramePr>
          <p:nvPr/>
        </p:nvGraphicFramePr>
        <p:xfrm>
          <a:off x="742950" y="2152650"/>
          <a:ext cx="712788" cy="265113"/>
        </p:xfrm>
        <a:graphic>
          <a:graphicData uri="http://schemas.openxmlformats.org/presentationml/2006/ole">
            <p:oleObj spid="_x0000_s95234" name="Equation" r:id="rId4" imgW="634725" imgH="241195" progId="">
              <p:embed/>
            </p:oleObj>
          </a:graphicData>
        </a:graphic>
      </p:graphicFrame>
      <p:graphicFrame>
        <p:nvGraphicFramePr>
          <p:cNvPr id="18734" name="Object 302"/>
          <p:cNvGraphicFramePr>
            <a:graphicFrameLocks noChangeAspect="1"/>
          </p:cNvGraphicFramePr>
          <p:nvPr/>
        </p:nvGraphicFramePr>
        <p:xfrm>
          <a:off x="2209800" y="2362200"/>
          <a:ext cx="1752600" cy="929248"/>
        </p:xfrm>
        <a:graphic>
          <a:graphicData uri="http://schemas.openxmlformats.org/presentationml/2006/ole">
            <p:oleObj spid="_x0000_s95235" name="Equation" r:id="rId5" imgW="952087" imgH="507780" progId="">
              <p:embed/>
            </p:oleObj>
          </a:graphicData>
        </a:graphic>
      </p:graphicFrame>
      <p:graphicFrame>
        <p:nvGraphicFramePr>
          <p:cNvPr id="18736" name="Object 304"/>
          <p:cNvGraphicFramePr>
            <a:graphicFrameLocks noChangeAspect="1"/>
          </p:cNvGraphicFramePr>
          <p:nvPr/>
        </p:nvGraphicFramePr>
        <p:xfrm>
          <a:off x="4876800" y="2438400"/>
          <a:ext cx="1066800" cy="1143000"/>
        </p:xfrm>
        <a:graphic>
          <a:graphicData uri="http://schemas.openxmlformats.org/presentationml/2006/ole">
            <p:oleObj spid="_x0000_s95236" name="Equation" r:id="rId6" imgW="660113" imgH="774364" progId="">
              <p:embed/>
            </p:oleObj>
          </a:graphicData>
        </a:graphic>
      </p:graphicFrame>
      <p:graphicFrame>
        <p:nvGraphicFramePr>
          <p:cNvPr id="18903" name="Object 471"/>
          <p:cNvGraphicFramePr>
            <a:graphicFrameLocks noChangeAspect="1"/>
          </p:cNvGraphicFramePr>
          <p:nvPr/>
        </p:nvGraphicFramePr>
        <p:xfrm>
          <a:off x="6248400" y="2590800"/>
          <a:ext cx="2330450" cy="1143000"/>
        </p:xfrm>
        <a:graphic>
          <a:graphicData uri="http://schemas.openxmlformats.org/presentationml/2006/ole">
            <p:oleObj spid="_x0000_s95237" name="Equation" r:id="rId7" imgW="2120900" imgH="800100" progId="">
              <p:embed/>
            </p:oleObj>
          </a:graphicData>
        </a:graphic>
      </p:graphicFrame>
      <p:graphicFrame>
        <p:nvGraphicFramePr>
          <p:cNvPr id="18909" name="Object 477"/>
          <p:cNvGraphicFramePr>
            <a:graphicFrameLocks noChangeAspect="1"/>
          </p:cNvGraphicFramePr>
          <p:nvPr/>
        </p:nvGraphicFramePr>
        <p:xfrm>
          <a:off x="1981200" y="3886200"/>
          <a:ext cx="2133600" cy="1066800"/>
        </p:xfrm>
        <a:graphic>
          <a:graphicData uri="http://schemas.openxmlformats.org/presentationml/2006/ole">
            <p:oleObj spid="_x0000_s95238" name="Equation" r:id="rId8" imgW="952087" imgH="774364" progId="">
              <p:embed/>
            </p:oleObj>
          </a:graphicData>
        </a:graphic>
      </p:graphicFrame>
      <p:graphicFrame>
        <p:nvGraphicFramePr>
          <p:cNvPr id="18920" name="Object 488"/>
          <p:cNvGraphicFramePr>
            <a:graphicFrameLocks noChangeAspect="1"/>
          </p:cNvGraphicFramePr>
          <p:nvPr/>
        </p:nvGraphicFramePr>
        <p:xfrm>
          <a:off x="739775" y="3430588"/>
          <a:ext cx="712788" cy="265112"/>
        </p:xfrm>
        <a:graphic>
          <a:graphicData uri="http://schemas.openxmlformats.org/presentationml/2006/ole">
            <p:oleObj spid="_x0000_s95239" name="Equation" r:id="rId9" imgW="634725" imgH="241195" progId="">
              <p:embed/>
            </p:oleObj>
          </a:graphicData>
        </a:graphic>
      </p:graphicFrame>
      <p:graphicFrame>
        <p:nvGraphicFramePr>
          <p:cNvPr id="18921" name="Object 489"/>
          <p:cNvGraphicFramePr>
            <a:graphicFrameLocks noChangeAspect="1"/>
          </p:cNvGraphicFramePr>
          <p:nvPr/>
        </p:nvGraphicFramePr>
        <p:xfrm>
          <a:off x="6248400" y="4114800"/>
          <a:ext cx="2366963" cy="1143000"/>
        </p:xfrm>
        <a:graphic>
          <a:graphicData uri="http://schemas.openxmlformats.org/presentationml/2006/ole">
            <p:oleObj spid="_x0000_s95240" name="Equation" r:id="rId10" imgW="2159000" imgH="800100" progId="">
              <p:embed/>
            </p:oleObj>
          </a:graphicData>
        </a:graphic>
      </p:graphicFrame>
      <p:graphicFrame>
        <p:nvGraphicFramePr>
          <p:cNvPr id="18923" name="Object 491"/>
          <p:cNvGraphicFramePr>
            <a:graphicFrameLocks noChangeAspect="1"/>
          </p:cNvGraphicFramePr>
          <p:nvPr/>
        </p:nvGraphicFramePr>
        <p:xfrm>
          <a:off x="4953000" y="3962400"/>
          <a:ext cx="1066800" cy="1143000"/>
        </p:xfrm>
        <a:graphic>
          <a:graphicData uri="http://schemas.openxmlformats.org/presentationml/2006/ole">
            <p:oleObj spid="_x0000_s95241" name="Equation" r:id="rId11" imgW="660113" imgH="774364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40000"/>
          </a:solidFill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itchFamily="34" charset="0"/>
              </a:rPr>
              <a:t>DASAR MERUMUSKAN HIPOTESIS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1"/>
            <a:ext cx="9144000" cy="28194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3600" b="1" dirty="0" err="1">
                <a:cs typeface="Times New Roman" pitchFamily="18" charset="0"/>
              </a:rPr>
              <a:t>Berdasarkan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pada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teori</a:t>
            </a:r>
            <a:r>
              <a:rPr lang="en-US" sz="3600" b="1" dirty="0"/>
              <a:t>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3600" b="1" dirty="0" err="1">
                <a:cs typeface="Times New Roman" pitchFamily="18" charset="0"/>
              </a:rPr>
              <a:t>Berdasarkan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penelitian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terdahulu</a:t>
            </a:r>
            <a:r>
              <a:rPr lang="en-US" sz="3600" b="1" dirty="0"/>
              <a:t>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3600" b="1" dirty="0" err="1">
                <a:cs typeface="Times New Roman" pitchFamily="18" charset="0"/>
              </a:rPr>
              <a:t>Berdasarkan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penelitian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pendahuluan</a:t>
            </a:r>
            <a:r>
              <a:rPr lang="en-US" sz="3600" b="1" dirty="0"/>
              <a:t> 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3600" b="1" dirty="0" err="1">
                <a:cs typeface="Times New Roman" pitchFamily="18" charset="0"/>
              </a:rPr>
              <a:t>Berdasarkan</a:t>
            </a:r>
            <a:r>
              <a:rPr lang="en-US" sz="3600" b="1" dirty="0">
                <a:cs typeface="Times New Roman" pitchFamily="18" charset="0"/>
              </a:rPr>
              <a:t> </a:t>
            </a:r>
            <a:r>
              <a:rPr lang="en-US" sz="3600" b="1" dirty="0" err="1" smtClean="0">
                <a:cs typeface="Times New Roman" pitchFamily="18" charset="0"/>
              </a:rPr>
              <a:t>penalaran</a:t>
            </a:r>
            <a:r>
              <a:rPr lang="en-US" sz="3600" b="1" dirty="0" smtClean="0">
                <a:cs typeface="Times New Roman" pitchFamily="18" charset="0"/>
              </a:rPr>
              <a:t> </a:t>
            </a:r>
            <a:r>
              <a:rPr lang="en-US" sz="3600" b="1" dirty="0" err="1" smtClean="0">
                <a:cs typeface="Times New Roman" pitchFamily="18" charset="0"/>
              </a:rPr>
              <a:t>akal-sehat</a:t>
            </a:r>
            <a:r>
              <a:rPr lang="en-US" sz="3600" b="1" dirty="0" smtClean="0">
                <a:cs typeface="Times New Roman" pitchFamily="18" charset="0"/>
              </a:rPr>
              <a:t> </a:t>
            </a:r>
            <a:r>
              <a:rPr lang="en-US" sz="3600" b="1" dirty="0" err="1">
                <a:cs typeface="Times New Roman" pitchFamily="18" charset="0"/>
              </a:rPr>
              <a:t>peneliti</a:t>
            </a:r>
            <a:r>
              <a:rPr lang="en-US" sz="36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 </a:t>
            </a:r>
            <a:r>
              <a:rPr lang="en-US" i="1" dirty="0" smtClean="0"/>
              <a:t>elearning.upnjatim.ac.id/courses/HKB5003/document/</a:t>
            </a:r>
            <a:r>
              <a:rPr lang="en-US" b="1" i="1" dirty="0" smtClean="0"/>
              <a:t>hipotesis</a:t>
            </a:r>
            <a:r>
              <a:rPr lang="en-US" i="1" dirty="0" smtClean="0"/>
              <a:t>.</a:t>
            </a:r>
            <a:r>
              <a:rPr lang="en-US" b="1" i="1" dirty="0" smtClean="0"/>
              <a:t>ppt</a:t>
            </a:r>
            <a:r>
              <a:rPr lang="en-US" i="1" dirty="0" smtClean="0"/>
              <a:t>?...</a:t>
            </a:r>
            <a:r>
              <a:rPr lang="en-US" b="1" dirty="0" smtClean="0"/>
              <a:t> …… 28/9/2012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6" name="Text Box 62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Arial" charset="0"/>
              </a:rPr>
              <a:t>UJI HIPOTESIS NILAITENGAH POPULASI</a:t>
            </a:r>
          </a:p>
        </p:txBody>
      </p:sp>
      <p:graphicFrame>
        <p:nvGraphicFramePr>
          <p:cNvPr id="21652" name="Group 148"/>
          <p:cNvGraphicFramePr>
            <a:graphicFrameLocks noGrp="1"/>
          </p:cNvGraphicFramePr>
          <p:nvPr/>
        </p:nvGraphicFramePr>
        <p:xfrm>
          <a:off x="419100" y="838200"/>
          <a:ext cx="8305800" cy="5715635"/>
        </p:xfrm>
        <a:graphic>
          <a:graphicData uri="http://schemas.openxmlformats.org/drawingml/2006/table">
            <a:tbl>
              <a:tblPr/>
              <a:tblGrid>
                <a:gridCol w="1333500"/>
                <a:gridCol w="2957513"/>
                <a:gridCol w="1416050"/>
                <a:gridCol w="2598737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 Statistik Uji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5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σ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dan σ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diketahui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σ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= σ</a:t>
                      </a:r>
                      <a:r>
                        <a:rPr kumimoji="0" lang="en-US" sz="14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tapi tidak diketahui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                   dan tidak diketahui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89" name="Object 85"/>
          <p:cNvGraphicFramePr>
            <a:graphicFrameLocks noChangeAspect="1"/>
          </p:cNvGraphicFramePr>
          <p:nvPr/>
        </p:nvGraphicFramePr>
        <p:xfrm>
          <a:off x="571500" y="1495425"/>
          <a:ext cx="1076325" cy="238125"/>
        </p:xfrm>
        <a:graphic>
          <a:graphicData uri="http://schemas.openxmlformats.org/presentationml/2006/ole">
            <p:oleObj spid="_x0000_s96258" name="Equation" r:id="rId4" imgW="1079032" imgH="241195" progId="">
              <p:embed/>
            </p:oleObj>
          </a:graphicData>
        </a:graphic>
      </p:graphicFrame>
      <p:sp>
        <p:nvSpPr>
          <p:cNvPr id="21592" name="Rectangle 8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91" name="Object 87"/>
          <p:cNvGraphicFramePr>
            <a:graphicFrameLocks noChangeAspect="1"/>
          </p:cNvGraphicFramePr>
          <p:nvPr/>
        </p:nvGraphicFramePr>
        <p:xfrm>
          <a:off x="574675" y="2609850"/>
          <a:ext cx="1076325" cy="238125"/>
        </p:xfrm>
        <a:graphic>
          <a:graphicData uri="http://schemas.openxmlformats.org/presentationml/2006/ole">
            <p:oleObj spid="_x0000_s96259" name="Equation" r:id="rId5" imgW="1079032" imgH="241195" progId="">
              <p:embed/>
            </p:oleObj>
          </a:graphicData>
        </a:graphic>
      </p:graphicFrame>
      <p:sp>
        <p:nvSpPr>
          <p:cNvPr id="21594" name="Rectangle 9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1593" name="Object 89"/>
          <p:cNvGraphicFramePr>
            <a:graphicFrameLocks noChangeAspect="1"/>
          </p:cNvGraphicFramePr>
          <p:nvPr/>
        </p:nvGraphicFramePr>
        <p:xfrm>
          <a:off x="574675" y="4781550"/>
          <a:ext cx="1076325" cy="238125"/>
        </p:xfrm>
        <a:graphic>
          <a:graphicData uri="http://schemas.openxmlformats.org/presentationml/2006/ole">
            <p:oleObj spid="_x0000_s96260" name="Equation" r:id="rId6" imgW="1079032" imgH="241195" progId="">
              <p:embed/>
            </p:oleObj>
          </a:graphicData>
        </a:graphic>
      </p:graphicFrame>
      <p:graphicFrame>
        <p:nvGraphicFramePr>
          <p:cNvPr id="21604" name="Object 100"/>
          <p:cNvGraphicFramePr>
            <a:graphicFrameLocks noChangeAspect="1"/>
          </p:cNvGraphicFramePr>
          <p:nvPr/>
        </p:nvGraphicFramePr>
        <p:xfrm>
          <a:off x="2162175" y="1371600"/>
          <a:ext cx="2047875" cy="533400"/>
        </p:xfrm>
        <a:graphic>
          <a:graphicData uri="http://schemas.openxmlformats.org/presentationml/2006/ole">
            <p:oleObj spid="_x0000_s96261" name="Equation" r:id="rId7" imgW="2044700" imgH="533400" progId="">
              <p:embed/>
            </p:oleObj>
          </a:graphicData>
        </a:graphic>
      </p:graphicFrame>
      <p:graphicFrame>
        <p:nvGraphicFramePr>
          <p:cNvPr id="21606" name="Object 102"/>
          <p:cNvGraphicFramePr>
            <a:graphicFrameLocks noChangeAspect="1"/>
          </p:cNvGraphicFramePr>
          <p:nvPr/>
        </p:nvGraphicFramePr>
        <p:xfrm>
          <a:off x="2286000" y="2476500"/>
          <a:ext cx="1981200" cy="904875"/>
        </p:xfrm>
        <a:graphic>
          <a:graphicData uri="http://schemas.openxmlformats.org/presentationml/2006/ole">
            <p:oleObj spid="_x0000_s96262" name="Equation" r:id="rId8" imgW="1981200" imgH="901700" progId="">
              <p:embed/>
            </p:oleObj>
          </a:graphicData>
        </a:graphic>
      </p:graphicFrame>
      <p:graphicFrame>
        <p:nvGraphicFramePr>
          <p:cNvPr id="21608" name="Object 104"/>
          <p:cNvGraphicFramePr>
            <a:graphicFrameLocks noChangeAspect="1"/>
          </p:cNvGraphicFramePr>
          <p:nvPr/>
        </p:nvGraphicFramePr>
        <p:xfrm>
          <a:off x="1981200" y="3495675"/>
          <a:ext cx="2524125" cy="542925"/>
        </p:xfrm>
        <a:graphic>
          <a:graphicData uri="http://schemas.openxmlformats.org/presentationml/2006/ole">
            <p:oleObj spid="_x0000_s96263" name="Equation" r:id="rId9" imgW="2527300" imgH="546100" progId="">
              <p:embed/>
            </p:oleObj>
          </a:graphicData>
        </a:graphic>
      </p:graphicFrame>
      <p:graphicFrame>
        <p:nvGraphicFramePr>
          <p:cNvPr id="21614" name="Object 110"/>
          <p:cNvGraphicFramePr>
            <a:graphicFrameLocks noChangeAspect="1"/>
          </p:cNvGraphicFramePr>
          <p:nvPr/>
        </p:nvGraphicFramePr>
        <p:xfrm>
          <a:off x="2219325" y="4629150"/>
          <a:ext cx="2028825" cy="1409700"/>
        </p:xfrm>
        <a:graphic>
          <a:graphicData uri="http://schemas.openxmlformats.org/presentationml/2006/ole">
            <p:oleObj spid="_x0000_s96264" name="Equation" r:id="rId10" imgW="2032000" imgH="1409700" progId="">
              <p:embed/>
            </p:oleObj>
          </a:graphicData>
        </a:graphic>
      </p:graphicFrame>
      <p:graphicFrame>
        <p:nvGraphicFramePr>
          <p:cNvPr id="21619" name="Object 115"/>
          <p:cNvGraphicFramePr>
            <a:graphicFrameLocks noChangeAspect="1"/>
          </p:cNvGraphicFramePr>
          <p:nvPr/>
        </p:nvGraphicFramePr>
        <p:xfrm>
          <a:off x="2162175" y="6172200"/>
          <a:ext cx="676275" cy="238125"/>
        </p:xfrm>
        <a:graphic>
          <a:graphicData uri="http://schemas.openxmlformats.org/presentationml/2006/ole">
            <p:oleObj spid="_x0000_s96265" name="Equation" r:id="rId11" imgW="672808" imgH="241195" progId="">
              <p:embed/>
            </p:oleObj>
          </a:graphicData>
        </a:graphic>
      </p:graphicFrame>
      <p:graphicFrame>
        <p:nvGraphicFramePr>
          <p:cNvPr id="21623" name="Object 119"/>
          <p:cNvGraphicFramePr>
            <a:graphicFrameLocks noChangeAspect="1"/>
          </p:cNvGraphicFramePr>
          <p:nvPr/>
        </p:nvGraphicFramePr>
        <p:xfrm>
          <a:off x="4905375" y="1371600"/>
          <a:ext cx="1095375" cy="771525"/>
        </p:xfrm>
        <a:graphic>
          <a:graphicData uri="http://schemas.openxmlformats.org/presentationml/2006/ole">
            <p:oleObj spid="_x0000_s96266" name="Equation" r:id="rId12" imgW="1091726" imgH="774364" progId="">
              <p:embed/>
            </p:oleObj>
          </a:graphicData>
        </a:graphic>
      </p:graphicFrame>
      <p:graphicFrame>
        <p:nvGraphicFramePr>
          <p:cNvPr id="21625" name="Object 121"/>
          <p:cNvGraphicFramePr>
            <a:graphicFrameLocks noChangeAspect="1"/>
          </p:cNvGraphicFramePr>
          <p:nvPr/>
        </p:nvGraphicFramePr>
        <p:xfrm>
          <a:off x="6324600" y="1371600"/>
          <a:ext cx="2247900" cy="800100"/>
        </p:xfrm>
        <a:graphic>
          <a:graphicData uri="http://schemas.openxmlformats.org/presentationml/2006/ole">
            <p:oleObj spid="_x0000_s96267" name="Equation" r:id="rId13" imgW="2247900" imgH="800100" progId="">
              <p:embed/>
            </p:oleObj>
          </a:graphicData>
        </a:graphic>
      </p:graphicFrame>
      <p:graphicFrame>
        <p:nvGraphicFramePr>
          <p:cNvPr id="21627" name="Object 123"/>
          <p:cNvGraphicFramePr>
            <a:graphicFrameLocks noChangeAspect="1"/>
          </p:cNvGraphicFramePr>
          <p:nvPr/>
        </p:nvGraphicFramePr>
        <p:xfrm>
          <a:off x="6353175" y="2609850"/>
          <a:ext cx="2162175" cy="800100"/>
        </p:xfrm>
        <a:graphic>
          <a:graphicData uri="http://schemas.openxmlformats.org/presentationml/2006/ole">
            <p:oleObj spid="_x0000_s96268" name="Equation" r:id="rId14" imgW="2159000" imgH="800100" progId="">
              <p:embed/>
            </p:oleObj>
          </a:graphicData>
        </a:graphic>
      </p:graphicFrame>
      <p:graphicFrame>
        <p:nvGraphicFramePr>
          <p:cNvPr id="21629" name="Object 125"/>
          <p:cNvGraphicFramePr>
            <a:graphicFrameLocks noChangeAspect="1"/>
          </p:cNvGraphicFramePr>
          <p:nvPr/>
        </p:nvGraphicFramePr>
        <p:xfrm>
          <a:off x="6305550" y="4762500"/>
          <a:ext cx="2247900" cy="800100"/>
        </p:xfrm>
        <a:graphic>
          <a:graphicData uri="http://schemas.openxmlformats.org/presentationml/2006/ole">
            <p:oleObj spid="_x0000_s96269" name="Equation" r:id="rId15" imgW="2247900" imgH="800100" progId="">
              <p:embed/>
            </p:oleObj>
          </a:graphicData>
        </a:graphic>
      </p:graphicFrame>
      <p:graphicFrame>
        <p:nvGraphicFramePr>
          <p:cNvPr id="21650" name="Object 146"/>
          <p:cNvGraphicFramePr>
            <a:graphicFrameLocks noChangeAspect="1"/>
          </p:cNvGraphicFramePr>
          <p:nvPr/>
        </p:nvGraphicFramePr>
        <p:xfrm>
          <a:off x="4908550" y="2590800"/>
          <a:ext cx="1095375" cy="771525"/>
        </p:xfrm>
        <a:graphic>
          <a:graphicData uri="http://schemas.openxmlformats.org/presentationml/2006/ole">
            <p:oleObj spid="_x0000_s96270" name="Equation" r:id="rId16" imgW="1091726" imgH="774364" progId="">
              <p:embed/>
            </p:oleObj>
          </a:graphicData>
        </a:graphic>
      </p:graphicFrame>
      <p:graphicFrame>
        <p:nvGraphicFramePr>
          <p:cNvPr id="21651" name="Object 147"/>
          <p:cNvGraphicFramePr>
            <a:graphicFrameLocks noChangeAspect="1"/>
          </p:cNvGraphicFramePr>
          <p:nvPr/>
        </p:nvGraphicFramePr>
        <p:xfrm>
          <a:off x="4908550" y="4752975"/>
          <a:ext cx="1095375" cy="771525"/>
        </p:xfrm>
        <a:graphic>
          <a:graphicData uri="http://schemas.openxmlformats.org/presentationml/2006/ole">
            <p:oleObj spid="_x0000_s96271" name="Equation" r:id="rId17" imgW="1091726" imgH="774364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381000" y="1143000"/>
          <a:ext cx="8305800" cy="3505199"/>
        </p:xfrm>
        <a:graphic>
          <a:graphicData uri="http://schemas.openxmlformats.org/drawingml/2006/table">
            <a:tbl>
              <a:tblPr/>
              <a:tblGrid>
                <a:gridCol w="1333500"/>
                <a:gridCol w="2957513"/>
                <a:gridCol w="1416050"/>
                <a:gridCol w="2598737"/>
              </a:tblGrid>
              <a:tr h="694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Statistik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Uji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8106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pengamatan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berpasangan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UJI HIPOTESIS NILAITENGAH POPULASI</a:t>
            </a:r>
          </a:p>
        </p:txBody>
      </p:sp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704850" y="2400300"/>
          <a:ext cx="768350" cy="266700"/>
        </p:xfrm>
        <a:graphic>
          <a:graphicData uri="http://schemas.openxmlformats.org/presentationml/2006/ole">
            <p:oleObj spid="_x0000_s97282" name="Equation" r:id="rId4" imgW="685800" imgH="241300" progId="">
              <p:embed/>
            </p:oleObj>
          </a:graphicData>
        </a:graphic>
      </p:graphicFrame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2663825" y="2243138"/>
          <a:ext cx="1050925" cy="957262"/>
        </p:xfrm>
        <a:graphic>
          <a:graphicData uri="http://schemas.openxmlformats.org/presentationml/2006/ole">
            <p:oleObj spid="_x0000_s97283" name="Equation" r:id="rId5" imgW="965200" imgH="876300" progId="">
              <p:embed/>
            </p:oleObj>
          </a:graphicData>
        </a:graphic>
      </p:graphicFrame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4986338" y="2324100"/>
          <a:ext cx="785812" cy="849313"/>
        </p:xfrm>
        <a:graphic>
          <a:graphicData uri="http://schemas.openxmlformats.org/presentationml/2006/ole">
            <p:oleObj spid="_x0000_s97284" name="Equation" r:id="rId6" imgW="710891" imgH="774364" progId="">
              <p:embed/>
            </p:oleObj>
          </a:graphicData>
        </a:graphic>
      </p:graphicFrame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6229350" y="2324100"/>
          <a:ext cx="2366963" cy="876300"/>
        </p:xfrm>
        <a:graphic>
          <a:graphicData uri="http://schemas.openxmlformats.org/presentationml/2006/ole">
            <p:oleObj spid="_x0000_s97285" name="Equation" r:id="rId7" imgW="2159000" imgH="80010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02" name="Group 50"/>
          <p:cNvGraphicFramePr>
            <a:graphicFrameLocks noGrp="1"/>
          </p:cNvGraphicFramePr>
          <p:nvPr/>
        </p:nvGraphicFramePr>
        <p:xfrm>
          <a:off x="381000" y="914402"/>
          <a:ext cx="8305800" cy="4876798"/>
        </p:xfrm>
        <a:graphic>
          <a:graphicData uri="http://schemas.openxmlformats.org/drawingml/2006/table">
            <a:tbl>
              <a:tblPr/>
              <a:tblGrid>
                <a:gridCol w="1143000"/>
                <a:gridCol w="2362200"/>
                <a:gridCol w="1295400"/>
                <a:gridCol w="3505200"/>
              </a:tblGrid>
              <a:tr h="49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 Statistik Uji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4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sebaran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hampir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normal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32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sebaran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hampir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normal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UJI HIPOTESIS RAGAM POPULASI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457200" y="1783080"/>
          <a:ext cx="914400" cy="579120"/>
        </p:xfrm>
        <a:graphic>
          <a:graphicData uri="http://schemas.openxmlformats.org/presentationml/2006/ole">
            <p:oleObj spid="_x0000_s98306" name="Equation" r:id="rId4" imgW="672808" imgH="279279" progId="">
              <p:embed/>
            </p:oleObj>
          </a:graphicData>
        </a:graphic>
      </p:graphicFrame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2976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1676400" y="1676400"/>
          <a:ext cx="2057400" cy="906463"/>
        </p:xfrm>
        <a:graphic>
          <a:graphicData uri="http://schemas.openxmlformats.org/presentationml/2006/ole">
            <p:oleObj spid="_x0000_s98307" name="Equation" r:id="rId5" imgW="1295400" imgH="901700" progId="">
              <p:embed/>
            </p:oleObj>
          </a:graphicData>
        </a:graphic>
      </p:graphicFrame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3962400" y="2049463"/>
          <a:ext cx="1066800" cy="1055687"/>
        </p:xfrm>
        <a:graphic>
          <a:graphicData uri="http://schemas.openxmlformats.org/presentationml/2006/ole">
            <p:oleObj spid="_x0000_s98308" name="Equation" r:id="rId6" imgW="673100" imgH="1054100" progId="">
              <p:embed/>
            </p:oleObj>
          </a:graphicData>
        </a:graphic>
      </p:graphicFrame>
      <p:graphicFrame>
        <p:nvGraphicFramePr>
          <p:cNvPr id="23585" name="Object 33"/>
          <p:cNvGraphicFramePr>
            <a:graphicFrameLocks noChangeAspect="1"/>
          </p:cNvGraphicFramePr>
          <p:nvPr/>
        </p:nvGraphicFramePr>
        <p:xfrm>
          <a:off x="4038601" y="3611563"/>
          <a:ext cx="1066800" cy="1055687"/>
        </p:xfrm>
        <a:graphic>
          <a:graphicData uri="http://schemas.openxmlformats.org/presentationml/2006/ole">
            <p:oleObj spid="_x0000_s98309" name="Equation" r:id="rId7" imgW="673100" imgH="1054100" progId="">
              <p:embed/>
            </p:oleObj>
          </a:graphicData>
        </a:graphic>
      </p:graphicFrame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5334000" y="1600200"/>
          <a:ext cx="2819400" cy="1543050"/>
        </p:xfrm>
        <a:graphic>
          <a:graphicData uri="http://schemas.openxmlformats.org/presentationml/2006/ole">
            <p:oleObj spid="_x0000_s98310" name="Equation" r:id="rId8" imgW="2146300" imgH="1079500" progId="">
              <p:embed/>
            </p:oleObj>
          </a:graphicData>
        </a:graphic>
      </p:graphicFrame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1752600" y="3517900"/>
          <a:ext cx="1981200" cy="1263650"/>
        </p:xfrm>
        <a:graphic>
          <a:graphicData uri="http://schemas.openxmlformats.org/presentationml/2006/ole">
            <p:oleObj spid="_x0000_s98311" name="Equation" r:id="rId9" imgW="1028700" imgH="1257300" progId="">
              <p:embed/>
            </p:oleObj>
          </a:graphicData>
        </a:graphic>
      </p:graphicFrame>
      <p:graphicFrame>
        <p:nvGraphicFramePr>
          <p:cNvPr id="23590" name="Object 38"/>
          <p:cNvGraphicFramePr>
            <a:graphicFrameLocks noChangeAspect="1"/>
          </p:cNvGraphicFramePr>
          <p:nvPr/>
        </p:nvGraphicFramePr>
        <p:xfrm>
          <a:off x="5327650" y="3643313"/>
          <a:ext cx="3244850" cy="1614487"/>
        </p:xfrm>
        <a:graphic>
          <a:graphicData uri="http://schemas.openxmlformats.org/presentationml/2006/ole">
            <p:oleObj spid="_x0000_s98312" name="Equation" r:id="rId10" imgW="3225800" imgH="1041400" progId="">
              <p:embed/>
            </p:oleObj>
          </a:graphicData>
        </a:graphic>
      </p:graphicFrame>
      <p:graphicFrame>
        <p:nvGraphicFramePr>
          <p:cNvPr id="23592" name="Object 40"/>
          <p:cNvGraphicFramePr>
            <a:graphicFrameLocks noChangeAspect="1"/>
          </p:cNvGraphicFramePr>
          <p:nvPr/>
        </p:nvGraphicFramePr>
        <p:xfrm>
          <a:off x="457200" y="3659188"/>
          <a:ext cx="1066799" cy="608012"/>
        </p:xfrm>
        <a:graphic>
          <a:graphicData uri="http://schemas.openxmlformats.org/presentationml/2006/ole">
            <p:oleObj spid="_x0000_s98313" name="Equation" r:id="rId11" imgW="672808" imgH="279279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90575" y="2133600"/>
          <a:ext cx="581025" cy="238125"/>
        </p:xfrm>
        <a:graphic>
          <a:graphicData uri="http://schemas.openxmlformats.org/presentationml/2006/ole">
            <p:oleObj spid="_x0000_s99330" name="Equation" r:id="rId4" imgW="583947" imgH="241195" progId="">
              <p:embed/>
            </p:oleObj>
          </a:graphicData>
        </a:graphic>
      </p:graphicFrame>
      <p:graphicFrame>
        <p:nvGraphicFramePr>
          <p:cNvPr id="24649" name="Group 73"/>
          <p:cNvGraphicFramePr>
            <a:graphicFrameLocks noGrp="1"/>
          </p:cNvGraphicFramePr>
          <p:nvPr/>
        </p:nvGraphicFramePr>
        <p:xfrm>
          <a:off x="228600" y="914400"/>
          <a:ext cx="8477250" cy="4267200"/>
        </p:xfrm>
        <a:graphic>
          <a:graphicData uri="http://schemas.openxmlformats.org/drawingml/2006/table">
            <a:tbl>
              <a:tblPr/>
              <a:tblGrid>
                <a:gridCol w="1147151"/>
                <a:gridCol w="2722053"/>
                <a:gridCol w="1166594"/>
                <a:gridCol w="3441452"/>
              </a:tblGrid>
              <a:tr h="474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Statistik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Uji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92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kecil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UJI HIPOTESIS PROPORSI POPULASI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628650" y="2266950"/>
          <a:ext cx="712788" cy="292100"/>
        </p:xfrm>
        <a:graphic>
          <a:graphicData uri="http://schemas.openxmlformats.org/presentationml/2006/ole">
            <p:oleObj spid="_x0000_s99331" name="Equation" r:id="rId5" imgW="583947" imgH="241195" progId="">
              <p:embed/>
            </p:oleObj>
          </a:graphicData>
        </a:graphic>
      </p:graphicFrame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618" name="Object 42"/>
          <p:cNvGraphicFramePr>
            <a:graphicFrameLocks noChangeAspect="1"/>
          </p:cNvGraphicFramePr>
          <p:nvPr/>
        </p:nvGraphicFramePr>
        <p:xfrm>
          <a:off x="4457700" y="2286000"/>
          <a:ext cx="712788" cy="292100"/>
        </p:xfrm>
        <a:graphic>
          <a:graphicData uri="http://schemas.openxmlformats.org/presentationml/2006/ole">
            <p:oleObj spid="_x0000_s99332" name="Equation" r:id="rId6" imgW="583947" imgH="241195" progId="">
              <p:embed/>
            </p:oleObj>
          </a:graphicData>
        </a:graphic>
      </p:graphicFrame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624" name="Object 48"/>
          <p:cNvGraphicFramePr>
            <a:graphicFrameLocks noChangeAspect="1"/>
          </p:cNvGraphicFramePr>
          <p:nvPr/>
        </p:nvGraphicFramePr>
        <p:xfrm>
          <a:off x="6705600" y="2252663"/>
          <a:ext cx="712788" cy="338137"/>
        </p:xfrm>
        <a:graphic>
          <a:graphicData uri="http://schemas.openxmlformats.org/presentationml/2006/ole">
            <p:oleObj spid="_x0000_s99333" name="Equation" r:id="rId7" imgW="583947" imgH="279279" progId="">
              <p:embed/>
            </p:oleObj>
          </a:graphicData>
        </a:graphic>
      </p:graphicFrame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630" name="Object 54"/>
          <p:cNvGraphicFramePr>
            <a:graphicFrameLocks noChangeAspect="1"/>
          </p:cNvGraphicFramePr>
          <p:nvPr/>
        </p:nvGraphicFramePr>
        <p:xfrm>
          <a:off x="5486400" y="2936875"/>
          <a:ext cx="3062288" cy="1635125"/>
        </p:xfrm>
        <a:graphic>
          <a:graphicData uri="http://schemas.openxmlformats.org/presentationml/2006/ole">
            <p:oleObj spid="_x0000_s99334" name="Equation" r:id="rId8" imgW="2781300" imgH="1485900" progId="">
              <p:embed/>
            </p:oleObj>
          </a:graphicData>
        </a:graphic>
      </p:graphicFrame>
      <p:sp>
        <p:nvSpPr>
          <p:cNvPr id="24640" name="Rectangle 6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4639" name="Object 63"/>
          <p:cNvGraphicFramePr>
            <a:graphicFrameLocks noChangeAspect="1"/>
          </p:cNvGraphicFramePr>
          <p:nvPr/>
        </p:nvGraphicFramePr>
        <p:xfrm>
          <a:off x="1866900" y="2289175"/>
          <a:ext cx="1981200" cy="530225"/>
        </p:xfrm>
        <a:graphic>
          <a:graphicData uri="http://schemas.openxmlformats.org/presentationml/2006/ole">
            <p:oleObj spid="_x0000_s99335" name="Equation" r:id="rId9" imgW="1624895" imgH="44430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68" name="Group 68"/>
          <p:cNvGraphicFramePr>
            <a:graphicFrameLocks noGrp="1"/>
          </p:cNvGraphicFramePr>
          <p:nvPr/>
        </p:nvGraphicFramePr>
        <p:xfrm>
          <a:off x="400050" y="990600"/>
          <a:ext cx="8305800" cy="4877435"/>
        </p:xfrm>
        <a:graphic>
          <a:graphicData uri="http://schemas.openxmlformats.org/drawingml/2006/table">
            <a:tbl>
              <a:tblPr/>
              <a:tblGrid>
                <a:gridCol w="1123950"/>
                <a:gridCol w="2667000"/>
                <a:gridCol w="1143000"/>
                <a:gridCol w="3371850"/>
              </a:tblGrid>
              <a:tr h="4027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 Statistik Uji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216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kecil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58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UJI HIPOTESIS PROPORSI POPULASI</a:t>
            </a:r>
          </a:p>
        </p:txBody>
      </p:sp>
      <p:graphicFrame>
        <p:nvGraphicFramePr>
          <p:cNvPr id="25632" name="Object 32"/>
          <p:cNvGraphicFramePr>
            <a:graphicFrameLocks noChangeAspect="1"/>
          </p:cNvGraphicFramePr>
          <p:nvPr/>
        </p:nvGraphicFramePr>
        <p:xfrm>
          <a:off x="4411663" y="2260600"/>
          <a:ext cx="712787" cy="292100"/>
        </p:xfrm>
        <a:graphic>
          <a:graphicData uri="http://schemas.openxmlformats.org/presentationml/2006/ole">
            <p:oleObj spid="_x0000_s100354" name="Equation" r:id="rId4" imgW="583947" imgH="241195" progId="">
              <p:embed/>
            </p:oleObj>
          </a:graphicData>
        </a:graphic>
      </p:graphicFrame>
      <p:graphicFrame>
        <p:nvGraphicFramePr>
          <p:cNvPr id="25633" name="Object 33"/>
          <p:cNvGraphicFramePr>
            <a:graphicFrameLocks noChangeAspect="1"/>
          </p:cNvGraphicFramePr>
          <p:nvPr/>
        </p:nvGraphicFramePr>
        <p:xfrm>
          <a:off x="5486400" y="2590800"/>
          <a:ext cx="3071813" cy="1600200"/>
        </p:xfrm>
        <a:graphic>
          <a:graphicData uri="http://schemas.openxmlformats.org/presentationml/2006/ole">
            <p:oleObj spid="_x0000_s100355" name="Equation" r:id="rId5" imgW="2781300" imgH="1333500" progId="">
              <p:embed/>
            </p:oleObj>
          </a:graphicData>
        </a:graphic>
      </p:graphicFrame>
      <p:graphicFrame>
        <p:nvGraphicFramePr>
          <p:cNvPr id="25635" name="Object 35"/>
          <p:cNvGraphicFramePr>
            <a:graphicFrameLocks noChangeAspect="1"/>
          </p:cNvGraphicFramePr>
          <p:nvPr/>
        </p:nvGraphicFramePr>
        <p:xfrm>
          <a:off x="5715000" y="1828800"/>
          <a:ext cx="1600200" cy="759116"/>
        </p:xfrm>
        <a:graphic>
          <a:graphicData uri="http://schemas.openxmlformats.org/presentationml/2006/ole">
            <p:oleObj spid="_x0000_s100356" name="Equation" r:id="rId6" imgW="583947" imgH="279279" progId="">
              <p:embed/>
            </p:oleObj>
          </a:graphicData>
        </a:graphic>
      </p:graphicFrame>
      <p:graphicFrame>
        <p:nvGraphicFramePr>
          <p:cNvPr id="25637" name="Object 37"/>
          <p:cNvGraphicFramePr>
            <a:graphicFrameLocks noChangeAspect="1"/>
          </p:cNvGraphicFramePr>
          <p:nvPr/>
        </p:nvGraphicFramePr>
        <p:xfrm>
          <a:off x="4419600" y="5156200"/>
          <a:ext cx="712788" cy="292100"/>
        </p:xfrm>
        <a:graphic>
          <a:graphicData uri="http://schemas.openxmlformats.org/presentationml/2006/ole">
            <p:oleObj spid="_x0000_s100357" name="Equation" r:id="rId7" imgW="583947" imgH="241195" progId="">
              <p:embed/>
            </p:oleObj>
          </a:graphicData>
        </a:graphic>
      </p:graphicFrame>
      <p:graphicFrame>
        <p:nvGraphicFramePr>
          <p:cNvPr id="25638" name="Object 38"/>
          <p:cNvGraphicFramePr>
            <a:graphicFrameLocks noChangeAspect="1"/>
          </p:cNvGraphicFramePr>
          <p:nvPr/>
        </p:nvGraphicFramePr>
        <p:xfrm>
          <a:off x="5700713" y="5105400"/>
          <a:ext cx="2605087" cy="384175"/>
        </p:xfrm>
        <a:graphic>
          <a:graphicData uri="http://schemas.openxmlformats.org/presentationml/2006/ole">
            <p:oleObj spid="_x0000_s100358" name="Equation" r:id="rId8" imgW="2132674" imgH="317362" progId="">
              <p:embed/>
            </p:oleObj>
          </a:graphicData>
        </a:graphic>
      </p:graphicFrame>
      <p:graphicFrame>
        <p:nvGraphicFramePr>
          <p:cNvPr id="25669" name="Object 69"/>
          <p:cNvGraphicFramePr>
            <a:graphicFrameLocks noChangeAspect="1"/>
          </p:cNvGraphicFramePr>
          <p:nvPr/>
        </p:nvGraphicFramePr>
        <p:xfrm>
          <a:off x="628650" y="2266950"/>
          <a:ext cx="712788" cy="292100"/>
        </p:xfrm>
        <a:graphic>
          <a:graphicData uri="http://schemas.openxmlformats.org/presentationml/2006/ole">
            <p:oleObj spid="_x0000_s100359" name="Equation" r:id="rId9" imgW="583947" imgH="241195" progId="">
              <p:embed/>
            </p:oleObj>
          </a:graphicData>
        </a:graphic>
      </p:graphicFrame>
      <p:graphicFrame>
        <p:nvGraphicFramePr>
          <p:cNvPr id="25670" name="Object 70"/>
          <p:cNvGraphicFramePr>
            <a:graphicFrameLocks noChangeAspect="1"/>
          </p:cNvGraphicFramePr>
          <p:nvPr/>
        </p:nvGraphicFramePr>
        <p:xfrm>
          <a:off x="1828800" y="1828800"/>
          <a:ext cx="1981200" cy="530225"/>
        </p:xfrm>
        <a:graphic>
          <a:graphicData uri="http://schemas.openxmlformats.org/presentationml/2006/ole">
            <p:oleObj spid="_x0000_s100360" name="Equation" r:id="rId10" imgW="1624895" imgH="44430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79" name="Group 55"/>
          <p:cNvGraphicFramePr>
            <a:graphicFrameLocks noGrp="1"/>
          </p:cNvGraphicFramePr>
          <p:nvPr/>
        </p:nvGraphicFramePr>
        <p:xfrm>
          <a:off x="381000" y="914399"/>
          <a:ext cx="8305800" cy="5563237"/>
        </p:xfrm>
        <a:graphic>
          <a:graphicData uri="http://schemas.openxmlformats.org/drawingml/2006/table">
            <a:tbl>
              <a:tblPr/>
              <a:tblGrid>
                <a:gridCol w="1333500"/>
                <a:gridCol w="2957513"/>
                <a:gridCol w="1416050"/>
                <a:gridCol w="2598737"/>
              </a:tblGrid>
              <a:tr h="404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Nilai Statistik Uji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H</a:t>
                      </a:r>
                      <a:r>
                        <a:rPr kumimoji="0" lang="en-US" sz="1800" b="1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Wilayah Kritik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64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besar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hampiran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normal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193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besar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hampiran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Tahoma" pitchFamily="34" charset="0"/>
                        </a:rPr>
                        <a:t>  normal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Arial" charset="0"/>
              </a:rPr>
              <a:t>UJI HIPOTESIS PROPORSI POPULASI</a:t>
            </a:r>
          </a:p>
        </p:txBody>
      </p:sp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722313" y="2190750"/>
          <a:ext cx="649287" cy="265113"/>
        </p:xfrm>
        <a:graphic>
          <a:graphicData uri="http://schemas.openxmlformats.org/presentationml/2006/ole">
            <p:oleObj spid="_x0000_s101378" name="Equation" r:id="rId4" imgW="583947" imgH="241195" progId="">
              <p:embed/>
            </p:oleObj>
          </a:graphicData>
        </a:graphic>
      </p:graphicFrame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2057400" y="1676400"/>
          <a:ext cx="2286000" cy="558800"/>
        </p:xfrm>
        <a:graphic>
          <a:graphicData uri="http://schemas.openxmlformats.org/presentationml/2006/ole">
            <p:oleObj spid="_x0000_s101379" name="Equation" r:id="rId5" imgW="1054100" imgH="508000" progId="">
              <p:embed/>
            </p:oleObj>
          </a:graphicData>
        </a:graphic>
      </p:graphicFrame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26663" name="Object 39"/>
          <p:cNvGraphicFramePr>
            <a:graphicFrameLocks noChangeAspect="1"/>
          </p:cNvGraphicFramePr>
          <p:nvPr/>
        </p:nvGraphicFramePr>
        <p:xfrm>
          <a:off x="5086350" y="2141538"/>
          <a:ext cx="666750" cy="1058862"/>
        </p:xfrm>
        <a:graphic>
          <a:graphicData uri="http://schemas.openxmlformats.org/presentationml/2006/ole">
            <p:oleObj spid="_x0000_s101380" name="Equation" r:id="rId6" imgW="596900" imgH="952500" progId="">
              <p:embed/>
            </p:oleObj>
          </a:graphicData>
        </a:graphic>
      </p:graphicFrame>
      <p:graphicFrame>
        <p:nvGraphicFramePr>
          <p:cNvPr id="26665" name="Object 41"/>
          <p:cNvGraphicFramePr>
            <a:graphicFrameLocks noChangeAspect="1"/>
          </p:cNvGraphicFramePr>
          <p:nvPr/>
        </p:nvGraphicFramePr>
        <p:xfrm>
          <a:off x="6169025" y="2133600"/>
          <a:ext cx="2422525" cy="1079500"/>
        </p:xfrm>
        <a:graphic>
          <a:graphicData uri="http://schemas.openxmlformats.org/presentationml/2006/ole">
            <p:oleObj spid="_x0000_s101381" name="Equation" r:id="rId7" imgW="2197100" imgH="977900" progId="">
              <p:embed/>
            </p:oleObj>
          </a:graphicData>
        </a:graphic>
      </p:graphicFrame>
      <p:graphicFrame>
        <p:nvGraphicFramePr>
          <p:cNvPr id="26667" name="Object 43"/>
          <p:cNvGraphicFramePr>
            <a:graphicFrameLocks noChangeAspect="1"/>
          </p:cNvGraphicFramePr>
          <p:nvPr/>
        </p:nvGraphicFramePr>
        <p:xfrm>
          <a:off x="6169025" y="3968750"/>
          <a:ext cx="2422525" cy="1079500"/>
        </p:xfrm>
        <a:graphic>
          <a:graphicData uri="http://schemas.openxmlformats.org/presentationml/2006/ole">
            <p:oleObj spid="_x0000_s101382" name="Equation" r:id="rId8" imgW="2197100" imgH="977900" progId="">
              <p:embed/>
            </p:oleObj>
          </a:graphicData>
        </a:graphic>
      </p:graphicFrame>
      <p:graphicFrame>
        <p:nvGraphicFramePr>
          <p:cNvPr id="26668" name="Object 44"/>
          <p:cNvGraphicFramePr>
            <a:graphicFrameLocks noChangeAspect="1"/>
          </p:cNvGraphicFramePr>
          <p:nvPr/>
        </p:nvGraphicFramePr>
        <p:xfrm>
          <a:off x="679450" y="3962400"/>
          <a:ext cx="768350" cy="266700"/>
        </p:xfrm>
        <a:graphic>
          <a:graphicData uri="http://schemas.openxmlformats.org/presentationml/2006/ole">
            <p:oleObj spid="_x0000_s101383" name="Equation" r:id="rId9" imgW="685800" imgH="241300" progId="">
              <p:embed/>
            </p:oleObj>
          </a:graphicData>
        </a:graphic>
      </p:graphicFrame>
      <p:graphicFrame>
        <p:nvGraphicFramePr>
          <p:cNvPr id="26670" name="Object 46"/>
          <p:cNvGraphicFramePr>
            <a:graphicFrameLocks noChangeAspect="1"/>
          </p:cNvGraphicFramePr>
          <p:nvPr/>
        </p:nvGraphicFramePr>
        <p:xfrm>
          <a:off x="1828800" y="3429000"/>
          <a:ext cx="2605088" cy="2133600"/>
        </p:xfrm>
        <a:graphic>
          <a:graphicData uri="http://schemas.openxmlformats.org/presentationml/2006/ole">
            <p:oleObj spid="_x0000_s101384" name="Equation" r:id="rId10" imgW="2374900" imgH="1574800" progId="">
              <p:embed/>
            </p:oleObj>
          </a:graphicData>
        </a:graphic>
      </p:graphicFrame>
      <p:graphicFrame>
        <p:nvGraphicFramePr>
          <p:cNvPr id="26672" name="Object 48"/>
          <p:cNvGraphicFramePr>
            <a:graphicFrameLocks noChangeAspect="1"/>
          </p:cNvGraphicFramePr>
          <p:nvPr/>
        </p:nvGraphicFramePr>
        <p:xfrm>
          <a:off x="5005388" y="3962400"/>
          <a:ext cx="785812" cy="1046163"/>
        </p:xfrm>
        <a:graphic>
          <a:graphicData uri="http://schemas.openxmlformats.org/presentationml/2006/ole">
            <p:oleObj spid="_x0000_s101385" name="Equation" r:id="rId11" imgW="710891" imgH="952087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1752600"/>
          </a:xfrm>
          <a:noFill/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400" b="1" dirty="0" smtClean="0">
              <a:latin typeface="Arial Black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b="1" dirty="0" err="1" smtClean="0">
                <a:latin typeface="Arial Black" pitchFamily="34" charset="0"/>
              </a:rPr>
              <a:t>Uji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 smtClean="0">
                <a:latin typeface="Arial Black" pitchFamily="34" charset="0"/>
              </a:rPr>
              <a:t>hipotesis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 smtClean="0">
                <a:latin typeface="Arial Black" pitchFamily="34" charset="0"/>
              </a:rPr>
              <a:t>dilakukan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 smtClean="0">
                <a:latin typeface="Arial Black" pitchFamily="34" charset="0"/>
              </a:rPr>
              <a:t>untuk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 smtClean="0">
                <a:latin typeface="Arial Black" pitchFamily="34" charset="0"/>
              </a:rPr>
              <a:t>mendapatkan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>
                <a:latin typeface="Arial Black" pitchFamily="34" charset="0"/>
              </a:rPr>
              <a:t>kesimpulan</a:t>
            </a:r>
            <a:r>
              <a:rPr lang="en-US" sz="2400" b="1" dirty="0">
                <a:latin typeface="Arial Black" pitchFamily="34" charset="0"/>
              </a:rPr>
              <a:t> </a:t>
            </a:r>
            <a:r>
              <a:rPr lang="en-US" sz="2400" b="1" dirty="0" err="1" smtClean="0">
                <a:latin typeface="Arial Black" pitchFamily="34" charset="0"/>
              </a:rPr>
              <a:t>tentang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 smtClean="0">
                <a:latin typeface="Arial Black" pitchFamily="34" charset="0"/>
              </a:rPr>
              <a:t>populasi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b="1" dirty="0" err="1">
                <a:latin typeface="Arial Black" pitchFamily="34" charset="0"/>
              </a:rPr>
              <a:t>berdasarkan</a:t>
            </a:r>
            <a:r>
              <a:rPr lang="en-US" sz="2400" b="1" dirty="0">
                <a:latin typeface="Arial Black" pitchFamily="34" charset="0"/>
              </a:rPr>
              <a:t> </a:t>
            </a:r>
            <a:r>
              <a:rPr lang="en-US" sz="2400" b="1" dirty="0" err="1">
                <a:latin typeface="Arial Black" pitchFamily="34" charset="0"/>
              </a:rPr>
              <a:t>sampel</a:t>
            </a:r>
            <a:r>
              <a:rPr lang="en-US" sz="2400" b="1" dirty="0">
                <a:latin typeface="Arial Black" pitchFamily="34" charset="0"/>
              </a:rPr>
              <a:t> yang </a:t>
            </a:r>
            <a:r>
              <a:rPr lang="en-US" sz="2400" b="1" dirty="0" err="1" smtClean="0">
                <a:latin typeface="Arial Black" pitchFamily="34" charset="0"/>
              </a:rPr>
              <a:t>ada</a:t>
            </a:r>
            <a:r>
              <a:rPr lang="en-US" sz="2400" b="1" dirty="0" smtClean="0">
                <a:latin typeface="Arial Black" pitchFamily="34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400" b="1" dirty="0">
              <a:latin typeface="Arial Black" pitchFamily="34" charset="0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UJI  HIPOTESIS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04800" y="2743200"/>
            <a:ext cx="8382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 err="1"/>
              <a:t>Bila</a:t>
            </a:r>
            <a:r>
              <a:rPr lang="en-US" sz="2400" b="1" dirty="0"/>
              <a:t> </a:t>
            </a:r>
            <a:r>
              <a:rPr lang="en-US" sz="2400" b="1" dirty="0" err="1"/>
              <a:t>kita</a:t>
            </a:r>
            <a:r>
              <a:rPr lang="en-US" sz="2400" b="1" dirty="0"/>
              <a:t> </a:t>
            </a:r>
            <a:r>
              <a:rPr lang="en-US" sz="2400" b="1" dirty="0" err="1"/>
              <a:t>ingin</a:t>
            </a:r>
            <a:r>
              <a:rPr lang="en-US" sz="2400" b="1" dirty="0"/>
              <a:t> </a:t>
            </a:r>
            <a:r>
              <a:rPr lang="en-US" sz="2400" b="1" dirty="0" err="1"/>
              <a:t>mengetahui</a:t>
            </a:r>
            <a:r>
              <a:rPr lang="en-US" sz="2400" b="1" dirty="0"/>
              <a:t> </a:t>
            </a:r>
            <a:r>
              <a:rPr lang="en-US" sz="2400" b="1" dirty="0" err="1"/>
              <a:t>pendapat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 smtClean="0"/>
              <a:t>UB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 smtClean="0"/>
              <a:t>Kenyamanan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Kampus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menanyai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seluruh</a:t>
            </a:r>
            <a:r>
              <a:rPr lang="en-US" sz="2400" b="1" dirty="0" smtClean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err="1">
                <a:sym typeface="Wingdings" pitchFamily="2" charset="2"/>
              </a:rPr>
              <a:t>sensus</a:t>
            </a:r>
            <a:r>
              <a:rPr lang="en-US" sz="2400" b="1" dirty="0">
                <a:sym typeface="Wingdings" pitchFamily="2" charset="2"/>
              </a:rPr>
              <a:t>  </a:t>
            </a:r>
            <a:r>
              <a:rPr lang="en-US" sz="2400" b="1" dirty="0" err="1">
                <a:sym typeface="Wingdings" pitchFamily="2" charset="2"/>
              </a:rPr>
              <a:t>analisis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deskriptif</a:t>
            </a:r>
            <a:r>
              <a:rPr lang="en-US" sz="2400" b="1" dirty="0">
                <a:sym typeface="Wingdings" pitchFamily="2" charset="2"/>
              </a:rPr>
              <a:t>  </a:t>
            </a:r>
            <a:r>
              <a:rPr lang="en-US" sz="2400" b="1" dirty="0" err="1" smtClean="0">
                <a:sym typeface="Wingdings" pitchFamily="2" charset="2"/>
              </a:rPr>
              <a:t>maka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tidak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perlu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uji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hipotesis</a:t>
            </a:r>
            <a:r>
              <a:rPr lang="en-US" sz="2400" b="1" dirty="0">
                <a:sym typeface="Wingdings" pitchFamily="2" charset="2"/>
              </a:rPr>
              <a:t>.</a:t>
            </a:r>
            <a:endParaRPr lang="en-US" sz="2400" b="1" dirty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81000" y="4724400"/>
            <a:ext cx="82296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b="1" dirty="0" err="1"/>
              <a:t>Tetapi</a:t>
            </a:r>
            <a:r>
              <a:rPr lang="en-US" sz="2400" b="1" dirty="0"/>
              <a:t> </a:t>
            </a: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kita</a:t>
            </a:r>
            <a:r>
              <a:rPr lang="en-US" sz="2400" b="1" dirty="0" smtClean="0"/>
              <a:t> </a:t>
            </a:r>
            <a:r>
              <a:rPr lang="en-US" sz="2400" b="1" dirty="0" err="1"/>
              <a:t>hanya</a:t>
            </a:r>
            <a:r>
              <a:rPr lang="en-US" sz="2400" b="1" dirty="0"/>
              <a:t> </a:t>
            </a:r>
            <a:r>
              <a:rPr lang="en-US" sz="2400" b="1" dirty="0" err="1"/>
              <a:t>mengambil</a:t>
            </a:r>
            <a:r>
              <a:rPr lang="en-US" sz="2400" b="1" dirty="0"/>
              <a:t> </a:t>
            </a:r>
            <a:r>
              <a:rPr lang="en-US" sz="2400" b="1" dirty="0" err="1"/>
              <a:t>sampel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err="1">
                <a:sym typeface="Wingdings" pitchFamily="2" charset="2"/>
              </a:rPr>
              <a:t>uji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hipotesis</a:t>
            </a:r>
            <a:r>
              <a:rPr lang="en-US" sz="2400" b="1" dirty="0">
                <a:sym typeface="Wingdings" pitchFamily="2" charset="2"/>
              </a:rPr>
              <a:t>  </a:t>
            </a:r>
            <a:r>
              <a:rPr lang="en-US" sz="2400" b="1" dirty="0" err="1">
                <a:sym typeface="Wingdings" pitchFamily="2" charset="2"/>
              </a:rPr>
              <a:t>untuk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membuktikan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jawaban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dari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sampel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mahasoswa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tersebut</a:t>
            </a:r>
            <a:r>
              <a:rPr lang="en-US" sz="2400" b="1" dirty="0" smtClean="0">
                <a:sym typeface="Wingdings" pitchFamily="2" charset="2"/>
              </a:rPr>
              <a:t>  </a:t>
            </a:r>
            <a:r>
              <a:rPr lang="en-US" sz="2400" b="1" dirty="0" err="1" smtClean="0">
                <a:sym typeface="Wingdings" pitchFamily="2" charset="2"/>
              </a:rPr>
              <a:t>apa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dapat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mewakili</a:t>
            </a:r>
            <a:r>
              <a:rPr lang="en-US" sz="2400" b="1" dirty="0" smtClean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jawaban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seluruh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 smtClean="0">
                <a:sym typeface="Wingdings" pitchFamily="2" charset="2"/>
              </a:rPr>
              <a:t>mahasiswa</a:t>
            </a:r>
            <a:r>
              <a:rPr lang="en-US" sz="2400" b="1" dirty="0" smtClean="0">
                <a:sym typeface="Wingdings" pitchFamily="2" charset="2"/>
              </a:rPr>
              <a:t> UB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1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uild="p" animBg="1"/>
      <p:bldP spid="8198" grpId="0" animBg="1"/>
      <p:bldP spid="8199" grpId="0"/>
      <p:bldP spid="8200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04800" y="1143000"/>
            <a:ext cx="8382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US" sz="3200" b="1" dirty="0" smtClean="0"/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 smtClean="0"/>
              <a:t>Kesimpulan</a:t>
            </a:r>
            <a:r>
              <a:rPr lang="en-US" sz="3200" b="1" dirty="0" smtClean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</a:t>
            </a:r>
            <a:r>
              <a:rPr lang="en-US" sz="3200" b="1" dirty="0" err="1" smtClean="0"/>
              <a:t>uji</a:t>
            </a:r>
            <a:r>
              <a:rPr lang="en-US" sz="3200" b="1" dirty="0" smtClean="0"/>
              <a:t> </a:t>
            </a:r>
            <a:r>
              <a:rPr lang="en-US" sz="3200" b="1" dirty="0" err="1"/>
              <a:t>hipotesis</a:t>
            </a:r>
            <a:r>
              <a:rPr lang="en-US" sz="3200" b="1" dirty="0"/>
              <a:t> </a:t>
            </a:r>
            <a:r>
              <a:rPr lang="en-US" sz="3200" b="1" dirty="0" err="1"/>
              <a:t>secara</a:t>
            </a:r>
            <a:r>
              <a:rPr lang="en-US" sz="3200" b="1" dirty="0"/>
              <a:t> </a:t>
            </a:r>
            <a:r>
              <a:rPr lang="en-US" sz="3200" b="1" dirty="0" err="1"/>
              <a:t>statistik</a:t>
            </a:r>
            <a:r>
              <a:rPr lang="en-US" sz="3200" b="1" dirty="0"/>
              <a:t> </a:t>
            </a:r>
            <a:r>
              <a:rPr lang="en-US" sz="3200" b="1" dirty="0" err="1"/>
              <a:t>hanya</a:t>
            </a:r>
            <a:r>
              <a:rPr lang="en-US" sz="3200" b="1" dirty="0"/>
              <a:t> </a:t>
            </a:r>
            <a:r>
              <a:rPr lang="en-US" sz="3200" b="1" dirty="0" err="1"/>
              <a:t>berupa</a:t>
            </a:r>
            <a:r>
              <a:rPr lang="en-US" sz="3200" b="1" dirty="0"/>
              <a:t>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menerima</a:t>
            </a:r>
            <a:r>
              <a:rPr lang="en-US" sz="3200" b="1" dirty="0" smtClean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menolak</a:t>
            </a:r>
            <a:r>
              <a:rPr lang="en-US" sz="3200" b="1" dirty="0"/>
              <a:t> </a:t>
            </a:r>
            <a:r>
              <a:rPr lang="en-US" sz="3200" b="1" dirty="0" err="1" smtClean="0"/>
              <a:t>hipotesis</a:t>
            </a:r>
            <a:r>
              <a:rPr lang="en-US" sz="3200" b="1" dirty="0" smtClean="0"/>
              <a:t>”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endParaRPr lang="en-US" sz="3200" b="1" dirty="0" smtClean="0"/>
          </a:p>
          <a:p>
            <a:pPr marL="342900" indent="-342900" algn="ctr">
              <a:spcBef>
                <a:spcPct val="20000"/>
              </a:spcBef>
            </a:pPr>
            <a:r>
              <a:rPr lang="en-US" sz="3200" b="1" dirty="0" err="1" smtClean="0"/>
              <a:t>tidak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dapat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membuktikan</a:t>
            </a:r>
            <a:r>
              <a:rPr lang="en-US" sz="3200" b="1" dirty="0" smtClean="0"/>
              <a:t> </a:t>
            </a:r>
            <a:r>
              <a:rPr lang="en-US" sz="3200" b="1" dirty="0" err="1"/>
              <a:t>kebenaran</a:t>
            </a:r>
            <a:r>
              <a:rPr lang="en-US" sz="3200" b="1" dirty="0"/>
              <a:t> </a:t>
            </a:r>
            <a:r>
              <a:rPr lang="en-US" sz="3200" b="1" dirty="0" err="1"/>
              <a:t>hipotesis</a:t>
            </a:r>
            <a:r>
              <a:rPr lang="en-US" sz="3200" b="1" dirty="0"/>
              <a:t> </a:t>
            </a:r>
            <a:r>
              <a:rPr lang="en-US" sz="3200" b="1" dirty="0" err="1"/>
              <a:t>karena</a:t>
            </a:r>
            <a:r>
              <a:rPr lang="en-US" sz="3200" b="1" dirty="0"/>
              <a:t> </a:t>
            </a:r>
            <a:r>
              <a:rPr lang="en-US" sz="3200" b="1" dirty="0" err="1"/>
              <a:t>statistika</a:t>
            </a:r>
            <a:r>
              <a:rPr lang="en-US" sz="3200" b="1" dirty="0"/>
              <a:t> </a:t>
            </a:r>
            <a:r>
              <a:rPr lang="en-US" sz="3200" b="1" dirty="0" err="1" smtClean="0"/>
              <a:t>ini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tidak</a:t>
            </a:r>
            <a:r>
              <a:rPr lang="en-US" sz="3200" b="1" dirty="0" smtClean="0"/>
              <a:t> </a:t>
            </a:r>
            <a:r>
              <a:rPr lang="en-US" sz="3200" b="1" dirty="0" err="1"/>
              <a:t>melakukan</a:t>
            </a:r>
            <a:r>
              <a:rPr lang="en-US" sz="3200" b="1" dirty="0"/>
              <a:t> </a:t>
            </a:r>
            <a:r>
              <a:rPr lang="en-US" sz="3200" b="1" dirty="0" err="1" smtClean="0"/>
              <a:t>pembuktian</a:t>
            </a:r>
            <a:r>
              <a:rPr lang="en-US" sz="3200" b="1" dirty="0" smtClean="0"/>
              <a:t>.</a:t>
            </a:r>
          </a:p>
          <a:p>
            <a:pPr marL="342900" indent="-342900" algn="ctr">
              <a:spcBef>
                <a:spcPct val="20000"/>
              </a:spcBef>
            </a:pP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UJI  HIPOTESIS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981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/>
              <a:t>“</a:t>
            </a:r>
            <a:r>
              <a:rPr lang="en-US" sz="2800" b="1" dirty="0" err="1" smtClean="0"/>
              <a:t>Penerimaan</a:t>
            </a:r>
            <a:r>
              <a:rPr lang="en-US" sz="2800" b="1" dirty="0" smtClean="0"/>
              <a:t>”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terjadi</a:t>
            </a:r>
            <a:r>
              <a:rPr lang="en-US" sz="2800" b="1" dirty="0"/>
              <a:t> </a:t>
            </a:r>
            <a:r>
              <a:rPr lang="en-US" sz="2800" b="1" dirty="0" err="1"/>
              <a:t>karena</a:t>
            </a:r>
            <a:r>
              <a:rPr lang="en-US" sz="2800" b="1" dirty="0"/>
              <a:t> TIDAK CUKUP BUKTI </a:t>
            </a:r>
            <a:r>
              <a:rPr lang="en-US" sz="2800" b="1" dirty="0" err="1"/>
              <a:t>untuk</a:t>
            </a:r>
            <a:r>
              <a:rPr lang="en-US" sz="2800" b="1" dirty="0"/>
              <a:t> MENOLAK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/>
              <a:t>BUKAN </a:t>
            </a:r>
            <a:r>
              <a:rPr lang="en-US" sz="2800" b="1" dirty="0" err="1"/>
              <a:t>karena</a:t>
            </a:r>
            <a:r>
              <a:rPr lang="en-US" sz="2800" b="1" dirty="0"/>
              <a:t> HIPOTESIS ITU BENAR </a:t>
            </a:r>
            <a:r>
              <a:rPr lang="en-US" sz="2800" b="1" dirty="0" smtClean="0"/>
              <a:t>.</a:t>
            </a:r>
            <a:endParaRPr lang="en-US" sz="2800" b="1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4267200"/>
            <a:ext cx="822960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800" b="1" dirty="0" smtClean="0"/>
              <a:t>“</a:t>
            </a:r>
            <a:r>
              <a:rPr lang="en-US" sz="2800" b="1" dirty="0" err="1" smtClean="0"/>
              <a:t>Penolakan</a:t>
            </a:r>
            <a:r>
              <a:rPr lang="en-US" sz="2800" b="1" dirty="0" smtClean="0"/>
              <a:t>”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terjadi</a:t>
            </a:r>
            <a:r>
              <a:rPr lang="en-US" sz="2800" b="1" dirty="0"/>
              <a:t> </a:t>
            </a:r>
            <a:r>
              <a:rPr lang="en-US" sz="2800" b="1" dirty="0" err="1"/>
              <a:t>karena</a:t>
            </a:r>
            <a:r>
              <a:rPr lang="en-US" sz="2800" b="1" dirty="0"/>
              <a:t> TIDAK CUKUP BUKTI </a:t>
            </a:r>
            <a:r>
              <a:rPr lang="en-US" sz="2800" b="1" dirty="0" err="1"/>
              <a:t>untuk</a:t>
            </a:r>
            <a:r>
              <a:rPr lang="en-US" sz="2800" b="1" dirty="0"/>
              <a:t> MENERIMA </a:t>
            </a:r>
            <a:r>
              <a:rPr lang="en-US" sz="2800" b="1" dirty="0" err="1" smtClean="0"/>
              <a:t>hipotesis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/>
              <a:t>BUKAN </a:t>
            </a:r>
            <a:r>
              <a:rPr lang="en-US" sz="2800" b="1" dirty="0" err="1"/>
              <a:t>karena</a:t>
            </a:r>
            <a:r>
              <a:rPr lang="en-US" sz="2800" b="1" dirty="0"/>
              <a:t> HIPOTESIS ITU </a:t>
            </a:r>
            <a:r>
              <a:rPr lang="en-US" sz="2800" b="1" dirty="0" smtClean="0"/>
              <a:t>SALAH.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1"/>
          </a:solidFill>
          <a:ln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UJI  HIPOTESIS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  <p:bldP spid="10244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tx1"/>
          </a:solidFill>
        </p:spPr>
        <p:txBody>
          <a:bodyPr/>
          <a:lstStyle/>
          <a:p>
            <a:r>
              <a:rPr lang="en-US" sz="3200" dirty="0" err="1" smtClean="0">
                <a:solidFill>
                  <a:schemeClr val="bg1"/>
                </a:solidFill>
                <a:latin typeface="Arial Black" pitchFamily="34" charset="0"/>
              </a:rPr>
              <a:t>Contoh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: UJI HIPOTESIS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1295400"/>
          </a:xfrm>
        </p:spPr>
        <p:txBody>
          <a:bodyPr/>
          <a:lstStyle/>
          <a:p>
            <a:pPr algn="ctr">
              <a:buNone/>
            </a:pP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petani</a:t>
            </a:r>
            <a:r>
              <a:rPr lang="en-US" sz="2400" dirty="0" smtClean="0"/>
              <a:t> </a:t>
            </a:r>
            <a:r>
              <a:rPr lang="en-US" sz="2400" dirty="0" err="1" smtClean="0"/>
              <a:t>Apel</a:t>
            </a:r>
            <a:r>
              <a:rPr lang="en-US" sz="2400" dirty="0" smtClean="0"/>
              <a:t> </a:t>
            </a:r>
            <a:r>
              <a:rPr lang="en-US" sz="2400" dirty="0" err="1" smtClean="0"/>
              <a:t>menanam</a:t>
            </a:r>
            <a:r>
              <a:rPr lang="en-US" sz="2400" dirty="0" smtClean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Apel</a:t>
            </a:r>
            <a:r>
              <a:rPr lang="en-US" sz="2400" dirty="0" smtClean="0"/>
              <a:t> </a:t>
            </a:r>
            <a:r>
              <a:rPr lang="en-US" sz="2400" dirty="0" err="1" smtClean="0"/>
              <a:t>Manalagi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menjamin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 </a:t>
            </a:r>
            <a:r>
              <a:rPr lang="en-US" sz="2400" dirty="0" err="1" smtClean="0"/>
              <a:t>buah-apel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enak</a:t>
            </a:r>
            <a:r>
              <a:rPr lang="en-US" sz="2400" dirty="0" smtClean="0"/>
              <a:t> </a:t>
            </a:r>
            <a:r>
              <a:rPr lang="en-US" sz="2400" dirty="0" err="1" smtClean="0"/>
              <a:t>rasanya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buah-apel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sebelumnya</a:t>
            </a:r>
            <a:endParaRPr lang="en-US" sz="24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200" y="2438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u="sng" dirty="0" err="1"/>
              <a:t>Hipotesis</a:t>
            </a:r>
            <a:r>
              <a:rPr lang="en-US" sz="2400" u="sng" dirty="0"/>
              <a:t> </a:t>
            </a:r>
            <a:r>
              <a:rPr lang="en-US" sz="2400" u="sng" dirty="0" err="1"/>
              <a:t>awal</a:t>
            </a:r>
            <a:r>
              <a:rPr lang="en-US" sz="2400" u="sng" dirty="0"/>
              <a:t> </a:t>
            </a:r>
            <a:r>
              <a:rPr lang="en-US" sz="2400" dirty="0"/>
              <a:t>: 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apel</a:t>
            </a:r>
            <a:r>
              <a:rPr lang="en-US" sz="2400" dirty="0" smtClean="0"/>
              <a:t> </a:t>
            </a:r>
            <a:r>
              <a:rPr lang="en-US" sz="2400" dirty="0" err="1" smtClean="0"/>
              <a:t>Manalagi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enak</a:t>
            </a:r>
            <a:r>
              <a:rPr lang="en-US" sz="2400" dirty="0" smtClean="0"/>
              <a:t> </a:t>
            </a:r>
            <a:r>
              <a:rPr lang="en-US" sz="2400" dirty="0" err="1" smtClean="0"/>
              <a:t>rasanya</a:t>
            </a:r>
            <a:r>
              <a:rPr lang="en-US" sz="2400" dirty="0" smtClean="0"/>
              <a:t> </a:t>
            </a:r>
            <a:r>
              <a:rPr lang="en-US" sz="2400" dirty="0" err="1" smtClean="0"/>
              <a:t>dibandingkan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apel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endParaRPr lang="en-US" sz="24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57200" y="4038600"/>
            <a:ext cx="822960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b="1" dirty="0" err="1" smtClean="0"/>
              <a:t>Petani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/>
              <a:t>mengambil</a:t>
            </a:r>
            <a:r>
              <a:rPr lang="en-US" sz="2400" b="1" dirty="0"/>
              <a:t> </a:t>
            </a:r>
            <a:r>
              <a:rPr lang="en-US" sz="2400" b="1" dirty="0" err="1"/>
              <a:t>sampel</a:t>
            </a:r>
            <a:r>
              <a:rPr lang="en-US" sz="2400" b="1" dirty="0"/>
              <a:t> </a:t>
            </a:r>
            <a:r>
              <a:rPr lang="en-US" sz="2400" b="1" dirty="0" err="1" smtClean="0"/>
              <a:t>konsumen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/>
              <a:t>menguji</a:t>
            </a:r>
            <a:r>
              <a:rPr lang="en-US" sz="2400" b="1" dirty="0"/>
              <a:t> </a:t>
            </a:r>
            <a:r>
              <a:rPr lang="en-US" sz="2400" b="1" dirty="0" err="1" smtClean="0"/>
              <a:t>pendapat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konsumen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tentang</a:t>
            </a:r>
            <a:r>
              <a:rPr lang="en-US" sz="2400" b="1" dirty="0" smtClean="0"/>
              <a:t> “rasa </a:t>
            </a:r>
            <a:r>
              <a:rPr lang="en-US" sz="2400" b="1" dirty="0" err="1" smtClean="0"/>
              <a:t>buah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apelnya</a:t>
            </a:r>
            <a:r>
              <a:rPr lang="en-US" sz="2400" b="1" dirty="0" smtClean="0"/>
              <a:t>”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/>
              <a:t>berharap</a:t>
            </a:r>
            <a:r>
              <a:rPr lang="en-US" sz="2400" b="1" dirty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 </a:t>
            </a:r>
            <a:r>
              <a:rPr lang="en-US" sz="2400" b="1" dirty="0" err="1"/>
              <a:t>awal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ditolak</a:t>
            </a:r>
            <a:r>
              <a:rPr lang="en-US" sz="2400" b="1" dirty="0"/>
              <a:t>, </a:t>
            </a:r>
            <a:r>
              <a:rPr lang="en-US" sz="2400" b="1" dirty="0" err="1"/>
              <a:t>sehingga</a:t>
            </a:r>
            <a:r>
              <a:rPr lang="en-US" sz="2400" b="1" dirty="0"/>
              <a:t> </a:t>
            </a:r>
            <a:r>
              <a:rPr lang="en-US" sz="2400" b="1" dirty="0" err="1"/>
              <a:t>pendapatnya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diterima</a:t>
            </a:r>
            <a:r>
              <a:rPr lang="en-US" sz="2400" b="1" dirty="0"/>
              <a:t>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build="p"/>
      <p:bldP spid="11268" grpId="0"/>
      <p:bldP spid="11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3738"/>
          </a:xfrm>
          <a:solidFill>
            <a:srgbClr val="040000"/>
          </a:solidFill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Black" pitchFamily="34" charset="0"/>
              </a:rPr>
              <a:t>PERUMUSAN   HIPOTESIS  DALAM PENELITIAN</a:t>
            </a:r>
            <a:endParaRPr lang="en-US" sz="24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838200"/>
            <a:ext cx="5410200" cy="5486400"/>
            <a:chOff x="5508" y="3785"/>
            <a:chExt cx="4500" cy="7785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5508" y="3785"/>
              <a:ext cx="2915" cy="108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sz="1400" b="1" dirty="0" err="1">
                  <a:latin typeface="Tahoma" pitchFamily="34" charset="0"/>
                </a:rPr>
                <a:t>Sumber</a:t>
              </a:r>
              <a:r>
                <a:rPr lang="en-US" sz="1400" b="1" dirty="0">
                  <a:latin typeface="Tahoma" pitchFamily="34" charset="0"/>
                </a:rPr>
                <a:t> </a:t>
              </a:r>
              <a:r>
                <a:rPr lang="en-US" sz="1400" b="1" dirty="0" err="1">
                  <a:latin typeface="Tahoma" pitchFamily="34" charset="0"/>
                </a:rPr>
                <a:t>Masalah</a:t>
              </a:r>
              <a:endParaRPr lang="en-US" sz="1400" b="1" dirty="0">
                <a:latin typeface="Tahoma" pitchFamily="34" charset="0"/>
              </a:endParaRPr>
            </a:p>
            <a:p>
              <a:pPr algn="ctr"/>
              <a:r>
                <a:rPr lang="en-US" sz="1400" b="1" dirty="0" err="1">
                  <a:latin typeface="Tahoma" pitchFamily="34" charset="0"/>
                </a:rPr>
                <a:t>Kehidupan</a:t>
              </a:r>
              <a:r>
                <a:rPr lang="en-US" sz="1400" b="1" dirty="0">
                  <a:latin typeface="Tahoma" pitchFamily="34" charset="0"/>
                </a:rPr>
                <a:t> </a:t>
              </a:r>
              <a:r>
                <a:rPr lang="en-US" sz="1400" b="1" dirty="0" err="1">
                  <a:latin typeface="Tahoma" pitchFamily="34" charset="0"/>
                </a:rPr>
                <a:t>sehari-hari</a:t>
              </a:r>
              <a:endParaRPr lang="en-US" sz="1400" b="1" dirty="0">
                <a:latin typeface="Tahoma" pitchFamily="34" charset="0"/>
              </a:endParaRPr>
            </a:p>
            <a:p>
              <a:pPr algn="ctr"/>
              <a:r>
                <a:rPr lang="en-US" sz="1400" b="1" dirty="0" err="1">
                  <a:latin typeface="Tahoma" pitchFamily="34" charset="0"/>
                </a:rPr>
                <a:t>Teoritis</a:t>
              </a:r>
              <a:endParaRPr lang="en-US" sz="1400" b="1" dirty="0">
                <a:latin typeface="Tahoma" pitchFamily="34" charset="0"/>
              </a:endParaRPr>
            </a:p>
            <a:p>
              <a:endParaRPr lang="en-US" sz="1400" b="1" dirty="0">
                <a:latin typeface="Tahoma" pitchFamily="34" charset="0"/>
              </a:endParaRP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5508" y="5405"/>
              <a:ext cx="3106" cy="126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sz="1400" b="1">
                  <a:latin typeface="Tahoma" pitchFamily="34" charset="0"/>
                </a:rPr>
                <a:t>Teori</a:t>
              </a:r>
            </a:p>
            <a:p>
              <a:pPr algn="ctr"/>
              <a:r>
                <a:rPr lang="en-US" sz="1400" b="1">
                  <a:latin typeface="Tahoma" pitchFamily="34" charset="0"/>
                </a:rPr>
                <a:t>Penelitian terdahulu</a:t>
              </a:r>
            </a:p>
            <a:p>
              <a:pPr algn="ctr"/>
              <a:r>
                <a:rPr lang="en-US" sz="1400" b="1">
                  <a:latin typeface="Tahoma" pitchFamily="34" charset="0"/>
                </a:rPr>
                <a:t>Penelitian Pendahuluan</a:t>
              </a:r>
            </a:p>
            <a:p>
              <a:pPr algn="ctr"/>
              <a:r>
                <a:rPr lang="en-US" sz="1400" b="1">
                  <a:latin typeface="Tahoma" pitchFamily="34" charset="0"/>
                </a:rPr>
                <a:t>Akal sehat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5763" y="7205"/>
              <a:ext cx="2340" cy="63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sz="1600" b="1">
                  <a:latin typeface="Tahoma" pitchFamily="34" charset="0"/>
                </a:rPr>
                <a:t>Perumusan Hipotesis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5688" y="8405"/>
              <a:ext cx="2989" cy="894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sz="1600" b="1">
                  <a:latin typeface="Tahoma" pitchFamily="34" charset="0"/>
                </a:rPr>
                <a:t>Instrumen penelitian</a:t>
              </a:r>
            </a:p>
            <a:p>
              <a:pPr algn="ctr"/>
              <a:r>
                <a:rPr lang="en-US" sz="1600" b="1">
                  <a:latin typeface="Tahoma" pitchFamily="34" charset="0"/>
                </a:rPr>
                <a:t>Variabel, Data</a:t>
              </a:r>
            </a:p>
            <a:p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5793" y="10850"/>
              <a:ext cx="2340" cy="72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sz="1600" b="1">
                  <a:latin typeface="Tahoma" pitchFamily="34" charset="0"/>
                </a:rPr>
                <a:t>Kesimpulan Dan Implikasi</a:t>
              </a:r>
            </a:p>
            <a:p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5793" y="9724"/>
              <a:ext cx="2340" cy="540"/>
            </a:xfrm>
            <a:prstGeom prst="rect">
              <a:avLst/>
            </a:prstGeom>
            <a:solidFill>
              <a:srgbClr val="66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r>
                <a:rPr lang="en-US" sz="1600" b="1">
                  <a:latin typeface="Tahoma" pitchFamily="34" charset="0"/>
                </a:rPr>
                <a:t>Pengujian Hipotesis</a:t>
              </a:r>
            </a:p>
            <a:p>
              <a:pPr algn="ctr"/>
              <a:endParaRPr lang="en-US" sz="1600" b="1">
                <a:latin typeface="Tahoma" pitchFamily="34" charset="0"/>
              </a:endParaRP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6948" y="4865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6948" y="6664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6948" y="7820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6948" y="9184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6948" y="10265"/>
              <a:ext cx="0" cy="5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8208" y="11165"/>
              <a:ext cx="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V="1">
              <a:off x="10008" y="4505"/>
              <a:ext cx="0" cy="66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H="1">
              <a:off x="8388" y="4505"/>
              <a:ext cx="16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Diunduh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:   </a:t>
            </a:r>
            <a:r>
              <a:rPr lang="en-US" sz="1600" i="1" dirty="0" smtClean="0"/>
              <a:t>elearning.upnjatim.ac.id/courses/HKB5003/document/</a:t>
            </a:r>
            <a:r>
              <a:rPr lang="en-US" sz="1600" b="1" i="1" dirty="0" smtClean="0"/>
              <a:t>hipotesis</a:t>
            </a:r>
            <a:r>
              <a:rPr lang="en-US" sz="1600" i="1" dirty="0" smtClean="0"/>
              <a:t>.</a:t>
            </a:r>
            <a:r>
              <a:rPr lang="en-US" sz="1600" b="1" i="1" dirty="0" smtClean="0"/>
              <a:t>ppt</a:t>
            </a:r>
            <a:r>
              <a:rPr lang="en-US" sz="1600" i="1" dirty="0" smtClean="0"/>
              <a:t>?...</a:t>
            </a:r>
            <a:r>
              <a:rPr lang="en-US" sz="1600" b="1" dirty="0" smtClean="0"/>
              <a:t> …… 28/9/2012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22098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400" b="1" dirty="0" smtClean="0"/>
              <a:t>Pak </a:t>
            </a:r>
            <a:r>
              <a:rPr lang="en-US" sz="2400" b="1" dirty="0" err="1" smtClean="0"/>
              <a:t>Ario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seorang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petugas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penyuluh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pertanian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lapangan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memperbaiki</a:t>
            </a:r>
            <a:r>
              <a:rPr lang="en-US" sz="2400" b="1" dirty="0" smtClean="0"/>
              <a:t> </a:t>
            </a:r>
            <a:r>
              <a:rPr lang="en-US" sz="2400" b="1" dirty="0" err="1"/>
              <a:t>metoda</a:t>
            </a:r>
            <a:r>
              <a:rPr lang="en-US" sz="2400" b="1" dirty="0"/>
              <a:t> </a:t>
            </a:r>
            <a:r>
              <a:rPr lang="en-US" sz="2400" b="1" dirty="0" err="1" smtClean="0"/>
              <a:t>penyuluhan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pertanian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menjadi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tugasnya</a:t>
            </a:r>
            <a:r>
              <a:rPr lang="en-US" sz="2400" b="1" dirty="0" smtClean="0"/>
              <a:t>. 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400" b="1" dirty="0" smtClean="0"/>
              <a:t>Pak </a:t>
            </a:r>
            <a:r>
              <a:rPr lang="en-US" sz="2400" b="1" dirty="0" err="1" smtClean="0"/>
              <a:t>Ario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berkeyakinan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bahwa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setelah</a:t>
            </a:r>
            <a:r>
              <a:rPr lang="en-US" sz="2400" b="1" dirty="0" smtClean="0"/>
              <a:t> </a:t>
            </a:r>
            <a:r>
              <a:rPr lang="en-US" sz="2400" b="1" dirty="0" err="1"/>
              <a:t>perbaikan</a:t>
            </a:r>
            <a:r>
              <a:rPr lang="en-US" sz="2400" b="1" dirty="0"/>
              <a:t> </a:t>
            </a:r>
            <a:r>
              <a:rPr lang="en-US" sz="2400" b="1" dirty="0" err="1"/>
              <a:t>metoda</a:t>
            </a:r>
            <a:r>
              <a:rPr lang="en-US" sz="2400" b="1" dirty="0"/>
              <a:t> </a:t>
            </a:r>
            <a:r>
              <a:rPr lang="en-US" sz="2400" b="1" dirty="0" err="1" smtClean="0"/>
              <a:t>penyuluhannya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maka</a:t>
            </a:r>
            <a:r>
              <a:rPr lang="en-US" sz="2400" b="1" dirty="0" smtClean="0"/>
              <a:t> </a:t>
            </a:r>
            <a:r>
              <a:rPr lang="en-US" sz="2400" b="1" dirty="0"/>
              <a:t>rata-rata </a:t>
            </a:r>
            <a:r>
              <a:rPr lang="en-US" sz="2400" b="1" dirty="0" err="1" smtClean="0"/>
              <a:t>pengetahuan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petani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tentang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usaha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pertanian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mengalami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peningkatan</a:t>
            </a:r>
            <a:r>
              <a:rPr lang="en-US" sz="2400" b="1" dirty="0" smtClean="0"/>
              <a:t>. 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400" b="1" dirty="0" err="1" smtClean="0"/>
              <a:t>Bagaimana</a:t>
            </a:r>
            <a:r>
              <a:rPr lang="en-US" sz="2400" b="1" dirty="0" smtClean="0"/>
              <a:t> </a:t>
            </a:r>
            <a:r>
              <a:rPr lang="en-US" sz="2400" b="1" dirty="0" err="1"/>
              <a:t>ia</a:t>
            </a:r>
            <a:r>
              <a:rPr lang="en-US" sz="2400" b="1" dirty="0"/>
              <a:t> </a:t>
            </a:r>
            <a:r>
              <a:rPr lang="en-US" sz="2400" b="1" dirty="0" err="1"/>
              <a:t>menyusun</a:t>
            </a:r>
            <a:r>
              <a:rPr lang="en-US" sz="2400" b="1" dirty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 </a:t>
            </a:r>
            <a:r>
              <a:rPr lang="en-US" sz="2400" b="1" dirty="0" err="1"/>
              <a:t>awal</a:t>
            </a:r>
            <a:r>
              <a:rPr lang="en-US" sz="2400" b="1" dirty="0"/>
              <a:t> </a:t>
            </a:r>
            <a:r>
              <a:rPr lang="en-US" sz="2400" b="1" dirty="0" err="1"/>
              <a:t>penelitiannya</a:t>
            </a:r>
            <a:r>
              <a:rPr lang="en-US" sz="2400" b="1" dirty="0"/>
              <a:t>?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3200400"/>
            <a:ext cx="8610600" cy="121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u="sng" dirty="0" err="1"/>
              <a:t>Hipotesis</a:t>
            </a:r>
            <a:r>
              <a:rPr lang="en-US" sz="2400" b="1" u="sng" dirty="0"/>
              <a:t> </a:t>
            </a:r>
            <a:r>
              <a:rPr lang="en-US" sz="2400" b="1" u="sng" dirty="0" err="1"/>
              <a:t>awal</a:t>
            </a:r>
            <a:r>
              <a:rPr lang="en-US" sz="2400" b="1" u="sng" dirty="0"/>
              <a:t> </a:t>
            </a:r>
            <a:r>
              <a:rPr lang="en-US" sz="2400" b="1" dirty="0"/>
              <a:t>: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perbedaan</a:t>
            </a:r>
            <a:r>
              <a:rPr lang="en-US" sz="2400" b="1" dirty="0"/>
              <a:t> rata-rata </a:t>
            </a:r>
            <a:r>
              <a:rPr lang="en-US" sz="2400" b="1" dirty="0" err="1" smtClean="0"/>
              <a:t>pengetahuan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petani</a:t>
            </a:r>
            <a:r>
              <a:rPr lang="en-US" sz="2400" b="1" dirty="0" smtClean="0"/>
              <a:t>  “</a:t>
            </a:r>
            <a:r>
              <a:rPr lang="en-US" sz="2400" b="1" dirty="0" err="1" smtClean="0"/>
              <a:t>sebelum</a:t>
            </a:r>
            <a:r>
              <a:rPr lang="en-US" sz="2400" b="1" dirty="0" smtClean="0"/>
              <a:t>”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smtClean="0"/>
              <a:t>“</a:t>
            </a:r>
            <a:r>
              <a:rPr lang="en-US" sz="2400" b="1" dirty="0" err="1" smtClean="0"/>
              <a:t>sesudah</a:t>
            </a:r>
            <a:r>
              <a:rPr lang="en-US" sz="2400" b="1" dirty="0" smtClean="0"/>
              <a:t>” </a:t>
            </a:r>
            <a:r>
              <a:rPr lang="en-US" sz="2400" b="1" dirty="0" err="1" smtClean="0"/>
              <a:t>adanya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perbaikan</a:t>
            </a:r>
            <a:r>
              <a:rPr lang="en-US" sz="2400" b="1" dirty="0" smtClean="0"/>
              <a:t> </a:t>
            </a:r>
            <a:r>
              <a:rPr lang="en-US" sz="2400" b="1" dirty="0" err="1"/>
              <a:t>metoda</a:t>
            </a:r>
            <a:r>
              <a:rPr lang="en-US" sz="2400" b="1" dirty="0"/>
              <a:t> </a:t>
            </a:r>
            <a:r>
              <a:rPr lang="en-US" sz="2400" b="1" dirty="0" err="1" smtClean="0"/>
              <a:t>penyuluhan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4800600"/>
            <a:ext cx="9144000" cy="167640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Pak </a:t>
            </a:r>
            <a:r>
              <a:rPr lang="en-US" sz="2800" b="1" dirty="0" err="1" smtClean="0">
                <a:solidFill>
                  <a:schemeClr val="bg1"/>
                </a:solidFill>
              </a:rPr>
              <a:t>Ario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berharap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hipotesis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awal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ditolak</a:t>
            </a:r>
            <a:r>
              <a:rPr lang="en-US" sz="2800" b="1" dirty="0">
                <a:solidFill>
                  <a:schemeClr val="bg1"/>
                </a:solidFill>
              </a:rPr>
              <a:t>, </a:t>
            </a:r>
            <a:r>
              <a:rPr lang="en-US" sz="2800" b="1" dirty="0" err="1">
                <a:solidFill>
                  <a:schemeClr val="bg1"/>
                </a:solidFill>
              </a:rPr>
              <a:t>sehingga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membuktikan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bahwa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pendapatnya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benar</a:t>
            </a:r>
            <a:r>
              <a:rPr lang="en-US" sz="2800" b="1" dirty="0">
                <a:solidFill>
                  <a:schemeClr val="bg1"/>
                </a:solidFill>
              </a:rPr>
              <a:t>!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tx1"/>
          </a:solidFill>
        </p:spPr>
        <p:txBody>
          <a:bodyPr/>
          <a:lstStyle/>
          <a:p>
            <a:r>
              <a:rPr lang="en-US" sz="3200" dirty="0" err="1" smtClean="0">
                <a:solidFill>
                  <a:schemeClr val="bg1"/>
                </a:solidFill>
                <a:latin typeface="Arial Black" pitchFamily="34" charset="0"/>
              </a:rPr>
              <a:t>Contoh</a:t>
            </a:r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: UJI HIPOTESIS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12292" grpId="0" animBg="1"/>
      <p:bldP spid="12293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PROSEDUR  UJI  HIPOTESIS</a:t>
            </a:r>
            <a:endParaRPr lang="en-US" sz="28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9600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800" b="1" u="sng" dirty="0" err="1">
                <a:hlinkClick r:id="rId2" action="ppaction://hlinksldjump"/>
              </a:rPr>
              <a:t>Rumuskan</a:t>
            </a:r>
            <a:r>
              <a:rPr lang="en-US" sz="2800" b="1" u="sng" dirty="0">
                <a:hlinkClick r:id="rId2" action="ppaction://hlinksldjump"/>
              </a:rPr>
              <a:t> </a:t>
            </a:r>
            <a:r>
              <a:rPr lang="en-US" sz="2800" b="1" u="sng" dirty="0" err="1">
                <a:hlinkClick r:id="rId2" action="ppaction://hlinksldjump"/>
              </a:rPr>
              <a:t>hipotesis</a:t>
            </a:r>
            <a:r>
              <a:rPr lang="en-US" sz="2800" b="1" u="sng" dirty="0">
                <a:hlinkClick r:id="rId2" action="ppaction://hlinksldjump"/>
              </a:rPr>
              <a:t> yang </a:t>
            </a:r>
            <a:r>
              <a:rPr lang="en-US" sz="2800" b="1" u="sng" dirty="0" err="1">
                <a:hlinkClick r:id="rId2" action="ppaction://hlinksldjump"/>
              </a:rPr>
              <a:t>akan</a:t>
            </a:r>
            <a:r>
              <a:rPr lang="en-US" sz="2800" b="1" u="sng" dirty="0">
                <a:hlinkClick r:id="rId2" action="ppaction://hlinksldjump"/>
              </a:rPr>
              <a:t> </a:t>
            </a:r>
            <a:r>
              <a:rPr lang="en-US" sz="2800" b="1" u="sng" dirty="0" err="1">
                <a:hlinkClick r:id="rId2" action="ppaction://hlinksldjump"/>
              </a:rPr>
              <a:t>diuji</a:t>
            </a:r>
            <a:r>
              <a:rPr lang="en-US" sz="2800" b="1" u="sng" dirty="0">
                <a:hlinkClick r:id="rId2" action="ppaction://hlinksldjump"/>
              </a:rPr>
              <a:t> : H</a:t>
            </a:r>
            <a:r>
              <a:rPr lang="en-US" sz="2800" b="1" u="sng" baseline="-25000" dirty="0">
                <a:hlinkClick r:id="rId2" action="ppaction://hlinksldjump"/>
              </a:rPr>
              <a:t>0</a:t>
            </a:r>
            <a:r>
              <a:rPr lang="en-US" sz="2800" b="1" u="sng" dirty="0">
                <a:hlinkClick r:id="rId2" action="ppaction://hlinksldjump"/>
              </a:rPr>
              <a:t> </a:t>
            </a:r>
            <a:r>
              <a:rPr lang="en-US" sz="2800" b="1" u="sng" dirty="0" err="1">
                <a:hlinkClick r:id="rId2" action="ppaction://hlinksldjump"/>
              </a:rPr>
              <a:t>dan</a:t>
            </a:r>
            <a:r>
              <a:rPr lang="en-US" sz="2800" b="1" u="sng" dirty="0">
                <a:hlinkClick r:id="rId2" action="ppaction://hlinksldjump"/>
              </a:rPr>
              <a:t> Ha</a:t>
            </a:r>
          </a:p>
        </p:txBody>
      </p:sp>
      <p:sp>
        <p:nvSpPr>
          <p:cNvPr id="15364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57200" y="1676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2"/>
            </a:pPr>
            <a:r>
              <a:rPr lang="en-US" sz="2800" b="1" dirty="0" err="1"/>
              <a:t>Tentukan</a:t>
            </a:r>
            <a:r>
              <a:rPr lang="en-US" sz="2800" b="1" dirty="0"/>
              <a:t> </a:t>
            </a:r>
            <a:r>
              <a:rPr lang="en-US" sz="2800" b="1" dirty="0" err="1" smtClean="0"/>
              <a:t>tingkat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signifikansi</a:t>
            </a:r>
            <a:r>
              <a:rPr lang="en-US" sz="2800" b="1" dirty="0" smtClean="0"/>
              <a:t> (</a:t>
            </a:r>
            <a:r>
              <a:rPr lang="el-GR" sz="2800" b="1" dirty="0">
                <a:cs typeface="Arial" pitchFamily="34" charset="0"/>
              </a:rPr>
              <a:t>α</a:t>
            </a:r>
            <a:r>
              <a:rPr lang="en-US" sz="2800" b="1" dirty="0">
                <a:cs typeface="Arial" pitchFamily="34" charset="0"/>
              </a:rPr>
              <a:t>) </a:t>
            </a:r>
            <a:r>
              <a:rPr lang="en-US" sz="2800" b="1" dirty="0" err="1">
                <a:cs typeface="Arial" pitchFamily="34" charset="0"/>
              </a:rPr>
              <a:t>atau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kesalahan</a:t>
            </a:r>
            <a:r>
              <a:rPr lang="en-US" sz="2800" b="1" dirty="0">
                <a:cs typeface="Arial" pitchFamily="34" charset="0"/>
              </a:rPr>
              <a:t> </a:t>
            </a:r>
            <a:r>
              <a:rPr lang="en-US" sz="2800" b="1" dirty="0" err="1">
                <a:cs typeface="Arial" pitchFamily="34" charset="0"/>
              </a:rPr>
              <a:t>tipe</a:t>
            </a:r>
            <a:r>
              <a:rPr lang="en-US" sz="2800" b="1" dirty="0">
                <a:cs typeface="Arial" pitchFamily="34" charset="0"/>
              </a:rPr>
              <a:t> 1  </a:t>
            </a:r>
            <a:endParaRPr lang="en-US" sz="2800" b="1" dirty="0"/>
          </a:p>
        </p:txBody>
      </p:sp>
      <p:sp>
        <p:nvSpPr>
          <p:cNvPr id="15365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7200" y="3429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4"/>
            </a:pPr>
            <a:r>
              <a:rPr lang="en-US" sz="2800" b="1" dirty="0" err="1"/>
              <a:t>Tentukan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titik</a:t>
            </a:r>
            <a:r>
              <a:rPr lang="en-US" sz="2800" b="1" dirty="0"/>
              <a:t> </a:t>
            </a:r>
            <a:r>
              <a:rPr lang="en-US" sz="2800" b="1" dirty="0" err="1"/>
              <a:t>kritis</a:t>
            </a:r>
            <a:r>
              <a:rPr lang="en-US" sz="2800" b="1" dirty="0"/>
              <a:t>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daerah</a:t>
            </a:r>
            <a:r>
              <a:rPr lang="en-US" sz="2800" b="1" dirty="0"/>
              <a:t> </a:t>
            </a:r>
            <a:r>
              <a:rPr lang="en-US" sz="2800" b="1" dirty="0" err="1"/>
              <a:t>penerimaan</a:t>
            </a:r>
            <a:r>
              <a:rPr lang="en-US" sz="2800" b="1" dirty="0"/>
              <a:t> – </a:t>
            </a:r>
            <a:r>
              <a:rPr lang="en-US" sz="2800" b="1" dirty="0" err="1"/>
              <a:t>penolakan</a:t>
            </a:r>
            <a:r>
              <a:rPr lang="en-US" sz="2800" b="1" dirty="0"/>
              <a:t> H</a:t>
            </a:r>
            <a:r>
              <a:rPr lang="en-US" sz="2800" b="1" baseline="-25000" dirty="0"/>
              <a:t>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57200" y="4343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5"/>
            </a:pPr>
            <a:r>
              <a:rPr lang="en-US" sz="2800" b="1" dirty="0" err="1"/>
              <a:t>Hitung</a:t>
            </a:r>
            <a:r>
              <a:rPr lang="en-US" sz="2800" b="1" dirty="0"/>
              <a:t> </a:t>
            </a:r>
            <a:r>
              <a:rPr lang="en-US" sz="2800" b="1" dirty="0" err="1"/>
              <a:t>nilai</a:t>
            </a:r>
            <a:r>
              <a:rPr lang="en-US" sz="2800" b="1" dirty="0"/>
              <a:t> </a:t>
            </a:r>
            <a:r>
              <a:rPr lang="en-US" sz="2800" b="1" dirty="0" err="1"/>
              <a:t>statistik</a:t>
            </a:r>
            <a:r>
              <a:rPr lang="en-US" sz="2800" b="1" dirty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err="1"/>
              <a:t>statistik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 smtClean="0"/>
              <a:t>tingkat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signifikansi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yg</a:t>
            </a:r>
            <a:r>
              <a:rPr lang="en-US" sz="2800" b="1" dirty="0" smtClean="0"/>
              <a:t> </a:t>
            </a:r>
            <a:r>
              <a:rPr lang="en-US" sz="2800" b="1" dirty="0" err="1"/>
              <a:t>telah</a:t>
            </a:r>
            <a:r>
              <a:rPr lang="en-US" sz="2800" b="1" dirty="0"/>
              <a:t> </a:t>
            </a:r>
            <a:r>
              <a:rPr lang="en-US" sz="2800" b="1" dirty="0" err="1"/>
              <a:t>ditentukan</a:t>
            </a:r>
            <a:endParaRPr lang="en-US" sz="2800" b="1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7200" y="5334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6"/>
            </a:pPr>
            <a:r>
              <a:rPr lang="en-US" sz="2800" b="1" dirty="0" err="1"/>
              <a:t>Buatlah</a:t>
            </a:r>
            <a:r>
              <a:rPr lang="en-US" sz="2800" b="1" dirty="0"/>
              <a:t> </a:t>
            </a:r>
            <a:r>
              <a:rPr lang="en-US" sz="2800" b="1" dirty="0" err="1"/>
              <a:t>kesimpulan</a:t>
            </a:r>
            <a:r>
              <a:rPr lang="en-US" sz="2800" b="1" dirty="0"/>
              <a:t> yang </a:t>
            </a:r>
            <a:r>
              <a:rPr lang="en-US" sz="2800" b="1" dirty="0" err="1"/>
              <a:t>tepat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populasi</a:t>
            </a:r>
            <a:r>
              <a:rPr lang="en-US" sz="2800" b="1" dirty="0"/>
              <a:t> </a:t>
            </a:r>
            <a:r>
              <a:rPr lang="en-US" sz="2800" b="1" dirty="0" err="1"/>
              <a:t>bersangkutan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 </a:t>
            </a:r>
            <a:r>
              <a:rPr lang="en-US" sz="2800" b="1" dirty="0" err="1">
                <a:sym typeface="Wingdings" pitchFamily="2" charset="2"/>
              </a:rPr>
              <a:t>menerima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atau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menolak</a:t>
            </a:r>
            <a:r>
              <a:rPr lang="en-US" sz="2800" b="1" dirty="0">
                <a:sym typeface="Wingdings" pitchFamily="2" charset="2"/>
              </a:rPr>
              <a:t> H</a:t>
            </a:r>
            <a:r>
              <a:rPr lang="en-US" sz="2800" b="1" baseline="-25000" dirty="0">
                <a:sym typeface="Wingdings" pitchFamily="2" charset="2"/>
              </a:rPr>
              <a:t>0</a:t>
            </a:r>
            <a:endParaRPr lang="en-US" sz="2800" b="1" baseline="-25000" dirty="0"/>
          </a:p>
        </p:txBody>
      </p:sp>
      <p:sp>
        <p:nvSpPr>
          <p:cNvPr id="15368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57200" y="26670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 startAt="3"/>
            </a:pPr>
            <a:r>
              <a:rPr lang="en-US" sz="2800" b="1" dirty="0" err="1"/>
              <a:t>Tentukan</a:t>
            </a:r>
            <a:r>
              <a:rPr lang="en-US" sz="2800" b="1" dirty="0"/>
              <a:t>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err="1"/>
              <a:t>statistik</a:t>
            </a:r>
            <a:r>
              <a:rPr lang="en-US" sz="2800" b="1" dirty="0"/>
              <a:t> yang </a:t>
            </a:r>
            <a:r>
              <a:rPr lang="en-US" sz="2800" b="1" dirty="0" err="1"/>
              <a:t>akan</a:t>
            </a:r>
            <a:r>
              <a:rPr lang="en-US" sz="2800" b="1" dirty="0"/>
              <a:t> </a:t>
            </a:r>
            <a:r>
              <a:rPr lang="en-US" sz="2800" b="1" dirty="0" err="1"/>
              <a:t>digunakan</a:t>
            </a:r>
            <a:r>
              <a:rPr lang="en-US" sz="2800" b="1" dirty="0"/>
              <a:t> (z </a:t>
            </a:r>
            <a:r>
              <a:rPr lang="en-US" sz="2800" b="1" dirty="0" err="1"/>
              <a:t>atau</a:t>
            </a:r>
            <a:r>
              <a:rPr lang="en-US" sz="2800" b="1" dirty="0"/>
              <a:t> 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build="p"/>
      <p:bldP spid="15364" grpId="0"/>
      <p:bldP spid="15365" grpId="0"/>
      <p:bldP spid="15366" grpId="0"/>
      <p:bldP spid="15367" grpId="0"/>
      <p:bldP spid="1536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3200" b="1">
                <a:solidFill>
                  <a:schemeClr val="bg1"/>
                </a:solidFill>
              </a:rPr>
              <a:t>Step 1 : Rumuskan Hipotesis Uji (H</a:t>
            </a:r>
            <a:r>
              <a:rPr lang="en-US" sz="3200" b="1" baseline="-25000">
                <a:solidFill>
                  <a:schemeClr val="bg1"/>
                </a:solidFill>
              </a:rPr>
              <a:t>0</a:t>
            </a:r>
            <a:r>
              <a:rPr lang="en-US" sz="3200" b="1">
                <a:solidFill>
                  <a:schemeClr val="bg1"/>
                </a:solidFill>
              </a:rPr>
              <a:t> dan H</a:t>
            </a:r>
            <a:r>
              <a:rPr lang="en-US" sz="3200" b="1" baseline="-25000">
                <a:solidFill>
                  <a:schemeClr val="bg1"/>
                </a:solidFill>
              </a:rPr>
              <a:t>a</a:t>
            </a:r>
            <a:r>
              <a:rPr lang="en-US" sz="32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25146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, parameter yang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 smtClean="0"/>
              <a:t>diuji</a:t>
            </a:r>
            <a:r>
              <a:rPr lang="en-US" sz="2400" b="1" dirty="0" smtClean="0"/>
              <a:t> </a:t>
            </a:r>
            <a:r>
              <a:rPr lang="en-US" sz="2400" b="1" dirty="0" err="1"/>
              <a:t>disebut</a:t>
            </a:r>
            <a:r>
              <a:rPr lang="en-US" sz="2400" b="1" dirty="0"/>
              <a:t> </a:t>
            </a:r>
            <a:r>
              <a:rPr lang="en-US" sz="2400" b="1" u="sng" dirty="0" err="1"/>
              <a:t>hipotesis</a:t>
            </a:r>
            <a:r>
              <a:rPr lang="en-US" sz="2400" b="1" u="sng" dirty="0"/>
              <a:t> </a:t>
            </a:r>
            <a:r>
              <a:rPr lang="en-US" sz="2400" b="1" u="sng" dirty="0" err="1"/>
              <a:t>nol</a:t>
            </a:r>
            <a:r>
              <a:rPr lang="en-US" sz="2400" b="1" u="sng" dirty="0"/>
              <a:t> </a:t>
            </a:r>
            <a:r>
              <a:rPr lang="en-US" sz="2400" b="1" u="sng" dirty="0">
                <a:sym typeface="Wingdings" pitchFamily="2" charset="2"/>
              </a:rPr>
              <a:t> H</a:t>
            </a:r>
            <a:r>
              <a:rPr lang="en-US" sz="2400" b="1" u="sng" baseline="-25000" dirty="0">
                <a:sym typeface="Wingdings" pitchFamily="2" charset="2"/>
              </a:rPr>
              <a:t>0 </a:t>
            </a:r>
            <a:r>
              <a:rPr lang="en-US" sz="2400" b="1" dirty="0">
                <a:sym typeface="Wingdings" pitchFamily="2" charset="2"/>
              </a:rPr>
              <a:t>yang </a:t>
            </a:r>
            <a:r>
              <a:rPr lang="en-US" sz="2400" b="1" dirty="0" err="1">
                <a:sym typeface="Wingdings" pitchFamily="2" charset="2"/>
              </a:rPr>
              <a:t>secara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statistik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berarti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tidak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ada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perbedaan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antara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kedua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variabel</a:t>
            </a:r>
            <a:r>
              <a:rPr lang="en-US" sz="2400" b="1" dirty="0">
                <a:sym typeface="Wingdings" pitchFamily="2" charset="2"/>
              </a:rPr>
              <a:t> yang </a:t>
            </a:r>
            <a:r>
              <a:rPr lang="en-US" sz="2400" b="1" dirty="0" err="1">
                <a:sym typeface="Wingdings" pitchFamily="2" charset="2"/>
              </a:rPr>
              <a:t>dibandingkan</a:t>
            </a:r>
            <a:r>
              <a:rPr lang="en-US" sz="2400" b="1" dirty="0">
                <a:sym typeface="Wingdings" pitchFamily="2" charset="2"/>
              </a:rPr>
              <a:t>.</a:t>
            </a:r>
          </a:p>
          <a:p>
            <a:pPr algn="ctr">
              <a:buNone/>
            </a:pPr>
            <a:r>
              <a:rPr lang="en-US" sz="2400" b="1" dirty="0"/>
              <a:t>H</a:t>
            </a:r>
            <a:r>
              <a:rPr lang="en-US" sz="2400" b="1" baseline="-25000" dirty="0"/>
              <a:t>0 </a:t>
            </a:r>
            <a:r>
              <a:rPr lang="en-US" sz="2400" b="1" dirty="0"/>
              <a:t>: μ = 500 (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populasi</a:t>
            </a:r>
            <a:r>
              <a:rPr lang="en-US" sz="2400" b="1" dirty="0"/>
              <a:t>)</a:t>
            </a:r>
          </a:p>
          <a:p>
            <a:pPr algn="ctr">
              <a:buNone/>
            </a:pPr>
            <a:r>
              <a:rPr lang="en-US" sz="2400" b="1" dirty="0"/>
              <a:t>H</a:t>
            </a:r>
            <a:r>
              <a:rPr lang="en-US" sz="2400" b="1" baseline="-25000" dirty="0"/>
              <a:t>0 </a:t>
            </a:r>
            <a:r>
              <a:rPr lang="en-US" sz="2400" b="1" dirty="0"/>
              <a:t>: μ</a:t>
            </a:r>
            <a:r>
              <a:rPr lang="en-US" sz="2400" b="1" baseline="-25000" dirty="0"/>
              <a:t>1</a:t>
            </a:r>
            <a:r>
              <a:rPr lang="en-US" sz="2400" b="1" dirty="0"/>
              <a:t> = μ</a:t>
            </a:r>
            <a:r>
              <a:rPr lang="en-US" sz="2400" b="1" baseline="-25000" dirty="0"/>
              <a:t>2 </a:t>
            </a:r>
            <a:r>
              <a:rPr lang="en-US" sz="2400" b="1" dirty="0"/>
              <a:t>(</a:t>
            </a:r>
            <a:r>
              <a:rPr lang="en-US" sz="2400" b="1" dirty="0" err="1"/>
              <a:t>dua</a:t>
            </a:r>
            <a:r>
              <a:rPr lang="en-US" sz="2400" b="1" dirty="0"/>
              <a:t> </a:t>
            </a:r>
            <a:r>
              <a:rPr lang="en-US" sz="2400" b="1" dirty="0" err="1"/>
              <a:t>populasi</a:t>
            </a:r>
            <a:r>
              <a:rPr lang="en-US" sz="2400" b="1" dirty="0"/>
              <a:t>)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1000" y="35052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 err="1"/>
              <a:t>Bila</a:t>
            </a:r>
            <a:r>
              <a:rPr lang="en-US" sz="2400" b="1" dirty="0"/>
              <a:t> </a:t>
            </a:r>
            <a:r>
              <a:rPr lang="en-US" sz="2400" b="1" dirty="0" err="1" smtClean="0"/>
              <a:t>uji</a:t>
            </a:r>
            <a:r>
              <a:rPr lang="en-US" sz="2400" b="1" dirty="0" smtClean="0"/>
              <a:t> </a:t>
            </a:r>
            <a:r>
              <a:rPr lang="en-US" sz="2400" b="1" dirty="0" err="1"/>
              <a:t>statistik</a:t>
            </a:r>
            <a:r>
              <a:rPr lang="en-US" sz="2400" b="1" dirty="0"/>
              <a:t> </a:t>
            </a:r>
            <a:r>
              <a:rPr lang="en-US" sz="2400" b="1" dirty="0" err="1" smtClean="0"/>
              <a:t>menolak</a:t>
            </a:r>
            <a:r>
              <a:rPr lang="en-US" sz="2400" b="1" dirty="0" smtClean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 </a:t>
            </a:r>
            <a:r>
              <a:rPr lang="en-US" sz="2400" b="1" dirty="0" err="1"/>
              <a:t>nol</a:t>
            </a:r>
            <a:r>
              <a:rPr lang="en-US" sz="2400" b="1" dirty="0"/>
              <a:t>, </a:t>
            </a:r>
            <a:r>
              <a:rPr lang="en-US" sz="2400" b="1" dirty="0" err="1"/>
              <a:t>berarti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hipotesis</a:t>
            </a:r>
            <a:r>
              <a:rPr lang="en-US" sz="2400" b="1" dirty="0"/>
              <a:t> lain yang </a:t>
            </a:r>
            <a:r>
              <a:rPr lang="en-US" sz="2400" b="1" dirty="0" err="1"/>
              <a:t>diterima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342900" indent="-342900" algn="ctr">
              <a:spcBef>
                <a:spcPct val="20000"/>
              </a:spcBef>
            </a:pPr>
            <a:r>
              <a:rPr lang="en-US" sz="2400" b="1" dirty="0" err="1" smtClean="0"/>
              <a:t>Hipotesis</a:t>
            </a:r>
            <a:r>
              <a:rPr lang="en-US" sz="2400" b="1" dirty="0" smtClean="0"/>
              <a:t>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disebut</a:t>
            </a:r>
            <a:r>
              <a:rPr lang="en-US" sz="2400" b="1" dirty="0"/>
              <a:t> </a:t>
            </a:r>
            <a:r>
              <a:rPr lang="en-US" sz="2400" b="1" u="sng" dirty="0" err="1"/>
              <a:t>hipotesis</a:t>
            </a:r>
            <a:r>
              <a:rPr lang="en-US" sz="2400" b="1" u="sng" dirty="0"/>
              <a:t> </a:t>
            </a:r>
            <a:r>
              <a:rPr lang="en-US" sz="2400" b="1" u="sng" dirty="0" err="1"/>
              <a:t>alternatif</a:t>
            </a:r>
            <a:r>
              <a:rPr lang="en-US" sz="2400" b="1" u="sng" dirty="0"/>
              <a:t> </a:t>
            </a:r>
            <a:r>
              <a:rPr lang="en-US" sz="2400" b="1" u="sng" dirty="0">
                <a:sym typeface="Wingdings" pitchFamily="2" charset="2"/>
              </a:rPr>
              <a:t> H</a:t>
            </a:r>
            <a:r>
              <a:rPr lang="en-US" sz="2400" b="1" u="sng" baseline="-25000" dirty="0">
                <a:sym typeface="Wingdings" pitchFamily="2" charset="2"/>
              </a:rPr>
              <a:t>a </a:t>
            </a:r>
            <a:r>
              <a:rPr lang="en-US" sz="2400" b="1" dirty="0">
                <a:sym typeface="Wingdings" pitchFamily="2" charset="2"/>
              </a:rPr>
              <a:t>yang </a:t>
            </a:r>
            <a:r>
              <a:rPr lang="en-US" sz="2400" b="1" dirty="0" err="1">
                <a:sym typeface="Wingdings" pitchFamily="2" charset="2"/>
              </a:rPr>
              <a:t>sifatnya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berlawanan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dengan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err="1">
                <a:sym typeface="Wingdings" pitchFamily="2" charset="2"/>
              </a:rPr>
              <a:t>hipotesis</a:t>
            </a:r>
            <a:r>
              <a:rPr lang="en-US" sz="2400" b="1" dirty="0">
                <a:sym typeface="Wingdings" pitchFamily="2" charset="2"/>
              </a:rPr>
              <a:t> nol.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09600" y="5334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400" b="1" dirty="0"/>
              <a:t>H</a:t>
            </a:r>
            <a:r>
              <a:rPr lang="en-US" sz="2400" b="1" baseline="-25000" dirty="0"/>
              <a:t>a </a:t>
            </a:r>
            <a:r>
              <a:rPr lang="en-US" sz="2400" b="1" dirty="0"/>
              <a:t>: </a:t>
            </a:r>
            <a:r>
              <a:rPr lang="en-US" sz="2400" dirty="0"/>
              <a:t>μ </a:t>
            </a:r>
            <a:r>
              <a:rPr lang="en-US" sz="2400" dirty="0">
                <a:cs typeface="Arial" pitchFamily="34" charset="0"/>
              </a:rPr>
              <a:t>#</a:t>
            </a:r>
            <a:r>
              <a:rPr lang="en-US" sz="2400" dirty="0"/>
              <a:t> 500 (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populasi</a:t>
            </a:r>
            <a:r>
              <a:rPr lang="en-US" sz="2400" dirty="0"/>
              <a:t>)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400" b="1" dirty="0"/>
              <a:t>H</a:t>
            </a:r>
            <a:r>
              <a:rPr lang="en-US" sz="2400" b="1" baseline="-25000" dirty="0"/>
              <a:t>a </a:t>
            </a:r>
            <a:r>
              <a:rPr lang="en-US" sz="2400" b="1" dirty="0"/>
              <a:t>: </a:t>
            </a:r>
            <a:r>
              <a:rPr lang="en-US" sz="2400" dirty="0"/>
              <a:t>μ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smtClean="0">
                <a:cs typeface="Arial" pitchFamily="34" charset="0"/>
              </a:rPr>
              <a:t># </a:t>
            </a:r>
            <a:r>
              <a:rPr lang="en-US" sz="2400" dirty="0" smtClean="0"/>
              <a:t> </a:t>
            </a:r>
            <a:r>
              <a:rPr lang="en-US" sz="2400" dirty="0"/>
              <a:t>μ</a:t>
            </a:r>
            <a:r>
              <a:rPr lang="en-US" sz="2400" baseline="-25000" dirty="0"/>
              <a:t>2 </a:t>
            </a:r>
            <a:r>
              <a:rPr lang="en-US" sz="2400" dirty="0"/>
              <a:t>(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populasi</a:t>
            </a:r>
            <a:r>
              <a:rPr lang="en-US" sz="24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build="p" animBg="1"/>
      <p:bldP spid="13316" grpId="0"/>
      <p:bldP spid="1331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tx1"/>
          </a:solidFill>
        </p:spPr>
        <p:txBody>
          <a:bodyPr/>
          <a:lstStyle/>
          <a:p>
            <a:r>
              <a:rPr lang="en-US" sz="3600" b="1" dirty="0" err="1">
                <a:solidFill>
                  <a:schemeClr val="bg1"/>
                </a:solidFill>
              </a:rPr>
              <a:t>Hipotesis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Nol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Hipotesis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Alternatif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i="1" noProof="1"/>
              <a:t>H</a:t>
            </a:r>
            <a:r>
              <a:rPr lang="en-US" sz="2800" b="1" i="1" baseline="-25000" noProof="1"/>
              <a:t>0</a:t>
            </a:r>
            <a:r>
              <a:rPr lang="en-US" sz="2800" b="1" noProof="1"/>
              <a:t> -&gt;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Nol</a:t>
            </a:r>
            <a:endParaRPr lang="en-US" sz="2800" b="1" noProof="1"/>
          </a:p>
          <a:p>
            <a:pPr>
              <a:buFontTx/>
              <a:buNone/>
            </a:pPr>
            <a:r>
              <a:rPr lang="en-US" sz="2800" b="1" i="1" noProof="1"/>
              <a:t>H</a:t>
            </a:r>
            <a:r>
              <a:rPr lang="en-US" sz="2800" b="1" i="1" baseline="-25000" noProof="1"/>
              <a:t>a</a:t>
            </a:r>
            <a:r>
              <a:rPr lang="en-US" sz="2800" b="1" noProof="1"/>
              <a:t> -&gt;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 smtClean="0"/>
              <a:t>Alternatif</a:t>
            </a:r>
            <a:endParaRPr lang="en-US" sz="2800" b="1" dirty="0" smtClean="0"/>
          </a:p>
          <a:p>
            <a:pPr>
              <a:buFontTx/>
              <a:buNone/>
            </a:pPr>
            <a:endParaRPr lang="en-US" sz="2800" b="1" noProof="1"/>
          </a:p>
          <a:p>
            <a:r>
              <a:rPr lang="en-US" sz="2800" b="1" noProof="1"/>
              <a:t>H</a:t>
            </a:r>
            <a:r>
              <a:rPr lang="en-US" sz="2800" b="1" dirty="0" err="1"/>
              <a:t>ipotesis</a:t>
            </a:r>
            <a:r>
              <a:rPr lang="en-US" sz="2800" b="1" dirty="0"/>
              <a:t> </a:t>
            </a:r>
            <a:r>
              <a:rPr lang="en-US" sz="2800" b="1" dirty="0" err="1"/>
              <a:t>selalu</a:t>
            </a:r>
            <a:r>
              <a:rPr lang="en-US" sz="2800" b="1" dirty="0"/>
              <a:t> </a:t>
            </a:r>
            <a:r>
              <a:rPr lang="en-US" sz="2800" b="1" dirty="0" err="1"/>
              <a:t>menyinggung</a:t>
            </a:r>
            <a:r>
              <a:rPr lang="en-US" sz="2800" b="1" dirty="0"/>
              <a:t> parameter </a:t>
            </a:r>
            <a:r>
              <a:rPr lang="en-US" sz="2800" b="1" dirty="0" err="1"/>
              <a:t>atau</a:t>
            </a:r>
            <a:r>
              <a:rPr lang="en-US" sz="2800" b="1" dirty="0"/>
              <a:t> </a:t>
            </a:r>
            <a:r>
              <a:rPr lang="en-US" sz="2800" b="1" dirty="0" err="1"/>
              <a:t>karakteristik</a:t>
            </a:r>
            <a:r>
              <a:rPr lang="en-US" sz="2800" b="1" dirty="0"/>
              <a:t> </a:t>
            </a:r>
            <a:r>
              <a:rPr lang="en-US" sz="2800" b="1" dirty="0" err="1"/>
              <a:t>populasi</a:t>
            </a:r>
            <a:r>
              <a:rPr lang="en-US" sz="2800" b="1" dirty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karakteristik</a:t>
            </a:r>
            <a:r>
              <a:rPr lang="en-US" sz="2800" b="1" dirty="0" smtClean="0"/>
              <a:t> </a:t>
            </a:r>
            <a:r>
              <a:rPr lang="en-US" sz="2800" b="1" dirty="0" err="1"/>
              <a:t>sampel</a:t>
            </a:r>
            <a:r>
              <a:rPr lang="en-US" sz="2800" b="1" noProof="1"/>
              <a:t>. </a:t>
            </a:r>
            <a:endParaRPr lang="en-US" sz="2800" b="1" dirty="0"/>
          </a:p>
          <a:p>
            <a:r>
              <a:rPr lang="en-US" sz="2800" b="1" dirty="0" err="1"/>
              <a:t>Artinya</a:t>
            </a:r>
            <a:r>
              <a:rPr lang="en-US" sz="2800" b="1" dirty="0"/>
              <a:t> </a:t>
            </a:r>
            <a:r>
              <a:rPr lang="en-US" sz="2800" b="1" dirty="0" err="1"/>
              <a:t>populasi</a:t>
            </a:r>
            <a:r>
              <a:rPr lang="en-US" sz="2800" b="1" noProof="1"/>
              <a:t>, </a:t>
            </a:r>
            <a:r>
              <a:rPr lang="en-US" sz="2800" b="1" dirty="0" err="1"/>
              <a:t>bukan</a:t>
            </a:r>
            <a:r>
              <a:rPr lang="en-US" sz="2800" b="1" dirty="0"/>
              <a:t> </a:t>
            </a:r>
            <a:r>
              <a:rPr lang="en-US" sz="2800" b="1" dirty="0" err="1" smtClean="0"/>
              <a:t>sampel</a:t>
            </a:r>
            <a:r>
              <a:rPr lang="en-US" sz="2800" b="1" dirty="0" smtClean="0"/>
              <a:t>; </a:t>
            </a:r>
            <a:r>
              <a:rPr lang="en-US" sz="2800" b="1" noProof="1" smtClean="0"/>
              <a:t> </a:t>
            </a:r>
            <a:r>
              <a:rPr lang="en-US" sz="2800" b="1" dirty="0" err="1"/>
              <a:t>bahwa</a:t>
            </a:r>
            <a:r>
              <a:rPr lang="en-US" sz="2800" b="1" dirty="0"/>
              <a:t> </a:t>
            </a:r>
            <a:r>
              <a:rPr lang="en-US" sz="2800" b="1" dirty="0" err="1" smtClean="0"/>
              <a:t>peneliti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membuat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kesimpulan</a:t>
            </a:r>
            <a:r>
              <a:rPr lang="en-US" sz="2800" b="1" dirty="0" smtClean="0"/>
              <a:t> </a:t>
            </a:r>
            <a:r>
              <a:rPr lang="en-US" sz="2800" b="1" dirty="0"/>
              <a:t>(</a:t>
            </a:r>
            <a:r>
              <a:rPr lang="en-US" sz="2800" b="1" i="1" dirty="0"/>
              <a:t>inference</a:t>
            </a:r>
            <a:r>
              <a:rPr lang="en-US" sz="2800" b="1" dirty="0"/>
              <a:t>) </a:t>
            </a:r>
            <a:r>
              <a:rPr lang="en-US" sz="2800" b="1" dirty="0" err="1"/>
              <a:t>dari</a:t>
            </a:r>
            <a:r>
              <a:rPr lang="en-US" sz="2800" b="1" dirty="0"/>
              <a:t> data yang </a:t>
            </a:r>
            <a:r>
              <a:rPr lang="en-US" sz="2800" b="1" dirty="0" err="1"/>
              <a:t>terbatas</a:t>
            </a:r>
            <a:r>
              <a:rPr lang="en-US" sz="28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686800" cy="1295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menguji</a:t>
            </a:r>
            <a:r>
              <a:rPr lang="en-US" sz="2800" b="1" dirty="0"/>
              <a:t> </a:t>
            </a:r>
            <a:r>
              <a:rPr lang="en-US" sz="2800" b="1" dirty="0" err="1"/>
              <a:t>apakah</a:t>
            </a:r>
            <a:r>
              <a:rPr lang="en-US" sz="2800" b="1" dirty="0"/>
              <a:t>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ada</a:t>
            </a:r>
            <a:r>
              <a:rPr lang="en-US" sz="2800" b="1" dirty="0" smtClean="0"/>
              <a:t> </a:t>
            </a:r>
            <a:r>
              <a:rPr lang="en-US" sz="2800" b="1" dirty="0" err="1"/>
              <a:t>perbedaan</a:t>
            </a:r>
            <a:r>
              <a:rPr lang="en-US" sz="2800" b="1" dirty="0"/>
              <a:t> rata-rata </a:t>
            </a:r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 smtClean="0"/>
              <a:t>Ujian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Biostatistik</a:t>
            </a:r>
            <a:r>
              <a:rPr lang="en-US" sz="2800" b="1" dirty="0" smtClean="0"/>
              <a:t> </a:t>
            </a:r>
            <a:r>
              <a:rPr lang="en-US" sz="2800" b="1" dirty="0" err="1"/>
              <a:t>mahasiswa</a:t>
            </a:r>
            <a:r>
              <a:rPr lang="en-US" sz="2800" b="1" dirty="0"/>
              <a:t> </a:t>
            </a:r>
            <a:r>
              <a:rPr lang="en-US" sz="2800" b="1" dirty="0" err="1" smtClean="0"/>
              <a:t>Kelas</a:t>
            </a:r>
            <a:r>
              <a:rPr lang="en-US" sz="2800" b="1" dirty="0" smtClean="0"/>
              <a:t> A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 smtClean="0"/>
              <a:t>Kelas</a:t>
            </a:r>
            <a:r>
              <a:rPr lang="en-US" sz="2800" b="1" dirty="0" smtClean="0"/>
              <a:t> B”.</a:t>
            </a:r>
            <a:endParaRPr lang="en-US" sz="28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828800"/>
            <a:ext cx="82296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	H</a:t>
            </a:r>
            <a:r>
              <a:rPr lang="en-US" sz="2800" baseline="-25000" dirty="0"/>
              <a:t>0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1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= 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Tidak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ada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perbedaan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/>
              <a:t>rata-rata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 err="1" smtClean="0"/>
              <a:t>Biostatistik</a:t>
            </a:r>
            <a:r>
              <a:rPr lang="en-US" sz="2400" dirty="0" smtClean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B.</a:t>
            </a:r>
            <a:endParaRPr lang="en-US" sz="24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3581400"/>
            <a:ext cx="82296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	H</a:t>
            </a:r>
            <a:r>
              <a:rPr lang="en-US" sz="2800" baseline="-25000" dirty="0"/>
              <a:t>a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1 #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 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(</a:t>
            </a:r>
            <a:r>
              <a:rPr lang="en-US" sz="2800" b="1" dirty="0" err="1">
                <a:sym typeface="Wingdings" pitchFamily="2" charset="2"/>
              </a:rPr>
              <a:t>dua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arah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		</a:t>
            </a:r>
            <a:r>
              <a:rPr lang="en-US" sz="2800" dirty="0" err="1">
                <a:sym typeface="Wingdings" pitchFamily="2" charset="2"/>
              </a:rPr>
              <a:t>A</a:t>
            </a:r>
            <a:r>
              <a:rPr lang="en-US" sz="2400" dirty="0" err="1">
                <a:sym typeface="Wingdings" pitchFamily="2" charset="2"/>
              </a:rPr>
              <a:t>da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perbedaan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/>
              <a:t>rata-rata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 err="1"/>
              <a:t>Biostatistik</a:t>
            </a:r>
            <a:r>
              <a:rPr lang="en-US" sz="2400" dirty="0"/>
              <a:t> 	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A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B..</a:t>
            </a:r>
            <a:endParaRPr lang="en-US" sz="2400" dirty="0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5029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	H</a:t>
            </a:r>
            <a:r>
              <a:rPr lang="en-US" sz="2800" baseline="-25000" dirty="0"/>
              <a:t>a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1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&gt; 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atau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1 </a:t>
            </a:r>
            <a:r>
              <a:rPr lang="en-US" sz="2800" dirty="0">
                <a:cs typeface="Arial" pitchFamily="34" charset="0"/>
                <a:sym typeface="Wingdings" pitchFamily="2" charset="2"/>
              </a:rPr>
              <a:t>&lt; u</a:t>
            </a:r>
            <a:r>
              <a:rPr lang="en-US" sz="2800" baseline="-25000" dirty="0">
                <a:cs typeface="Arial" pitchFamily="34" charset="0"/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(</a:t>
            </a:r>
            <a:r>
              <a:rPr lang="en-US" sz="2800" b="1" dirty="0" err="1">
                <a:sym typeface="Wingdings" pitchFamily="2" charset="2"/>
              </a:rPr>
              <a:t>satu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arah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		R</a:t>
            </a:r>
            <a:r>
              <a:rPr lang="en-US" sz="2400" dirty="0"/>
              <a:t>ata-rata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 smtClean="0"/>
              <a:t>ujian</a:t>
            </a:r>
            <a:r>
              <a:rPr lang="en-US" sz="2400" dirty="0" smtClean="0"/>
              <a:t> </a:t>
            </a:r>
            <a:r>
              <a:rPr lang="en-US" sz="2400" dirty="0" err="1"/>
              <a:t>Biostatistik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A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B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sebaliknya</a:t>
            </a:r>
            <a:r>
              <a:rPr lang="en-US" sz="2400" dirty="0"/>
              <a:t>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chemeClr val="bg1"/>
                </a:solidFill>
              </a:rPr>
              <a:t>CONTOH  HIPOTESIS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39" grpId="0" animBg="1"/>
      <p:bldP spid="14340" grpId="0" animBg="1"/>
      <p:bldP spid="14341" grpId="0"/>
      <p:bldP spid="1434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>
            <p:ph/>
          </p:nvPr>
        </p:nvGraphicFramePr>
        <p:xfrm>
          <a:off x="468313" y="1235075"/>
          <a:ext cx="8229600" cy="1889125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Keputusan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 benar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 salah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Terima 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Tepat (1-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l-G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Salah tipe II (</a:t>
                      </a: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β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l-G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Tolak 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Salah tipe I (</a:t>
                      </a:r>
                      <a:r>
                        <a:rPr kumimoji="0" lang="el-G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l-G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Tepat (1-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ß)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52400" y="3521075"/>
            <a:ext cx="8763000" cy="8309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/>
              <a:t>Probabilitas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</a:t>
            </a:r>
            <a:r>
              <a:rPr lang="en-US" sz="2400" b="1" dirty="0" err="1"/>
              <a:t>Tipe</a:t>
            </a:r>
            <a:r>
              <a:rPr lang="en-US" sz="2400" b="1" dirty="0"/>
              <a:t>  I (</a:t>
            </a:r>
            <a:r>
              <a:rPr lang="el-GR" sz="2400" b="1" dirty="0">
                <a:cs typeface="Arial" pitchFamily="34" charset="0"/>
              </a:rPr>
              <a:t>α</a:t>
            </a:r>
            <a:r>
              <a:rPr lang="en-US" sz="2400" b="1" dirty="0">
                <a:cs typeface="Arial" pitchFamily="34" charset="0"/>
              </a:rPr>
              <a:t>)</a:t>
            </a:r>
            <a:r>
              <a:rPr lang="en-US" sz="2400" b="1" dirty="0"/>
              <a:t> </a:t>
            </a:r>
            <a:r>
              <a:rPr lang="en-US" sz="2400" b="1" dirty="0">
                <a:sym typeface="Wingdings" pitchFamily="2" charset="2"/>
              </a:rPr>
              <a:t>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probabilitas</a:t>
            </a:r>
            <a:r>
              <a:rPr lang="en-US" sz="2400" b="1" dirty="0"/>
              <a:t> </a:t>
            </a:r>
            <a:r>
              <a:rPr lang="en-US" sz="2400" b="1" dirty="0" err="1"/>
              <a:t>menolak</a:t>
            </a:r>
            <a:r>
              <a:rPr lang="en-US" sz="2400" b="1" dirty="0"/>
              <a:t> H</a:t>
            </a:r>
            <a:r>
              <a:rPr lang="en-US" sz="2400" b="1" baseline="-25000" dirty="0"/>
              <a:t>0</a:t>
            </a:r>
            <a:r>
              <a:rPr lang="en-US" sz="2400" b="1" dirty="0"/>
              <a:t> </a:t>
            </a:r>
            <a:r>
              <a:rPr lang="en-US" sz="2400" b="1" dirty="0" err="1"/>
              <a:t>ketika</a:t>
            </a:r>
            <a:r>
              <a:rPr lang="en-US" sz="2400" b="1" dirty="0"/>
              <a:t> H</a:t>
            </a:r>
            <a:r>
              <a:rPr lang="en-US" sz="2400" b="1" baseline="-25000" dirty="0"/>
              <a:t>0</a:t>
            </a:r>
            <a:r>
              <a:rPr lang="en-US" sz="2400" b="1" dirty="0"/>
              <a:t> </a:t>
            </a:r>
            <a:r>
              <a:rPr lang="en-US" sz="2400" b="1" dirty="0" err="1"/>
              <a:t>benar</a:t>
            </a:r>
            <a:r>
              <a:rPr lang="en-US" sz="2400" b="1" dirty="0"/>
              <a:t> (</a:t>
            </a:r>
            <a:r>
              <a:rPr lang="en-US" sz="2400" b="1" i="1" dirty="0"/>
              <a:t>Significance level </a:t>
            </a:r>
            <a:r>
              <a:rPr lang="en-US" sz="2400" b="1" dirty="0"/>
              <a:t>/ </a:t>
            </a:r>
            <a:r>
              <a:rPr lang="en-US" sz="2400" b="1" dirty="0" smtClean="0"/>
              <a:t>Tingkat </a:t>
            </a:r>
            <a:r>
              <a:rPr lang="en-US" sz="2400" b="1" dirty="0" err="1" smtClean="0"/>
              <a:t>Signifikansi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09600" y="4892675"/>
            <a:ext cx="7993063" cy="9541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/>
              <a:t>Probabilitas</a:t>
            </a:r>
            <a:r>
              <a:rPr lang="en-US" sz="2800" b="1" dirty="0"/>
              <a:t> </a:t>
            </a:r>
            <a:r>
              <a:rPr lang="en-US" sz="2800" b="1" dirty="0" err="1"/>
              <a:t>Kesalahan</a:t>
            </a:r>
            <a:r>
              <a:rPr lang="en-US" sz="2800" b="1" dirty="0"/>
              <a:t> </a:t>
            </a:r>
            <a:r>
              <a:rPr lang="en-US" sz="2800" b="1" dirty="0" err="1"/>
              <a:t>Tipe</a:t>
            </a:r>
            <a:r>
              <a:rPr lang="en-US" sz="2800" b="1" dirty="0"/>
              <a:t> II (</a:t>
            </a:r>
            <a:r>
              <a:rPr lang="en-US" sz="2800" b="1" dirty="0">
                <a:cs typeface="Arial" pitchFamily="34" charset="0"/>
              </a:rPr>
              <a:t>ß) </a:t>
            </a:r>
            <a:r>
              <a:rPr lang="en-US" sz="2800" b="1" dirty="0">
                <a:sym typeface="Wingdings" pitchFamily="2" charset="2"/>
              </a:rPr>
              <a:t></a:t>
            </a:r>
            <a:r>
              <a:rPr lang="en-US" sz="2800" b="1" dirty="0"/>
              <a:t> </a:t>
            </a:r>
            <a:r>
              <a:rPr lang="en-US" sz="2800" b="1" dirty="0" err="1"/>
              <a:t>adalah</a:t>
            </a:r>
            <a:r>
              <a:rPr lang="en-US" sz="2800" b="1" dirty="0"/>
              <a:t> </a:t>
            </a:r>
            <a:r>
              <a:rPr lang="en-US" sz="2800" b="1" dirty="0" err="1"/>
              <a:t>probabilitas</a:t>
            </a:r>
            <a:r>
              <a:rPr lang="en-US" sz="2800" b="1" dirty="0"/>
              <a:t> </a:t>
            </a:r>
            <a:r>
              <a:rPr lang="en-US" sz="2800" b="1" dirty="0" err="1"/>
              <a:t>menerima</a:t>
            </a:r>
            <a:r>
              <a:rPr lang="en-US" sz="2800" b="1" dirty="0"/>
              <a:t>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ketika</a:t>
            </a:r>
            <a:r>
              <a:rPr lang="en-US" sz="2800" b="1" dirty="0"/>
              <a:t> H</a:t>
            </a:r>
            <a:r>
              <a:rPr lang="en-US" sz="2800" b="1" baseline="-25000" dirty="0"/>
              <a:t>0</a:t>
            </a:r>
            <a:r>
              <a:rPr lang="en-US" sz="2800" b="1" dirty="0"/>
              <a:t> </a:t>
            </a:r>
            <a:r>
              <a:rPr lang="en-US" sz="2800" b="1" dirty="0" err="1"/>
              <a:t>salah</a:t>
            </a:r>
            <a:endParaRPr lang="en-US" sz="2800" b="1" dirty="0"/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Step 2 : </a:t>
            </a:r>
            <a:r>
              <a:rPr lang="en-US" sz="3200" b="1" dirty="0" err="1" smtClean="0">
                <a:solidFill>
                  <a:schemeClr val="bg1"/>
                </a:solidFill>
              </a:rPr>
              <a:t>Penentuan</a:t>
            </a:r>
            <a:r>
              <a:rPr lang="en-US" sz="3200" b="1" dirty="0" smtClean="0">
                <a:solidFill>
                  <a:schemeClr val="bg1"/>
                </a:solidFill>
              </a:rPr>
              <a:t> Tingkat </a:t>
            </a:r>
            <a:r>
              <a:rPr lang="en-US" sz="3200" b="1" dirty="0" err="1" smtClean="0">
                <a:solidFill>
                  <a:schemeClr val="bg1"/>
                </a:solidFill>
              </a:rPr>
              <a:t>Signifikansi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 animBg="1"/>
      <p:bldP spid="2050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 Black" pitchFamily="34" charset="0"/>
              </a:rPr>
              <a:t>TINGKAT  SIGNIFIKANSI (</a:t>
            </a:r>
            <a:r>
              <a:rPr lang="en-US" sz="2800" b="1" i="1" dirty="0" err="1">
                <a:solidFill>
                  <a:schemeClr val="bg1"/>
                </a:solidFill>
                <a:latin typeface="Arial Black" pitchFamily="34" charset="0"/>
              </a:rPr>
              <a:t>Significancy</a:t>
            </a:r>
            <a:r>
              <a:rPr lang="en-US" sz="2800" b="1" i="1" dirty="0">
                <a:solidFill>
                  <a:schemeClr val="bg1"/>
                </a:solidFill>
                <a:latin typeface="Arial Black" pitchFamily="34" charset="0"/>
              </a:rPr>
              <a:t> Level</a:t>
            </a:r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1066800"/>
          </a:xfrm>
        </p:spPr>
        <p:txBody>
          <a:bodyPr/>
          <a:lstStyle/>
          <a:p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ketentuan</a:t>
            </a:r>
            <a:r>
              <a:rPr lang="en-US" sz="2800" dirty="0"/>
              <a:t> yang </a:t>
            </a:r>
            <a:r>
              <a:rPr lang="en-US" sz="2800" dirty="0" err="1"/>
              <a:t>baku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besarnya</a:t>
            </a:r>
            <a:r>
              <a:rPr lang="en-US" sz="2800" dirty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r>
              <a:rPr lang="en-US" sz="2800" dirty="0" err="1" smtClean="0"/>
              <a:t>signifikansi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81000" y="22860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800" dirty="0" err="1"/>
              <a:t>Tetapi</a:t>
            </a:r>
            <a:r>
              <a:rPr lang="en-US" sz="2800" dirty="0"/>
              <a:t> yang </a:t>
            </a:r>
            <a:r>
              <a:rPr lang="en-US" sz="2800" dirty="0" err="1"/>
              <a:t>lazim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/>
              <a:t>		</a:t>
            </a:r>
            <a:r>
              <a:rPr lang="el-GR" sz="2800" b="1" dirty="0">
                <a:cs typeface="Arial" pitchFamily="34" charset="0"/>
              </a:rPr>
              <a:t>α</a:t>
            </a:r>
            <a:r>
              <a:rPr lang="en-US" sz="2800" b="1" dirty="0">
                <a:cs typeface="Arial" pitchFamily="34" charset="0"/>
              </a:rPr>
              <a:t> = 0,05 (CI=95%) </a:t>
            </a:r>
            <a:r>
              <a:rPr lang="en-US" sz="2800" dirty="0" err="1">
                <a:cs typeface="Arial" pitchFamily="34" charset="0"/>
              </a:rPr>
              <a:t>atau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l-GR" sz="2800" b="1" dirty="0">
                <a:cs typeface="Arial" pitchFamily="34" charset="0"/>
              </a:rPr>
              <a:t>α</a:t>
            </a:r>
            <a:r>
              <a:rPr lang="en-US" sz="2800" b="1" dirty="0">
                <a:cs typeface="Arial" pitchFamily="34" charset="0"/>
              </a:rPr>
              <a:t> = 0,01 (CI=99%)</a:t>
            </a:r>
            <a:endParaRPr lang="en-US" sz="2800" b="1" dirty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3810000"/>
            <a:ext cx="8153400" cy="1569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CI 	= Confidence Interval (Tingkat </a:t>
            </a:r>
            <a:r>
              <a:rPr lang="en-US" sz="2400" dirty="0" err="1" smtClean="0"/>
              <a:t>Signifikansi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	= </a:t>
            </a:r>
            <a:r>
              <a:rPr lang="en-US" sz="2400" dirty="0" err="1"/>
              <a:t>komplemen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l-GR" sz="2400" dirty="0">
                <a:cs typeface="Arial" pitchFamily="34" charset="0"/>
              </a:rPr>
              <a:t>α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	= 1 - </a:t>
            </a:r>
            <a:r>
              <a:rPr lang="el-GR" sz="2400" dirty="0">
                <a:cs typeface="Arial" pitchFamily="34" charset="0"/>
              </a:rPr>
              <a:t>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7" grpId="0" build="p"/>
      <p:bldP spid="21508" grpId="0"/>
      <p:bldP spid="2150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P-value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(</a:t>
            </a:r>
            <a:r>
              <a:rPr lang="en-US" sz="3600" b="1" i="1" dirty="0">
                <a:solidFill>
                  <a:schemeClr val="bg1"/>
                </a:solidFill>
              </a:rPr>
              <a:t>observed </a:t>
            </a:r>
            <a:r>
              <a:rPr lang="en-US" sz="3600" b="1" i="1" dirty="0" err="1">
                <a:solidFill>
                  <a:schemeClr val="bg1"/>
                </a:solidFill>
              </a:rPr>
              <a:t>signivicance</a:t>
            </a:r>
            <a:r>
              <a:rPr lang="en-US" sz="3600" b="1" i="1" dirty="0">
                <a:solidFill>
                  <a:schemeClr val="bg1"/>
                </a:solidFill>
              </a:rPr>
              <a:t> level</a:t>
            </a:r>
            <a:r>
              <a:rPr lang="en-US" sz="36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371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800" b="1" dirty="0" err="1"/>
              <a:t>Peluang</a:t>
            </a:r>
            <a:r>
              <a:rPr lang="en-US" sz="2800" b="1" dirty="0"/>
              <a:t> </a:t>
            </a:r>
            <a:r>
              <a:rPr lang="en-US" sz="2800" b="1" dirty="0" err="1"/>
              <a:t>variabel</a:t>
            </a:r>
            <a:r>
              <a:rPr lang="en-US" sz="2800" b="1" dirty="0"/>
              <a:t> yang </a:t>
            </a:r>
            <a:r>
              <a:rPr lang="en-US" sz="2800" b="1" dirty="0" err="1"/>
              <a:t>dibandingkan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berbeda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bermakna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 smtClean="0"/>
              <a:t>tingkat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kepercayaan</a:t>
            </a:r>
            <a:r>
              <a:rPr lang="en-US" sz="2800" b="1" dirty="0" smtClean="0"/>
              <a:t> </a:t>
            </a:r>
            <a:r>
              <a:rPr lang="en-US" sz="2800" b="1" dirty="0"/>
              <a:t>yang </a:t>
            </a:r>
            <a:r>
              <a:rPr lang="en-US" sz="2800" b="1" dirty="0" err="1"/>
              <a:t>telah</a:t>
            </a:r>
            <a:r>
              <a:rPr lang="en-US" sz="2800" b="1" dirty="0"/>
              <a:t> </a:t>
            </a:r>
            <a:r>
              <a:rPr lang="en-US" sz="2800" b="1" dirty="0" err="1"/>
              <a:t>ditetapkan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 </a:t>
            </a:r>
            <a:r>
              <a:rPr lang="en-US" sz="2800" b="1" dirty="0" err="1">
                <a:sym typeface="Wingdings" pitchFamily="2" charset="2"/>
              </a:rPr>
              <a:t>simbol</a:t>
            </a:r>
            <a:r>
              <a:rPr lang="en-US" sz="2800" b="1" dirty="0">
                <a:sym typeface="Wingdings" pitchFamily="2" charset="2"/>
              </a:rPr>
              <a:t> (p) value  actual </a:t>
            </a:r>
            <a:r>
              <a:rPr lang="en-US" sz="2800" b="1" dirty="0" err="1">
                <a:sym typeface="Wingdings" pitchFamily="2" charset="2"/>
              </a:rPr>
              <a:t>signicance</a:t>
            </a:r>
            <a:r>
              <a:rPr lang="en-US" sz="2800" b="1" dirty="0">
                <a:sym typeface="Wingdings" pitchFamily="2" charset="2"/>
              </a:rPr>
              <a:t> level.</a:t>
            </a:r>
            <a:endParaRPr lang="en-US" sz="2800" b="1" dirty="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57200" y="3505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Bandingkan </a:t>
            </a:r>
            <a:r>
              <a:rPr lang="en-US" sz="2800" b="1"/>
              <a:t>p</a:t>
            </a:r>
            <a:r>
              <a:rPr lang="en-US" sz="2800"/>
              <a:t> –value hasil uji statistik dengan </a:t>
            </a:r>
            <a:r>
              <a:rPr lang="el-GR" sz="2800" b="1">
                <a:cs typeface="Arial" pitchFamily="34" charset="0"/>
              </a:rPr>
              <a:t>α</a:t>
            </a:r>
            <a:endParaRPr lang="en-US" sz="2800" b="1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90600" y="4343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Jika 		: P &lt; </a:t>
            </a:r>
            <a:r>
              <a:rPr lang="el-GR" sz="2400">
                <a:cs typeface="Arial" pitchFamily="34" charset="0"/>
              </a:rPr>
              <a:t>α</a:t>
            </a:r>
            <a:r>
              <a:rPr lang="en-US" sz="2400">
                <a:cs typeface="Arial" pitchFamily="34" charset="0"/>
              </a:rPr>
              <a:t> </a:t>
            </a:r>
            <a:r>
              <a:rPr lang="en-US" sz="240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>
                <a:cs typeface="Arial" pitchFamily="34" charset="0"/>
              </a:rPr>
              <a:t> Tolak H</a:t>
            </a:r>
            <a:r>
              <a:rPr lang="en-US" sz="2400" baseline="-25000">
                <a:cs typeface="Arial" pitchFamily="34" charset="0"/>
              </a:rPr>
              <a:t>0 </a:t>
            </a:r>
            <a:r>
              <a:rPr lang="en-US" sz="2400">
                <a:cs typeface="Arial" pitchFamily="34" charset="0"/>
              </a:rPr>
              <a:t>  </a:t>
            </a:r>
            <a:endParaRPr lang="el-GR" sz="2400">
              <a:cs typeface="Arial" pitchFamily="34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9530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Dan jika 	: P </a:t>
            </a:r>
            <a:r>
              <a:rPr lang="en-US" sz="2400">
                <a:latin typeface="Trebuchet MS" pitchFamily="34" charset="0"/>
              </a:rPr>
              <a:t>≥</a:t>
            </a:r>
            <a:r>
              <a:rPr lang="en-US" sz="2400"/>
              <a:t> </a:t>
            </a:r>
            <a:r>
              <a:rPr lang="el-GR" sz="2400">
                <a:cs typeface="Arial" pitchFamily="34" charset="0"/>
              </a:rPr>
              <a:t>α</a:t>
            </a:r>
            <a:r>
              <a:rPr lang="en-US" sz="2400">
                <a:cs typeface="Arial" pitchFamily="34" charset="0"/>
              </a:rPr>
              <a:t> </a:t>
            </a:r>
            <a:r>
              <a:rPr lang="en-US" sz="2400">
                <a:cs typeface="Arial" pitchFamily="34" charset="0"/>
                <a:sym typeface="Wingdings" pitchFamily="2" charset="2"/>
              </a:rPr>
              <a:t></a:t>
            </a:r>
            <a:r>
              <a:rPr lang="en-US" sz="2400">
                <a:cs typeface="Arial" pitchFamily="34" charset="0"/>
              </a:rPr>
              <a:t> Gagal tolak H</a:t>
            </a:r>
            <a:r>
              <a:rPr lang="en-US" sz="2400" baseline="-25000">
                <a:cs typeface="Arial" pitchFamily="34" charset="0"/>
              </a:rPr>
              <a:t>0</a:t>
            </a:r>
            <a:r>
              <a:rPr lang="en-US" sz="2400">
                <a:cs typeface="Arial" pitchFamily="34" charset="0"/>
              </a:rPr>
              <a:t>  </a:t>
            </a:r>
            <a:endParaRPr lang="el-GR" sz="240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build="p" animBg="1"/>
      <p:bldP spid="36868" grpId="0"/>
      <p:bldP spid="36869" grpId="0"/>
      <p:bldP spid="3687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8674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400" b="1" dirty="0" smtClean="0"/>
          </a:p>
          <a:p>
            <a:pPr algn="ctr"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800" b="1" dirty="0" smtClean="0"/>
          </a:p>
          <a:p>
            <a:pPr algn="ctr"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 err="1" smtClean="0"/>
              <a:t>Beberapa</a:t>
            </a:r>
            <a:r>
              <a:rPr lang="en-US" sz="2800" b="1" dirty="0" smtClean="0"/>
              <a:t>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err="1"/>
              <a:t>Hipotesis</a:t>
            </a:r>
            <a:r>
              <a:rPr lang="en-US" sz="2800" b="1" dirty="0"/>
              <a:t>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Statistika</a:t>
            </a:r>
            <a:r>
              <a:rPr lang="en-US" sz="2800" b="1" dirty="0"/>
              <a:t> </a:t>
            </a:r>
            <a:r>
              <a:rPr lang="en-US" sz="2800" b="1" dirty="0" err="1"/>
              <a:t>Parametrik</a:t>
            </a:r>
            <a:endParaRPr lang="en-US" sz="28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4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/>
              <a:t>1. </a:t>
            </a:r>
            <a:r>
              <a:rPr lang="en-US" sz="2800" b="1" dirty="0" err="1"/>
              <a:t>Uji</a:t>
            </a:r>
            <a:r>
              <a:rPr lang="en-US" sz="2800" b="1" dirty="0"/>
              <a:t> rata-rata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</a:t>
            </a:r>
            <a:r>
              <a:rPr lang="en-US" sz="2800" b="1" dirty="0"/>
              <a:t>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smtClean="0"/>
              <a:t>Z </a:t>
            </a:r>
            <a:r>
              <a:rPr lang="en-US" sz="2800" b="1" dirty="0"/>
              <a:t>1 </a:t>
            </a:r>
            <a:r>
              <a:rPr lang="en-US" sz="2800" b="1" dirty="0" err="1"/>
              <a:t>sampel</a:t>
            </a:r>
            <a:endParaRPr lang="en-US" sz="2800" b="1" dirty="0"/>
          </a:p>
          <a:p>
            <a:pPr>
              <a:lnSpc>
                <a:spcPct val="80000"/>
              </a:lnSpc>
              <a:tabLst>
                <a:tab pos="577850" algn="l"/>
              </a:tabLst>
            </a:pPr>
            <a:endParaRPr lang="en-US" sz="28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/>
              <a:t>2. </a:t>
            </a:r>
            <a:r>
              <a:rPr lang="en-US" sz="2800" b="1" dirty="0" err="1"/>
              <a:t>Uji</a:t>
            </a:r>
            <a:r>
              <a:rPr lang="en-US" sz="2800" b="1" dirty="0"/>
              <a:t> rata-rata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kecil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 </a:t>
            </a:r>
            <a:r>
              <a:rPr lang="en-US" sz="2800" b="1" dirty="0" err="1"/>
              <a:t>Uji</a:t>
            </a:r>
            <a:r>
              <a:rPr lang="en-US" sz="2800" b="1" dirty="0"/>
              <a:t> t 1 </a:t>
            </a:r>
            <a:r>
              <a:rPr lang="en-US" sz="2800" b="1" dirty="0" err="1"/>
              <a:t>sampel</a:t>
            </a:r>
            <a:endParaRPr lang="en-US" sz="28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8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/>
              <a:t>3.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err="1"/>
              <a:t>beda</a:t>
            </a:r>
            <a:r>
              <a:rPr lang="en-US" sz="2800" b="1" dirty="0"/>
              <a:t> rata-rata </a:t>
            </a:r>
            <a:r>
              <a:rPr lang="en-US" sz="2800" b="1" dirty="0" err="1"/>
              <a:t>dari</a:t>
            </a:r>
            <a:r>
              <a:rPr lang="en-US" sz="2800" b="1" dirty="0"/>
              <a:t> 2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besar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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smtClean="0"/>
              <a:t>Z </a:t>
            </a:r>
            <a:r>
              <a:rPr lang="en-US" sz="2800" b="1" dirty="0"/>
              <a:t>2 </a:t>
            </a:r>
            <a:r>
              <a:rPr lang="en-US" sz="2800" b="1" dirty="0" err="1"/>
              <a:t>sampel</a:t>
            </a:r>
            <a:endParaRPr lang="en-US" sz="28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800" b="1" dirty="0"/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/>
              <a:t>4. </a:t>
            </a:r>
            <a:r>
              <a:rPr lang="en-US" sz="2800" b="1" dirty="0" err="1"/>
              <a:t>Uji</a:t>
            </a:r>
            <a:r>
              <a:rPr lang="en-US" sz="2800" b="1" dirty="0"/>
              <a:t> </a:t>
            </a:r>
            <a:r>
              <a:rPr lang="en-US" sz="2800" b="1" dirty="0" err="1"/>
              <a:t>beda</a:t>
            </a:r>
            <a:r>
              <a:rPr lang="en-US" sz="2800" b="1" dirty="0"/>
              <a:t> rata-rata </a:t>
            </a:r>
            <a:r>
              <a:rPr lang="en-US" sz="2800" b="1" dirty="0" err="1"/>
              <a:t>dari</a:t>
            </a:r>
            <a:r>
              <a:rPr lang="en-US" sz="2800" b="1" dirty="0"/>
              <a:t> 2 </a:t>
            </a:r>
            <a:r>
              <a:rPr lang="en-US" sz="2800" b="1" dirty="0" err="1"/>
              <a:t>sampel</a:t>
            </a:r>
            <a:r>
              <a:rPr lang="en-US" sz="2800" b="1" dirty="0"/>
              <a:t> </a:t>
            </a:r>
            <a:r>
              <a:rPr lang="en-US" sz="2800" b="1" dirty="0" err="1"/>
              <a:t>kecil</a:t>
            </a:r>
            <a:r>
              <a:rPr lang="en-US" sz="2800" b="1" dirty="0"/>
              <a:t> </a:t>
            </a:r>
            <a:r>
              <a:rPr lang="en-US" sz="2800" b="1" dirty="0">
                <a:sym typeface="Wingdings" pitchFamily="2" charset="2"/>
              </a:rPr>
              <a:t> </a:t>
            </a:r>
            <a:r>
              <a:rPr lang="en-US" sz="2800" b="1" dirty="0" err="1">
                <a:sym typeface="Wingdings" pitchFamily="2" charset="2"/>
              </a:rPr>
              <a:t>Uji</a:t>
            </a:r>
            <a:r>
              <a:rPr lang="en-US" sz="2800" b="1" dirty="0">
                <a:sym typeface="Wingdings" pitchFamily="2" charset="2"/>
              </a:rPr>
              <a:t> t </a:t>
            </a:r>
            <a:r>
              <a:rPr lang="en-US" sz="2800" b="1" dirty="0" smtClean="0">
                <a:sym typeface="Wingdings" pitchFamily="2" charset="2"/>
              </a:rPr>
              <a:t> 2 </a:t>
            </a:r>
            <a:r>
              <a:rPr lang="en-US" sz="2800" b="1" dirty="0" err="1">
                <a:sym typeface="Wingdings" pitchFamily="2" charset="2"/>
              </a:rPr>
              <a:t>sampel</a:t>
            </a:r>
            <a:endParaRPr lang="en-US" sz="2800" b="1" dirty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800" b="1" dirty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>
                <a:sym typeface="Wingdings" pitchFamily="2" charset="2"/>
              </a:rPr>
              <a:t>5. </a:t>
            </a:r>
            <a:r>
              <a:rPr lang="en-US" sz="2800" b="1" dirty="0" err="1">
                <a:sym typeface="Wingdings" pitchFamily="2" charset="2"/>
              </a:rPr>
              <a:t>Uji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korelasi</a:t>
            </a:r>
            <a:r>
              <a:rPr lang="en-US" sz="2800" b="1" dirty="0">
                <a:sym typeface="Wingdings" pitchFamily="2" charset="2"/>
              </a:rPr>
              <a:t>  </a:t>
            </a:r>
            <a:r>
              <a:rPr lang="en-US" sz="2800" b="1" dirty="0" err="1">
                <a:sym typeface="Wingdings" pitchFamily="2" charset="2"/>
              </a:rPr>
              <a:t>Uji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Korelasi</a:t>
            </a:r>
            <a:r>
              <a:rPr lang="en-US" sz="2800" b="1" dirty="0">
                <a:sym typeface="Wingdings" pitchFamily="2" charset="2"/>
              </a:rPr>
              <a:t> Pearson</a:t>
            </a:r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800" b="1" dirty="0">
              <a:sym typeface="Wingdings" pitchFamily="2" charset="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r>
              <a:rPr lang="en-US" sz="2800" b="1" dirty="0">
                <a:sym typeface="Wingdings" pitchFamily="2" charset="2"/>
              </a:rPr>
              <a:t>6. </a:t>
            </a:r>
            <a:r>
              <a:rPr lang="en-US" sz="2800" b="1" dirty="0" err="1">
                <a:sym typeface="Wingdings" pitchFamily="2" charset="2"/>
              </a:rPr>
              <a:t>Uji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regresi</a:t>
            </a:r>
            <a:r>
              <a:rPr lang="en-US" sz="2800" b="1" dirty="0">
                <a:sym typeface="Wingdings" pitchFamily="2" charset="2"/>
              </a:rPr>
              <a:t>  </a:t>
            </a:r>
            <a:r>
              <a:rPr lang="en-US" sz="2800" b="1" dirty="0" err="1">
                <a:sym typeface="Wingdings" pitchFamily="2" charset="2"/>
              </a:rPr>
              <a:t>Uji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b="1" dirty="0" err="1">
                <a:sym typeface="Wingdings" pitchFamily="2" charset="2"/>
              </a:rPr>
              <a:t>regresi</a:t>
            </a:r>
            <a:r>
              <a:rPr lang="en-US" sz="2800" b="1" dirty="0">
                <a:sym typeface="Wingdings" pitchFamily="2" charset="2"/>
              </a:rPr>
              <a:t> linear</a:t>
            </a:r>
          </a:p>
          <a:p>
            <a:pPr>
              <a:lnSpc>
                <a:spcPct val="80000"/>
              </a:lnSpc>
              <a:buFontTx/>
              <a:buNone/>
              <a:tabLst>
                <a:tab pos="577850" algn="l"/>
              </a:tabLst>
            </a:pPr>
            <a:endParaRPr lang="en-US" sz="2400" b="1" dirty="0">
              <a:sym typeface="Wingdings" pitchFamily="2" charset="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6397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Step 3 : Tentukan Uji Statistik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57" name="Group 49"/>
          <p:cNvGraphicFramePr>
            <a:graphicFrameLocks noGrp="1"/>
          </p:cNvGraphicFramePr>
          <p:nvPr>
            <p:ph/>
          </p:nvPr>
        </p:nvGraphicFramePr>
        <p:xfrm>
          <a:off x="152400" y="838200"/>
          <a:ext cx="8763000" cy="5379085"/>
        </p:xfrm>
        <a:graphic>
          <a:graphicData uri="http://schemas.openxmlformats.org/drawingml/2006/table">
            <a:tbl>
              <a:tblPr/>
              <a:tblGrid>
                <a:gridCol w="2190750"/>
                <a:gridCol w="2190750"/>
                <a:gridCol w="1943100"/>
                <a:gridCol w="24384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Nilai uji statistik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Wilayah kritis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Sampel besar n&gt;30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=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- </a:t>
                      </a:r>
                      <a:r>
                        <a:rPr kumimoji="0" lang="el-GR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sng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s/√n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&lt;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&gt;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&lt; -z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&gt; 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&lt; -z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&gt; z</a:t>
                      </a:r>
                      <a:r>
                        <a:rPr kumimoji="0" lang="el-G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</a:t>
                      </a:r>
                      <a:endParaRPr kumimoji="0" lang="el-GR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Sampel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kecil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n&lt;30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_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 = </a:t>
                      </a: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 - </a:t>
                      </a:r>
                      <a:r>
                        <a:rPr kumimoji="0" lang="el-GR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sng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 s/√n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&lt;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&gt;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=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μ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&lt; -z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(db;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&gt; 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(db;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&lt; -z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(db;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/2)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 &gt; z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(db;</a:t>
                      </a:r>
                      <a:r>
                        <a:rPr kumimoji="0" lang="el-G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α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/2)</a:t>
                      </a:r>
                      <a:endParaRPr kumimoji="0" lang="el-GR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Diunduh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:  </a:t>
            </a:r>
            <a:r>
              <a:rPr lang="en-US" dirty="0" smtClean="0"/>
              <a:t>ariagusti.files.wordpress.com/2011/04/bi-01-</a:t>
            </a:r>
            <a:r>
              <a:rPr lang="en-US" b="1" dirty="0" smtClean="0"/>
              <a:t>uji</a:t>
            </a:r>
            <a:r>
              <a:rPr lang="en-US" dirty="0" smtClean="0"/>
              <a:t>-</a:t>
            </a:r>
            <a:r>
              <a:rPr lang="en-US" b="1" dirty="0" smtClean="0"/>
              <a:t>hipotesis</a:t>
            </a:r>
            <a:r>
              <a:rPr lang="en-US" dirty="0" smtClean="0"/>
              <a:t>.ppt</a:t>
            </a:r>
            <a:r>
              <a:rPr lang="en-US" b="1" dirty="0" smtClean="0"/>
              <a:t>…… 4/10/2012</a:t>
            </a:r>
            <a:endParaRPr lang="en-US" b="1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6397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200" b="1" dirty="0" err="1" smtClean="0">
                <a:solidFill>
                  <a:schemeClr val="bg1"/>
                </a:solidFill>
              </a:rPr>
              <a:t>Uji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Statistik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6542</Words>
  <Application>Microsoft Office PowerPoint</Application>
  <PresentationFormat>On-screen Show (4:3)</PresentationFormat>
  <Paragraphs>1274</Paragraphs>
  <Slides>136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8" baseType="lpstr">
      <vt:lpstr>Office Theme</vt:lpstr>
      <vt:lpstr>Equation</vt:lpstr>
      <vt:lpstr>Slide 1</vt:lpstr>
      <vt:lpstr>Slide 2</vt:lpstr>
      <vt:lpstr>PENGERTIAN  HIPOTESIS</vt:lpstr>
      <vt:lpstr>Slide 4</vt:lpstr>
      <vt:lpstr>Berkaitan dengan perumusan hipotesis </vt:lpstr>
      <vt:lpstr>MANFAAT  HIPOTESIS</vt:lpstr>
      <vt:lpstr>CONTOH  HIPOTESIS</vt:lpstr>
      <vt:lpstr>DASAR MERUMUSKAN HIPOTESIS</vt:lpstr>
      <vt:lpstr>PERUMUSAN   HIPOTESIS  DALAM PENELITIAN</vt:lpstr>
      <vt:lpstr>MACAM  -   HIPOTESIS</vt:lpstr>
      <vt:lpstr>Slide 11</vt:lpstr>
      <vt:lpstr>Slide 12</vt:lpstr>
      <vt:lpstr>Slide 13</vt:lpstr>
      <vt:lpstr>DALAM SEBUAH PENELITIAN HIPOTESIS DAPAT DINYATAKAN DALAM BEBERAPA BENTUK</vt:lpstr>
      <vt:lpstr>Ciri-Ciri Hipotesis Yang Baik:</vt:lpstr>
      <vt:lpstr>HIPOTESA dalam PENELITIAN KUALITATIF muncul setelah ada PENELITIAN EMPIRIS</vt:lpstr>
      <vt:lpstr>MENYUSUN HIPOTESIS </vt:lpstr>
      <vt:lpstr>ASAL DAN FUNGSI HIPOTESIS </vt:lpstr>
      <vt:lpstr>FUNGSI  HIPOTESIS</vt:lpstr>
      <vt:lpstr>FUNGSI  HIPOTESIS</vt:lpstr>
      <vt:lpstr>Pertimbangan dalam  Merumuskan Hipoptesis Asosiatif</vt:lpstr>
      <vt:lpstr>PERTIMBANGAN DALAM  MERUMUSKAN HIPOPTESIS</vt:lpstr>
      <vt:lpstr>Pertimbangan dlm  Merumuskan Hipoptesis</vt:lpstr>
      <vt:lpstr>JENIS-JENIS HIPOTESIS  (Menurut tingkat abstraksinya hipotesis dibagi menjadi 3)</vt:lpstr>
      <vt:lpstr>JENIS-JENIS HIPOTESIS  (Menurut tingkat abstraksinya hipotesis dibagi menjadi 3)</vt:lpstr>
      <vt:lpstr>JENIS-JENIS HIPOTESIS  (Menurut tingkat abstraksinya hipotesis dibagi menjadi 3)</vt:lpstr>
      <vt:lpstr>Menurut bentuknya, Hipotesis  dibagi menjadi tiga</vt:lpstr>
      <vt:lpstr>Menurut bentuknya, Hipotesis  dibagi menjadi tiga</vt:lpstr>
      <vt:lpstr>Menurut bentuknya Hipotesis  dibagi menjadi tiga:</vt:lpstr>
      <vt:lpstr>CARA  MERUMUSKAN  HIPOTESIS </vt:lpstr>
      <vt:lpstr>HIPOTESIS PENELITIAN</vt:lpstr>
      <vt:lpstr>HIPOTESIS  OPERASIONAL</vt:lpstr>
      <vt:lpstr>Hipotesis operasional</vt:lpstr>
      <vt:lpstr>HIPOTESIS  STATISTIK </vt:lpstr>
      <vt:lpstr>UJI  HIPOTESIS </vt:lpstr>
      <vt:lpstr>Dua jenis kesalahan yang dapat dilakukan oleh peneliti, yaitu: </vt:lpstr>
      <vt:lpstr>HIPOTESIS</vt:lpstr>
      <vt:lpstr>Tugas …….</vt:lpstr>
      <vt:lpstr>CONTOH RUMUSAN HIPOTESIS</vt:lpstr>
      <vt:lpstr> HIPOTESIS ASOSIATIF </vt:lpstr>
      <vt:lpstr>LIMA LANGKAH UJI HIPOTESIS</vt:lpstr>
      <vt:lpstr>KESALAHAN DALAM UJI HIPOTESIS </vt:lpstr>
      <vt:lpstr>UJI DUA SISI  &amp;  UJI SATU SISI</vt:lpstr>
      <vt:lpstr>RUMUSAN  HIPOTESIS</vt:lpstr>
      <vt:lpstr>MENENTUKAN  BATAS KRITIS</vt:lpstr>
      <vt:lpstr>MENENTUKAN KEPUTUSAN</vt:lpstr>
      <vt:lpstr>UJI  DUA SISI</vt:lpstr>
      <vt:lpstr>UJI  SATU SISI:   SISI KANAN</vt:lpstr>
      <vt:lpstr>UJI SATU SISI: SISI KIRI</vt:lpstr>
      <vt:lpstr>Uji hipotesis rata-rata, RAGAM diketahui</vt:lpstr>
      <vt:lpstr>ilustrasi</vt:lpstr>
      <vt:lpstr>Langkah-langkah uji hipotesis</vt:lpstr>
      <vt:lpstr>H1:  SALAH SATU DARI METODE PEMBELAJARAN  LEBIH UNGGUL DARIPADA METODE PEMBELAJARAN YANG LAIN</vt:lpstr>
      <vt:lpstr>H1: METODE PEMBELAJARAN A LEBIH UNGGUL DARI PADA METODE PEMBELAJARAN B </vt:lpstr>
      <vt:lpstr>H1: DENGAN SISTEM INJEKSI PENGGUNAAN BAHAN BAKAR LEBIH IRIT DARIPADA SISTEM BIASA</vt:lpstr>
      <vt:lpstr>Slide 56</vt:lpstr>
      <vt:lpstr>Contoh Uji Hipotesis</vt:lpstr>
      <vt:lpstr>Penyelesaian</vt:lpstr>
      <vt:lpstr>Slide 59</vt:lpstr>
      <vt:lpstr>Uji Hipotesis rata-rata berdistribusi Normal,  ragam tidak diketahui</vt:lpstr>
      <vt:lpstr>Ilustrasi</vt:lpstr>
      <vt:lpstr> Contoh </vt:lpstr>
      <vt:lpstr>UJI HIPOTESIS PROPORSI</vt:lpstr>
      <vt:lpstr>Slide 64</vt:lpstr>
      <vt:lpstr>Contoh </vt:lpstr>
      <vt:lpstr>Penyelesaian</vt:lpstr>
      <vt:lpstr>Slide 67</vt:lpstr>
      <vt:lpstr>Slide 68</vt:lpstr>
      <vt:lpstr>Slide 69</vt:lpstr>
      <vt:lpstr>Slide 70</vt:lpstr>
      <vt:lpstr>Slide 71</vt:lpstr>
      <vt:lpstr>Slide 72</vt:lpstr>
      <vt:lpstr>UJI  HIPOTESIS</vt:lpstr>
      <vt:lpstr>UJI  HIPOTESIS</vt:lpstr>
      <vt:lpstr>UJI  HIPOTESIS</vt:lpstr>
      <vt:lpstr>UJI  HIPOTESIS</vt:lpstr>
      <vt:lpstr>UJI  HIPOTESIS</vt:lpstr>
      <vt:lpstr>UJI  HIPOTESIS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UJI  HIPOTESIS</vt:lpstr>
      <vt:lpstr>UJI  HIPOTESIS</vt:lpstr>
      <vt:lpstr>UJI  HIPOTESIS</vt:lpstr>
      <vt:lpstr>Contoh: UJI HIPOTESIS</vt:lpstr>
      <vt:lpstr>Contoh: UJI HIPOTESIS</vt:lpstr>
      <vt:lpstr>PROSEDUR  UJI  HIPOTESIS</vt:lpstr>
      <vt:lpstr>Step 1 : Rumuskan Hipotesis Uji (H0 dan Ha)</vt:lpstr>
      <vt:lpstr>Hipotesis Nol dan Hipotesis Alternatif</vt:lpstr>
      <vt:lpstr>Slide 94</vt:lpstr>
      <vt:lpstr>Slide 95</vt:lpstr>
      <vt:lpstr>TINGKAT  SIGNIFIKANSI (Significancy Level)</vt:lpstr>
      <vt:lpstr>P-value  (observed signivicance level)</vt:lpstr>
      <vt:lpstr>Slide 98</vt:lpstr>
      <vt:lpstr>Slide 99</vt:lpstr>
      <vt:lpstr>Slide 100</vt:lpstr>
      <vt:lpstr>Penentuan daerah penerimaan-penolakan H0</vt:lpstr>
      <vt:lpstr>ARAH UJI HIPOTESIS</vt:lpstr>
      <vt:lpstr>ARAH UJI HIPOTESIS</vt:lpstr>
      <vt:lpstr>Nilai Z-tabel</vt:lpstr>
      <vt:lpstr>Nilai t-tabel</vt:lpstr>
      <vt:lpstr>Slide 106</vt:lpstr>
      <vt:lpstr>Nilai  t-tabel</vt:lpstr>
      <vt:lpstr>CONTOH RUMUSAN HIPOTESIS</vt:lpstr>
      <vt:lpstr>UJI HIPOTESIS: RATA-RATA</vt:lpstr>
      <vt:lpstr>Hipotesis Rata-rata</vt:lpstr>
      <vt:lpstr>HIPOTESIS  RATA-RATA</vt:lpstr>
      <vt:lpstr>Hasil analisis</vt:lpstr>
      <vt:lpstr>UJI HIPOTESIS BEDA DUA RATA-RATA:  SAMPEL INDEPENDEN</vt:lpstr>
      <vt:lpstr>PROSEDUR UJI HIPOTESIS BEDA DUA RATA-RATA</vt:lpstr>
      <vt:lpstr>RUMUS NILAI t-HITUNG:  SAMPEL KECIL</vt:lpstr>
      <vt:lpstr>RUMUS NILAI  Z-HITUNG:  SAMPEL BESAR</vt:lpstr>
      <vt:lpstr>Soal:  Hipotesis Beda Dua Rata-rata Populasi: Sampel Independen</vt:lpstr>
      <vt:lpstr>HASIL ANALISIS</vt:lpstr>
      <vt:lpstr>Soal.  Uji Hipotesis Beda Dua Rata-rata Populasi:  Sampel Independen</vt:lpstr>
      <vt:lpstr>HASIL  ANALISIS</vt:lpstr>
      <vt:lpstr>UJI HIPOTESIS BEDA DUA RATA-RATA:  OBSERVASI BERPASANGAN</vt:lpstr>
      <vt:lpstr>HASIL  ANALISIS</vt:lpstr>
      <vt:lpstr>RUMUS NILAI HITUNG</vt:lpstr>
      <vt:lpstr>Soal. Uji  Hipotesis Beda Dua Rata-rata:  Observasi Berpasangan</vt:lpstr>
      <vt:lpstr>HASIL  ANALISIS</vt:lpstr>
      <vt:lpstr>UJI HIPOTESIS PROPORSI POPULASI</vt:lpstr>
      <vt:lpstr>PROSEDUR UJI HIPOTESIS PROPORSI POPULASI</vt:lpstr>
      <vt:lpstr>RUMUS NILAI Z-HITUNG</vt:lpstr>
      <vt:lpstr>Soal.   Uji Hipotesis Proporsi</vt:lpstr>
      <vt:lpstr>HASIL  ANALISIS</vt:lpstr>
      <vt:lpstr>UJI HIPOTESIS BEDA DUA PROPORSI POPULASI</vt:lpstr>
      <vt:lpstr>HASIL  ANALISIS</vt:lpstr>
      <vt:lpstr>RUMUS NILAI  Z-HITUNG</vt:lpstr>
      <vt:lpstr>Soal. Uji Hipotesis Beda Dua Proporsi Populasi</vt:lpstr>
      <vt:lpstr>HASIL  ANALISIS</vt:lpstr>
      <vt:lpstr>HIPOTESIS &amp; UJINYA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PPSUB</cp:lastModifiedBy>
  <cp:revision>109</cp:revision>
  <dcterms:created xsi:type="dcterms:W3CDTF">2012-09-28T18:40:07Z</dcterms:created>
  <dcterms:modified xsi:type="dcterms:W3CDTF">2013-01-28T22:34:57Z</dcterms:modified>
</cp:coreProperties>
</file>