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1" r:id="rId3"/>
    <p:sldId id="257" r:id="rId4"/>
    <p:sldId id="259" r:id="rId5"/>
    <p:sldId id="260" r:id="rId6"/>
    <p:sldId id="282" r:id="rId7"/>
    <p:sldId id="283" r:id="rId8"/>
    <p:sldId id="284" r:id="rId9"/>
    <p:sldId id="261" r:id="rId10"/>
    <p:sldId id="262" r:id="rId11"/>
    <p:sldId id="263" r:id="rId12"/>
    <p:sldId id="264" r:id="rId13"/>
    <p:sldId id="265" r:id="rId14"/>
    <p:sldId id="286" r:id="rId15"/>
    <p:sldId id="287" r:id="rId16"/>
    <p:sldId id="272" r:id="rId17"/>
    <p:sldId id="277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  <p:sndAc>
      <p:stSnd>
        <p:snd r:embed="rId1" name="laser.wav" builtIn="1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9BB76A-0DC8-4070-BAED-441BD4919D85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35B477-A78B-4543-BCE3-2DC9146474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cut/>
    <p:sndAc>
      <p:stSnd>
        <p:snd r:embed="rId13" name="laser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ATM</a:t>
            </a:r>
            <a:br>
              <a:rPr lang="en-US" dirty="0" smtClean="0"/>
            </a:br>
            <a:r>
              <a:rPr lang="en-US" dirty="0" smtClean="0"/>
              <a:t>(Asynchronous Transfer Mode)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14908" cy="278608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ATM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214546" y="1571612"/>
            <a:ext cx="5008435" cy="368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545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tertinggi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TCP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penghantaran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IP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Lapisan</a:t>
            </a:r>
            <a:r>
              <a:rPr lang="en-US" sz="2000" dirty="0" smtClean="0"/>
              <a:t> ATM Adaptation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penyesuai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paket-paket</a:t>
            </a:r>
            <a:r>
              <a:rPr lang="en-US" sz="2000" dirty="0" smtClean="0"/>
              <a:t> data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tertinggi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(Higher-layer)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ATM (ATM Layer)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ATM Layer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menyambungkan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melibatkan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spesifikasi</a:t>
            </a:r>
            <a:r>
              <a:rPr lang="en-US" sz="2000" dirty="0" smtClean="0"/>
              <a:t> media </a:t>
            </a:r>
            <a:r>
              <a:rPr lang="en-US" sz="2000" dirty="0" err="1" smtClean="0"/>
              <a:t>transmisi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skema</a:t>
            </a:r>
            <a:r>
              <a:rPr lang="en-US" sz="2000" dirty="0" smtClean="0"/>
              <a:t> </a:t>
            </a:r>
            <a:r>
              <a:rPr lang="en-US" sz="2000" dirty="0" err="1" smtClean="0"/>
              <a:t>pengkodean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. Rate data yang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lapisan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berkisar</a:t>
            </a:r>
            <a:r>
              <a:rPr lang="en-US" sz="2000" dirty="0" smtClean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25,6 Mbps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622,08 Mbps.</a:t>
            </a:r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6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1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6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1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Proses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kerja</a:t>
            </a:r>
            <a:r>
              <a:rPr lang="en-US" sz="3600" b="1" dirty="0" smtClean="0"/>
              <a:t> ATM Layer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ATM layer </a:t>
            </a:r>
            <a:r>
              <a:rPr lang="en-US" dirty="0" err="1" smtClean="0"/>
              <a:t>merupakan</a:t>
            </a:r>
            <a:r>
              <a:rPr lang="en-US" dirty="0" smtClean="0"/>
              <a:t> layer </a:t>
            </a:r>
            <a:r>
              <a:rPr lang="en-US" dirty="0" err="1" smtClean="0"/>
              <a:t>diatas</a:t>
            </a:r>
            <a:r>
              <a:rPr lang="en-US" dirty="0" smtClean="0"/>
              <a:t> physical layer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independent </a:t>
            </a:r>
            <a:r>
              <a:rPr lang="en-US" dirty="0" err="1" smtClean="0"/>
              <a:t>terhadap</a:t>
            </a:r>
            <a:r>
              <a:rPr lang="en-US" dirty="0" smtClean="0"/>
              <a:t> media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 ATM layer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67234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Model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taraf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: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3200" dirty="0" err="1" smtClean="0"/>
              <a:t>Taraf</a:t>
            </a:r>
            <a:r>
              <a:rPr lang="en-US" sz="3200" dirty="0" smtClean="0"/>
              <a:t> </a:t>
            </a:r>
            <a:r>
              <a:rPr lang="en-US" sz="3200" dirty="0" err="1" smtClean="0"/>
              <a:t>pemakai</a:t>
            </a:r>
            <a:r>
              <a:rPr lang="en-US" sz="3200" dirty="0" smtClean="0"/>
              <a:t>: </a:t>
            </a:r>
            <a:r>
              <a:rPr lang="en-US" sz="3200" dirty="0" err="1" smtClean="0"/>
              <a:t>tersedia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transfer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pemakai</a:t>
            </a:r>
            <a:r>
              <a:rPr lang="en-US" sz="3200" dirty="0" smtClean="0"/>
              <a:t>, </a:t>
            </a:r>
            <a:r>
              <a:rPr lang="en-US" sz="3200" dirty="0" err="1" smtClean="0"/>
              <a:t>bersama-sama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kontrol-kontrol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terkait</a:t>
            </a:r>
            <a:r>
              <a:rPr lang="en-US" sz="3200" dirty="0" smtClean="0"/>
              <a:t>.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3200" dirty="0" err="1" smtClean="0"/>
              <a:t>Taraf</a:t>
            </a:r>
            <a:r>
              <a:rPr lang="en-US" sz="3200" dirty="0" smtClean="0"/>
              <a:t> </a:t>
            </a:r>
            <a:r>
              <a:rPr lang="en-US" sz="3200" dirty="0" err="1" smtClean="0"/>
              <a:t>kontrol</a:t>
            </a:r>
            <a:r>
              <a:rPr lang="en-US" sz="3200" dirty="0" smtClean="0"/>
              <a:t>: </a:t>
            </a:r>
            <a:r>
              <a:rPr lang="en-US" sz="3200" dirty="0" err="1" smtClean="0"/>
              <a:t>menampilkan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fungsi-fungsi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kontrol</a:t>
            </a:r>
            <a:r>
              <a:rPr lang="en-US" sz="3200" dirty="0" smtClean="0"/>
              <a:t> </a:t>
            </a:r>
            <a:r>
              <a:rPr lang="en-US" sz="3200" dirty="0" err="1" smtClean="0"/>
              <a:t>panggilan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kontrol</a:t>
            </a:r>
            <a:r>
              <a:rPr lang="en-US" sz="3200" dirty="0" smtClean="0"/>
              <a:t> </a:t>
            </a:r>
            <a:r>
              <a:rPr lang="en-US" sz="3200" dirty="0" err="1" smtClean="0"/>
              <a:t>koneksi</a:t>
            </a:r>
            <a:endParaRPr lang="en-US" sz="3200" dirty="0" smtClean="0"/>
          </a:p>
          <a:p>
            <a:pPr lvl="1"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3200" dirty="0" err="1" smtClean="0"/>
              <a:t>Taraf</a:t>
            </a:r>
            <a:r>
              <a:rPr lang="en-US" sz="3200" dirty="0" smtClean="0"/>
              <a:t> </a:t>
            </a:r>
            <a:r>
              <a:rPr lang="en-US" sz="3200" dirty="0" err="1" smtClean="0"/>
              <a:t>manajemen</a:t>
            </a:r>
            <a:r>
              <a:rPr lang="en-US" sz="3200" dirty="0" smtClean="0"/>
              <a:t>: </a:t>
            </a:r>
            <a:r>
              <a:rPr lang="en-US" sz="3200" dirty="0" err="1" smtClean="0"/>
              <a:t>menampilkan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fungsi-fungsi</a:t>
            </a:r>
            <a:r>
              <a:rPr lang="en-US" sz="3200" dirty="0" smtClean="0"/>
              <a:t> </a:t>
            </a:r>
            <a:r>
              <a:rPr lang="en-US" sz="3200" dirty="0" err="1" smtClean="0"/>
              <a:t>manajemen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berkaitan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keseluruhan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1" descr="0803-arsitektur-protokol-at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3000396" cy="20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0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3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6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ATM DEVICES DAN THE NETWORK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 </a:t>
            </a:r>
            <a:r>
              <a:rPr lang="en-US" b="1" dirty="0" smtClean="0"/>
              <a:t>ATM Devices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ATM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ATM switch </a:t>
            </a:r>
            <a:r>
              <a:rPr lang="en-US" dirty="0" err="1" smtClean="0"/>
              <a:t>dan</a:t>
            </a:r>
            <a:r>
              <a:rPr lang="en-US" dirty="0" smtClean="0"/>
              <a:t> ATM endpoint. ATM Switch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transit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ATM,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didevinisikan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ATM endpoint </a:t>
            </a:r>
            <a:r>
              <a:rPr lang="en-US" dirty="0" err="1" smtClean="0"/>
              <a:t>atau</a:t>
            </a:r>
            <a:r>
              <a:rPr lang="en-US" dirty="0" smtClean="0"/>
              <a:t> switch ATM lain,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header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interface output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ATM endpoint </a:t>
            </a:r>
            <a:r>
              <a:rPr lang="en-US" dirty="0" err="1" smtClean="0"/>
              <a:t>berisi</a:t>
            </a:r>
            <a:r>
              <a:rPr lang="en-US" dirty="0" smtClean="0"/>
              <a:t> ATM network interface adapter.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ATM endpoint </a:t>
            </a:r>
            <a:r>
              <a:rPr lang="en-US" dirty="0" err="1" smtClean="0"/>
              <a:t>adalah</a:t>
            </a:r>
            <a:r>
              <a:rPr lang="en-US" dirty="0" smtClean="0"/>
              <a:t> workstation, router, Digital Service Unit (DSU), LAN switch, </a:t>
            </a:r>
            <a:r>
              <a:rPr lang="en-US" dirty="0" err="1" smtClean="0"/>
              <a:t>dan</a:t>
            </a:r>
            <a:r>
              <a:rPr lang="en-US" dirty="0" smtClean="0"/>
              <a:t> Video CODEC.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mengilustrasikan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ATM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ATM switch </a:t>
            </a:r>
            <a:r>
              <a:rPr lang="en-US" dirty="0" err="1" smtClean="0"/>
              <a:t>dan</a:t>
            </a:r>
            <a:r>
              <a:rPr lang="en-US" dirty="0" smtClean="0"/>
              <a:t> ATM endpoint.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ATM Network Interfaces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ATM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set ATM switch 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Point-to-Point ATM link. ATM Switch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interface </a:t>
            </a:r>
            <a:r>
              <a:rPr lang="en-US" dirty="0" err="1" smtClean="0"/>
              <a:t>yakni</a:t>
            </a:r>
            <a:r>
              <a:rPr lang="en-US" dirty="0" smtClean="0"/>
              <a:t> UNI (User to Network Interface) </a:t>
            </a:r>
            <a:r>
              <a:rPr lang="en-US" dirty="0" err="1" smtClean="0"/>
              <a:t>dan</a:t>
            </a:r>
            <a:r>
              <a:rPr lang="en-US" dirty="0" smtClean="0"/>
              <a:t> NNI (Network to Network Interface). UNI </a:t>
            </a:r>
            <a:r>
              <a:rPr lang="en-US" dirty="0" err="1" smtClean="0"/>
              <a:t>menghubungkan</a:t>
            </a:r>
            <a:r>
              <a:rPr lang="en-US" dirty="0" smtClean="0"/>
              <a:t> end system (</a:t>
            </a:r>
            <a:r>
              <a:rPr lang="en-US" dirty="0" err="1" smtClean="0"/>
              <a:t>seperti</a:t>
            </a:r>
            <a:r>
              <a:rPr lang="en-US" dirty="0" smtClean="0"/>
              <a:t> host </a:t>
            </a:r>
            <a:r>
              <a:rPr lang="en-US" dirty="0" err="1" smtClean="0"/>
              <a:t>dan</a:t>
            </a:r>
            <a:r>
              <a:rPr lang="en-US" dirty="0" smtClean="0"/>
              <a:t> router) </a:t>
            </a:r>
            <a:r>
              <a:rPr lang="en-US" dirty="0" err="1" smtClean="0"/>
              <a:t>ke</a:t>
            </a:r>
            <a:r>
              <a:rPr lang="en-US" dirty="0" smtClean="0"/>
              <a:t> ATM switch </a:t>
            </a:r>
            <a:r>
              <a:rPr lang="en-US" dirty="0" err="1" smtClean="0"/>
              <a:t>sedangkan</a:t>
            </a:r>
            <a:r>
              <a:rPr lang="en-US" dirty="0" smtClean="0"/>
              <a:t> NNI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ATM switch.</a:t>
            </a:r>
          </a:p>
          <a:p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switch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ditempat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UNI </a:t>
            </a:r>
            <a:r>
              <a:rPr lang="en-US" dirty="0" err="1" smtClean="0"/>
              <a:t>dan</a:t>
            </a:r>
            <a:r>
              <a:rPr lang="en-US" dirty="0" smtClean="0"/>
              <a:t> NNI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public </a:t>
            </a:r>
            <a:r>
              <a:rPr lang="en-US" dirty="0" err="1" smtClean="0"/>
              <a:t>dan</a:t>
            </a:r>
            <a:r>
              <a:rPr lang="en-US" dirty="0" smtClean="0"/>
              <a:t> private. UNI private </a:t>
            </a:r>
            <a:r>
              <a:rPr lang="en-US" dirty="0" err="1" smtClean="0"/>
              <a:t>menghubungkan</a:t>
            </a:r>
            <a:r>
              <a:rPr lang="en-US" dirty="0" smtClean="0"/>
              <a:t> ATM endpoint </a:t>
            </a:r>
            <a:r>
              <a:rPr lang="en-US" dirty="0" err="1" smtClean="0"/>
              <a:t>dan</a:t>
            </a:r>
            <a:r>
              <a:rPr lang="en-US" dirty="0" smtClean="0"/>
              <a:t> ATM switch private. NNI private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switch ATM private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NNI public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ATM switch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ATM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/>
              <a:t>Koneksi</a:t>
            </a:r>
            <a:r>
              <a:rPr lang="en-US" sz="2400" dirty="0" smtClean="0"/>
              <a:t> </a:t>
            </a:r>
            <a:r>
              <a:rPr lang="en-US" sz="2400" dirty="0" err="1" smtClean="0"/>
              <a:t>logik</a:t>
            </a:r>
            <a:r>
              <a:rPr lang="en-US" sz="2400" dirty="0" smtClean="0"/>
              <a:t> ATM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“Virtual Channel Connection” (VVC)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</a:t>
            </a:r>
            <a:r>
              <a:rPr lang="en-US" sz="2400" dirty="0" err="1" smtClean="0"/>
              <a:t>maya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Virtual Path Connection (VPC)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logical group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VCC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4098" name="Picture 2" descr="GAMBAR Relasi Koneksi AT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00373"/>
            <a:ext cx="6572296" cy="154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Mekanisme</a:t>
            </a:r>
            <a:r>
              <a:rPr lang="en-US" sz="4800" dirty="0" smtClean="0"/>
              <a:t> </a:t>
            </a:r>
            <a:r>
              <a:rPr lang="en-US" sz="4800" dirty="0" err="1" smtClean="0"/>
              <a:t>pengiriman</a:t>
            </a:r>
            <a:r>
              <a:rPr lang="en-US" sz="4800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Data (</a:t>
            </a:r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 err="1" smtClean="0"/>
              <a:t>apa</a:t>
            </a:r>
            <a:r>
              <a:rPr lang="en-US" sz="1800" dirty="0" smtClean="0"/>
              <a:t> pun) </a:t>
            </a:r>
            <a:r>
              <a:rPr lang="en-US" sz="1800" dirty="0" err="1" smtClean="0"/>
              <a:t>dipotong-potong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sejumlah</a:t>
            </a:r>
            <a:r>
              <a:rPr lang="en-US" sz="1800" dirty="0" smtClean="0"/>
              <a:t> ATM cell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 smtClean="0"/>
              <a:t>Sebuah</a:t>
            </a:r>
            <a:r>
              <a:rPr lang="en-US" sz="1800" dirty="0" smtClean="0"/>
              <a:t> virtual channel connection (VCC) </a:t>
            </a:r>
            <a:r>
              <a:rPr lang="en-US" sz="1800" dirty="0" err="1" smtClean="0"/>
              <a:t>dibangun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end-to-end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ATM address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ATM address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pembangunan</a:t>
            </a:r>
            <a:r>
              <a:rPr lang="en-US" sz="1800" dirty="0" smtClean="0"/>
              <a:t> </a:t>
            </a:r>
            <a:r>
              <a:rPr lang="en-US" sz="1800" dirty="0" err="1" smtClean="0"/>
              <a:t>koneksi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pensinyalan</a:t>
            </a:r>
            <a:r>
              <a:rPr lang="en-US" sz="1800" dirty="0" smtClean="0"/>
              <a:t>,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dipakai</a:t>
            </a:r>
            <a:r>
              <a:rPr lang="en-US" sz="1800" dirty="0" smtClean="0"/>
              <a:t>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koneksi</a:t>
            </a:r>
            <a:r>
              <a:rPr lang="en-US" sz="1800" dirty="0" smtClean="0"/>
              <a:t> </a:t>
            </a:r>
            <a:r>
              <a:rPr lang="en-US" sz="1800" dirty="0" err="1" smtClean="0"/>
              <a:t>terbentuk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koneksi</a:t>
            </a:r>
            <a:r>
              <a:rPr lang="en-US" sz="1800" dirty="0" smtClean="0"/>
              <a:t>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dibangun</a:t>
            </a:r>
            <a:r>
              <a:rPr lang="en-US" sz="1800" dirty="0" smtClean="0"/>
              <a:t>,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route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jaringan</a:t>
            </a:r>
            <a:r>
              <a:rPr lang="en-US" sz="18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Route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tetap</a:t>
            </a:r>
            <a:r>
              <a:rPr lang="en-US" sz="1800" dirty="0" smtClean="0"/>
              <a:t> </a:t>
            </a:r>
            <a:r>
              <a:rPr lang="en-US" sz="1800" dirty="0" err="1" smtClean="0"/>
              <a:t>selama</a:t>
            </a:r>
            <a:r>
              <a:rPr lang="en-US" sz="1800" dirty="0" smtClean="0"/>
              <a:t> </a:t>
            </a:r>
            <a:r>
              <a:rPr lang="en-US" sz="1800" dirty="0" err="1" smtClean="0"/>
              <a:t>koneksi</a:t>
            </a:r>
            <a:r>
              <a:rPr lang="en-US" sz="1800" dirty="0" smtClean="0"/>
              <a:t> </a:t>
            </a:r>
            <a:r>
              <a:rPr lang="en-US" sz="1800" dirty="0" err="1" smtClean="0"/>
              <a:t>berlangsung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Route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switching nodes</a:t>
            </a:r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UNI: user network interface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NNI: network </a:t>
            </a:r>
            <a:r>
              <a:rPr lang="en-US" sz="1800" dirty="0" err="1" smtClean="0"/>
              <a:t>network</a:t>
            </a:r>
            <a:r>
              <a:rPr lang="en-US" sz="1800" dirty="0" smtClean="0"/>
              <a:t> interface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 l="34031" t="62594" r="17704" b="18185"/>
          <a:stretch>
            <a:fillRect/>
          </a:stretch>
        </p:blipFill>
        <p:spPr bwMode="auto">
          <a:xfrm>
            <a:off x="4000496" y="5000636"/>
            <a:ext cx="45720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4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9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2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57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2" dur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7" dur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2" dur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7" dur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dirty="0" smtClean="0"/>
              <a:t>Configuration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Gambar</a:t>
            </a:r>
          </a:p>
          <a:p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Komdat &amp; Jarkom</a:t>
            </a:r>
            <a:endParaRPr lang="en-US"/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3"/>
          <a:srcRect b="5206"/>
          <a:stretch>
            <a:fillRect/>
          </a:stretch>
        </p:blipFill>
        <p:spPr bwMode="auto">
          <a:xfrm>
            <a:off x="3716338" y="0"/>
            <a:ext cx="5427662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switching </a:t>
            </a:r>
            <a:r>
              <a:rPr lang="en-US" dirty="0" err="1" smtClean="0"/>
              <a:t>dan</a:t>
            </a:r>
            <a:r>
              <a:rPr lang="en-US" dirty="0" smtClean="0"/>
              <a:t> multiplexing yang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circuit switching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delay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packet switching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yang </a:t>
            </a:r>
            <a:r>
              <a:rPr lang="en-US" dirty="0" err="1" smtClean="0"/>
              <a:t>berselang-seling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, ATM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packet switching. </a:t>
            </a:r>
            <a:r>
              <a:rPr lang="en-US" dirty="0" err="1" smtClean="0"/>
              <a:t>Seperti</a:t>
            </a:r>
            <a:r>
              <a:rPr lang="en-US" dirty="0" smtClean="0"/>
              <a:t> transfer data </a:t>
            </a:r>
            <a:r>
              <a:rPr lang="en-US" dirty="0" err="1" smtClean="0"/>
              <a:t>pada</a:t>
            </a:r>
            <a:r>
              <a:rPr lang="en-US" dirty="0" smtClean="0"/>
              <a:t> packet switching ATM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multiplexing </a:t>
            </a:r>
            <a:r>
              <a:rPr lang="en-US" dirty="0" err="1" smtClean="0"/>
              <a:t>dan</a:t>
            </a:r>
            <a:r>
              <a:rPr lang="en-US" dirty="0" smtClean="0"/>
              <a:t> switching. ATM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packet switching, ATM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multimedia.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ATM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ATM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data,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video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. ATM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bioskop</a:t>
            </a:r>
            <a:r>
              <a:rPr lang="en-US" dirty="0" smtClean="0"/>
              <a:t>, </a:t>
            </a:r>
            <a:r>
              <a:rPr lang="en-US" dirty="0" err="1" smtClean="0"/>
              <a:t>ke</a:t>
            </a:r>
            <a:r>
              <a:rPr lang="en-US" dirty="0" smtClean="0"/>
              <a:t> email </a:t>
            </a:r>
            <a:r>
              <a:rPr lang="en-US" dirty="0" err="1" smtClean="0"/>
              <a:t>dan</a:t>
            </a:r>
            <a:r>
              <a:rPr lang="en-US" dirty="0" smtClean="0"/>
              <a:t> file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diseluruh</a:t>
            </a:r>
            <a:r>
              <a:rPr lang="en-US" dirty="0" smtClean="0"/>
              <a:t> web server. ATM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mengangkut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megabit per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yangmenghasilkan</a:t>
            </a:r>
            <a:r>
              <a:rPr lang="en-US" dirty="0" smtClean="0"/>
              <a:t> 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Ethernet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area </a:t>
            </a:r>
            <a:r>
              <a:rPr lang="en-US" dirty="0" err="1" smtClean="0"/>
              <a:t>lokal</a:t>
            </a:r>
            <a:r>
              <a:rPr lang="en-US" dirty="0" smtClean="0"/>
              <a:t>.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keakuratan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kesempurnaan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 multimedia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kantor-kantor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60103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500" dirty="0" smtClean="0"/>
              <a:t>ATM </a:t>
            </a:r>
            <a:r>
              <a:rPr lang="en-US" sz="3500" dirty="0" err="1" smtClean="0"/>
              <a:t>banyak</a:t>
            </a:r>
            <a:r>
              <a:rPr lang="en-US" sz="3500" dirty="0" smtClean="0"/>
              <a:t> </a:t>
            </a:r>
            <a:r>
              <a:rPr lang="en-US" sz="3500" dirty="0" err="1" smtClean="0"/>
              <a:t>dipakai</a:t>
            </a:r>
            <a:r>
              <a:rPr lang="en-US" sz="3500" dirty="0" smtClean="0"/>
              <a:t> </a:t>
            </a:r>
            <a:r>
              <a:rPr lang="en-US" sz="3500" dirty="0" err="1" smtClean="0"/>
              <a:t>untuk</a:t>
            </a:r>
            <a:r>
              <a:rPr lang="en-US" sz="3500" dirty="0" smtClean="0"/>
              <a:t> </a:t>
            </a:r>
            <a:r>
              <a:rPr lang="en-US" sz="3500" dirty="0" err="1" smtClean="0"/>
              <a:t>berbagai</a:t>
            </a:r>
            <a:r>
              <a:rPr lang="en-US" sz="3500" dirty="0" smtClean="0"/>
              <a:t> </a:t>
            </a:r>
            <a:r>
              <a:rPr lang="en-US" sz="3500" dirty="0" err="1" smtClean="0"/>
              <a:t>tujuan</a:t>
            </a:r>
            <a:r>
              <a:rPr lang="en-US" sz="3500" dirty="0" smtClean="0"/>
              <a:t> yang </a:t>
            </a:r>
            <a:r>
              <a:rPr lang="en-US" sz="3500" dirty="0" err="1" smtClean="0"/>
              <a:t>sangat</a:t>
            </a:r>
            <a:r>
              <a:rPr lang="en-US" sz="3500" dirty="0" smtClean="0"/>
              <a:t> </a:t>
            </a:r>
            <a:r>
              <a:rPr lang="en-US" sz="3500" dirty="0" err="1" smtClean="0"/>
              <a:t>luas</a:t>
            </a:r>
            <a:r>
              <a:rPr lang="en-US" sz="3500" dirty="0" smtClean="0"/>
              <a:t>, </a:t>
            </a:r>
            <a:r>
              <a:rPr lang="en-US" sz="3500" dirty="0" err="1" smtClean="0"/>
              <a:t>seperti</a:t>
            </a:r>
            <a:r>
              <a:rPr lang="en-US" sz="3500" dirty="0" smtClean="0"/>
              <a:t> </a:t>
            </a:r>
            <a:r>
              <a:rPr lang="en-US" sz="3500" dirty="0" err="1" smtClean="0"/>
              <a:t>dalam</a:t>
            </a:r>
            <a:r>
              <a:rPr lang="en-US" sz="3500" dirty="0" smtClean="0"/>
              <a:t> LAN (Local Area Network)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jaringan</a:t>
            </a:r>
            <a:r>
              <a:rPr lang="en-US" sz="3500" dirty="0" smtClean="0"/>
              <a:t> lain yang </a:t>
            </a:r>
            <a:r>
              <a:rPr lang="en-US" sz="3500" dirty="0" err="1" smtClean="0"/>
              <a:t>telah</a:t>
            </a:r>
            <a:r>
              <a:rPr lang="en-US" sz="3500" dirty="0" smtClean="0"/>
              <a:t> </a:t>
            </a:r>
            <a:r>
              <a:rPr lang="en-US" sz="3500" dirty="0" err="1" smtClean="0"/>
              <a:t>dispesifikasikan</a:t>
            </a:r>
            <a:r>
              <a:rPr lang="en-US" sz="3500" dirty="0" smtClean="0"/>
              <a:t> </a:t>
            </a:r>
            <a:r>
              <a:rPr lang="en-US" sz="3500" dirty="0" err="1" smtClean="0"/>
              <a:t>oleh</a:t>
            </a:r>
            <a:r>
              <a:rPr lang="en-US" sz="3500" dirty="0" smtClean="0"/>
              <a:t> ATM Forum. </a:t>
            </a:r>
          </a:p>
          <a:p>
            <a:pPr algn="just">
              <a:lnSpc>
                <a:spcPct val="150000"/>
              </a:lnSpc>
            </a:pPr>
            <a:r>
              <a:rPr lang="fi-FI" sz="3500" dirty="0" smtClean="0"/>
              <a:t>Pada ATM seluruh informasi yang akan ditransfer akan dibagi menjadi slot-slot dengan ukuran tetap yang disebut cell.</a:t>
            </a:r>
          </a:p>
          <a:p>
            <a:pPr algn="just">
              <a:lnSpc>
                <a:spcPct val="150000"/>
              </a:lnSpc>
            </a:pPr>
            <a:r>
              <a:rPr lang="fi-FI" sz="3500" dirty="0" smtClean="0"/>
              <a:t>Ukuran cell pada ATM adalah 53 octet (1 octet = 8 bits) yang terdiri dari :</a:t>
            </a:r>
            <a:endParaRPr lang="en-US" sz="3500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i-FI" sz="3500" dirty="0" smtClean="0"/>
              <a:t>48 octet untuk field informasi, dan  </a:t>
            </a:r>
            <a:endParaRPr lang="en-US" sz="3500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i-FI" sz="3500" dirty="0" smtClean="0"/>
              <a:t>5 octet untuk </a:t>
            </a:r>
            <a:r>
              <a:rPr lang="fi-FI" sz="3500" i="1" dirty="0" smtClean="0"/>
              <a:t>header</a:t>
            </a:r>
            <a:r>
              <a:rPr lang="fi-FI" sz="3500" dirty="0" smtClean="0"/>
              <a:t>.</a:t>
            </a:r>
          </a:p>
          <a:p>
            <a:pPr marL="292100" lvl="1" indent="-292100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3500" dirty="0" smtClean="0"/>
              <a:t>Cell header </a:t>
            </a:r>
            <a:r>
              <a:rPr lang="en-US" sz="3500" dirty="0" err="1" smtClean="0"/>
              <a:t>menunjukkan</a:t>
            </a:r>
            <a:r>
              <a:rPr lang="en-US" sz="3500" dirty="0" smtClean="0"/>
              <a:t> </a:t>
            </a:r>
            <a:r>
              <a:rPr lang="en-US" sz="3500" dirty="0" err="1" smtClean="0"/>
              <a:t>tujuan</a:t>
            </a:r>
            <a:r>
              <a:rPr lang="en-US" sz="3500" dirty="0" smtClean="0"/>
              <a:t>, </a:t>
            </a:r>
            <a:r>
              <a:rPr lang="en-US" sz="3500" dirty="0" err="1" smtClean="0"/>
              <a:t>tipe</a:t>
            </a:r>
            <a:r>
              <a:rPr lang="en-US" sz="3500" dirty="0" smtClean="0"/>
              <a:t> </a:t>
            </a:r>
            <a:r>
              <a:rPr lang="en-US" sz="3500" dirty="0" err="1" smtClean="0"/>
              <a:t>sel</a:t>
            </a:r>
            <a:r>
              <a:rPr lang="en-US" sz="3500" dirty="0" smtClean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prioritas</a:t>
            </a:r>
            <a:r>
              <a:rPr lang="en-US" sz="3500" dirty="0" smtClean="0"/>
              <a:t> </a:t>
            </a:r>
            <a:r>
              <a:rPr lang="en-US" sz="3500" dirty="0" err="1" smtClean="0"/>
              <a:t>sel</a:t>
            </a:r>
            <a:r>
              <a:rPr lang="en-US" sz="3500" dirty="0" smtClean="0"/>
              <a:t> (</a:t>
            </a:r>
            <a:r>
              <a:rPr lang="en-US" sz="3500" dirty="0" err="1" smtClean="0"/>
              <a:t>berisi</a:t>
            </a:r>
            <a:r>
              <a:rPr lang="en-US" sz="3500" dirty="0" smtClean="0"/>
              <a:t> </a:t>
            </a:r>
            <a:r>
              <a:rPr lang="en-US" sz="3500" dirty="0" err="1" smtClean="0"/>
              <a:t>alamat</a:t>
            </a:r>
            <a:r>
              <a:rPr lang="en-US" sz="3500" dirty="0" smtClean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routing).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0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5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0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3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6" dur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9" dur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Karakakteristik</a:t>
            </a:r>
            <a:r>
              <a:rPr lang="en-US" dirty="0" smtClean="0"/>
              <a:t>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1 ATM </a:t>
            </a:r>
            <a:r>
              <a:rPr lang="en-US" sz="2400" b="1" dirty="0" err="1" smtClean="0"/>
              <a:t>beroperasi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connection oriented mode</a:t>
            </a:r>
            <a:endParaRPr lang="en-US" sz="2400" dirty="0" smtClean="0"/>
          </a:p>
          <a:p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ditransfer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terminal </a:t>
            </a:r>
            <a:r>
              <a:rPr lang="en-US" sz="2400" dirty="0" err="1" smtClean="0"/>
              <a:t>ke</a:t>
            </a:r>
            <a:r>
              <a:rPr lang="en-US" sz="2400" dirty="0" smtClean="0"/>
              <a:t> network,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setup logical / virtual connection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resource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resource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mencukupi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connection </a:t>
            </a:r>
            <a:r>
              <a:rPr lang="en-US" sz="2400" dirty="0" err="1" smtClean="0"/>
              <a:t>dari</a:t>
            </a:r>
            <a:r>
              <a:rPr lang="en-US" sz="2400" dirty="0" smtClean="0"/>
              <a:t> terminal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dibatalkan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r>
              <a:rPr lang="en-US" sz="2400" dirty="0" smtClean="0"/>
              <a:t> transfer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resource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dibebaskan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connection-oriented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network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packet loss yang </a:t>
            </a:r>
            <a:r>
              <a:rPr lang="en-US" sz="2400" dirty="0" err="1" smtClean="0"/>
              <a:t>seminim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endParaRPr lang="en-US" sz="2400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Pada</a:t>
            </a:r>
            <a:r>
              <a:rPr lang="en-US" b="1" dirty="0" smtClean="0"/>
              <a:t> basis link to link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proteksi</a:t>
            </a:r>
            <a:r>
              <a:rPr lang="en-US" b="1" dirty="0" smtClean="0"/>
              <a:t> error </a:t>
            </a:r>
            <a:r>
              <a:rPr lang="en-US" b="1" dirty="0" err="1" smtClean="0"/>
              <a:t>dan</a:t>
            </a:r>
            <a:r>
              <a:rPr lang="en-US" b="1" dirty="0" smtClean="0"/>
              <a:t> flow control.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ATM </a:t>
            </a:r>
            <a:r>
              <a:rPr lang="en-US" dirty="0" err="1" smtClean="0"/>
              <a:t>proteksi</a:t>
            </a:r>
            <a:r>
              <a:rPr lang="en-US" dirty="0" smtClean="0"/>
              <a:t> error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diabaikan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link-link </a:t>
            </a:r>
            <a:r>
              <a:rPr lang="en-US" dirty="0" err="1" smtClean="0"/>
              <a:t>dalam</a:t>
            </a:r>
            <a:r>
              <a:rPr lang="en-US" dirty="0" smtClean="0"/>
              <a:t> network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error control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end to end </a:t>
            </a:r>
            <a:r>
              <a:rPr lang="en-US" dirty="0" err="1" smtClean="0"/>
              <a:t>saja</a:t>
            </a:r>
            <a:r>
              <a:rPr lang="en-US" dirty="0" smtClean="0"/>
              <a:t>. Flow control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ATM network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resource </a:t>
            </a:r>
            <a:r>
              <a:rPr lang="en-US" dirty="0" err="1" smtClean="0"/>
              <a:t>dan</a:t>
            </a:r>
            <a:r>
              <a:rPr lang="en-US" dirty="0" smtClean="0"/>
              <a:t> dimensioning queue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queue overflow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ditekan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packet loss </a:t>
            </a:r>
            <a:r>
              <a:rPr lang="en-US" dirty="0" err="1" smtClean="0"/>
              <a:t>antara</a:t>
            </a:r>
            <a:r>
              <a:rPr lang="en-US" dirty="0" smtClean="0"/>
              <a:t> 10-8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10-12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</a:t>
            </a:r>
            <a:r>
              <a:rPr lang="en-US" dirty="0" smtClean="0"/>
              <a:t>      </a:t>
            </a:r>
            <a:r>
              <a:rPr lang="en-US" b="1" dirty="0" err="1" smtClean="0"/>
              <a:t>Pengurangan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header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network, </a:t>
            </a:r>
            <a:r>
              <a:rPr lang="en-US" dirty="0" err="1" smtClean="0"/>
              <a:t>maka</a:t>
            </a:r>
            <a:r>
              <a:rPr lang="en-US" dirty="0" smtClean="0"/>
              <a:t> ATM header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header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virtual connection (virtual connection identifier =VCI)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call setup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routing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network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multiplexing </a:t>
            </a:r>
            <a:r>
              <a:rPr lang="en-US" dirty="0" err="1" smtClean="0"/>
              <a:t>dari</a:t>
            </a:r>
            <a:r>
              <a:rPr lang="en-US" dirty="0" smtClean="0"/>
              <a:t> virtual connection – virtual connection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link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</a:t>
            </a:r>
            <a:r>
              <a:rPr lang="en-US" dirty="0" smtClean="0"/>
              <a:t>      </a:t>
            </a:r>
            <a:r>
              <a:rPr lang="en-US" b="1" dirty="0" err="1" smtClean="0"/>
              <a:t>Panjang</a:t>
            </a:r>
            <a:r>
              <a:rPr lang="en-US" b="1" dirty="0" smtClean="0"/>
              <a:t> filed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cell </a:t>
            </a:r>
            <a:r>
              <a:rPr lang="en-US" b="1" dirty="0" err="1" smtClean="0"/>
              <a:t>relatif</a:t>
            </a:r>
            <a:r>
              <a:rPr lang="en-US" b="1" dirty="0" smtClean="0"/>
              <a:t> </a:t>
            </a:r>
            <a:r>
              <a:rPr lang="en-US" b="1" dirty="0" err="1" smtClean="0"/>
              <a:t>kecil</a:t>
            </a:r>
            <a:endParaRPr lang="en-US" dirty="0" smtClean="0"/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buffer internal </a:t>
            </a:r>
            <a:r>
              <a:rPr lang="en-US" dirty="0" err="1" smtClean="0"/>
              <a:t>dalam</a:t>
            </a:r>
            <a:r>
              <a:rPr lang="en-US" dirty="0" smtClean="0"/>
              <a:t> switching node,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queuing delay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buffer </a:t>
            </a:r>
            <a:r>
              <a:rPr lang="en-US" dirty="0" err="1" smtClean="0"/>
              <a:t>tersebut</a:t>
            </a:r>
            <a:r>
              <a:rPr lang="en-US" dirty="0" smtClean="0"/>
              <a:t>. Buffer yang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delay </a:t>
            </a:r>
            <a:r>
              <a:rPr lang="en-US" dirty="0" err="1" smtClean="0"/>
              <a:t>dan</a:t>
            </a:r>
            <a:r>
              <a:rPr lang="en-US" dirty="0" smtClean="0"/>
              <a:t> delay jitter </a:t>
            </a:r>
            <a:r>
              <a:rPr lang="en-US" dirty="0" err="1" smtClean="0"/>
              <a:t>rendah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service-service real time.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Karakakteristik</a:t>
            </a:r>
            <a:r>
              <a:rPr lang="en-US" dirty="0" smtClean="0"/>
              <a:t>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</a:pPr>
            <a:r>
              <a:rPr lang="en-US" sz="2200" dirty="0" err="1" smtClean="0"/>
              <a:t>Karakteristik</a:t>
            </a:r>
            <a:r>
              <a:rPr lang="en-US" sz="2200" dirty="0" smtClean="0"/>
              <a:t> ATM yang </a:t>
            </a:r>
            <a:r>
              <a:rPr lang="en-US" sz="2200" dirty="0" err="1" smtClean="0"/>
              <a:t>kedua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mengingkatnya</a:t>
            </a:r>
            <a:r>
              <a:rPr lang="en-US" sz="2200" dirty="0" smtClean="0"/>
              <a:t> </a:t>
            </a:r>
            <a:r>
              <a:rPr lang="en-US" sz="2200" dirty="0" err="1" smtClean="0"/>
              <a:t>kecepatan</a:t>
            </a:r>
            <a:r>
              <a:rPr lang="en-US" sz="2200" dirty="0" smtClean="0"/>
              <a:t>, </a:t>
            </a:r>
            <a:r>
              <a:rPr lang="en-US" sz="2200" dirty="0" err="1" smtClean="0"/>
              <a:t>dari</a:t>
            </a:r>
            <a:r>
              <a:rPr lang="en-US" sz="2200" dirty="0" smtClean="0"/>
              <a:t> 25 </a:t>
            </a:r>
            <a:r>
              <a:rPr lang="en-US" sz="2200" dirty="0" err="1" smtClean="0"/>
              <a:t>hingga</a:t>
            </a:r>
            <a:r>
              <a:rPr lang="en-US" sz="2200" dirty="0" smtClean="0"/>
              <a:t> 155 Mbps</a:t>
            </a:r>
            <a:r>
              <a:rPr lang="id-ID" sz="2200" dirty="0" smtClean="0"/>
              <a:t>(Mega bit per second)</a:t>
            </a:r>
            <a:r>
              <a:rPr lang="en-US" sz="2200" dirty="0" smtClean="0"/>
              <a:t>. </a:t>
            </a:r>
            <a:r>
              <a:rPr lang="en-US" sz="2200" dirty="0" err="1" smtClean="0"/>
              <a:t>Bahkan</a:t>
            </a:r>
            <a:r>
              <a:rPr lang="en-US" sz="2200" dirty="0" smtClean="0"/>
              <a:t>, </a:t>
            </a:r>
            <a:r>
              <a:rPr lang="en-US" sz="2200" dirty="0" err="1" smtClean="0"/>
              <a:t>peralatan</a:t>
            </a:r>
            <a:r>
              <a:rPr lang="en-US" sz="2200" dirty="0" smtClean="0"/>
              <a:t> ATM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menggabungkan</a:t>
            </a:r>
            <a:r>
              <a:rPr lang="en-US" sz="2200" dirty="0" smtClean="0"/>
              <a:t> 16 </a:t>
            </a:r>
            <a:r>
              <a:rPr lang="en-US" sz="2200" dirty="0" err="1" smtClean="0"/>
              <a:t>saluran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kecepatan</a:t>
            </a:r>
            <a:r>
              <a:rPr lang="en-US" sz="2200" dirty="0" smtClean="0"/>
              <a:t> transfer </a:t>
            </a:r>
            <a:r>
              <a:rPr lang="en-US" sz="2200" dirty="0" err="1" smtClean="0"/>
              <a:t>hampir</a:t>
            </a:r>
            <a:r>
              <a:rPr lang="en-US" sz="2200" dirty="0" smtClean="0"/>
              <a:t> </a:t>
            </a:r>
            <a:r>
              <a:rPr lang="en-US" sz="2200" dirty="0" err="1" smtClean="0"/>
              <a:t>sebesar</a:t>
            </a:r>
            <a:r>
              <a:rPr lang="en-US" sz="2200" dirty="0" smtClean="0"/>
              <a:t> 2,5 </a:t>
            </a:r>
            <a:r>
              <a:rPr lang="en-US" sz="2200" dirty="0" err="1" smtClean="0"/>
              <a:t>juta</a:t>
            </a:r>
            <a:r>
              <a:rPr lang="en-US" sz="2200" dirty="0" smtClean="0"/>
              <a:t> bit per </a:t>
            </a:r>
            <a:r>
              <a:rPr lang="en-US" sz="2200" dirty="0" err="1" smtClean="0"/>
              <a:t>detik</a:t>
            </a:r>
            <a:r>
              <a:rPr lang="en-US" sz="2200" dirty="0" smtClean="0"/>
              <a:t>.</a:t>
            </a:r>
            <a:r>
              <a:rPr lang="id-ID" sz="2200" dirty="0" smtClean="0"/>
              <a:t>(tera bit per second)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ransition>
    <p:cut/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</TotalTime>
  <Words>865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ATM (Asynchronous Transfer Mode) </vt:lpstr>
      <vt:lpstr>Slide 2</vt:lpstr>
      <vt:lpstr>Pengertian ATM</vt:lpstr>
      <vt:lpstr>Slide 4</vt:lpstr>
      <vt:lpstr>Karakakteristik ATM</vt:lpstr>
      <vt:lpstr>Slide 6</vt:lpstr>
      <vt:lpstr>Slide 7</vt:lpstr>
      <vt:lpstr>Slide 8</vt:lpstr>
      <vt:lpstr>Karakakteristik ATM</vt:lpstr>
      <vt:lpstr>Lapisan Protokol ATM</vt:lpstr>
      <vt:lpstr>Lapisan Protokol ATM</vt:lpstr>
      <vt:lpstr>Proses kerja ATM Layer</vt:lpstr>
      <vt:lpstr>Slide 13</vt:lpstr>
      <vt:lpstr> ATM DEVICES DAN THE NETWORK ENVIRONMENT</vt:lpstr>
      <vt:lpstr>Slide 15</vt:lpstr>
      <vt:lpstr>ATM Signaling</vt:lpstr>
      <vt:lpstr>Mekanisme pengiriman data</vt:lpstr>
      <vt:lpstr>Networking Configuration</vt:lpstr>
    </vt:vector>
  </TitlesOfParts>
  <Company>POLITAMA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(Asynchronous Transfer Mode)</dc:title>
  <dc:creator>ERNI</dc:creator>
  <cp:lastModifiedBy>User</cp:lastModifiedBy>
  <cp:revision>41</cp:revision>
  <dcterms:created xsi:type="dcterms:W3CDTF">2010-05-30T13:58:40Z</dcterms:created>
  <dcterms:modified xsi:type="dcterms:W3CDTF">2017-12-27T09:29:29Z</dcterms:modified>
</cp:coreProperties>
</file>