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5"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3" r:id="rId27"/>
    <p:sldId id="281" r:id="rId28"/>
    <p:sldId id="282" r:id="rId29"/>
    <p:sldId id="284" r:id="rId30"/>
    <p:sldId id="285" r:id="rId31"/>
    <p:sldId id="287" r:id="rId32"/>
    <p:sldId id="286" r:id="rId33"/>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69" d="100"/>
          <a:sy n="69" d="100"/>
        </p:scale>
        <p:origin x="-696" y="-12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F064D04-DA1F-4918-83AE-0EE8C5888033}" type="datetimeFigureOut">
              <a:rPr lang="id-ID" smtClean="0"/>
              <a:pPr/>
              <a:t>08/12/2017</a:t>
            </a:fld>
            <a:endParaRPr lang="id-ID"/>
          </a:p>
        </p:txBody>
      </p:sp>
      <p:sp>
        <p:nvSpPr>
          <p:cNvPr id="19" name="Footer Placeholder 18"/>
          <p:cNvSpPr>
            <a:spLocks noGrp="1"/>
          </p:cNvSpPr>
          <p:nvPr>
            <p:ph type="ftr" sz="quarter" idx="11"/>
          </p:nvPr>
        </p:nvSpPr>
        <p:spPr/>
        <p:txBody>
          <a:bodyPr/>
          <a:lstStyle/>
          <a:p>
            <a:endParaRPr lang="id-ID"/>
          </a:p>
        </p:txBody>
      </p:sp>
      <p:sp>
        <p:nvSpPr>
          <p:cNvPr id="27" name="Slide Number Placeholder 26"/>
          <p:cNvSpPr>
            <a:spLocks noGrp="1"/>
          </p:cNvSpPr>
          <p:nvPr>
            <p:ph type="sldNum" sz="quarter" idx="12"/>
          </p:nvPr>
        </p:nvSpPr>
        <p:spPr/>
        <p:txBody>
          <a:bodyPr/>
          <a:lstStyle/>
          <a:p>
            <a:fld id="{69F68A6F-5E6C-4D5D-936A-128B126CD40C}"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064D04-DA1F-4918-83AE-0EE8C5888033}" type="datetimeFigureOut">
              <a:rPr lang="id-ID" smtClean="0"/>
              <a:pPr/>
              <a:t>08/12/2017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9F68A6F-5E6C-4D5D-936A-128B126CD40C}"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064D04-DA1F-4918-83AE-0EE8C5888033}" type="datetimeFigureOut">
              <a:rPr lang="id-ID" smtClean="0"/>
              <a:pPr/>
              <a:t>08/12/2017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9F68A6F-5E6C-4D5D-936A-128B126CD40C}"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064D04-DA1F-4918-83AE-0EE8C5888033}" type="datetimeFigureOut">
              <a:rPr lang="id-ID" smtClean="0"/>
              <a:pPr/>
              <a:t>08/12/2017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9F68A6F-5E6C-4D5D-936A-128B126CD40C}"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F064D04-DA1F-4918-83AE-0EE8C5888033}" type="datetimeFigureOut">
              <a:rPr lang="id-ID" smtClean="0"/>
              <a:pPr/>
              <a:t>08/12/2017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9F68A6F-5E6C-4D5D-936A-128B126CD40C}"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F064D04-DA1F-4918-83AE-0EE8C5888033}" type="datetimeFigureOut">
              <a:rPr lang="id-ID" smtClean="0"/>
              <a:pPr/>
              <a:t>08/12/2017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9F68A6F-5E6C-4D5D-936A-128B126CD40C}"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F064D04-DA1F-4918-83AE-0EE8C5888033}" type="datetimeFigureOut">
              <a:rPr lang="id-ID" smtClean="0"/>
              <a:pPr/>
              <a:t>08/12/2017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9F68A6F-5E6C-4D5D-936A-128B126CD40C}"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F064D04-DA1F-4918-83AE-0EE8C5888033}" type="datetimeFigureOut">
              <a:rPr lang="id-ID" smtClean="0"/>
              <a:pPr/>
              <a:t>08/12/2017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9F68A6F-5E6C-4D5D-936A-128B126CD40C}"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064D04-DA1F-4918-83AE-0EE8C5888033}" type="datetimeFigureOut">
              <a:rPr lang="id-ID" smtClean="0"/>
              <a:pPr/>
              <a:t>08/12/2017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9F68A6F-5E6C-4D5D-936A-128B126CD40C}"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F064D04-DA1F-4918-83AE-0EE8C5888033}" type="datetimeFigureOut">
              <a:rPr lang="id-ID" smtClean="0"/>
              <a:pPr/>
              <a:t>08/12/2017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9F68A6F-5E6C-4D5D-936A-128B126CD40C}"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F064D04-DA1F-4918-83AE-0EE8C5888033}" type="datetimeFigureOut">
              <a:rPr lang="id-ID" smtClean="0"/>
              <a:pPr/>
              <a:t>08/12/2017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10769600" y="6356351"/>
            <a:ext cx="812800" cy="365125"/>
          </a:xfrm>
        </p:spPr>
        <p:txBody>
          <a:bodyPr/>
          <a:lstStyle/>
          <a:p>
            <a:fld id="{69F68A6F-5E6C-4D5D-936A-128B126CD40C}" type="slidenum">
              <a:rPr lang="id-ID" smtClean="0"/>
              <a:pPr/>
              <a:t>‹#›</a:t>
            </a:fld>
            <a:endParaRPr lang="id-ID"/>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F064D04-DA1F-4918-83AE-0EE8C5888033}" type="datetimeFigureOut">
              <a:rPr lang="id-ID" smtClean="0"/>
              <a:pPr/>
              <a:t>08/12/2017</a:t>
            </a:fld>
            <a:endParaRPr lang="id-ID"/>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d-ID"/>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9F68A6F-5E6C-4D5D-936A-128B126CD40C}" type="slidenum">
              <a:rPr lang="id-ID" smtClean="0"/>
              <a:pPr/>
              <a:t>‹#›</a:t>
            </a:fld>
            <a:endParaRPr lang="id-ID"/>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smtClean="0"/>
              <a:t>KONSEP </a:t>
            </a:r>
            <a:r>
              <a:rPr lang="id-ID" dirty="0" smtClean="0"/>
              <a:t>JARINGAN KOMPUTER</a:t>
            </a:r>
            <a:endParaRPr lang="id-ID" dirty="0"/>
          </a:p>
        </p:txBody>
      </p:sp>
      <p:sp>
        <p:nvSpPr>
          <p:cNvPr id="3" name="Subtitle 2"/>
          <p:cNvSpPr>
            <a:spLocks noGrp="1"/>
          </p:cNvSpPr>
          <p:nvPr>
            <p:ph type="subTitle" idx="1"/>
          </p:nvPr>
        </p:nvSpPr>
        <p:spPr/>
        <p:txBody>
          <a:bodyPr/>
          <a:lstStyle/>
          <a:p>
            <a:r>
              <a:rPr lang="en-US" dirty="0" err="1" smtClean="0"/>
              <a:t>Ihsan</a:t>
            </a:r>
            <a:r>
              <a:rPr lang="en-US" dirty="0" smtClean="0"/>
              <a:t> </a:t>
            </a:r>
            <a:r>
              <a:rPr lang="en-US" dirty="0" err="1" smtClean="0"/>
              <a:t>Cahyo</a:t>
            </a:r>
            <a:r>
              <a:rPr lang="en-US" dirty="0" smtClean="0"/>
              <a:t> </a:t>
            </a:r>
            <a:r>
              <a:rPr lang="en-US" dirty="0" err="1" smtClean="0"/>
              <a:t>Utomo</a:t>
            </a:r>
            <a:r>
              <a:rPr lang="en-US" dirty="0" smtClean="0"/>
              <a:t>, </a:t>
            </a:r>
            <a:r>
              <a:rPr lang="en-US" dirty="0" err="1" smtClean="0"/>
              <a:t>M.Kom</a:t>
            </a:r>
            <a:endParaRPr lang="id-ID" dirty="0"/>
          </a:p>
        </p:txBody>
      </p:sp>
    </p:spTree>
    <p:extLst>
      <p:ext uri="{BB962C8B-B14F-4D97-AF65-F5344CB8AC3E}">
        <p14:creationId xmlns:p14="http://schemas.microsoft.com/office/powerpoint/2010/main" xmlns="" val="87138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Jenis layanan client-server</a:t>
            </a:r>
          </a:p>
        </p:txBody>
      </p:sp>
      <p:sp>
        <p:nvSpPr>
          <p:cNvPr id="3" name="Content Placeholder 2"/>
          <p:cNvSpPr>
            <a:spLocks noGrp="1"/>
          </p:cNvSpPr>
          <p:nvPr>
            <p:ph idx="1"/>
          </p:nvPr>
        </p:nvSpPr>
        <p:spPr/>
        <p:txBody>
          <a:bodyPr>
            <a:normAutofit/>
          </a:bodyPr>
          <a:lstStyle/>
          <a:p>
            <a:endParaRPr lang="id-ID" dirty="0"/>
          </a:p>
          <a:p>
            <a:r>
              <a:rPr lang="id-ID" dirty="0"/>
              <a:t>    File Server, memberikan layanan fungsi pengelolaan file.</a:t>
            </a:r>
          </a:p>
          <a:p>
            <a:r>
              <a:rPr lang="id-ID" dirty="0"/>
              <a:t>    Print Server, memberikan layanan fungsi </a:t>
            </a:r>
            <a:r>
              <a:rPr lang="id-ID" dirty="0" smtClean="0"/>
              <a:t>pencetakan.</a:t>
            </a:r>
          </a:p>
          <a:p>
            <a:pPr marL="450850" indent="-450850"/>
            <a:r>
              <a:rPr lang="id-ID" dirty="0" smtClean="0"/>
              <a:t>Database </a:t>
            </a:r>
            <a:r>
              <a:rPr lang="id-ID" dirty="0"/>
              <a:t>Server, proses-proses fungsional mengenai database </a:t>
            </a:r>
            <a:r>
              <a:rPr lang="id-ID" dirty="0" smtClean="0"/>
              <a:t>dijalankan pada </a:t>
            </a:r>
            <a:r>
              <a:rPr lang="id-ID" dirty="0"/>
              <a:t>mesin ini dan stasiun lain dapat meminta pelayanan </a:t>
            </a:r>
            <a:r>
              <a:rPr lang="id-ID" dirty="0" smtClean="0"/>
              <a:t>darinya.</a:t>
            </a:r>
          </a:p>
          <a:p>
            <a:pPr marL="450850" indent="-450850"/>
            <a:r>
              <a:rPr lang="id-ID" dirty="0" smtClean="0"/>
              <a:t>DIP </a:t>
            </a:r>
            <a:r>
              <a:rPr lang="id-ID" dirty="0"/>
              <a:t>(Document Information Processing), memberikan layanan fungsi penyimpanan, manajemen, dan pengambilan data.</a:t>
            </a:r>
          </a:p>
          <a:p>
            <a:endParaRPr lang="id-ID" dirty="0"/>
          </a:p>
        </p:txBody>
      </p:sp>
    </p:spTree>
    <p:extLst>
      <p:ext uri="{BB962C8B-B14F-4D97-AF65-F5344CB8AC3E}">
        <p14:creationId xmlns:p14="http://schemas.microsoft.com/office/powerpoint/2010/main" xmlns="" val="31906437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Ilustrasi Jaringan Client Server</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000375" y="1939131"/>
            <a:ext cx="6191250" cy="4381500"/>
          </a:xfrm>
        </p:spPr>
      </p:pic>
    </p:spTree>
    <p:extLst>
      <p:ext uri="{BB962C8B-B14F-4D97-AF65-F5344CB8AC3E}">
        <p14:creationId xmlns:p14="http://schemas.microsoft.com/office/powerpoint/2010/main" xmlns="" val="11454106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Kelebihan dan Kekurangan Jaringan Client Server</a:t>
            </a:r>
            <a:endParaRPr lang="id-ID" dirty="0"/>
          </a:p>
        </p:txBody>
      </p:sp>
      <p:sp>
        <p:nvSpPr>
          <p:cNvPr id="3" name="Content Placeholder 2"/>
          <p:cNvSpPr>
            <a:spLocks noGrp="1"/>
          </p:cNvSpPr>
          <p:nvPr>
            <p:ph idx="1"/>
          </p:nvPr>
        </p:nvSpPr>
        <p:spPr>
          <a:xfrm>
            <a:off x="1261872" y="1828800"/>
            <a:ext cx="4224528" cy="4351337"/>
          </a:xfrm>
        </p:spPr>
        <p:txBody>
          <a:bodyPr/>
          <a:lstStyle/>
          <a:p>
            <a:r>
              <a:rPr lang="id-ID" smtClean="0"/>
              <a:t>Mendukung kemanan jaringan dengan lebih baik. </a:t>
            </a:r>
          </a:p>
          <a:p>
            <a:r>
              <a:rPr lang="id-ID" smtClean="0"/>
              <a:t>Kemudahan administrasi ketika jaringan bertambah besar. </a:t>
            </a:r>
          </a:p>
          <a:p>
            <a:r>
              <a:rPr lang="id-ID" smtClean="0"/>
              <a:t>Manajemen jaringan terpusat. </a:t>
            </a:r>
          </a:p>
          <a:p>
            <a:r>
              <a:rPr lang="id-ID" smtClean="0"/>
              <a:t>Semua data bisa disimpan dan di-back-up terpusat di satu lokasi. </a:t>
            </a:r>
          </a:p>
          <a:p>
            <a:endParaRPr lang="id-ID" dirty="0"/>
          </a:p>
        </p:txBody>
      </p:sp>
      <p:sp>
        <p:nvSpPr>
          <p:cNvPr id="4" name="Content Placeholder 2"/>
          <p:cNvSpPr txBox="1">
            <a:spLocks/>
          </p:cNvSpPr>
          <p:nvPr/>
        </p:nvSpPr>
        <p:spPr>
          <a:xfrm>
            <a:off x="5486400" y="1828800"/>
            <a:ext cx="4224528"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id-ID" dirty="0"/>
              <a:t>Membutuhkan administrator jaringan yang professional. </a:t>
            </a:r>
          </a:p>
          <a:p>
            <a:r>
              <a:rPr lang="id-ID" dirty="0"/>
              <a:t>Membutuhkan perangkat bagus untuk digunakan sebagai komputer server. </a:t>
            </a:r>
          </a:p>
          <a:p>
            <a:r>
              <a:rPr lang="id-ID" dirty="0"/>
              <a:t>membutuhkan software tool operasional untuk mempermudah manajemen jaringan. </a:t>
            </a:r>
          </a:p>
          <a:p>
            <a:r>
              <a:rPr lang="id-ID" dirty="0"/>
              <a:t>Anggaran untuk manajemen jaringan cukup besar. </a:t>
            </a:r>
          </a:p>
          <a:p>
            <a:r>
              <a:rPr lang="id-ID" dirty="0"/>
              <a:t>Bila server mati, semua data dan sumber daya yang ada di server tidak bisa diakses.</a:t>
            </a:r>
          </a:p>
          <a:p>
            <a:endParaRPr lang="id-ID" dirty="0"/>
          </a:p>
        </p:txBody>
      </p:sp>
    </p:spTree>
    <p:extLst>
      <p:ext uri="{BB962C8B-B14F-4D97-AF65-F5344CB8AC3E}">
        <p14:creationId xmlns:p14="http://schemas.microsoft.com/office/powerpoint/2010/main" xmlns="" val="3414143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Jaringan peer to peer</a:t>
            </a:r>
            <a:endParaRPr lang="id-ID" dirty="0"/>
          </a:p>
        </p:txBody>
      </p:sp>
      <p:sp>
        <p:nvSpPr>
          <p:cNvPr id="3" name="Content Placeholder 2"/>
          <p:cNvSpPr>
            <a:spLocks noGrp="1"/>
          </p:cNvSpPr>
          <p:nvPr>
            <p:ph idx="1"/>
          </p:nvPr>
        </p:nvSpPr>
        <p:spPr/>
        <p:txBody>
          <a:bodyPr>
            <a:normAutofit fontScale="92500" lnSpcReduction="20000"/>
          </a:bodyPr>
          <a:lstStyle/>
          <a:p>
            <a:pPr algn="just">
              <a:lnSpc>
                <a:spcPct val="150000"/>
              </a:lnSpc>
            </a:pPr>
            <a:r>
              <a:rPr lang="id-ID" dirty="0"/>
              <a:t>Peer artinya rekan sekerja. Peer-to-peer network adalah jaringan komputer yang terdiri dari beberapa komputer (biasanya tidak lebih dari 10 komputer dengan 1-2 printer). Dalam sistem jaringan ini yang diutamakan adalah penggunaan program, data dan printer secara bersama-sama. Misalnya Pemakai komputer bernama Dona dapat memakai program yang dipasang di komputer Dino, dan mereka berdua dapat mencetak ke printer yang sama pada saat yang bersamaan.</a:t>
            </a:r>
          </a:p>
          <a:p>
            <a:pPr algn="just">
              <a:lnSpc>
                <a:spcPct val="150000"/>
              </a:lnSpc>
            </a:pPr>
            <a:r>
              <a:rPr lang="id-ID" dirty="0" smtClean="0"/>
              <a:t>Model </a:t>
            </a:r>
            <a:r>
              <a:rPr lang="id-ID" dirty="0"/>
              <a:t>ini digunakan untuk jaringan kecil. </a:t>
            </a:r>
            <a:r>
              <a:rPr lang="id-ID" dirty="0" smtClean="0"/>
              <a:t>Model </a:t>
            </a:r>
            <a:r>
              <a:rPr lang="id-ID" dirty="0"/>
              <a:t>ini, setiap komputer dapat memberikan layanan ke komputer lain dan juga mengambil layanan dari komputer lain. Dengan kata lain, setiap computer dapat berfungsi sebagai server maupun client pada waktu yang sama. Pada system operasi Windows, model peer to peer dikenal sebagai </a:t>
            </a:r>
            <a:r>
              <a:rPr lang="id-ID" dirty="0" smtClean="0"/>
              <a:t>workgroup</a:t>
            </a:r>
          </a:p>
        </p:txBody>
      </p:sp>
    </p:spTree>
    <p:extLst>
      <p:ext uri="{BB962C8B-B14F-4D97-AF65-F5344CB8AC3E}">
        <p14:creationId xmlns:p14="http://schemas.microsoft.com/office/powerpoint/2010/main" xmlns="" val="30398121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Ilustrasi Jaringan Peer to Peer</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474638" y="1861672"/>
            <a:ext cx="5423886" cy="4203512"/>
          </a:xfrm>
        </p:spPr>
      </p:pic>
    </p:spTree>
    <p:extLst>
      <p:ext uri="{BB962C8B-B14F-4D97-AF65-F5344CB8AC3E}">
        <p14:creationId xmlns:p14="http://schemas.microsoft.com/office/powerpoint/2010/main" xmlns="" val="28965916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smtClean="0"/>
              <a:t>Kelebihan Jaringan Peer </a:t>
            </a:r>
            <a:r>
              <a:rPr lang="id-ID" b="1" dirty="0"/>
              <a:t>to P</a:t>
            </a:r>
            <a:r>
              <a:rPr lang="id-ID" b="1" dirty="0" smtClean="0"/>
              <a:t>eer</a:t>
            </a:r>
            <a:endParaRPr lang="id-ID" dirty="0"/>
          </a:p>
        </p:txBody>
      </p:sp>
      <p:sp>
        <p:nvSpPr>
          <p:cNvPr id="3" name="Content Placeholder 2"/>
          <p:cNvSpPr>
            <a:spLocks noGrp="1"/>
          </p:cNvSpPr>
          <p:nvPr>
            <p:ph idx="1"/>
          </p:nvPr>
        </p:nvSpPr>
        <p:spPr/>
        <p:txBody>
          <a:bodyPr/>
          <a:lstStyle/>
          <a:p>
            <a:r>
              <a:rPr lang="id-ID" dirty="0" smtClean="0"/>
              <a:t>Pelaksanaan </a:t>
            </a:r>
            <a:r>
              <a:rPr lang="id-ID" dirty="0"/>
              <a:t>tidak terlalu mahal,relatif murah</a:t>
            </a:r>
          </a:p>
          <a:p>
            <a:r>
              <a:rPr lang="id-ID" dirty="0"/>
              <a:t>Tidak membutuhkan software server</a:t>
            </a:r>
          </a:p>
          <a:p>
            <a:r>
              <a:rPr lang="id-ID" dirty="0"/>
              <a:t>Tidak membutuhkan administrator</a:t>
            </a:r>
          </a:p>
          <a:p>
            <a:endParaRPr lang="id-ID" dirty="0"/>
          </a:p>
        </p:txBody>
      </p:sp>
    </p:spTree>
    <p:extLst>
      <p:ext uri="{BB962C8B-B14F-4D97-AF65-F5344CB8AC3E}">
        <p14:creationId xmlns:p14="http://schemas.microsoft.com/office/powerpoint/2010/main" xmlns="" val="42290715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Kekurangan Jaringan Peer to Peer </a:t>
            </a:r>
            <a:endParaRPr lang="id-ID" dirty="0"/>
          </a:p>
        </p:txBody>
      </p:sp>
      <p:sp>
        <p:nvSpPr>
          <p:cNvPr id="3" name="Content Placeholder 2"/>
          <p:cNvSpPr>
            <a:spLocks noGrp="1"/>
          </p:cNvSpPr>
          <p:nvPr>
            <p:ph idx="1"/>
          </p:nvPr>
        </p:nvSpPr>
        <p:spPr/>
        <p:txBody>
          <a:bodyPr/>
          <a:lstStyle/>
          <a:p>
            <a:pPr marL="268288" indent="-268288"/>
            <a:r>
              <a:rPr lang="id-ID" dirty="0" smtClean="0"/>
              <a:t>Tidak </a:t>
            </a:r>
            <a:r>
              <a:rPr lang="id-ID" dirty="0"/>
              <a:t>cocok untuk network skala besar, administrasi menjadi </a:t>
            </a:r>
            <a:r>
              <a:rPr lang="id-ID" dirty="0" smtClean="0"/>
              <a:t>tidak terkontrol</a:t>
            </a:r>
          </a:p>
          <a:p>
            <a:pPr marL="268288" indent="-268288"/>
            <a:r>
              <a:rPr lang="id-ID" dirty="0" smtClean="0"/>
              <a:t>Tiap </a:t>
            </a:r>
            <a:r>
              <a:rPr lang="id-ID" dirty="0"/>
              <a:t>user harus dilatih untuk menjalankan tugas </a:t>
            </a:r>
            <a:r>
              <a:rPr lang="id-ID" dirty="0" smtClean="0"/>
              <a:t>administrative</a:t>
            </a:r>
          </a:p>
          <a:p>
            <a:pPr marL="268288" indent="-268288"/>
            <a:r>
              <a:rPr lang="id-ID" dirty="0" smtClean="0"/>
              <a:t>Keamanan </a:t>
            </a:r>
            <a:r>
              <a:rPr lang="id-ID" dirty="0"/>
              <a:t>sistem  </a:t>
            </a:r>
            <a:r>
              <a:rPr lang="id-ID" dirty="0" smtClean="0"/>
              <a:t>kurang</a:t>
            </a:r>
          </a:p>
          <a:p>
            <a:pPr marL="268288" indent="-268288"/>
            <a:r>
              <a:rPr lang="id-ID" dirty="0" smtClean="0"/>
              <a:t>Semua </a:t>
            </a:r>
            <a:r>
              <a:rPr lang="id-ID" dirty="0"/>
              <a:t>mesin yang sharing resource tidak mempengaruhi performa</a:t>
            </a:r>
            <a:r>
              <a:rPr lang="id-ID" dirty="0" smtClean="0"/>
              <a:t>.</a:t>
            </a:r>
            <a:endParaRPr lang="id-ID" dirty="0"/>
          </a:p>
        </p:txBody>
      </p:sp>
    </p:spTree>
    <p:extLst>
      <p:ext uri="{BB962C8B-B14F-4D97-AF65-F5344CB8AC3E}">
        <p14:creationId xmlns:p14="http://schemas.microsoft.com/office/powerpoint/2010/main" xmlns="" val="3103229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Penggolongan Jaringan Berdasarkan Jangkauan Wilayahnya</a:t>
            </a:r>
          </a:p>
        </p:txBody>
      </p:sp>
      <p:sp>
        <p:nvSpPr>
          <p:cNvPr id="3" name="Content Placeholder 2"/>
          <p:cNvSpPr>
            <a:spLocks noGrp="1"/>
          </p:cNvSpPr>
          <p:nvPr>
            <p:ph idx="1"/>
          </p:nvPr>
        </p:nvSpPr>
        <p:spPr/>
        <p:txBody>
          <a:bodyPr>
            <a:normAutofit fontScale="85000" lnSpcReduction="10000"/>
          </a:bodyPr>
          <a:lstStyle/>
          <a:p>
            <a:pPr algn="just"/>
            <a:r>
              <a:rPr lang="id-ID" b="1" dirty="0"/>
              <a:t>Local Area Network (</a:t>
            </a:r>
            <a:r>
              <a:rPr lang="id-ID" b="1" dirty="0" smtClean="0"/>
              <a:t>LAN)</a:t>
            </a:r>
          </a:p>
          <a:p>
            <a:pPr algn="just"/>
            <a:r>
              <a:rPr lang="id-ID" dirty="0"/>
              <a:t>LAN adalah jaringan komputer yang mencakup daerah kecil seperti rumah, kantor dan sekolah. LAN berdasar pada teknologi Ethernet dan WIFI dari 10 sampai 10000 Mbit/s karena biasanya komputer yang akan disambungkan untuk membuat LAN dilengkapi dengan Ethernet card atau wireless card. LAN bisa dicontohkan jaringan yang berada di sebuah gedung atau perkantoran. Komputer-komputer dihubungkan untuk membagi sumberd aya yang terdapat di kantor. Komputer yang terhubung dengan LAN umumnya hanya berjarak 100 m sampai 2000 m.</a:t>
            </a:r>
          </a:p>
          <a:p>
            <a:pPr algn="just"/>
            <a:r>
              <a:rPr lang="id-ID" dirty="0"/>
              <a:t>LAN dibangun untuk kebutuhan dalam daerah geografis yang terbatas/lingkup kecil, memberi akses ke pengguna dengan bandwith yang tinggi, menyajikan konektivitas full time untuk servis-servis lokal. LAN satu dengan yang lain biasanya di hubungkan dengan sebuah router dan akan membentuk WAN dan koneksi yang lebih besar disebut internet.</a:t>
            </a:r>
          </a:p>
          <a:p>
            <a:pPr algn="just"/>
            <a:r>
              <a:rPr lang="id-ID" dirty="0"/>
              <a:t>LAN dibangun dengan peralatan yang murah, yang dibutuhkan sebuah Network Interface Card (NIC) atau biasa disebut LAN Card. Sistem operasi yang digunakan adalah Windows 95/98, Windows NT, Windows 2000, windows XP, Windows Vista, Windows 7 atau platform UNIX, seperti LINUX, FreeBSD, BSD dan lainnya</a:t>
            </a:r>
            <a:r>
              <a:rPr lang="id-ID" dirty="0" smtClean="0"/>
              <a:t>.</a:t>
            </a:r>
            <a:endParaRPr lang="id-ID" dirty="0"/>
          </a:p>
        </p:txBody>
      </p:sp>
    </p:spTree>
    <p:extLst>
      <p:ext uri="{BB962C8B-B14F-4D97-AF65-F5344CB8AC3E}">
        <p14:creationId xmlns:p14="http://schemas.microsoft.com/office/powerpoint/2010/main" xmlns="" val="10697584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Ilustrasi LAN</a:t>
            </a:r>
            <a:endParaRPr lang="id-ID"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122516" y="2355114"/>
            <a:ext cx="7946967" cy="3549535"/>
          </a:xfrm>
        </p:spPr>
      </p:pic>
    </p:spTree>
    <p:extLst>
      <p:ext uri="{BB962C8B-B14F-4D97-AF65-F5344CB8AC3E}">
        <p14:creationId xmlns:p14="http://schemas.microsoft.com/office/powerpoint/2010/main" xmlns="" val="38122027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Metropolitan Area Network (MAN</a:t>
            </a:r>
            <a:r>
              <a:rPr lang="en-US" b="1" dirty="0" smtClean="0"/>
              <a:t>)</a:t>
            </a:r>
            <a:endParaRPr lang="id-ID" dirty="0"/>
          </a:p>
        </p:txBody>
      </p:sp>
      <p:sp>
        <p:nvSpPr>
          <p:cNvPr id="3" name="Content Placeholder 2"/>
          <p:cNvSpPr>
            <a:spLocks noGrp="1"/>
          </p:cNvSpPr>
          <p:nvPr>
            <p:ph idx="1"/>
          </p:nvPr>
        </p:nvSpPr>
        <p:spPr/>
        <p:txBody>
          <a:bodyPr/>
          <a:lstStyle/>
          <a:p>
            <a:pPr algn="just"/>
            <a:r>
              <a:rPr lang="id-ID" dirty="0"/>
              <a:t>Bisa dikatakan versi LAN yang berukuran lebih besar dan teknologinya sama dengan LAN. Jaringan komputer yang besar dan biasanya digunakan di sekolah, kampus ataupun kota. </a:t>
            </a:r>
            <a:endParaRPr lang="id-ID" dirty="0" smtClean="0"/>
          </a:p>
          <a:p>
            <a:pPr algn="just"/>
            <a:r>
              <a:rPr lang="id-ID" dirty="0" smtClean="0"/>
              <a:t>Terdapat </a:t>
            </a:r>
            <a:r>
              <a:rPr lang="id-ID" dirty="0"/>
              <a:t>dua jenis koneksi yaitu koneksi dengan cara wireless atau dengan kabel fiber optik. MAN mampu menunjang suara dan data serta dapat terhubung dengan jaringan televisi </a:t>
            </a:r>
            <a:r>
              <a:rPr lang="id-ID" dirty="0" smtClean="0"/>
              <a:t>kabel.</a:t>
            </a:r>
          </a:p>
          <a:p>
            <a:pPr algn="just"/>
            <a:r>
              <a:rPr lang="id-ID" dirty="0" smtClean="0"/>
              <a:t>Contoh </a:t>
            </a:r>
            <a:r>
              <a:rPr lang="id-ID" dirty="0"/>
              <a:t>MAN adalah kantor-kantor pemerintah yang terdapat dalam sebuah kota dapat di hubungkan dengan MAN, diharapkan dapat berbagi data antara satu instansi dengan instansi yang lain. Misalkan kantor Dinas Pendidikan dapat berbagi data dengan Dinas Pariwisata</a:t>
            </a:r>
            <a:r>
              <a:rPr lang="id-ID" dirty="0" smtClean="0"/>
              <a:t>.</a:t>
            </a:r>
            <a:endParaRPr lang="id-ID" dirty="0"/>
          </a:p>
        </p:txBody>
      </p:sp>
    </p:spTree>
    <p:extLst>
      <p:ext uri="{BB962C8B-B14F-4D97-AF65-F5344CB8AC3E}">
        <p14:creationId xmlns:p14="http://schemas.microsoft.com/office/powerpoint/2010/main" xmlns="" val="3551587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Mengenal Jaringan Komputer</a:t>
            </a:r>
            <a:endParaRPr lang="id-ID" dirty="0"/>
          </a:p>
        </p:txBody>
      </p:sp>
      <p:sp>
        <p:nvSpPr>
          <p:cNvPr id="3" name="Content Placeholder 2"/>
          <p:cNvSpPr>
            <a:spLocks noGrp="1"/>
          </p:cNvSpPr>
          <p:nvPr>
            <p:ph idx="1"/>
          </p:nvPr>
        </p:nvSpPr>
        <p:spPr/>
        <p:txBody>
          <a:bodyPr>
            <a:normAutofit lnSpcReduction="10000"/>
          </a:bodyPr>
          <a:lstStyle/>
          <a:p>
            <a:pPr algn="just"/>
            <a:r>
              <a:rPr lang="en-US" dirty="0" err="1"/>
              <a:t>Jaringan</a:t>
            </a:r>
            <a:r>
              <a:rPr lang="en-US" dirty="0"/>
              <a:t> </a:t>
            </a:r>
            <a:r>
              <a:rPr lang="en-US" dirty="0" err="1"/>
              <a:t>komputer</a:t>
            </a:r>
            <a:r>
              <a:rPr lang="en-US" dirty="0"/>
              <a:t> </a:t>
            </a:r>
            <a:r>
              <a:rPr lang="en-US" dirty="0" err="1"/>
              <a:t>adalah</a:t>
            </a:r>
            <a:r>
              <a:rPr lang="en-US" dirty="0"/>
              <a:t> </a:t>
            </a:r>
            <a:r>
              <a:rPr lang="en-US" dirty="0" err="1"/>
              <a:t>sebuah</a:t>
            </a:r>
            <a:r>
              <a:rPr lang="en-US" dirty="0"/>
              <a:t> </a:t>
            </a:r>
            <a:r>
              <a:rPr lang="en-US" dirty="0" err="1"/>
              <a:t>kumpulan</a:t>
            </a:r>
            <a:r>
              <a:rPr lang="en-US" dirty="0"/>
              <a:t> </a:t>
            </a:r>
            <a:r>
              <a:rPr lang="en-US" dirty="0" err="1"/>
              <a:t>komputer</a:t>
            </a:r>
            <a:r>
              <a:rPr lang="en-US" dirty="0"/>
              <a:t>, printer </a:t>
            </a:r>
            <a:r>
              <a:rPr lang="en-US" dirty="0" err="1"/>
              <a:t>dan</a:t>
            </a:r>
            <a:r>
              <a:rPr lang="en-US" dirty="0"/>
              <a:t> </a:t>
            </a:r>
            <a:r>
              <a:rPr lang="en-US" dirty="0" err="1"/>
              <a:t>peralatan</a:t>
            </a:r>
            <a:r>
              <a:rPr lang="en-US" dirty="0"/>
              <a:t> </a:t>
            </a:r>
            <a:r>
              <a:rPr lang="en-US" dirty="0" err="1"/>
              <a:t>lainya</a:t>
            </a:r>
            <a:r>
              <a:rPr lang="en-US" dirty="0"/>
              <a:t> yang </a:t>
            </a:r>
            <a:r>
              <a:rPr lang="en-US" dirty="0" err="1"/>
              <a:t>terhubung</a:t>
            </a:r>
            <a:r>
              <a:rPr lang="en-US" dirty="0"/>
              <a:t> </a:t>
            </a:r>
            <a:r>
              <a:rPr lang="en-US" dirty="0" err="1"/>
              <a:t>dalam</a:t>
            </a:r>
            <a:r>
              <a:rPr lang="en-US" dirty="0"/>
              <a:t> </a:t>
            </a:r>
            <a:r>
              <a:rPr lang="en-US" dirty="0" err="1"/>
              <a:t>satu</a:t>
            </a:r>
            <a:r>
              <a:rPr lang="en-US" dirty="0"/>
              <a:t> </a:t>
            </a:r>
            <a:r>
              <a:rPr lang="en-US" dirty="0" err="1"/>
              <a:t>kesatuan</a:t>
            </a:r>
            <a:r>
              <a:rPr lang="en-US" dirty="0"/>
              <a:t>. </a:t>
            </a:r>
            <a:r>
              <a:rPr lang="en-US" dirty="0" err="1"/>
              <a:t>Informasi</a:t>
            </a:r>
            <a:r>
              <a:rPr lang="en-US" dirty="0"/>
              <a:t> </a:t>
            </a:r>
            <a:r>
              <a:rPr lang="en-US" dirty="0" err="1"/>
              <a:t>dan</a:t>
            </a:r>
            <a:r>
              <a:rPr lang="en-US" dirty="0"/>
              <a:t> data  </a:t>
            </a:r>
            <a:r>
              <a:rPr lang="en-US" dirty="0" err="1"/>
              <a:t>bergerak</a:t>
            </a:r>
            <a:r>
              <a:rPr lang="en-US" dirty="0"/>
              <a:t> </a:t>
            </a:r>
            <a:r>
              <a:rPr lang="en-US" dirty="0" err="1"/>
              <a:t>melalui</a:t>
            </a:r>
            <a:r>
              <a:rPr lang="en-US" dirty="0"/>
              <a:t> </a:t>
            </a:r>
            <a:r>
              <a:rPr lang="en-US" dirty="0" err="1"/>
              <a:t>kabel-kabel</a:t>
            </a:r>
            <a:r>
              <a:rPr lang="en-US" dirty="0"/>
              <a:t> </a:t>
            </a:r>
            <a:r>
              <a:rPr lang="en-US" dirty="0" err="1"/>
              <a:t>atau</a:t>
            </a:r>
            <a:r>
              <a:rPr lang="en-US" dirty="0"/>
              <a:t> </a:t>
            </a:r>
            <a:r>
              <a:rPr lang="en-US" dirty="0" err="1"/>
              <a:t>tanpa</a:t>
            </a:r>
            <a:r>
              <a:rPr lang="en-US" dirty="0"/>
              <a:t> </a:t>
            </a:r>
            <a:r>
              <a:rPr lang="en-US" dirty="0" err="1"/>
              <a:t>kabel</a:t>
            </a:r>
            <a:r>
              <a:rPr lang="en-US" dirty="0"/>
              <a:t> </a:t>
            </a:r>
            <a:r>
              <a:rPr lang="en-US" dirty="0" err="1"/>
              <a:t>sehingga</a:t>
            </a:r>
            <a:r>
              <a:rPr lang="en-US" dirty="0"/>
              <a:t> </a:t>
            </a:r>
            <a:r>
              <a:rPr lang="en-US" dirty="0" err="1"/>
              <a:t>memungkinkan</a:t>
            </a:r>
            <a:r>
              <a:rPr lang="en-US" dirty="0"/>
              <a:t> </a:t>
            </a:r>
            <a:r>
              <a:rPr lang="en-US" dirty="0" err="1"/>
              <a:t>penggunaan</a:t>
            </a:r>
            <a:r>
              <a:rPr lang="en-US" dirty="0"/>
              <a:t> </a:t>
            </a:r>
            <a:r>
              <a:rPr lang="en-US" dirty="0" err="1"/>
              <a:t>jaringan</a:t>
            </a:r>
            <a:r>
              <a:rPr lang="en-US" dirty="0"/>
              <a:t> </a:t>
            </a:r>
            <a:r>
              <a:rPr lang="en-US" dirty="0" err="1"/>
              <a:t>komputer</a:t>
            </a:r>
            <a:r>
              <a:rPr lang="en-US" dirty="0"/>
              <a:t> </a:t>
            </a:r>
            <a:r>
              <a:rPr lang="en-US" dirty="0" err="1"/>
              <a:t>dapat</a:t>
            </a:r>
            <a:r>
              <a:rPr lang="en-US" dirty="0"/>
              <a:t> </a:t>
            </a:r>
            <a:r>
              <a:rPr lang="en-US" dirty="0" err="1"/>
              <a:t>saling</a:t>
            </a:r>
            <a:r>
              <a:rPr lang="en-US" dirty="0"/>
              <a:t> </a:t>
            </a:r>
            <a:r>
              <a:rPr lang="en-US" dirty="0" err="1"/>
              <a:t>bertukar</a:t>
            </a:r>
            <a:r>
              <a:rPr lang="en-US" dirty="0"/>
              <a:t> </a:t>
            </a:r>
            <a:r>
              <a:rPr lang="en-US" dirty="0" err="1"/>
              <a:t>dokumen</a:t>
            </a:r>
            <a:r>
              <a:rPr lang="en-US" dirty="0"/>
              <a:t> </a:t>
            </a:r>
            <a:r>
              <a:rPr lang="en-US" dirty="0" err="1"/>
              <a:t>dan</a:t>
            </a:r>
            <a:r>
              <a:rPr lang="en-US" dirty="0"/>
              <a:t> data, </a:t>
            </a:r>
            <a:r>
              <a:rPr lang="en-US" dirty="0" err="1"/>
              <a:t>mencetak</a:t>
            </a:r>
            <a:r>
              <a:rPr lang="en-US" dirty="0"/>
              <a:t> </a:t>
            </a:r>
            <a:r>
              <a:rPr lang="en-US" dirty="0" err="1"/>
              <a:t>pada</a:t>
            </a:r>
            <a:r>
              <a:rPr lang="en-US" dirty="0"/>
              <a:t> printer yang </a:t>
            </a:r>
            <a:r>
              <a:rPr lang="en-US" dirty="0" err="1"/>
              <a:t>sama</a:t>
            </a:r>
            <a:r>
              <a:rPr lang="en-US" dirty="0"/>
              <a:t>, </a:t>
            </a:r>
            <a:r>
              <a:rPr lang="en-US" dirty="0" err="1"/>
              <a:t>dan</a:t>
            </a:r>
            <a:r>
              <a:rPr lang="en-US" dirty="0"/>
              <a:t> </a:t>
            </a:r>
            <a:r>
              <a:rPr lang="en-US" dirty="0" err="1"/>
              <a:t>bersama-sama</a:t>
            </a:r>
            <a:r>
              <a:rPr lang="en-US" dirty="0"/>
              <a:t> </a:t>
            </a:r>
            <a:r>
              <a:rPr lang="en-US" dirty="0" err="1"/>
              <a:t>menggunakan</a:t>
            </a:r>
            <a:r>
              <a:rPr lang="en-US" dirty="0"/>
              <a:t> hardware / software yang </a:t>
            </a:r>
            <a:r>
              <a:rPr lang="en-US" dirty="0" err="1"/>
              <a:t>terhubung</a:t>
            </a:r>
            <a:r>
              <a:rPr lang="en-US" dirty="0"/>
              <a:t> </a:t>
            </a:r>
            <a:r>
              <a:rPr lang="en-US" dirty="0" err="1"/>
              <a:t>dengan</a:t>
            </a:r>
            <a:r>
              <a:rPr lang="en-US" dirty="0"/>
              <a:t> </a:t>
            </a:r>
            <a:r>
              <a:rPr lang="en-US" dirty="0" err="1"/>
              <a:t>jaringan</a:t>
            </a:r>
            <a:r>
              <a:rPr lang="en-US" dirty="0"/>
              <a:t> </a:t>
            </a:r>
            <a:r>
              <a:rPr lang="en-US" dirty="0" err="1"/>
              <a:t>sehingga</a:t>
            </a:r>
            <a:r>
              <a:rPr lang="en-US" dirty="0"/>
              <a:t> </a:t>
            </a:r>
            <a:r>
              <a:rPr lang="en-US" dirty="0" err="1"/>
              <a:t>akan</a:t>
            </a:r>
            <a:r>
              <a:rPr lang="en-US" dirty="0"/>
              <a:t> </a:t>
            </a:r>
            <a:r>
              <a:rPr lang="en-US" dirty="0" err="1"/>
              <a:t>menimbulkan</a:t>
            </a:r>
            <a:r>
              <a:rPr lang="en-US" dirty="0"/>
              <a:t> </a:t>
            </a:r>
            <a:r>
              <a:rPr lang="en-US" dirty="0" err="1"/>
              <a:t>suatu</a:t>
            </a:r>
            <a:r>
              <a:rPr lang="en-US" dirty="0"/>
              <a:t> </a:t>
            </a:r>
            <a:r>
              <a:rPr lang="en-US" dirty="0" err="1"/>
              <a:t>effisiensi</a:t>
            </a:r>
            <a:r>
              <a:rPr lang="en-US" dirty="0"/>
              <a:t>, </a:t>
            </a:r>
            <a:r>
              <a:rPr lang="en-US" dirty="0" err="1"/>
              <a:t>sentralisasi</a:t>
            </a:r>
            <a:r>
              <a:rPr lang="en-US" dirty="0"/>
              <a:t> </a:t>
            </a:r>
            <a:r>
              <a:rPr lang="en-US" dirty="0" err="1"/>
              <a:t>dan</a:t>
            </a:r>
            <a:r>
              <a:rPr lang="en-US" dirty="0"/>
              <a:t> </a:t>
            </a:r>
            <a:r>
              <a:rPr lang="en-US" dirty="0" err="1"/>
              <a:t>optimasi</a:t>
            </a:r>
            <a:r>
              <a:rPr lang="en-US" dirty="0"/>
              <a:t> </a:t>
            </a:r>
            <a:r>
              <a:rPr lang="en-US" dirty="0" err="1" smtClean="0"/>
              <a:t>kerja</a:t>
            </a:r>
            <a:r>
              <a:rPr lang="en-US" dirty="0" smtClean="0"/>
              <a:t>.</a:t>
            </a:r>
            <a:endParaRPr lang="id-ID" dirty="0" smtClean="0"/>
          </a:p>
          <a:p>
            <a:pPr algn="just"/>
            <a:r>
              <a:rPr lang="en-US" dirty="0" err="1" smtClean="0"/>
              <a:t>Setiap</a:t>
            </a:r>
            <a:r>
              <a:rPr lang="en-US" dirty="0" smtClean="0"/>
              <a:t> </a:t>
            </a:r>
            <a:r>
              <a:rPr lang="en-US" dirty="0" err="1"/>
              <a:t>komputer</a:t>
            </a:r>
            <a:r>
              <a:rPr lang="en-US" dirty="0"/>
              <a:t>, printer, </a:t>
            </a:r>
            <a:r>
              <a:rPr lang="en-US" dirty="0" err="1"/>
              <a:t>atau</a:t>
            </a:r>
            <a:r>
              <a:rPr lang="en-US" dirty="0"/>
              <a:t> </a:t>
            </a:r>
            <a:r>
              <a:rPr lang="en-US" dirty="0" err="1"/>
              <a:t>periferal</a:t>
            </a:r>
            <a:r>
              <a:rPr lang="en-US" dirty="0"/>
              <a:t> yang </a:t>
            </a:r>
            <a:r>
              <a:rPr lang="en-US" dirty="0" err="1"/>
              <a:t>terhubung</a:t>
            </a:r>
            <a:r>
              <a:rPr lang="en-US" dirty="0"/>
              <a:t> </a:t>
            </a:r>
            <a:r>
              <a:rPr lang="en-US" dirty="0" err="1"/>
              <a:t>dengan</a:t>
            </a:r>
            <a:r>
              <a:rPr lang="en-US" dirty="0"/>
              <a:t> </a:t>
            </a:r>
            <a:r>
              <a:rPr lang="en-US" dirty="0" err="1"/>
              <a:t>jaringan</a:t>
            </a:r>
            <a:r>
              <a:rPr lang="en-US" dirty="0"/>
              <a:t> </a:t>
            </a:r>
            <a:r>
              <a:rPr lang="en-US" dirty="0" err="1"/>
              <a:t>disebut</a:t>
            </a:r>
            <a:r>
              <a:rPr lang="en-US" dirty="0"/>
              <a:t> node. </a:t>
            </a:r>
            <a:r>
              <a:rPr lang="en-US" dirty="0" err="1"/>
              <a:t>Sebuah</a:t>
            </a:r>
            <a:r>
              <a:rPr lang="en-US" dirty="0"/>
              <a:t> </a:t>
            </a:r>
            <a:r>
              <a:rPr lang="en-US" dirty="0" err="1"/>
              <a:t>jaringan</a:t>
            </a:r>
            <a:r>
              <a:rPr lang="en-US" dirty="0"/>
              <a:t> </a:t>
            </a:r>
            <a:r>
              <a:rPr lang="en-US" dirty="0" err="1"/>
              <a:t>komputer</a:t>
            </a:r>
            <a:r>
              <a:rPr lang="en-US" dirty="0"/>
              <a:t> </a:t>
            </a:r>
            <a:r>
              <a:rPr lang="en-US" dirty="0" err="1"/>
              <a:t>dapat</a:t>
            </a:r>
            <a:r>
              <a:rPr lang="en-US" dirty="0"/>
              <a:t> </a:t>
            </a:r>
            <a:r>
              <a:rPr lang="en-US" dirty="0" err="1"/>
              <a:t>memiliki</a:t>
            </a:r>
            <a:r>
              <a:rPr lang="en-US" dirty="0"/>
              <a:t> </a:t>
            </a:r>
            <a:r>
              <a:rPr lang="en-US" dirty="0" err="1"/>
              <a:t>dua</a:t>
            </a:r>
            <a:r>
              <a:rPr lang="en-US" dirty="0"/>
              <a:t>, </a:t>
            </a:r>
            <a:r>
              <a:rPr lang="en-US" dirty="0" err="1"/>
              <a:t>puluhan</a:t>
            </a:r>
            <a:r>
              <a:rPr lang="en-US" dirty="0"/>
              <a:t>, </a:t>
            </a:r>
            <a:r>
              <a:rPr lang="en-US" dirty="0" err="1"/>
              <a:t>ribuan</a:t>
            </a:r>
            <a:r>
              <a:rPr lang="en-US" dirty="0"/>
              <a:t>, </a:t>
            </a:r>
            <a:r>
              <a:rPr lang="en-US" dirty="0" err="1"/>
              <a:t>atau</a:t>
            </a:r>
            <a:r>
              <a:rPr lang="en-US" dirty="0"/>
              <a:t> </a:t>
            </a:r>
            <a:r>
              <a:rPr lang="en-US" dirty="0" err="1"/>
              <a:t>bahkan</a:t>
            </a:r>
            <a:r>
              <a:rPr lang="en-US" dirty="0"/>
              <a:t> </a:t>
            </a:r>
            <a:r>
              <a:rPr lang="en-US" dirty="0" err="1"/>
              <a:t>jutaan</a:t>
            </a:r>
            <a:r>
              <a:rPr lang="en-US" dirty="0"/>
              <a:t> node</a:t>
            </a:r>
            <a:endParaRPr lang="id-ID" dirty="0"/>
          </a:p>
          <a:p>
            <a:pPr marL="0" indent="0" algn="just">
              <a:buNone/>
            </a:pPr>
            <a:endParaRPr lang="id-ID" dirty="0"/>
          </a:p>
        </p:txBody>
      </p:sp>
    </p:spTree>
    <p:extLst>
      <p:ext uri="{BB962C8B-B14F-4D97-AF65-F5344CB8AC3E}">
        <p14:creationId xmlns:p14="http://schemas.microsoft.com/office/powerpoint/2010/main" xmlns="" val="8823528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Ilustrasi MAN</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083399" y="1935163"/>
            <a:ext cx="6025201" cy="4389437"/>
          </a:xfrm>
        </p:spPr>
      </p:pic>
    </p:spTree>
    <p:extLst>
      <p:ext uri="{BB962C8B-B14F-4D97-AF65-F5344CB8AC3E}">
        <p14:creationId xmlns:p14="http://schemas.microsoft.com/office/powerpoint/2010/main" xmlns="" val="8701349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Wide Area Network (WAN</a:t>
            </a:r>
            <a:r>
              <a:rPr lang="en-US" b="1" dirty="0" smtClean="0"/>
              <a:t>)</a:t>
            </a:r>
            <a:endParaRPr lang="id-ID" dirty="0"/>
          </a:p>
        </p:txBody>
      </p:sp>
      <p:sp>
        <p:nvSpPr>
          <p:cNvPr id="3" name="Content Placeholder 2"/>
          <p:cNvSpPr>
            <a:spLocks noGrp="1"/>
          </p:cNvSpPr>
          <p:nvPr>
            <p:ph idx="1"/>
          </p:nvPr>
        </p:nvSpPr>
        <p:spPr/>
        <p:txBody>
          <a:bodyPr/>
          <a:lstStyle/>
          <a:p>
            <a:r>
              <a:rPr lang="id-ID" dirty="0"/>
              <a:t>Adalah jaringan komputer yang mencakup area yang lebih luas, melibatkan kesatuan komputer yang lebih banyak. WAN akan mampu mengoneksikan pengguna-pengguna jaringan dalam  daerah jangkauan yang lebih luas (negara atau benua). </a:t>
            </a:r>
            <a:endParaRPr lang="id-ID" dirty="0" smtClean="0"/>
          </a:p>
          <a:p>
            <a:r>
              <a:rPr lang="id-ID" dirty="0" smtClean="0"/>
              <a:t>WAN </a:t>
            </a:r>
            <a:r>
              <a:rPr lang="id-ID" dirty="0"/>
              <a:t>berfungsi mengoneksikan antar komputer, printer dan device yang lain dalam satu jaringan. WAN pada dasarnya adalah kumpulan LAN yang ada di beberapa </a:t>
            </a:r>
            <a:r>
              <a:rPr lang="id-ID" dirty="0" smtClean="0"/>
              <a:t>lokasi.</a:t>
            </a:r>
          </a:p>
          <a:p>
            <a:r>
              <a:rPr lang="id-ID" dirty="0" smtClean="0"/>
              <a:t>Dibutuhkan </a:t>
            </a:r>
            <a:r>
              <a:rPr lang="id-ID" dirty="0"/>
              <a:t>sebuah device untuk menghubungkan LAN-LAN dengan WAN yaitu router (berfungsi merawat mengatur address-address LAN dan WAN).</a:t>
            </a:r>
          </a:p>
          <a:p>
            <a:endParaRPr lang="id-ID" dirty="0"/>
          </a:p>
        </p:txBody>
      </p:sp>
    </p:spTree>
    <p:extLst>
      <p:ext uri="{BB962C8B-B14F-4D97-AF65-F5344CB8AC3E}">
        <p14:creationId xmlns:p14="http://schemas.microsoft.com/office/powerpoint/2010/main" xmlns="" val="7219432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Ilustrasi WAN</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749974" y="1816925"/>
            <a:ext cx="5642652" cy="4351338"/>
          </a:xfrm>
        </p:spPr>
      </p:pic>
    </p:spTree>
    <p:extLst>
      <p:ext uri="{BB962C8B-B14F-4D97-AF65-F5344CB8AC3E}">
        <p14:creationId xmlns:p14="http://schemas.microsoft.com/office/powerpoint/2010/main" xmlns="" val="2925244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Internet</a:t>
            </a:r>
            <a:endParaRPr lang="id-ID" dirty="0"/>
          </a:p>
        </p:txBody>
      </p:sp>
      <p:sp>
        <p:nvSpPr>
          <p:cNvPr id="3" name="Content Placeholder 2"/>
          <p:cNvSpPr>
            <a:spLocks noGrp="1"/>
          </p:cNvSpPr>
          <p:nvPr>
            <p:ph idx="1"/>
          </p:nvPr>
        </p:nvSpPr>
        <p:spPr/>
        <p:txBody>
          <a:bodyPr/>
          <a:lstStyle/>
          <a:p>
            <a:pPr algn="just"/>
            <a:r>
              <a:rPr lang="en-US" dirty="0" err="1" smtClean="0"/>
              <a:t>Merupakan</a:t>
            </a:r>
            <a:r>
              <a:rPr lang="en-US" dirty="0" smtClean="0"/>
              <a:t> </a:t>
            </a:r>
            <a:r>
              <a:rPr lang="en-US" dirty="0" err="1"/>
              <a:t>sebuah</a:t>
            </a:r>
            <a:r>
              <a:rPr lang="en-US" dirty="0"/>
              <a:t> </a:t>
            </a:r>
            <a:r>
              <a:rPr lang="en-US" dirty="0" err="1"/>
              <a:t>jaringan</a:t>
            </a:r>
            <a:r>
              <a:rPr lang="en-US" dirty="0"/>
              <a:t> </a:t>
            </a:r>
            <a:r>
              <a:rPr lang="en-US" dirty="0" err="1"/>
              <a:t>komputer</a:t>
            </a:r>
            <a:r>
              <a:rPr lang="en-US" dirty="0"/>
              <a:t> yang </a:t>
            </a:r>
            <a:r>
              <a:rPr lang="en-US" dirty="0" err="1"/>
              <a:t>besar</a:t>
            </a:r>
            <a:r>
              <a:rPr lang="en-US" dirty="0"/>
              <a:t> </a:t>
            </a:r>
            <a:r>
              <a:rPr lang="en-US" dirty="0" err="1"/>
              <a:t>dan</a:t>
            </a:r>
            <a:r>
              <a:rPr lang="en-US" dirty="0"/>
              <a:t> </a:t>
            </a:r>
            <a:r>
              <a:rPr lang="en-US" dirty="0" err="1"/>
              <a:t>dapat</a:t>
            </a:r>
            <a:r>
              <a:rPr lang="en-US" dirty="0"/>
              <a:t> </a:t>
            </a:r>
            <a:r>
              <a:rPr lang="en-US" dirty="0" err="1"/>
              <a:t>mencakup</a:t>
            </a:r>
            <a:r>
              <a:rPr lang="en-US" dirty="0"/>
              <a:t> </a:t>
            </a:r>
            <a:r>
              <a:rPr lang="en-US" dirty="0" err="1"/>
              <a:t>seluruh</a:t>
            </a:r>
            <a:r>
              <a:rPr lang="en-US" dirty="0"/>
              <a:t> </a:t>
            </a:r>
            <a:r>
              <a:rPr lang="en-US" dirty="0" err="1"/>
              <a:t>dunia</a:t>
            </a:r>
            <a:r>
              <a:rPr lang="en-US" dirty="0"/>
              <a:t>. </a:t>
            </a:r>
            <a:r>
              <a:rPr lang="en-US" dirty="0" err="1"/>
              <a:t>Seseorang</a:t>
            </a:r>
            <a:r>
              <a:rPr lang="en-US" dirty="0"/>
              <a:t> yang </a:t>
            </a:r>
            <a:r>
              <a:rPr lang="en-US" dirty="0" err="1"/>
              <a:t>terhubung</a:t>
            </a:r>
            <a:r>
              <a:rPr lang="en-US" dirty="0"/>
              <a:t> </a:t>
            </a:r>
            <a:r>
              <a:rPr lang="en-US" dirty="0" err="1"/>
              <a:t>ke</a:t>
            </a:r>
            <a:r>
              <a:rPr lang="en-US" dirty="0"/>
              <a:t> internet </a:t>
            </a:r>
            <a:r>
              <a:rPr lang="en-US" dirty="0" err="1"/>
              <a:t>berarti</a:t>
            </a:r>
            <a:r>
              <a:rPr lang="en-US" dirty="0"/>
              <a:t> </a:t>
            </a:r>
            <a:r>
              <a:rPr lang="en-US" dirty="0" err="1"/>
              <a:t>juga</a:t>
            </a:r>
            <a:r>
              <a:rPr lang="en-US" dirty="0"/>
              <a:t> </a:t>
            </a:r>
            <a:r>
              <a:rPr lang="en-US" dirty="0" err="1"/>
              <a:t>dapat</a:t>
            </a:r>
            <a:r>
              <a:rPr lang="en-US" dirty="0"/>
              <a:t> </a:t>
            </a:r>
            <a:r>
              <a:rPr lang="en-US" dirty="0" err="1"/>
              <a:t>berkomunikasi</a:t>
            </a:r>
            <a:r>
              <a:rPr lang="en-US" dirty="0"/>
              <a:t> </a:t>
            </a:r>
            <a:r>
              <a:rPr lang="en-US" dirty="0" err="1"/>
              <a:t>dengan</a:t>
            </a:r>
            <a:r>
              <a:rPr lang="en-US" dirty="0"/>
              <a:t> </a:t>
            </a:r>
            <a:r>
              <a:rPr lang="en-US" dirty="0" err="1"/>
              <a:t>semua</a:t>
            </a:r>
            <a:r>
              <a:rPr lang="en-US" dirty="0"/>
              <a:t> </a:t>
            </a:r>
            <a:r>
              <a:rPr lang="en-US" dirty="0" err="1"/>
              <a:t>komputer</a:t>
            </a:r>
            <a:r>
              <a:rPr lang="en-US" dirty="0"/>
              <a:t> yang </a:t>
            </a:r>
            <a:r>
              <a:rPr lang="en-US" dirty="0" err="1"/>
              <a:t>terhubung</a:t>
            </a:r>
            <a:r>
              <a:rPr lang="en-US" dirty="0"/>
              <a:t> internet. </a:t>
            </a:r>
            <a:endParaRPr lang="id-ID" dirty="0" smtClean="0"/>
          </a:p>
          <a:p>
            <a:pPr algn="just"/>
            <a:r>
              <a:rPr lang="en-US" dirty="0" err="1" smtClean="0"/>
              <a:t>Untuk</a:t>
            </a:r>
            <a:r>
              <a:rPr lang="en-US" dirty="0" smtClean="0"/>
              <a:t> </a:t>
            </a:r>
            <a:r>
              <a:rPr lang="en-US" dirty="0" err="1"/>
              <a:t>melakukan</a:t>
            </a:r>
            <a:r>
              <a:rPr lang="en-US" dirty="0"/>
              <a:t> </a:t>
            </a:r>
            <a:r>
              <a:rPr lang="en-US" dirty="0" err="1"/>
              <a:t>hal</a:t>
            </a:r>
            <a:r>
              <a:rPr lang="en-US" dirty="0"/>
              <a:t> </a:t>
            </a:r>
            <a:r>
              <a:rPr lang="en-US" dirty="0" err="1"/>
              <a:t>ini</a:t>
            </a:r>
            <a:r>
              <a:rPr lang="en-US" dirty="0"/>
              <a:t> </a:t>
            </a:r>
            <a:r>
              <a:rPr lang="en-US" dirty="0" err="1"/>
              <a:t>diperlukan</a:t>
            </a:r>
            <a:r>
              <a:rPr lang="en-US" dirty="0"/>
              <a:t> </a:t>
            </a:r>
            <a:r>
              <a:rPr lang="en-US" dirty="0" err="1"/>
              <a:t>sebuah</a:t>
            </a:r>
            <a:r>
              <a:rPr lang="en-US" dirty="0"/>
              <a:t> </a:t>
            </a:r>
            <a:r>
              <a:rPr lang="en-US" dirty="0" err="1"/>
              <a:t>mesin</a:t>
            </a:r>
            <a:r>
              <a:rPr lang="en-US" dirty="0"/>
              <a:t> yang </a:t>
            </a:r>
            <a:r>
              <a:rPr lang="en-US" dirty="0" err="1"/>
              <a:t>disebut</a:t>
            </a:r>
            <a:r>
              <a:rPr lang="en-US" dirty="0"/>
              <a:t> gateway. Gateway </a:t>
            </a:r>
            <a:r>
              <a:rPr lang="en-US" dirty="0" err="1"/>
              <a:t>berguna</a:t>
            </a:r>
            <a:r>
              <a:rPr lang="en-US" dirty="0"/>
              <a:t> </a:t>
            </a:r>
            <a:r>
              <a:rPr lang="en-US" dirty="0" err="1"/>
              <a:t>untuk</a:t>
            </a:r>
            <a:r>
              <a:rPr lang="en-US" dirty="0"/>
              <a:t> </a:t>
            </a:r>
            <a:r>
              <a:rPr lang="en-US" dirty="0" err="1"/>
              <a:t>melakukan</a:t>
            </a:r>
            <a:r>
              <a:rPr lang="en-US" dirty="0"/>
              <a:t> </a:t>
            </a:r>
            <a:r>
              <a:rPr lang="en-US" dirty="0" err="1"/>
              <a:t>hubungan</a:t>
            </a:r>
            <a:r>
              <a:rPr lang="en-US" dirty="0"/>
              <a:t> </a:t>
            </a:r>
            <a:r>
              <a:rPr lang="en-US" dirty="0" err="1"/>
              <a:t>dan</a:t>
            </a:r>
            <a:r>
              <a:rPr lang="en-US" dirty="0"/>
              <a:t> </a:t>
            </a:r>
            <a:r>
              <a:rPr lang="en-US" dirty="0" err="1"/>
              <a:t>terjemahan</a:t>
            </a:r>
            <a:r>
              <a:rPr lang="en-US" dirty="0"/>
              <a:t> yang </a:t>
            </a:r>
            <a:r>
              <a:rPr lang="en-US" dirty="0" err="1"/>
              <a:t>diperlukan</a:t>
            </a:r>
            <a:r>
              <a:rPr lang="en-US" dirty="0"/>
              <a:t> </a:t>
            </a:r>
            <a:r>
              <a:rPr lang="en-US" dirty="0" err="1"/>
              <a:t>baik</a:t>
            </a:r>
            <a:r>
              <a:rPr lang="en-US" dirty="0"/>
              <a:t> </a:t>
            </a:r>
            <a:r>
              <a:rPr lang="en-US" dirty="0" err="1"/>
              <a:t>perangkat</a:t>
            </a:r>
            <a:r>
              <a:rPr lang="en-US" dirty="0"/>
              <a:t> </a:t>
            </a:r>
            <a:r>
              <a:rPr lang="en-US" dirty="0" err="1"/>
              <a:t>keras</a:t>
            </a:r>
            <a:r>
              <a:rPr lang="en-US" dirty="0"/>
              <a:t> </a:t>
            </a:r>
            <a:r>
              <a:rPr lang="en-US" dirty="0" err="1"/>
              <a:t>maupun</a:t>
            </a:r>
            <a:r>
              <a:rPr lang="en-US" dirty="0"/>
              <a:t> </a:t>
            </a:r>
            <a:r>
              <a:rPr lang="en-US" dirty="0" err="1"/>
              <a:t>perangkat</a:t>
            </a:r>
            <a:r>
              <a:rPr lang="en-US" dirty="0"/>
              <a:t> </a:t>
            </a:r>
            <a:r>
              <a:rPr lang="en-US" dirty="0" err="1"/>
              <a:t>lunaknya</a:t>
            </a:r>
            <a:r>
              <a:rPr lang="en-US" dirty="0"/>
              <a:t>.</a:t>
            </a:r>
            <a:endParaRPr lang="id-ID" dirty="0"/>
          </a:p>
          <a:p>
            <a:pPr algn="just"/>
            <a:endParaRPr lang="id-ID" dirty="0"/>
          </a:p>
        </p:txBody>
      </p:sp>
    </p:spTree>
    <p:extLst>
      <p:ext uri="{BB962C8B-B14F-4D97-AF65-F5344CB8AC3E}">
        <p14:creationId xmlns:p14="http://schemas.microsoft.com/office/powerpoint/2010/main" xmlns="" val="36946744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Penggolongan Jaringan Berdasarkan Metode Koneksinya</a:t>
            </a:r>
            <a:endParaRPr lang="id-ID" dirty="0"/>
          </a:p>
        </p:txBody>
      </p:sp>
      <p:sp>
        <p:nvSpPr>
          <p:cNvPr id="3" name="Content Placeholder 2"/>
          <p:cNvSpPr>
            <a:spLocks noGrp="1"/>
          </p:cNvSpPr>
          <p:nvPr>
            <p:ph idx="1"/>
          </p:nvPr>
        </p:nvSpPr>
        <p:spPr/>
        <p:txBody>
          <a:bodyPr/>
          <a:lstStyle/>
          <a:p>
            <a:pPr algn="just"/>
            <a:r>
              <a:rPr lang="id-ID" b="1" dirty="0"/>
              <a:t>Jaringan berkabel</a:t>
            </a:r>
            <a:r>
              <a:rPr lang="id-ID" dirty="0"/>
              <a:t>, yaitu jaringan yang menggunakan kabel untuk menghubungkan anggota jaringan. Ada  beberapa macam kabel yang biasa digunakan dalam jaringan, yaitu kabel koaksial (coaxial), twisted pair yang meliputi kabel UTP (Unshielded Twisted Pair) dan kabel STP (Shielded Twisted Pair), serta serat optic (FO=fiber optic). </a:t>
            </a:r>
            <a:endParaRPr lang="id-ID" dirty="0" smtClean="0"/>
          </a:p>
          <a:p>
            <a:pPr algn="just"/>
            <a:r>
              <a:rPr lang="id-ID" b="1" dirty="0"/>
              <a:t>Jaringan nirkabel</a:t>
            </a:r>
            <a:r>
              <a:rPr lang="id-ID" dirty="0"/>
              <a:t>, yaitu jaringan yang menggunakan gelombang radio untuk koneksi antar anggota jaringan. Salah satu teknologi yang digunakan dalam wireless network ini adalah teknologi WIFI (wireless fidelity). </a:t>
            </a:r>
          </a:p>
        </p:txBody>
      </p:sp>
    </p:spTree>
    <p:extLst>
      <p:ext uri="{BB962C8B-B14F-4D97-AF65-F5344CB8AC3E}">
        <p14:creationId xmlns:p14="http://schemas.microsoft.com/office/powerpoint/2010/main" xmlns="" val="22988037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Penggolongan Jaringan </a:t>
            </a:r>
            <a:r>
              <a:rPr lang="id-ID" dirty="0" smtClean="0"/>
              <a:t>Berdasarkan Topologinya</a:t>
            </a:r>
            <a:endParaRPr lang="id-ID" dirty="0"/>
          </a:p>
        </p:txBody>
      </p:sp>
      <p:sp>
        <p:nvSpPr>
          <p:cNvPr id="3" name="Content Placeholder 2"/>
          <p:cNvSpPr>
            <a:spLocks noGrp="1"/>
          </p:cNvSpPr>
          <p:nvPr>
            <p:ph idx="1"/>
          </p:nvPr>
        </p:nvSpPr>
        <p:spPr/>
        <p:txBody>
          <a:bodyPr/>
          <a:lstStyle/>
          <a:p>
            <a:r>
              <a:rPr lang="id-ID" dirty="0" smtClean="0"/>
              <a:t>Topologi BUS</a:t>
            </a:r>
          </a:p>
          <a:p>
            <a:pPr marL="274320" lvl="1" indent="0">
              <a:buNone/>
            </a:pPr>
            <a:r>
              <a:rPr lang="en-US" dirty="0" err="1" smtClean="0">
                <a:latin typeface="+mj-lt"/>
                <a:cs typeface="Calibri" pitchFamily="34" charset="0"/>
              </a:rPr>
              <a:t>Beberapa</a:t>
            </a:r>
            <a:r>
              <a:rPr lang="en-US" dirty="0" smtClean="0">
                <a:latin typeface="+mj-lt"/>
                <a:cs typeface="Calibri" pitchFamily="34" charset="0"/>
              </a:rPr>
              <a:t> </a:t>
            </a:r>
            <a:r>
              <a:rPr lang="en-US" dirty="0">
                <a:latin typeface="+mj-lt"/>
                <a:cs typeface="Calibri" pitchFamily="34" charset="0"/>
              </a:rPr>
              <a:t>host di </a:t>
            </a:r>
            <a:r>
              <a:rPr lang="en-US" dirty="0" err="1">
                <a:latin typeface="+mj-lt"/>
                <a:cs typeface="Calibri" pitchFamily="34" charset="0"/>
              </a:rPr>
              <a:t>hubungkan</a:t>
            </a:r>
            <a:r>
              <a:rPr lang="en-US" dirty="0">
                <a:latin typeface="+mj-lt"/>
                <a:cs typeface="Calibri" pitchFamily="34" charset="0"/>
              </a:rPr>
              <a:t> </a:t>
            </a:r>
            <a:r>
              <a:rPr lang="en-US" dirty="0" err="1">
                <a:latin typeface="+mj-lt"/>
                <a:cs typeface="Calibri" pitchFamily="34" charset="0"/>
              </a:rPr>
              <a:t>dengan</a:t>
            </a:r>
            <a:r>
              <a:rPr lang="en-US" dirty="0">
                <a:latin typeface="+mj-lt"/>
                <a:cs typeface="Calibri" pitchFamily="34" charset="0"/>
              </a:rPr>
              <a:t> </a:t>
            </a:r>
            <a:r>
              <a:rPr lang="en-US" dirty="0" err="1">
                <a:latin typeface="+mj-lt"/>
                <a:cs typeface="Calibri" pitchFamily="34" charset="0"/>
              </a:rPr>
              <a:t>jalur</a:t>
            </a:r>
            <a:r>
              <a:rPr lang="en-US" dirty="0">
                <a:latin typeface="+mj-lt"/>
                <a:cs typeface="Calibri" pitchFamily="34" charset="0"/>
              </a:rPr>
              <a:t> data backbone </a:t>
            </a:r>
            <a:r>
              <a:rPr lang="en-US" dirty="0" err="1">
                <a:latin typeface="+mj-lt"/>
                <a:cs typeface="Calibri" pitchFamily="34" charset="0"/>
              </a:rPr>
              <a:t>tunggal</a:t>
            </a:r>
            <a:r>
              <a:rPr lang="en-US" dirty="0">
                <a:latin typeface="+mj-lt"/>
                <a:cs typeface="Calibri" pitchFamily="34" charset="0"/>
              </a:rPr>
              <a:t> </a:t>
            </a:r>
            <a:r>
              <a:rPr lang="en-US" dirty="0" err="1">
                <a:latin typeface="+mj-lt"/>
                <a:cs typeface="Calibri" pitchFamily="34" charset="0"/>
              </a:rPr>
              <a:t>yaitu</a:t>
            </a:r>
            <a:r>
              <a:rPr lang="en-US" dirty="0">
                <a:latin typeface="+mj-lt"/>
                <a:cs typeface="Calibri" pitchFamily="34" charset="0"/>
              </a:rPr>
              <a:t> </a:t>
            </a:r>
            <a:r>
              <a:rPr lang="en-US" dirty="0" err="1">
                <a:latin typeface="+mj-lt"/>
                <a:cs typeface="Calibri" pitchFamily="34" charset="0"/>
              </a:rPr>
              <a:t>berupa</a:t>
            </a:r>
            <a:r>
              <a:rPr lang="en-US" dirty="0">
                <a:latin typeface="+mj-lt"/>
                <a:cs typeface="Calibri" pitchFamily="34" charset="0"/>
              </a:rPr>
              <a:t> </a:t>
            </a:r>
            <a:r>
              <a:rPr lang="en-US" dirty="0" err="1">
                <a:latin typeface="+mj-lt"/>
                <a:cs typeface="Calibri" pitchFamily="34" charset="0"/>
              </a:rPr>
              <a:t>kabel</a:t>
            </a:r>
            <a:r>
              <a:rPr lang="en-US" dirty="0">
                <a:latin typeface="+mj-lt"/>
                <a:cs typeface="Calibri" pitchFamily="34" charset="0"/>
              </a:rPr>
              <a:t> </a:t>
            </a:r>
            <a:r>
              <a:rPr lang="en-US" dirty="0" err="1">
                <a:latin typeface="+mj-lt"/>
                <a:cs typeface="Calibri" pitchFamily="34" charset="0"/>
              </a:rPr>
              <a:t>lurus</a:t>
            </a:r>
            <a:r>
              <a:rPr lang="en-US" dirty="0">
                <a:latin typeface="+mj-lt"/>
                <a:cs typeface="Calibri" pitchFamily="34" charset="0"/>
              </a:rPr>
              <a:t> </a:t>
            </a:r>
            <a:r>
              <a:rPr lang="en-US" dirty="0" err="1">
                <a:latin typeface="+mj-lt"/>
                <a:cs typeface="Calibri" pitchFamily="34" charset="0"/>
              </a:rPr>
              <a:t>panjang</a:t>
            </a:r>
            <a:r>
              <a:rPr lang="en-US" dirty="0">
                <a:latin typeface="+mj-lt"/>
                <a:cs typeface="Calibri" pitchFamily="34" charset="0"/>
              </a:rPr>
              <a:t> (</a:t>
            </a:r>
            <a:r>
              <a:rPr lang="en-US" dirty="0" err="1">
                <a:latin typeface="+mj-lt"/>
                <a:cs typeface="Calibri" pitchFamily="34" charset="0"/>
              </a:rPr>
              <a:t>kabel</a:t>
            </a:r>
            <a:r>
              <a:rPr lang="en-US" dirty="0">
                <a:latin typeface="+mj-lt"/>
                <a:cs typeface="Calibri" pitchFamily="34" charset="0"/>
              </a:rPr>
              <a:t> </a:t>
            </a:r>
            <a:r>
              <a:rPr lang="en-US" dirty="0" err="1">
                <a:latin typeface="+mj-lt"/>
                <a:cs typeface="Calibri" pitchFamily="34" charset="0"/>
              </a:rPr>
              <a:t>koaksial</a:t>
            </a:r>
            <a:r>
              <a:rPr lang="en-US" dirty="0">
                <a:latin typeface="+mj-lt"/>
                <a:cs typeface="Calibri" pitchFamily="34" charset="0"/>
              </a:rPr>
              <a:t>). </a:t>
            </a:r>
            <a:r>
              <a:rPr lang="en-US" dirty="0" err="1">
                <a:latin typeface="+mj-lt"/>
                <a:cs typeface="Calibri" pitchFamily="34" charset="0"/>
              </a:rPr>
              <a:t>Jumlah</a:t>
            </a:r>
            <a:r>
              <a:rPr lang="en-US" dirty="0">
                <a:latin typeface="+mj-lt"/>
                <a:cs typeface="Calibri" pitchFamily="34" charset="0"/>
              </a:rPr>
              <a:t> </a:t>
            </a:r>
            <a:r>
              <a:rPr lang="en-US" dirty="0" err="1">
                <a:latin typeface="+mj-lt"/>
                <a:cs typeface="Calibri" pitchFamily="34" charset="0"/>
              </a:rPr>
              <a:t>jaringan</a:t>
            </a:r>
            <a:r>
              <a:rPr lang="en-US" dirty="0">
                <a:latin typeface="+mj-lt"/>
                <a:cs typeface="Calibri" pitchFamily="34" charset="0"/>
              </a:rPr>
              <a:t> </a:t>
            </a:r>
            <a:r>
              <a:rPr lang="en-US" dirty="0" err="1">
                <a:latin typeface="+mj-lt"/>
                <a:cs typeface="Calibri" pitchFamily="34" charset="0"/>
              </a:rPr>
              <a:t>komputer</a:t>
            </a:r>
            <a:r>
              <a:rPr lang="en-US" dirty="0">
                <a:latin typeface="+mj-lt"/>
                <a:cs typeface="Calibri" pitchFamily="34" charset="0"/>
              </a:rPr>
              <a:t> yang </a:t>
            </a:r>
            <a:r>
              <a:rPr lang="en-US" dirty="0" err="1">
                <a:latin typeface="+mj-lt"/>
                <a:cs typeface="Calibri" pitchFamily="34" charset="0"/>
              </a:rPr>
              <a:t>dihubungkan</a:t>
            </a:r>
            <a:r>
              <a:rPr lang="en-US" dirty="0">
                <a:latin typeface="+mj-lt"/>
                <a:cs typeface="Calibri" pitchFamily="34" charset="0"/>
              </a:rPr>
              <a:t> </a:t>
            </a:r>
            <a:r>
              <a:rPr lang="en-US" dirty="0" err="1">
                <a:latin typeface="+mj-lt"/>
                <a:cs typeface="Calibri" pitchFamily="34" charset="0"/>
              </a:rPr>
              <a:t>dalam</a:t>
            </a:r>
            <a:r>
              <a:rPr lang="en-US" dirty="0">
                <a:latin typeface="+mj-lt"/>
                <a:cs typeface="Calibri" pitchFamily="34" charset="0"/>
              </a:rPr>
              <a:t> </a:t>
            </a:r>
            <a:r>
              <a:rPr lang="en-US" dirty="0" err="1">
                <a:latin typeface="+mj-lt"/>
                <a:cs typeface="Calibri" pitchFamily="34" charset="0"/>
              </a:rPr>
              <a:t>jaringan</a:t>
            </a:r>
            <a:r>
              <a:rPr lang="en-US" dirty="0">
                <a:latin typeface="+mj-lt"/>
                <a:cs typeface="Calibri" pitchFamily="34" charset="0"/>
              </a:rPr>
              <a:t> </a:t>
            </a:r>
            <a:r>
              <a:rPr lang="en-US" dirty="0" err="1">
                <a:latin typeface="+mj-lt"/>
                <a:cs typeface="Calibri" pitchFamily="34" charset="0"/>
              </a:rPr>
              <a:t>berpengaruh</a:t>
            </a:r>
            <a:r>
              <a:rPr lang="en-US" dirty="0">
                <a:latin typeface="+mj-lt"/>
                <a:cs typeface="Calibri" pitchFamily="34" charset="0"/>
              </a:rPr>
              <a:t> </a:t>
            </a:r>
            <a:r>
              <a:rPr lang="en-US" dirty="0" err="1">
                <a:latin typeface="+mj-lt"/>
                <a:cs typeface="Calibri" pitchFamily="34" charset="0"/>
              </a:rPr>
              <a:t>terhadap</a:t>
            </a:r>
            <a:r>
              <a:rPr lang="en-US" dirty="0">
                <a:latin typeface="+mj-lt"/>
                <a:cs typeface="Calibri" pitchFamily="34" charset="0"/>
              </a:rPr>
              <a:t> performance </a:t>
            </a:r>
            <a:r>
              <a:rPr lang="en-US" dirty="0" err="1">
                <a:latin typeface="+mj-lt"/>
                <a:cs typeface="Calibri" pitchFamily="34" charset="0"/>
              </a:rPr>
              <a:t>jaringan</a:t>
            </a:r>
            <a:r>
              <a:rPr lang="en-US" dirty="0">
                <a:latin typeface="+mj-lt"/>
                <a:cs typeface="Calibri" pitchFamily="34" charset="0"/>
              </a:rPr>
              <a:t>, </a:t>
            </a:r>
            <a:r>
              <a:rPr lang="en-US" dirty="0" err="1">
                <a:latin typeface="+mj-lt"/>
                <a:cs typeface="Calibri" pitchFamily="34" charset="0"/>
              </a:rPr>
              <a:t>karena</a:t>
            </a:r>
            <a:r>
              <a:rPr lang="en-US" dirty="0">
                <a:latin typeface="+mj-lt"/>
                <a:cs typeface="Calibri" pitchFamily="34" charset="0"/>
              </a:rPr>
              <a:t> </a:t>
            </a:r>
            <a:r>
              <a:rPr lang="en-US" dirty="0" err="1">
                <a:latin typeface="+mj-lt"/>
                <a:cs typeface="Calibri" pitchFamily="34" charset="0"/>
              </a:rPr>
              <a:t>hanya</a:t>
            </a:r>
            <a:r>
              <a:rPr lang="en-US" dirty="0">
                <a:latin typeface="+mj-lt"/>
                <a:cs typeface="Calibri" pitchFamily="34" charset="0"/>
              </a:rPr>
              <a:t> </a:t>
            </a:r>
            <a:r>
              <a:rPr lang="en-US" dirty="0" err="1">
                <a:latin typeface="+mj-lt"/>
                <a:cs typeface="Calibri" pitchFamily="34" charset="0"/>
              </a:rPr>
              <a:t>satu</a:t>
            </a:r>
            <a:r>
              <a:rPr lang="en-US" dirty="0">
                <a:latin typeface="+mj-lt"/>
                <a:cs typeface="Calibri" pitchFamily="34" charset="0"/>
              </a:rPr>
              <a:t> </a:t>
            </a:r>
            <a:r>
              <a:rPr lang="en-US" dirty="0" err="1">
                <a:latin typeface="+mj-lt"/>
                <a:cs typeface="Calibri" pitchFamily="34" charset="0"/>
              </a:rPr>
              <a:t>komputer</a:t>
            </a:r>
            <a:r>
              <a:rPr lang="en-US" dirty="0">
                <a:latin typeface="+mj-lt"/>
                <a:cs typeface="Calibri" pitchFamily="34" charset="0"/>
              </a:rPr>
              <a:t> yang </a:t>
            </a:r>
            <a:r>
              <a:rPr lang="en-US" dirty="0" err="1">
                <a:latin typeface="+mj-lt"/>
                <a:cs typeface="Calibri" pitchFamily="34" charset="0"/>
              </a:rPr>
              <a:t>dapat</a:t>
            </a:r>
            <a:r>
              <a:rPr lang="en-US" dirty="0">
                <a:latin typeface="+mj-lt"/>
                <a:cs typeface="Calibri" pitchFamily="34" charset="0"/>
              </a:rPr>
              <a:t> </a:t>
            </a:r>
            <a:r>
              <a:rPr lang="en-US" dirty="0" err="1">
                <a:latin typeface="+mj-lt"/>
                <a:cs typeface="Calibri" pitchFamily="34" charset="0"/>
              </a:rPr>
              <a:t>mengirimkan</a:t>
            </a:r>
            <a:r>
              <a:rPr lang="en-US" dirty="0">
                <a:latin typeface="+mj-lt"/>
                <a:cs typeface="Calibri" pitchFamily="34" charset="0"/>
              </a:rPr>
              <a:t> data </a:t>
            </a:r>
            <a:r>
              <a:rPr lang="en-US" dirty="0" err="1">
                <a:latin typeface="+mj-lt"/>
                <a:cs typeface="Calibri" pitchFamily="34" charset="0"/>
              </a:rPr>
              <a:t>dan</a:t>
            </a:r>
            <a:r>
              <a:rPr lang="en-US" dirty="0">
                <a:latin typeface="+mj-lt"/>
                <a:cs typeface="Calibri" pitchFamily="34" charset="0"/>
              </a:rPr>
              <a:t> </a:t>
            </a:r>
            <a:r>
              <a:rPr lang="en-US" dirty="0" err="1">
                <a:latin typeface="+mj-lt"/>
                <a:cs typeface="Calibri" pitchFamily="34" charset="0"/>
              </a:rPr>
              <a:t>komputer</a:t>
            </a:r>
            <a:r>
              <a:rPr lang="en-US" dirty="0">
                <a:latin typeface="+mj-lt"/>
                <a:cs typeface="Calibri" pitchFamily="34" charset="0"/>
              </a:rPr>
              <a:t> lain </a:t>
            </a:r>
            <a:r>
              <a:rPr lang="en-US" dirty="0" err="1">
                <a:latin typeface="+mj-lt"/>
                <a:cs typeface="Calibri" pitchFamily="34" charset="0"/>
              </a:rPr>
              <a:t>akan</a:t>
            </a:r>
            <a:r>
              <a:rPr lang="en-US" dirty="0">
                <a:latin typeface="+mj-lt"/>
                <a:cs typeface="Calibri" pitchFamily="34" charset="0"/>
              </a:rPr>
              <a:t> </a:t>
            </a:r>
            <a:r>
              <a:rPr lang="en-US" dirty="0" err="1">
                <a:latin typeface="+mj-lt"/>
                <a:cs typeface="Calibri" pitchFamily="34" charset="0"/>
              </a:rPr>
              <a:t>menunggu</a:t>
            </a:r>
            <a:r>
              <a:rPr lang="en-US" dirty="0">
                <a:latin typeface="+mj-lt"/>
                <a:cs typeface="Calibri" pitchFamily="34" charset="0"/>
              </a:rPr>
              <a:t> </a:t>
            </a:r>
            <a:r>
              <a:rPr lang="en-US" dirty="0" err="1">
                <a:latin typeface="+mj-lt"/>
                <a:cs typeface="Calibri" pitchFamily="34" charset="0"/>
              </a:rPr>
              <a:t>sampai</a:t>
            </a:r>
            <a:r>
              <a:rPr lang="en-US" dirty="0">
                <a:latin typeface="+mj-lt"/>
                <a:cs typeface="Calibri" pitchFamily="34" charset="0"/>
              </a:rPr>
              <a:t> data </a:t>
            </a:r>
            <a:r>
              <a:rPr lang="en-US" dirty="0" err="1">
                <a:latin typeface="+mj-lt"/>
                <a:cs typeface="Calibri" pitchFamily="34" charset="0"/>
              </a:rPr>
              <a:t>tersebut</a:t>
            </a:r>
            <a:r>
              <a:rPr lang="en-US" dirty="0">
                <a:latin typeface="+mj-lt"/>
                <a:cs typeface="Calibri" pitchFamily="34" charset="0"/>
              </a:rPr>
              <a:t> </a:t>
            </a:r>
            <a:r>
              <a:rPr lang="en-US" dirty="0" err="1" smtClean="0">
                <a:latin typeface="+mj-lt"/>
                <a:cs typeface="Calibri" pitchFamily="34" charset="0"/>
              </a:rPr>
              <a:t>terkirim</a:t>
            </a:r>
            <a:endParaRPr lang="id-ID" dirty="0">
              <a:latin typeface="+mj-lt"/>
              <a:cs typeface="Calibri" pitchFamily="34" charset="0"/>
            </a:endParaRPr>
          </a:p>
          <a:p>
            <a:pPr marL="274320" lvl="1" indent="0">
              <a:buNone/>
            </a:pPr>
            <a:endParaRPr lang="id-ID" dirty="0" smtClean="0">
              <a:latin typeface="+mj-lt"/>
              <a:cs typeface="Calibri" pitchFamily="34" charset="0"/>
            </a:endParaRPr>
          </a:p>
          <a:p>
            <a:pPr marL="273050" lvl="1" indent="-273050"/>
            <a:endParaRPr lang="id-ID" dirty="0">
              <a:latin typeface="+mj-lt"/>
              <a:cs typeface="Calibri" pitchFamily="34" charset="0"/>
            </a:endParaRPr>
          </a:p>
          <a:p>
            <a:endParaRPr lang="id-ID" b="1" dirty="0" smtClean="0"/>
          </a:p>
        </p:txBody>
      </p:sp>
    </p:spTree>
    <p:extLst>
      <p:ext uri="{BB962C8B-B14F-4D97-AF65-F5344CB8AC3E}">
        <p14:creationId xmlns:p14="http://schemas.microsoft.com/office/powerpoint/2010/main" xmlns="" val="41021976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Ilustrasi Topologi Bus</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158793" y="2211295"/>
            <a:ext cx="6350000" cy="3657600"/>
          </a:xfrm>
        </p:spPr>
      </p:pic>
    </p:spTree>
    <p:extLst>
      <p:ext uri="{BB962C8B-B14F-4D97-AF65-F5344CB8AC3E}">
        <p14:creationId xmlns:p14="http://schemas.microsoft.com/office/powerpoint/2010/main" xmlns="" val="6691870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Topologi Ring</a:t>
            </a:r>
            <a:endParaRPr lang="id-ID" dirty="0"/>
          </a:p>
        </p:txBody>
      </p:sp>
      <p:sp>
        <p:nvSpPr>
          <p:cNvPr id="3" name="Content Placeholder 2"/>
          <p:cNvSpPr>
            <a:spLocks noGrp="1"/>
          </p:cNvSpPr>
          <p:nvPr>
            <p:ph idx="1"/>
          </p:nvPr>
        </p:nvSpPr>
        <p:spPr/>
        <p:txBody>
          <a:bodyPr/>
          <a:lstStyle/>
          <a:p>
            <a:r>
              <a:rPr lang="id-ID" dirty="0" smtClean="0"/>
              <a:t>Komputer </a:t>
            </a:r>
            <a:r>
              <a:rPr lang="id-ID" dirty="0"/>
              <a:t>dalam satu jaringan di hubungkan dengan sebuah kabel tunggal. Data yang dikirim akan melalui loop masing-masing komputer dalam satu arah. </a:t>
            </a:r>
            <a:endParaRPr lang="id-ID" dirty="0" smtClean="0"/>
          </a:p>
          <a:p>
            <a:r>
              <a:rPr lang="id-ID" dirty="0" smtClean="0"/>
              <a:t>Topologi </a:t>
            </a:r>
            <a:r>
              <a:rPr lang="id-ID" dirty="0"/>
              <a:t>Ring disebut juga dengan topologi aktif karena masing-masing komputer akan mengulangi sinyal data yang telah dikirim untuk diteruskan ke komputer selanjutnya. Metode yang digunakan dalam topologi bus adalah token passing. </a:t>
            </a:r>
            <a:endParaRPr lang="id-ID" dirty="0" smtClean="0"/>
          </a:p>
          <a:p>
            <a:r>
              <a:rPr lang="id-ID" dirty="0" smtClean="0"/>
              <a:t>Jika </a:t>
            </a:r>
            <a:r>
              <a:rPr lang="id-ID" dirty="0"/>
              <a:t>ada kerusakan pada kabel penghubung maka menyebabkan jaringan down. Untuk mengatasinya digunakan doublering, jika ring pertama rusak maka dapat digunakan ring kedua sebagai backup jaringan</a:t>
            </a:r>
          </a:p>
          <a:p>
            <a:endParaRPr lang="id-ID" dirty="0"/>
          </a:p>
        </p:txBody>
      </p:sp>
    </p:spTree>
    <p:extLst>
      <p:ext uri="{BB962C8B-B14F-4D97-AF65-F5344CB8AC3E}">
        <p14:creationId xmlns:p14="http://schemas.microsoft.com/office/powerpoint/2010/main" xmlns="" val="2134333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Ilustrasi Topologi Ring</a:t>
            </a:r>
            <a:endParaRPr lang="id-ID"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271937" y="1691322"/>
            <a:ext cx="5815157" cy="4763956"/>
          </a:xfrm>
        </p:spPr>
      </p:pic>
    </p:spTree>
    <p:extLst>
      <p:ext uri="{BB962C8B-B14F-4D97-AF65-F5344CB8AC3E}">
        <p14:creationId xmlns:p14="http://schemas.microsoft.com/office/powerpoint/2010/main" xmlns="" val="8698162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Topologi Star</a:t>
            </a:r>
            <a:endParaRPr lang="id-ID" dirty="0"/>
          </a:p>
        </p:txBody>
      </p:sp>
      <p:sp>
        <p:nvSpPr>
          <p:cNvPr id="3" name="Content Placeholder 2"/>
          <p:cNvSpPr>
            <a:spLocks noGrp="1"/>
          </p:cNvSpPr>
          <p:nvPr>
            <p:ph idx="1"/>
          </p:nvPr>
        </p:nvSpPr>
        <p:spPr/>
        <p:txBody>
          <a:bodyPr/>
          <a:lstStyle/>
          <a:p>
            <a:pPr algn="just"/>
            <a:r>
              <a:rPr lang="id-ID" dirty="0" smtClean="0"/>
              <a:t>Semua </a:t>
            </a:r>
            <a:r>
              <a:rPr lang="id-ID" dirty="0"/>
              <a:t>host dihubungkan dengan sebuah simpul pusat yang dinamakan dengan HUB atau Switch. </a:t>
            </a:r>
            <a:endParaRPr lang="id-ID" dirty="0" smtClean="0"/>
          </a:p>
          <a:p>
            <a:pPr algn="just"/>
            <a:r>
              <a:rPr lang="id-ID" dirty="0" smtClean="0"/>
              <a:t>Pada </a:t>
            </a:r>
            <a:r>
              <a:rPr lang="id-ID" dirty="0"/>
              <a:t>topologi ini manajemen komputer dalam jaringan menjadi lebih mudah disebabkan karena adanya titik pusat yang mengatur semuanya. Apabila sebuah komputer rusak maka komputer yang lain masih dapat dijalankan tanpa adanya gangguan dari yang mengalami </a:t>
            </a:r>
            <a:r>
              <a:rPr lang="id-ID" dirty="0" smtClean="0"/>
              <a:t>kerusakan.</a:t>
            </a:r>
          </a:p>
          <a:p>
            <a:pPr algn="just"/>
            <a:r>
              <a:rPr lang="id-ID" dirty="0" smtClean="0"/>
              <a:t>Jika </a:t>
            </a:r>
            <a:r>
              <a:rPr lang="id-ID" dirty="0"/>
              <a:t>HUB atau Switch rusak, akan berpengaruh di semua komputer dalam jaringan. Karena kemudahannya topologi ini banyak yang menggunakan</a:t>
            </a:r>
            <a:r>
              <a:rPr lang="id-ID" dirty="0" smtClean="0"/>
              <a:t>.</a:t>
            </a:r>
            <a:endParaRPr lang="id-ID" dirty="0"/>
          </a:p>
        </p:txBody>
      </p:sp>
    </p:spTree>
    <p:extLst>
      <p:ext uri="{BB962C8B-B14F-4D97-AF65-F5344CB8AC3E}">
        <p14:creationId xmlns:p14="http://schemas.microsoft.com/office/powerpoint/2010/main" xmlns="" val="813115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Ilustrasi Jaringan Komputer</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416183" y="1935163"/>
            <a:ext cx="5359634" cy="4389437"/>
          </a:xfr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65335" y="1842051"/>
            <a:ext cx="5275764" cy="4200609"/>
          </a:xfrm>
          <a:prstGeom prst="rect">
            <a:avLst/>
          </a:prstGeom>
        </p:spPr>
      </p:pic>
    </p:spTree>
    <p:extLst>
      <p:ext uri="{BB962C8B-B14F-4D97-AF65-F5344CB8AC3E}">
        <p14:creationId xmlns:p14="http://schemas.microsoft.com/office/powerpoint/2010/main" xmlns="" val="32850157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Ilustrasi Topologi Star</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883517" y="2027721"/>
            <a:ext cx="4894819" cy="3793485"/>
          </a:xfrm>
        </p:spPr>
      </p:pic>
    </p:spTree>
    <p:extLst>
      <p:ext uri="{BB962C8B-B14F-4D97-AF65-F5344CB8AC3E}">
        <p14:creationId xmlns:p14="http://schemas.microsoft.com/office/powerpoint/2010/main" xmlns="" val="31035657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a:t>
            </a:r>
            <a:r>
              <a:rPr lang="en-US" dirty="0" err="1" smtClean="0"/>
              <a:t>transmisi</a:t>
            </a:r>
            <a:r>
              <a:rPr lang="en-US" dirty="0" smtClean="0"/>
              <a:t> </a:t>
            </a:r>
            <a:r>
              <a:rPr lang="en-US" dirty="0" err="1" smtClean="0"/>
              <a:t>pada</a:t>
            </a:r>
            <a:r>
              <a:rPr lang="en-US" dirty="0" smtClean="0"/>
              <a:t> </a:t>
            </a:r>
            <a:r>
              <a:rPr lang="en-US" dirty="0" err="1" smtClean="0"/>
              <a:t>jaringan</a:t>
            </a:r>
            <a:r>
              <a:rPr lang="en-US" dirty="0" smtClean="0"/>
              <a:t> </a:t>
            </a:r>
            <a:r>
              <a:rPr lang="en-US" dirty="0" err="1" smtClean="0"/>
              <a:t>komputer</a:t>
            </a:r>
            <a:r>
              <a:rPr lang="en-US" dirty="0" smtClean="0"/>
              <a:t>	</a:t>
            </a:r>
            <a:endParaRPr lang="en-US" dirty="0"/>
          </a:p>
        </p:txBody>
      </p:sp>
      <p:sp>
        <p:nvSpPr>
          <p:cNvPr id="3" name="Content Placeholder 2"/>
          <p:cNvSpPr>
            <a:spLocks noGrp="1"/>
          </p:cNvSpPr>
          <p:nvPr>
            <p:ph idx="1"/>
          </p:nvPr>
        </p:nvSpPr>
        <p:spPr/>
        <p:txBody>
          <a:bodyPr/>
          <a:lstStyle/>
          <a:p>
            <a:pPr marL="342900" indent="-342900">
              <a:buAutoNum type="arabicPeriod"/>
            </a:pPr>
            <a:r>
              <a:rPr lang="en-US" dirty="0" err="1" smtClean="0"/>
              <a:t>Twistes</a:t>
            </a:r>
            <a:r>
              <a:rPr lang="en-US" dirty="0" smtClean="0"/>
              <a:t> pair</a:t>
            </a:r>
          </a:p>
          <a:p>
            <a:pPr marL="342900" indent="-342900">
              <a:buAutoNum type="arabicPeriod"/>
            </a:pPr>
            <a:r>
              <a:rPr lang="en-US" dirty="0" smtClean="0"/>
              <a:t>Coaxial cable</a:t>
            </a:r>
          </a:p>
          <a:p>
            <a:pPr marL="342900" indent="-342900">
              <a:buAutoNum type="arabicPeriod"/>
            </a:pPr>
            <a:r>
              <a:rPr lang="en-US" smtClean="0"/>
              <a:t>Fiber optic</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Tugas Anda</a:t>
            </a:r>
            <a:endParaRPr lang="id-ID" dirty="0"/>
          </a:p>
        </p:txBody>
      </p:sp>
      <p:sp>
        <p:nvSpPr>
          <p:cNvPr id="3" name="Content Placeholder 2"/>
          <p:cNvSpPr>
            <a:spLocks noGrp="1"/>
          </p:cNvSpPr>
          <p:nvPr>
            <p:ph idx="1"/>
          </p:nvPr>
        </p:nvSpPr>
        <p:spPr/>
        <p:txBody>
          <a:bodyPr/>
          <a:lstStyle/>
          <a:p>
            <a:r>
              <a:rPr lang="id-ID" dirty="0" smtClean="0"/>
              <a:t>Seorang petani mempunyai lahan seluas 1 hektar. Ia mengusahakan tanah tersebut untuk menanam tanaman buah-buahan. Belakangan, karena cuaca yang berubah-ubah, tanah di sekitar tanamannya menjadi lekas kering. Sebetulnya pasukan air didaerah itu cukup tersedia. Tetapi petani ingin juga menerapkan teknologi jaringan komputer untuk membantu menyirami tanamannya. Menurutmu apakah teknologi jaringan komputer dapat membantu usaha petani tersebut ? Jika ia teknologi jaringan apa yang dapat dipakai untuk menangani tanah pertanian seluas itu ?</a:t>
            </a:r>
          </a:p>
          <a:p>
            <a:r>
              <a:rPr lang="id-ID" dirty="0" smtClean="0"/>
              <a:t>Diskusi dan buat laporannya dalam bentuk makalah (MS Word) dan presentasi (MS Powerpoint). </a:t>
            </a:r>
            <a:r>
              <a:rPr lang="id-ID" smtClean="0"/>
              <a:t>Sertakan juga sumber materi yang anda gunakan.</a:t>
            </a:r>
            <a:endParaRPr lang="id-ID" dirty="0"/>
          </a:p>
        </p:txBody>
      </p:sp>
    </p:spTree>
    <p:extLst>
      <p:ext uri="{BB962C8B-B14F-4D97-AF65-F5344CB8AC3E}">
        <p14:creationId xmlns:p14="http://schemas.microsoft.com/office/powerpoint/2010/main" xmlns="" val="2071839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KEUNTUNGAN JARINGAN KOMPUTER</a:t>
            </a:r>
            <a:endParaRPr lang="id-ID" dirty="0"/>
          </a:p>
        </p:txBody>
      </p:sp>
      <p:sp>
        <p:nvSpPr>
          <p:cNvPr id="3" name="Content Placeholder 2"/>
          <p:cNvSpPr>
            <a:spLocks noGrp="1"/>
          </p:cNvSpPr>
          <p:nvPr>
            <p:ph idx="1"/>
          </p:nvPr>
        </p:nvSpPr>
        <p:spPr/>
        <p:txBody>
          <a:bodyPr>
            <a:normAutofit fontScale="92500"/>
          </a:bodyPr>
          <a:lstStyle/>
          <a:p>
            <a:pPr algn="just"/>
            <a:r>
              <a:rPr lang="en-US" dirty="0" err="1" smtClean="0"/>
              <a:t>Berbagi</a:t>
            </a:r>
            <a:r>
              <a:rPr lang="en-US" dirty="0"/>
              <a:t>  </a:t>
            </a:r>
            <a:r>
              <a:rPr lang="en-US" dirty="0" err="1"/>
              <a:t>Sumber</a:t>
            </a:r>
            <a:r>
              <a:rPr lang="en-US" dirty="0"/>
              <a:t> (</a:t>
            </a:r>
            <a:r>
              <a:rPr lang="en-US" i="1" dirty="0"/>
              <a:t>Resource Sharing) </a:t>
            </a:r>
            <a:r>
              <a:rPr lang="en-US" dirty="0" err="1"/>
              <a:t>yaitu</a:t>
            </a:r>
            <a:r>
              <a:rPr lang="en-US" dirty="0"/>
              <a:t> </a:t>
            </a:r>
            <a:r>
              <a:rPr lang="en-US" dirty="0" err="1"/>
              <a:t>penggunaan</a:t>
            </a:r>
            <a:r>
              <a:rPr lang="en-US" dirty="0"/>
              <a:t> </a:t>
            </a:r>
            <a:r>
              <a:rPr lang="en-US" dirty="0" err="1"/>
              <a:t>sumber</a:t>
            </a:r>
            <a:r>
              <a:rPr lang="en-US" dirty="0"/>
              <a:t> </a:t>
            </a:r>
            <a:r>
              <a:rPr lang="en-US" dirty="0" err="1"/>
              <a:t>daya</a:t>
            </a:r>
            <a:r>
              <a:rPr lang="en-US" dirty="0"/>
              <a:t> yang </a:t>
            </a:r>
            <a:r>
              <a:rPr lang="en-US" dirty="0" err="1"/>
              <a:t>ada</a:t>
            </a:r>
            <a:r>
              <a:rPr lang="en-US" dirty="0"/>
              <a:t> </a:t>
            </a:r>
            <a:r>
              <a:rPr lang="en-US" dirty="0" err="1"/>
              <a:t>secara</a:t>
            </a:r>
            <a:r>
              <a:rPr lang="en-US" dirty="0"/>
              <a:t> </a:t>
            </a:r>
            <a:r>
              <a:rPr lang="en-US" dirty="0" err="1"/>
              <a:t>bersama-sama</a:t>
            </a:r>
            <a:r>
              <a:rPr lang="en-US" dirty="0"/>
              <a:t>. </a:t>
            </a:r>
            <a:r>
              <a:rPr lang="en-US" dirty="0" err="1"/>
              <a:t>Misalnya</a:t>
            </a:r>
            <a:r>
              <a:rPr lang="en-US" dirty="0"/>
              <a:t>, </a:t>
            </a:r>
            <a:r>
              <a:rPr lang="en-US" dirty="0" err="1"/>
              <a:t>seorang</a:t>
            </a:r>
            <a:r>
              <a:rPr lang="en-US" dirty="0"/>
              <a:t>  </a:t>
            </a:r>
            <a:r>
              <a:rPr lang="en-US" dirty="0" err="1"/>
              <a:t>pengguna</a:t>
            </a:r>
            <a:r>
              <a:rPr lang="en-US" dirty="0"/>
              <a:t> yang </a:t>
            </a:r>
            <a:r>
              <a:rPr lang="en-US" dirty="0" err="1"/>
              <a:t>berada</a:t>
            </a:r>
            <a:r>
              <a:rPr lang="en-US" dirty="0"/>
              <a:t> 100 Km </a:t>
            </a:r>
            <a:r>
              <a:rPr lang="en-US" dirty="0" err="1"/>
              <a:t>jauhnya</a:t>
            </a:r>
            <a:r>
              <a:rPr lang="en-US" dirty="0"/>
              <a:t> </a:t>
            </a:r>
            <a:r>
              <a:rPr lang="en-US" dirty="0" err="1"/>
              <a:t>dari</a:t>
            </a:r>
            <a:r>
              <a:rPr lang="en-US" dirty="0"/>
              <a:t> </a:t>
            </a:r>
            <a:r>
              <a:rPr lang="en-US" dirty="0" err="1"/>
              <a:t>suatu</a:t>
            </a:r>
            <a:r>
              <a:rPr lang="en-US" dirty="0"/>
              <a:t> data, </a:t>
            </a:r>
            <a:r>
              <a:rPr lang="en-US" dirty="0" err="1"/>
              <a:t>ia</a:t>
            </a:r>
            <a:r>
              <a:rPr lang="en-US" dirty="0"/>
              <a:t> </a:t>
            </a:r>
            <a:r>
              <a:rPr lang="en-US" dirty="0" err="1"/>
              <a:t>tidak</a:t>
            </a:r>
            <a:r>
              <a:rPr lang="en-US" dirty="0"/>
              <a:t> </a:t>
            </a:r>
            <a:r>
              <a:rPr lang="en-US" dirty="0" err="1"/>
              <a:t>akan</a:t>
            </a:r>
            <a:r>
              <a:rPr lang="en-US" dirty="0"/>
              <a:t> </a:t>
            </a:r>
            <a:r>
              <a:rPr lang="en-US" dirty="0" err="1"/>
              <a:t>mendapatkan</a:t>
            </a:r>
            <a:r>
              <a:rPr lang="en-US" dirty="0"/>
              <a:t> </a:t>
            </a:r>
            <a:r>
              <a:rPr lang="en-US" dirty="0" err="1"/>
              <a:t>kesulitan</a:t>
            </a:r>
            <a:r>
              <a:rPr lang="en-US" dirty="0"/>
              <a:t> </a:t>
            </a:r>
            <a:r>
              <a:rPr lang="en-US" dirty="0" err="1"/>
              <a:t>dalam</a:t>
            </a:r>
            <a:r>
              <a:rPr lang="en-US" dirty="0"/>
              <a:t> </a:t>
            </a:r>
            <a:r>
              <a:rPr lang="en-US" dirty="0" err="1"/>
              <a:t>menggunakan</a:t>
            </a:r>
            <a:r>
              <a:rPr lang="en-US" dirty="0"/>
              <a:t> data </a:t>
            </a:r>
            <a:r>
              <a:rPr lang="en-US" dirty="0" err="1"/>
              <a:t>tersebut</a:t>
            </a:r>
            <a:r>
              <a:rPr lang="en-US" dirty="0"/>
              <a:t>, </a:t>
            </a:r>
            <a:r>
              <a:rPr lang="en-US" dirty="0" err="1"/>
              <a:t>seolah-olah</a:t>
            </a:r>
            <a:r>
              <a:rPr lang="en-US" dirty="0"/>
              <a:t> data </a:t>
            </a:r>
            <a:r>
              <a:rPr lang="en-US" dirty="0" err="1"/>
              <a:t>tersebut</a:t>
            </a:r>
            <a:r>
              <a:rPr lang="en-US" dirty="0"/>
              <a:t> </a:t>
            </a:r>
            <a:r>
              <a:rPr lang="en-US" dirty="0" err="1"/>
              <a:t>berada</a:t>
            </a:r>
            <a:r>
              <a:rPr lang="en-US" dirty="0"/>
              <a:t> di </a:t>
            </a:r>
            <a:r>
              <a:rPr lang="en-US" dirty="0" err="1"/>
              <a:t>dekatnya</a:t>
            </a:r>
            <a:r>
              <a:rPr lang="en-US" dirty="0"/>
              <a:t>. Hal </a:t>
            </a:r>
            <a:r>
              <a:rPr lang="en-US" dirty="0" err="1"/>
              <a:t>ini</a:t>
            </a:r>
            <a:r>
              <a:rPr lang="en-US" dirty="0"/>
              <a:t> </a:t>
            </a:r>
            <a:r>
              <a:rPr lang="en-US" dirty="0" err="1"/>
              <a:t>sering</a:t>
            </a:r>
            <a:r>
              <a:rPr lang="en-US" dirty="0"/>
              <a:t> </a:t>
            </a:r>
            <a:r>
              <a:rPr lang="en-US" dirty="0" err="1"/>
              <a:t>diartikan</a:t>
            </a:r>
            <a:r>
              <a:rPr lang="en-US" dirty="0"/>
              <a:t> </a:t>
            </a:r>
            <a:r>
              <a:rPr lang="en-US" dirty="0" err="1"/>
              <a:t>bahwa</a:t>
            </a:r>
            <a:r>
              <a:rPr lang="en-US" dirty="0"/>
              <a:t> </a:t>
            </a:r>
            <a:r>
              <a:rPr lang="en-US" dirty="0" err="1"/>
              <a:t>jaringan</a:t>
            </a:r>
            <a:r>
              <a:rPr lang="en-US" dirty="0"/>
              <a:t> </a:t>
            </a:r>
            <a:r>
              <a:rPr lang="en-US" dirty="0" err="1"/>
              <a:t>komputer</a:t>
            </a:r>
            <a:r>
              <a:rPr lang="en-US" dirty="0"/>
              <a:t> </a:t>
            </a:r>
            <a:r>
              <a:rPr lang="en-US" dirty="0" err="1"/>
              <a:t>dalam</a:t>
            </a:r>
            <a:r>
              <a:rPr lang="en-US" dirty="0"/>
              <a:t> </a:t>
            </a:r>
            <a:r>
              <a:rPr lang="en-US" dirty="0" err="1"/>
              <a:t>mengatasi</a:t>
            </a:r>
            <a:r>
              <a:rPr lang="en-US" dirty="0"/>
              <a:t> </a:t>
            </a:r>
            <a:r>
              <a:rPr lang="en-US" dirty="0" err="1"/>
              <a:t>masalah</a:t>
            </a:r>
            <a:r>
              <a:rPr lang="en-US" dirty="0"/>
              <a:t> </a:t>
            </a:r>
            <a:r>
              <a:rPr lang="en-US" dirty="0" err="1"/>
              <a:t>jarak</a:t>
            </a:r>
            <a:r>
              <a:rPr lang="en-US" dirty="0"/>
              <a:t>.</a:t>
            </a:r>
            <a:endParaRPr lang="id-ID" dirty="0"/>
          </a:p>
          <a:p>
            <a:pPr algn="just"/>
            <a:r>
              <a:rPr lang="en-US" dirty="0" err="1" smtClean="0"/>
              <a:t>Ketahanan</a:t>
            </a:r>
            <a:r>
              <a:rPr lang="en-US" dirty="0" smtClean="0"/>
              <a:t> </a:t>
            </a:r>
            <a:r>
              <a:rPr lang="en-US" dirty="0"/>
              <a:t>data yang </a:t>
            </a:r>
            <a:r>
              <a:rPr lang="en-US" dirty="0" err="1"/>
              <a:t>tinggi</a:t>
            </a:r>
            <a:r>
              <a:rPr lang="en-US" dirty="0"/>
              <a:t> (</a:t>
            </a:r>
            <a:r>
              <a:rPr lang="en-US" dirty="0" err="1"/>
              <a:t>Reliabilitas</a:t>
            </a:r>
            <a:r>
              <a:rPr lang="en-US" dirty="0"/>
              <a:t> </a:t>
            </a:r>
            <a:r>
              <a:rPr lang="en-US" dirty="0" err="1"/>
              <a:t>Tinggi</a:t>
            </a:r>
            <a:r>
              <a:rPr lang="en-US" dirty="0"/>
              <a:t>), </a:t>
            </a:r>
            <a:r>
              <a:rPr lang="en-US" dirty="0" err="1"/>
              <a:t>dengan</a:t>
            </a:r>
            <a:r>
              <a:rPr lang="en-US" dirty="0"/>
              <a:t> </a:t>
            </a:r>
            <a:r>
              <a:rPr lang="en-US" dirty="0" err="1"/>
              <a:t>jaringan</a:t>
            </a:r>
            <a:r>
              <a:rPr lang="en-US" dirty="0"/>
              <a:t> </a:t>
            </a:r>
            <a:r>
              <a:rPr lang="en-US" dirty="0" err="1"/>
              <a:t>komputer</a:t>
            </a:r>
            <a:r>
              <a:rPr lang="en-US" dirty="0"/>
              <a:t> </a:t>
            </a:r>
            <a:r>
              <a:rPr lang="en-US" dirty="0" err="1"/>
              <a:t>kita</a:t>
            </a:r>
            <a:r>
              <a:rPr lang="en-US" dirty="0"/>
              <a:t> </a:t>
            </a:r>
            <a:r>
              <a:rPr lang="en-US" dirty="0" err="1"/>
              <a:t>akan</a:t>
            </a:r>
            <a:r>
              <a:rPr lang="en-US" dirty="0"/>
              <a:t> </a:t>
            </a:r>
            <a:r>
              <a:rPr lang="en-US" dirty="0" err="1"/>
              <a:t>mendapatkan</a:t>
            </a:r>
            <a:r>
              <a:rPr lang="en-US" dirty="0"/>
              <a:t> </a:t>
            </a:r>
            <a:r>
              <a:rPr lang="en-US" dirty="0" err="1"/>
              <a:t>reliabilitas</a:t>
            </a:r>
            <a:r>
              <a:rPr lang="en-US" dirty="0"/>
              <a:t> yang </a:t>
            </a:r>
            <a:r>
              <a:rPr lang="en-US" dirty="0" err="1"/>
              <a:t>tinggi</a:t>
            </a:r>
            <a:r>
              <a:rPr lang="en-US" dirty="0"/>
              <a:t> </a:t>
            </a:r>
            <a:r>
              <a:rPr lang="en-US" dirty="0" err="1"/>
              <a:t>dengan</a:t>
            </a:r>
            <a:r>
              <a:rPr lang="en-US" dirty="0"/>
              <a:t> </a:t>
            </a:r>
            <a:r>
              <a:rPr lang="en-US" dirty="0" err="1"/>
              <a:t>memiliki</a:t>
            </a:r>
            <a:r>
              <a:rPr lang="en-US" dirty="0"/>
              <a:t> </a:t>
            </a:r>
            <a:r>
              <a:rPr lang="en-US" dirty="0" err="1"/>
              <a:t>sumber-sumber</a:t>
            </a:r>
            <a:r>
              <a:rPr lang="en-US" dirty="0"/>
              <a:t> </a:t>
            </a:r>
            <a:r>
              <a:rPr lang="en-US" dirty="0" err="1"/>
              <a:t>alternatif</a:t>
            </a:r>
            <a:r>
              <a:rPr lang="en-US" dirty="0"/>
              <a:t> </a:t>
            </a:r>
            <a:r>
              <a:rPr lang="en-US" dirty="0" err="1"/>
              <a:t>persediaan</a:t>
            </a:r>
            <a:r>
              <a:rPr lang="en-US" dirty="0"/>
              <a:t>. </a:t>
            </a:r>
            <a:r>
              <a:rPr lang="en-US" dirty="0" err="1"/>
              <a:t>Misalnya</a:t>
            </a:r>
            <a:r>
              <a:rPr lang="en-US" dirty="0"/>
              <a:t>, </a:t>
            </a:r>
            <a:r>
              <a:rPr lang="en-US" dirty="0" err="1"/>
              <a:t>semua</a:t>
            </a:r>
            <a:r>
              <a:rPr lang="en-US" dirty="0"/>
              <a:t> file </a:t>
            </a:r>
            <a:r>
              <a:rPr lang="en-US" dirty="0" err="1"/>
              <a:t>dapat</a:t>
            </a:r>
            <a:r>
              <a:rPr lang="en-US" dirty="0"/>
              <a:t> </a:t>
            </a:r>
            <a:r>
              <a:rPr lang="en-US" dirty="0" err="1"/>
              <a:t>simpan</a:t>
            </a:r>
            <a:r>
              <a:rPr lang="en-US" dirty="0"/>
              <a:t> </a:t>
            </a:r>
            <a:r>
              <a:rPr lang="en-US" dirty="0" err="1"/>
              <a:t>atau</a:t>
            </a:r>
            <a:r>
              <a:rPr lang="en-US" dirty="0"/>
              <a:t> </a:t>
            </a:r>
            <a:r>
              <a:rPr lang="en-US" dirty="0" err="1"/>
              <a:t>dicopy</a:t>
            </a:r>
            <a:r>
              <a:rPr lang="en-US" dirty="0"/>
              <a:t> </a:t>
            </a:r>
            <a:r>
              <a:rPr lang="en-US" dirty="0" err="1"/>
              <a:t>kedua</a:t>
            </a:r>
            <a:r>
              <a:rPr lang="en-US" dirty="0"/>
              <a:t>, </a:t>
            </a:r>
            <a:r>
              <a:rPr lang="en-US" dirty="0" err="1"/>
              <a:t>tiga</a:t>
            </a:r>
            <a:r>
              <a:rPr lang="en-US" dirty="0"/>
              <a:t> </a:t>
            </a:r>
            <a:r>
              <a:rPr lang="en-US" dirty="0" err="1"/>
              <a:t>atau</a:t>
            </a:r>
            <a:r>
              <a:rPr lang="en-US" dirty="0"/>
              <a:t> </a:t>
            </a:r>
            <a:r>
              <a:rPr lang="en-US" dirty="0" err="1"/>
              <a:t>lebih</a:t>
            </a:r>
            <a:r>
              <a:rPr lang="en-US" dirty="0"/>
              <a:t> </a:t>
            </a:r>
            <a:r>
              <a:rPr lang="en-US" dirty="0" err="1"/>
              <a:t>komputer</a:t>
            </a:r>
            <a:r>
              <a:rPr lang="en-US" dirty="0"/>
              <a:t> yang </a:t>
            </a:r>
            <a:r>
              <a:rPr lang="en-US" dirty="0" err="1"/>
              <a:t>terkoneksi</a:t>
            </a:r>
            <a:r>
              <a:rPr lang="en-US" dirty="0"/>
              <a:t> </a:t>
            </a:r>
            <a:r>
              <a:rPr lang="en-US" dirty="0" err="1"/>
              <a:t>jaringan</a:t>
            </a:r>
            <a:r>
              <a:rPr lang="en-US" dirty="0"/>
              <a:t>. </a:t>
            </a:r>
            <a:r>
              <a:rPr lang="en-US" dirty="0" err="1"/>
              <a:t>Sehingga</a:t>
            </a:r>
            <a:r>
              <a:rPr lang="en-US" dirty="0"/>
              <a:t> </a:t>
            </a:r>
            <a:r>
              <a:rPr lang="en-US" dirty="0" err="1"/>
              <a:t>bila</a:t>
            </a:r>
            <a:r>
              <a:rPr lang="en-US" dirty="0"/>
              <a:t> </a:t>
            </a:r>
            <a:r>
              <a:rPr lang="en-US" dirty="0" err="1"/>
              <a:t>salah</a:t>
            </a:r>
            <a:r>
              <a:rPr lang="en-US" dirty="0"/>
              <a:t> </a:t>
            </a:r>
            <a:r>
              <a:rPr lang="en-US" dirty="0" err="1"/>
              <a:t>satu</a:t>
            </a:r>
            <a:r>
              <a:rPr lang="en-US" dirty="0"/>
              <a:t> </a:t>
            </a:r>
            <a:r>
              <a:rPr lang="en-US" dirty="0" err="1"/>
              <a:t>mesin</a:t>
            </a:r>
            <a:r>
              <a:rPr lang="en-US" dirty="0"/>
              <a:t> </a:t>
            </a:r>
            <a:r>
              <a:rPr lang="en-US" dirty="0" err="1"/>
              <a:t>rusak</a:t>
            </a:r>
            <a:r>
              <a:rPr lang="en-US" dirty="0"/>
              <a:t>, </a:t>
            </a:r>
            <a:r>
              <a:rPr lang="en-US" dirty="0" err="1"/>
              <a:t>maka</a:t>
            </a:r>
            <a:r>
              <a:rPr lang="en-US" dirty="0"/>
              <a:t> </a:t>
            </a:r>
            <a:r>
              <a:rPr lang="en-US" dirty="0" err="1"/>
              <a:t>salinan</a:t>
            </a:r>
            <a:r>
              <a:rPr lang="en-US" dirty="0"/>
              <a:t> di </a:t>
            </a:r>
            <a:r>
              <a:rPr lang="en-US" dirty="0" err="1"/>
              <a:t>mesin</a:t>
            </a:r>
            <a:r>
              <a:rPr lang="en-US" dirty="0"/>
              <a:t> lain </a:t>
            </a:r>
            <a:r>
              <a:rPr lang="en-US" dirty="0" err="1"/>
              <a:t>dapat</a:t>
            </a:r>
            <a:r>
              <a:rPr lang="en-US" dirty="0"/>
              <a:t> </a:t>
            </a:r>
            <a:r>
              <a:rPr lang="en-US" dirty="0" err="1"/>
              <a:t>digunakan</a:t>
            </a:r>
            <a:r>
              <a:rPr lang="en-US" dirty="0"/>
              <a:t>.</a:t>
            </a:r>
            <a:endParaRPr lang="id-ID" dirty="0"/>
          </a:p>
          <a:p>
            <a:pPr algn="just"/>
            <a:endParaRPr lang="id-ID" dirty="0"/>
          </a:p>
        </p:txBody>
      </p:sp>
    </p:spTree>
    <p:extLst>
      <p:ext uri="{BB962C8B-B14F-4D97-AF65-F5344CB8AC3E}">
        <p14:creationId xmlns:p14="http://schemas.microsoft.com/office/powerpoint/2010/main" xmlns="" val="18918608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lnSpcReduction="10000"/>
          </a:bodyPr>
          <a:lstStyle/>
          <a:p>
            <a:pPr algn="just"/>
            <a:r>
              <a:rPr lang="en-US" dirty="0" err="1"/>
              <a:t>Menghemat</a:t>
            </a:r>
            <a:r>
              <a:rPr lang="en-US" dirty="0"/>
              <a:t> </a:t>
            </a:r>
            <a:r>
              <a:rPr lang="en-US" dirty="0" err="1"/>
              <a:t>uang</a:t>
            </a:r>
            <a:r>
              <a:rPr lang="en-US" dirty="0"/>
              <a:t>, </a:t>
            </a:r>
            <a:r>
              <a:rPr lang="en-US" dirty="0" err="1"/>
              <a:t>artinya</a:t>
            </a:r>
            <a:r>
              <a:rPr lang="en-US" dirty="0"/>
              <a:t> </a:t>
            </a:r>
            <a:r>
              <a:rPr lang="en-US" dirty="0" err="1"/>
              <a:t>dengan</a:t>
            </a:r>
            <a:r>
              <a:rPr lang="en-US" dirty="0"/>
              <a:t> </a:t>
            </a:r>
            <a:r>
              <a:rPr lang="en-US" dirty="0" err="1"/>
              <a:t>menggunakan</a:t>
            </a:r>
            <a:r>
              <a:rPr lang="en-US" dirty="0"/>
              <a:t> </a:t>
            </a:r>
            <a:r>
              <a:rPr lang="en-US" dirty="0" err="1"/>
              <a:t>jaringan</a:t>
            </a:r>
            <a:r>
              <a:rPr lang="en-US" dirty="0"/>
              <a:t>, </a:t>
            </a:r>
            <a:r>
              <a:rPr lang="en-US" dirty="0" err="1"/>
              <a:t>perusahaan</a:t>
            </a:r>
            <a:r>
              <a:rPr lang="en-US" dirty="0"/>
              <a:t> </a:t>
            </a:r>
            <a:r>
              <a:rPr lang="en-US" dirty="0" err="1"/>
              <a:t>dapat</a:t>
            </a:r>
            <a:r>
              <a:rPr lang="en-US" dirty="0"/>
              <a:t> </a:t>
            </a:r>
            <a:r>
              <a:rPr lang="en-US" dirty="0" err="1"/>
              <a:t>menghemat</a:t>
            </a:r>
            <a:r>
              <a:rPr lang="en-US" dirty="0"/>
              <a:t> </a:t>
            </a:r>
            <a:r>
              <a:rPr lang="en-US" dirty="0" err="1"/>
              <a:t>peralatan</a:t>
            </a:r>
            <a:r>
              <a:rPr lang="en-US" dirty="0"/>
              <a:t> yang </a:t>
            </a:r>
            <a:r>
              <a:rPr lang="en-US" dirty="0" err="1"/>
              <a:t>harus</a:t>
            </a:r>
            <a:r>
              <a:rPr lang="en-US" dirty="0"/>
              <a:t> </a:t>
            </a:r>
            <a:r>
              <a:rPr lang="en-US" dirty="0" err="1"/>
              <a:t>digunakan</a:t>
            </a:r>
            <a:r>
              <a:rPr lang="en-US" dirty="0"/>
              <a:t>, </a:t>
            </a:r>
            <a:r>
              <a:rPr lang="en-US" dirty="0" err="1"/>
              <a:t>misalnya</a:t>
            </a:r>
            <a:r>
              <a:rPr lang="en-US" dirty="0"/>
              <a:t> printer. </a:t>
            </a:r>
            <a:r>
              <a:rPr lang="en-US" dirty="0" err="1"/>
              <a:t>Dengan</a:t>
            </a:r>
            <a:r>
              <a:rPr lang="en-US" dirty="0"/>
              <a:t> </a:t>
            </a:r>
            <a:r>
              <a:rPr lang="en-US" dirty="0" err="1"/>
              <a:t>adanya</a:t>
            </a:r>
            <a:r>
              <a:rPr lang="en-US" dirty="0"/>
              <a:t> </a:t>
            </a:r>
            <a:r>
              <a:rPr lang="en-US" dirty="0" err="1"/>
              <a:t>jaringan</a:t>
            </a:r>
            <a:r>
              <a:rPr lang="en-US" dirty="0"/>
              <a:t> </a:t>
            </a:r>
            <a:r>
              <a:rPr lang="en-US" dirty="0" err="1"/>
              <a:t>komputer</a:t>
            </a:r>
            <a:r>
              <a:rPr lang="en-US" dirty="0"/>
              <a:t>, </a:t>
            </a:r>
            <a:r>
              <a:rPr lang="en-US" dirty="0" err="1"/>
              <a:t>satu</a:t>
            </a:r>
            <a:r>
              <a:rPr lang="en-US" dirty="0"/>
              <a:t> </a:t>
            </a:r>
            <a:r>
              <a:rPr lang="en-US" dirty="0" err="1"/>
              <a:t>buah</a:t>
            </a:r>
            <a:r>
              <a:rPr lang="en-US" dirty="0"/>
              <a:t> </a:t>
            </a:r>
            <a:r>
              <a:rPr lang="en-US" dirty="0" err="1"/>
              <a:t>dapat</a:t>
            </a:r>
            <a:r>
              <a:rPr lang="en-US" dirty="0"/>
              <a:t> </a:t>
            </a:r>
            <a:r>
              <a:rPr lang="en-US" dirty="0" err="1"/>
              <a:t>digunakan</a:t>
            </a:r>
            <a:r>
              <a:rPr lang="en-US" dirty="0"/>
              <a:t> </a:t>
            </a:r>
            <a:r>
              <a:rPr lang="en-US" dirty="0" err="1"/>
              <a:t>oleh</a:t>
            </a:r>
            <a:r>
              <a:rPr lang="en-US" dirty="0"/>
              <a:t> </a:t>
            </a:r>
            <a:r>
              <a:rPr lang="en-US" dirty="0" err="1"/>
              <a:t>beberapa</a:t>
            </a:r>
            <a:r>
              <a:rPr lang="en-US" dirty="0"/>
              <a:t> orang, </a:t>
            </a:r>
            <a:r>
              <a:rPr lang="en-US" dirty="0" err="1"/>
              <a:t>sehingga</a:t>
            </a:r>
            <a:r>
              <a:rPr lang="en-US" dirty="0"/>
              <a:t> </a:t>
            </a:r>
            <a:r>
              <a:rPr lang="en-US" dirty="0" err="1"/>
              <a:t>perusahaan</a:t>
            </a:r>
            <a:r>
              <a:rPr lang="en-US" dirty="0"/>
              <a:t> </a:t>
            </a:r>
            <a:r>
              <a:rPr lang="en-US" dirty="0" err="1"/>
              <a:t>tidak</a:t>
            </a:r>
            <a:r>
              <a:rPr lang="en-US" dirty="0"/>
              <a:t> </a:t>
            </a:r>
            <a:r>
              <a:rPr lang="en-US" dirty="0" err="1"/>
              <a:t>perlu</a:t>
            </a:r>
            <a:r>
              <a:rPr lang="en-US" dirty="0"/>
              <a:t> </a:t>
            </a:r>
            <a:r>
              <a:rPr lang="en-US" dirty="0" err="1"/>
              <a:t>membeli</a:t>
            </a:r>
            <a:r>
              <a:rPr lang="en-US" dirty="0"/>
              <a:t> printer </a:t>
            </a:r>
            <a:r>
              <a:rPr lang="en-US" dirty="0" err="1"/>
              <a:t>untuk</a:t>
            </a:r>
            <a:r>
              <a:rPr lang="en-US" dirty="0"/>
              <a:t> </a:t>
            </a:r>
            <a:r>
              <a:rPr lang="en-US" dirty="0" err="1"/>
              <a:t>setiap</a:t>
            </a:r>
            <a:r>
              <a:rPr lang="en-US" dirty="0"/>
              <a:t> </a:t>
            </a:r>
            <a:r>
              <a:rPr lang="en-US" dirty="0" err="1"/>
              <a:t>karyawan</a:t>
            </a:r>
            <a:r>
              <a:rPr lang="en-US" dirty="0"/>
              <a:t>.</a:t>
            </a:r>
            <a:endParaRPr lang="id-ID" dirty="0"/>
          </a:p>
          <a:p>
            <a:pPr algn="just"/>
            <a:r>
              <a:rPr lang="en-US" dirty="0" smtClean="0"/>
              <a:t>Sharing </a:t>
            </a:r>
            <a:r>
              <a:rPr lang="en-US" dirty="0"/>
              <a:t>hardware (</a:t>
            </a:r>
            <a:r>
              <a:rPr lang="en-US" dirty="0" err="1"/>
              <a:t>berbagi</a:t>
            </a:r>
            <a:r>
              <a:rPr lang="en-US" dirty="0"/>
              <a:t> hardware), </a:t>
            </a:r>
            <a:r>
              <a:rPr lang="en-US" dirty="0" err="1"/>
              <a:t>misalkan</a:t>
            </a:r>
            <a:r>
              <a:rPr lang="en-US" dirty="0"/>
              <a:t> </a:t>
            </a:r>
            <a:r>
              <a:rPr lang="en-US" dirty="0" err="1"/>
              <a:t>dalam</a:t>
            </a:r>
            <a:r>
              <a:rPr lang="en-US" dirty="0"/>
              <a:t> </a:t>
            </a:r>
            <a:r>
              <a:rPr lang="en-US" dirty="0" err="1"/>
              <a:t>sebuah</a:t>
            </a:r>
            <a:r>
              <a:rPr lang="en-US" dirty="0"/>
              <a:t> </a:t>
            </a:r>
            <a:r>
              <a:rPr lang="en-US" dirty="0" err="1"/>
              <a:t>laboratorium</a:t>
            </a:r>
            <a:r>
              <a:rPr lang="en-US" dirty="0"/>
              <a:t> </a:t>
            </a:r>
            <a:r>
              <a:rPr lang="en-US" dirty="0" err="1"/>
              <a:t>komputer</a:t>
            </a:r>
            <a:r>
              <a:rPr lang="en-US" dirty="0"/>
              <a:t> </a:t>
            </a:r>
            <a:r>
              <a:rPr lang="en-US" dirty="0" err="1"/>
              <a:t>hanya</a:t>
            </a:r>
            <a:r>
              <a:rPr lang="en-US" dirty="0"/>
              <a:t> </a:t>
            </a:r>
            <a:r>
              <a:rPr lang="en-US" dirty="0" err="1"/>
              <a:t>mempunyai</a:t>
            </a:r>
            <a:r>
              <a:rPr lang="en-US" dirty="0"/>
              <a:t> 1 </a:t>
            </a:r>
            <a:r>
              <a:rPr lang="en-US" dirty="0" err="1"/>
              <a:t>buah</a:t>
            </a:r>
            <a:r>
              <a:rPr lang="en-US" dirty="0"/>
              <a:t> printer, </a:t>
            </a:r>
            <a:r>
              <a:rPr lang="en-US" dirty="0" err="1"/>
              <a:t>untuk</a:t>
            </a:r>
            <a:r>
              <a:rPr lang="en-US" dirty="0"/>
              <a:t> </a:t>
            </a:r>
            <a:r>
              <a:rPr lang="en-US" dirty="0" err="1"/>
              <a:t>dapat</a:t>
            </a:r>
            <a:r>
              <a:rPr lang="en-US" dirty="0"/>
              <a:t> </a:t>
            </a:r>
            <a:r>
              <a:rPr lang="en-US" dirty="0" err="1"/>
              <a:t>semua</a:t>
            </a:r>
            <a:r>
              <a:rPr lang="en-US" dirty="0"/>
              <a:t> </a:t>
            </a:r>
            <a:r>
              <a:rPr lang="en-US" dirty="0" err="1"/>
              <a:t>menggunakan</a:t>
            </a:r>
            <a:r>
              <a:rPr lang="en-US" dirty="0"/>
              <a:t> printer </a:t>
            </a:r>
            <a:r>
              <a:rPr lang="en-US" dirty="0" err="1"/>
              <a:t>maka</a:t>
            </a:r>
            <a:r>
              <a:rPr lang="en-US" dirty="0"/>
              <a:t> </a:t>
            </a:r>
            <a:r>
              <a:rPr lang="en-US" dirty="0" err="1"/>
              <a:t>dibuat</a:t>
            </a:r>
            <a:r>
              <a:rPr lang="en-US" dirty="0"/>
              <a:t> </a:t>
            </a:r>
            <a:r>
              <a:rPr lang="en-US" dirty="0" err="1"/>
              <a:t>sebuah</a:t>
            </a:r>
            <a:r>
              <a:rPr lang="en-US" dirty="0"/>
              <a:t> </a:t>
            </a:r>
            <a:r>
              <a:rPr lang="en-US" dirty="0" err="1"/>
              <a:t>jaringan</a:t>
            </a:r>
            <a:r>
              <a:rPr lang="en-US" dirty="0"/>
              <a:t> </a:t>
            </a:r>
            <a:r>
              <a:rPr lang="en-US" dirty="0" err="1"/>
              <a:t>komputer</a:t>
            </a:r>
            <a:r>
              <a:rPr lang="en-US" dirty="0"/>
              <a:t>.</a:t>
            </a:r>
            <a:endParaRPr lang="id-ID" dirty="0"/>
          </a:p>
          <a:p>
            <a:pPr algn="just"/>
            <a:r>
              <a:rPr lang="en-US" dirty="0" err="1" smtClean="0"/>
              <a:t>Sebagai</a:t>
            </a:r>
            <a:r>
              <a:rPr lang="en-US" dirty="0" smtClean="0"/>
              <a:t> </a:t>
            </a:r>
            <a:r>
              <a:rPr lang="en-US" dirty="0" err="1"/>
              <a:t>sarana</a:t>
            </a:r>
            <a:r>
              <a:rPr lang="en-US" dirty="0"/>
              <a:t> </a:t>
            </a:r>
            <a:r>
              <a:rPr lang="en-US" dirty="0" err="1"/>
              <a:t>komunikasi</a:t>
            </a:r>
            <a:r>
              <a:rPr lang="en-US" dirty="0"/>
              <a:t>, </a:t>
            </a:r>
            <a:r>
              <a:rPr lang="en-US" dirty="0" err="1"/>
              <a:t>misalnya</a:t>
            </a:r>
            <a:r>
              <a:rPr lang="en-US" dirty="0"/>
              <a:t>, </a:t>
            </a:r>
            <a:r>
              <a:rPr lang="en-US" dirty="0" err="1"/>
              <a:t>pimpinan</a:t>
            </a:r>
            <a:r>
              <a:rPr lang="en-US" dirty="0"/>
              <a:t> </a:t>
            </a:r>
            <a:r>
              <a:rPr lang="en-US" dirty="0" err="1"/>
              <a:t>perusahaan</a:t>
            </a:r>
            <a:r>
              <a:rPr lang="en-US" dirty="0"/>
              <a:t> </a:t>
            </a:r>
            <a:r>
              <a:rPr lang="en-US" dirty="0" err="1"/>
              <a:t>tidak</a:t>
            </a:r>
            <a:r>
              <a:rPr lang="en-US" dirty="0"/>
              <a:t> </a:t>
            </a:r>
            <a:r>
              <a:rPr lang="en-US" dirty="0" err="1"/>
              <a:t>perlu</a:t>
            </a:r>
            <a:r>
              <a:rPr lang="en-US" dirty="0"/>
              <a:t> </a:t>
            </a:r>
            <a:r>
              <a:rPr lang="en-US" dirty="0" err="1"/>
              <a:t>mengirimkan</a:t>
            </a:r>
            <a:r>
              <a:rPr lang="en-US" dirty="0"/>
              <a:t>  </a:t>
            </a:r>
            <a:r>
              <a:rPr lang="en-US" dirty="0" err="1"/>
              <a:t>surat</a:t>
            </a:r>
            <a:r>
              <a:rPr lang="en-US" dirty="0"/>
              <a:t> </a:t>
            </a:r>
            <a:r>
              <a:rPr lang="en-US" dirty="0" err="1"/>
              <a:t>kepada</a:t>
            </a:r>
            <a:r>
              <a:rPr lang="en-US" dirty="0"/>
              <a:t> </a:t>
            </a:r>
            <a:r>
              <a:rPr lang="en-US" dirty="0" err="1"/>
              <a:t>semua</a:t>
            </a:r>
            <a:r>
              <a:rPr lang="en-US" dirty="0"/>
              <a:t> </a:t>
            </a:r>
            <a:r>
              <a:rPr lang="en-US" dirty="0" err="1"/>
              <a:t>staf-stafnya</a:t>
            </a:r>
            <a:r>
              <a:rPr lang="en-US" dirty="0"/>
              <a:t>. </a:t>
            </a:r>
            <a:r>
              <a:rPr lang="en-US" dirty="0" err="1"/>
              <a:t>Cukup</a:t>
            </a:r>
            <a:r>
              <a:rPr lang="en-US" dirty="0"/>
              <a:t> </a:t>
            </a:r>
            <a:r>
              <a:rPr lang="en-US" dirty="0" err="1"/>
              <a:t>dengan</a:t>
            </a:r>
            <a:r>
              <a:rPr lang="en-US" dirty="0"/>
              <a:t> </a:t>
            </a:r>
            <a:r>
              <a:rPr lang="en-US" dirty="0" err="1"/>
              <a:t>mengirimkan</a:t>
            </a:r>
            <a:r>
              <a:rPr lang="en-US" dirty="0"/>
              <a:t> </a:t>
            </a:r>
            <a:r>
              <a:rPr lang="en-US" dirty="0" err="1"/>
              <a:t>undangan</a:t>
            </a:r>
            <a:r>
              <a:rPr lang="en-US" dirty="0"/>
              <a:t> </a:t>
            </a:r>
            <a:r>
              <a:rPr lang="en-US" dirty="0" err="1"/>
              <a:t>melalui</a:t>
            </a:r>
            <a:r>
              <a:rPr lang="en-US" dirty="0"/>
              <a:t> </a:t>
            </a:r>
            <a:r>
              <a:rPr lang="en-US" dirty="0" err="1"/>
              <a:t>jaringan</a:t>
            </a:r>
            <a:r>
              <a:rPr lang="en-US" dirty="0"/>
              <a:t> </a:t>
            </a:r>
            <a:r>
              <a:rPr lang="en-US" dirty="0" err="1"/>
              <a:t>komputer</a:t>
            </a:r>
            <a:r>
              <a:rPr lang="en-US" dirty="0"/>
              <a:t> yang </a:t>
            </a:r>
            <a:r>
              <a:rPr lang="en-US" dirty="0" err="1"/>
              <a:t>ada</a:t>
            </a:r>
            <a:r>
              <a:rPr lang="en-US" dirty="0"/>
              <a:t>.</a:t>
            </a:r>
            <a:endParaRPr lang="id-ID" dirty="0"/>
          </a:p>
          <a:p>
            <a:pPr algn="just"/>
            <a:endParaRPr lang="id-ID" dirty="0"/>
          </a:p>
        </p:txBody>
      </p:sp>
    </p:spTree>
    <p:extLst>
      <p:ext uri="{BB962C8B-B14F-4D97-AF65-F5344CB8AC3E}">
        <p14:creationId xmlns:p14="http://schemas.microsoft.com/office/powerpoint/2010/main" xmlns="" val="4071636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Kerugian Jaringan Komputer</a:t>
            </a:r>
            <a:endParaRPr lang="id-ID" dirty="0"/>
          </a:p>
        </p:txBody>
      </p:sp>
      <p:sp>
        <p:nvSpPr>
          <p:cNvPr id="3" name="Content Placeholder 2"/>
          <p:cNvSpPr>
            <a:spLocks noGrp="1"/>
          </p:cNvSpPr>
          <p:nvPr>
            <p:ph idx="1"/>
          </p:nvPr>
        </p:nvSpPr>
        <p:spPr/>
        <p:txBody>
          <a:bodyPr>
            <a:normAutofit/>
          </a:bodyPr>
          <a:lstStyle/>
          <a:p>
            <a:r>
              <a:rPr lang="en-US" dirty="0" smtClean="0"/>
              <a:t>Virus</a:t>
            </a:r>
            <a:r>
              <a:rPr lang="en-US" dirty="0"/>
              <a:t>, </a:t>
            </a:r>
            <a:r>
              <a:rPr lang="en-US" dirty="0" err="1"/>
              <a:t>dengan</a:t>
            </a:r>
            <a:r>
              <a:rPr lang="en-US" dirty="0"/>
              <a:t> </a:t>
            </a:r>
            <a:r>
              <a:rPr lang="en-US" dirty="0" err="1"/>
              <a:t>adanya</a:t>
            </a:r>
            <a:r>
              <a:rPr lang="en-US" dirty="0"/>
              <a:t> virus </a:t>
            </a:r>
            <a:r>
              <a:rPr lang="en-US" dirty="0" err="1"/>
              <a:t>ini</a:t>
            </a:r>
            <a:r>
              <a:rPr lang="en-US" dirty="0"/>
              <a:t> </a:t>
            </a:r>
            <a:r>
              <a:rPr lang="en-US" dirty="0" err="1"/>
              <a:t>akan</a:t>
            </a:r>
            <a:r>
              <a:rPr lang="en-US" dirty="0"/>
              <a:t> </a:t>
            </a:r>
            <a:r>
              <a:rPr lang="en-US" dirty="0" err="1"/>
              <a:t>membuat</a:t>
            </a:r>
            <a:r>
              <a:rPr lang="en-US" dirty="0"/>
              <a:t> </a:t>
            </a:r>
            <a:r>
              <a:rPr lang="en-US" dirty="0" err="1"/>
              <a:t>jaringan</a:t>
            </a:r>
            <a:r>
              <a:rPr lang="en-US" dirty="0"/>
              <a:t> </a:t>
            </a:r>
            <a:r>
              <a:rPr lang="en-US" dirty="0" err="1"/>
              <a:t>komputer</a:t>
            </a:r>
            <a:r>
              <a:rPr lang="en-US" dirty="0"/>
              <a:t> </a:t>
            </a:r>
            <a:r>
              <a:rPr lang="en-US" dirty="0" err="1"/>
              <a:t>rusak</a:t>
            </a:r>
            <a:r>
              <a:rPr lang="en-US" dirty="0"/>
              <a:t>. </a:t>
            </a:r>
            <a:r>
              <a:rPr lang="en-US" dirty="0" err="1"/>
              <a:t>Apabila</a:t>
            </a:r>
            <a:r>
              <a:rPr lang="en-US" dirty="0"/>
              <a:t> </a:t>
            </a:r>
            <a:r>
              <a:rPr lang="en-US" dirty="0" err="1"/>
              <a:t>salah</a:t>
            </a:r>
            <a:r>
              <a:rPr lang="en-US" dirty="0"/>
              <a:t> </a:t>
            </a:r>
            <a:r>
              <a:rPr lang="en-US" dirty="0" err="1"/>
              <a:t>satu</a:t>
            </a:r>
            <a:r>
              <a:rPr lang="en-US" dirty="0"/>
              <a:t> </a:t>
            </a:r>
            <a:r>
              <a:rPr lang="en-US" dirty="0" err="1"/>
              <a:t>dari</a:t>
            </a:r>
            <a:r>
              <a:rPr lang="en-US" dirty="0"/>
              <a:t> </a:t>
            </a:r>
            <a:r>
              <a:rPr lang="en-US" dirty="0" err="1"/>
              <a:t>komputer</a:t>
            </a:r>
            <a:r>
              <a:rPr lang="en-US" dirty="0"/>
              <a:t> yang </a:t>
            </a:r>
            <a:r>
              <a:rPr lang="en-US" dirty="0" err="1"/>
              <a:t>terhubung</a:t>
            </a:r>
            <a:r>
              <a:rPr lang="en-US" dirty="0"/>
              <a:t> </a:t>
            </a:r>
            <a:r>
              <a:rPr lang="en-US" dirty="0" err="1"/>
              <a:t>pada</a:t>
            </a:r>
            <a:r>
              <a:rPr lang="en-US" dirty="0"/>
              <a:t> </a:t>
            </a:r>
            <a:r>
              <a:rPr lang="en-US" dirty="0" err="1"/>
              <a:t>jaringan</a:t>
            </a:r>
            <a:r>
              <a:rPr lang="en-US" dirty="0"/>
              <a:t> </a:t>
            </a:r>
            <a:r>
              <a:rPr lang="en-US" dirty="0" err="1"/>
              <a:t>terkena</a:t>
            </a:r>
            <a:r>
              <a:rPr lang="en-US" dirty="0"/>
              <a:t> virus, </a:t>
            </a:r>
            <a:r>
              <a:rPr lang="en-US" dirty="0" err="1"/>
              <a:t>memungkinkan</a:t>
            </a:r>
            <a:r>
              <a:rPr lang="en-US" dirty="0"/>
              <a:t> </a:t>
            </a:r>
            <a:r>
              <a:rPr lang="en-US" dirty="0" err="1"/>
              <a:t>komputer</a:t>
            </a:r>
            <a:r>
              <a:rPr lang="en-US" dirty="0"/>
              <a:t> lain yang </a:t>
            </a:r>
            <a:r>
              <a:rPr lang="en-US" dirty="0" err="1"/>
              <a:t>terhubung</a:t>
            </a:r>
            <a:r>
              <a:rPr lang="en-US" dirty="0"/>
              <a:t> </a:t>
            </a:r>
            <a:r>
              <a:rPr lang="en-US" dirty="0" err="1"/>
              <a:t>akan</a:t>
            </a:r>
            <a:r>
              <a:rPr lang="en-US" dirty="0"/>
              <a:t> </a:t>
            </a:r>
            <a:r>
              <a:rPr lang="en-US" dirty="0" err="1" smtClean="0"/>
              <a:t>terkena</a:t>
            </a:r>
            <a:r>
              <a:rPr lang="en-US" dirty="0" smtClean="0"/>
              <a:t>.</a:t>
            </a:r>
            <a:endParaRPr lang="id-ID" dirty="0" smtClean="0"/>
          </a:p>
          <a:p>
            <a:r>
              <a:rPr lang="en-US" dirty="0" err="1" smtClean="0"/>
              <a:t>Pengaksesan</a:t>
            </a:r>
            <a:r>
              <a:rPr lang="en-US" dirty="0" smtClean="0"/>
              <a:t> </a:t>
            </a:r>
            <a:r>
              <a:rPr lang="en-US" dirty="0"/>
              <a:t>file yang </a:t>
            </a:r>
            <a:r>
              <a:rPr lang="en-US" dirty="0" err="1"/>
              <a:t>tidak</a:t>
            </a:r>
            <a:r>
              <a:rPr lang="en-US" dirty="0"/>
              <a:t> </a:t>
            </a:r>
            <a:r>
              <a:rPr lang="en-US" dirty="0" err="1"/>
              <a:t>terbatas</a:t>
            </a:r>
            <a:r>
              <a:rPr lang="en-US" dirty="0"/>
              <a:t>. </a:t>
            </a:r>
            <a:r>
              <a:rPr lang="en-US" dirty="0" err="1"/>
              <a:t>Kemudahan</a:t>
            </a:r>
            <a:r>
              <a:rPr lang="en-US" dirty="0"/>
              <a:t> </a:t>
            </a:r>
            <a:r>
              <a:rPr lang="en-US" dirty="0" err="1"/>
              <a:t>dalam</a:t>
            </a:r>
            <a:r>
              <a:rPr lang="en-US" dirty="0"/>
              <a:t> </a:t>
            </a:r>
            <a:r>
              <a:rPr lang="en-US" dirty="0" err="1"/>
              <a:t>berbagi</a:t>
            </a:r>
            <a:r>
              <a:rPr lang="en-US" dirty="0"/>
              <a:t> file </a:t>
            </a:r>
            <a:r>
              <a:rPr lang="en-US" dirty="0" err="1"/>
              <a:t>dapat</a:t>
            </a:r>
            <a:r>
              <a:rPr lang="en-US" dirty="0"/>
              <a:t> </a:t>
            </a:r>
            <a:r>
              <a:rPr lang="en-US" dirty="0" err="1"/>
              <a:t>mengakibatkan</a:t>
            </a:r>
            <a:r>
              <a:rPr lang="en-US" dirty="0"/>
              <a:t> </a:t>
            </a:r>
            <a:r>
              <a:rPr lang="en-US" dirty="0" err="1"/>
              <a:t>kebocoran</a:t>
            </a:r>
            <a:r>
              <a:rPr lang="en-US" dirty="0"/>
              <a:t> data </a:t>
            </a:r>
            <a:r>
              <a:rPr lang="en-US" dirty="0" err="1"/>
              <a:t>karena</a:t>
            </a:r>
            <a:r>
              <a:rPr lang="en-US" dirty="0"/>
              <a:t> </a:t>
            </a:r>
            <a:r>
              <a:rPr lang="en-US" dirty="0" err="1"/>
              <a:t>dibaca</a:t>
            </a:r>
            <a:r>
              <a:rPr lang="en-US" dirty="0"/>
              <a:t> </a:t>
            </a:r>
            <a:r>
              <a:rPr lang="en-US" dirty="0" err="1"/>
              <a:t>oleh</a:t>
            </a:r>
            <a:r>
              <a:rPr lang="en-US" dirty="0"/>
              <a:t> orang yang </a:t>
            </a:r>
            <a:r>
              <a:rPr lang="en-US" dirty="0" err="1"/>
              <a:t>tidak</a:t>
            </a:r>
            <a:r>
              <a:rPr lang="en-US" dirty="0"/>
              <a:t> </a:t>
            </a:r>
            <a:r>
              <a:rPr lang="en-US" dirty="0" err="1"/>
              <a:t>berhak</a:t>
            </a:r>
            <a:r>
              <a:rPr lang="en-US" dirty="0"/>
              <a:t> </a:t>
            </a:r>
            <a:r>
              <a:rPr lang="en-US" dirty="0" err="1"/>
              <a:t>untuk</a:t>
            </a:r>
            <a:r>
              <a:rPr lang="en-US" dirty="0"/>
              <a:t> </a:t>
            </a:r>
            <a:r>
              <a:rPr lang="en-US" dirty="0" err="1"/>
              <a:t>mendapatkannya</a:t>
            </a:r>
            <a:r>
              <a:rPr lang="en-US" dirty="0" smtClean="0"/>
              <a:t>.</a:t>
            </a:r>
            <a:endParaRPr lang="id-ID" dirty="0"/>
          </a:p>
          <a:p>
            <a:r>
              <a:rPr lang="en-US" dirty="0" err="1" smtClean="0"/>
              <a:t>Biaya</a:t>
            </a:r>
            <a:r>
              <a:rPr lang="en-US" dirty="0" smtClean="0"/>
              <a:t> </a:t>
            </a:r>
            <a:r>
              <a:rPr lang="en-US" dirty="0" err="1"/>
              <a:t>untuk</a:t>
            </a:r>
            <a:r>
              <a:rPr lang="en-US" dirty="0"/>
              <a:t> </a:t>
            </a:r>
            <a:r>
              <a:rPr lang="en-US" dirty="0" err="1"/>
              <a:t>membangun</a:t>
            </a:r>
            <a:r>
              <a:rPr lang="en-US" dirty="0"/>
              <a:t> </a:t>
            </a:r>
            <a:r>
              <a:rPr lang="en-US" dirty="0" err="1"/>
              <a:t>jaringan</a:t>
            </a:r>
            <a:r>
              <a:rPr lang="en-US" dirty="0"/>
              <a:t>, </a:t>
            </a:r>
            <a:r>
              <a:rPr lang="en-US" dirty="0" err="1"/>
              <a:t>saat</a:t>
            </a:r>
            <a:r>
              <a:rPr lang="en-US" dirty="0"/>
              <a:t> </a:t>
            </a:r>
            <a:r>
              <a:rPr lang="en-US" dirty="0" err="1"/>
              <a:t>jaringan</a:t>
            </a:r>
            <a:r>
              <a:rPr lang="en-US" dirty="0"/>
              <a:t> </a:t>
            </a:r>
            <a:r>
              <a:rPr lang="en-US" dirty="0" err="1"/>
              <a:t>akan</a:t>
            </a:r>
            <a:r>
              <a:rPr lang="en-US" dirty="0"/>
              <a:t> </a:t>
            </a:r>
            <a:r>
              <a:rPr lang="en-US" dirty="0" err="1"/>
              <a:t>dibuat</a:t>
            </a:r>
            <a:r>
              <a:rPr lang="en-US" dirty="0"/>
              <a:t> </a:t>
            </a:r>
            <a:r>
              <a:rPr lang="en-US" dirty="0" err="1"/>
              <a:t>maka</a:t>
            </a:r>
            <a:r>
              <a:rPr lang="en-US" dirty="0"/>
              <a:t> </a:t>
            </a:r>
            <a:r>
              <a:rPr lang="en-US" dirty="0" err="1"/>
              <a:t>dibutuhkan</a:t>
            </a:r>
            <a:r>
              <a:rPr lang="en-US" dirty="0"/>
              <a:t> </a:t>
            </a:r>
            <a:r>
              <a:rPr lang="en-US" dirty="0" err="1"/>
              <a:t>sebuah</a:t>
            </a:r>
            <a:r>
              <a:rPr lang="en-US" dirty="0"/>
              <a:t> </a:t>
            </a:r>
            <a:r>
              <a:rPr lang="en-US" dirty="0" err="1"/>
              <a:t>anggaran</a:t>
            </a:r>
            <a:r>
              <a:rPr lang="en-US" dirty="0"/>
              <a:t> </a:t>
            </a:r>
            <a:r>
              <a:rPr lang="en-US" dirty="0" err="1"/>
              <a:t>tertentu</a:t>
            </a:r>
            <a:r>
              <a:rPr lang="en-US" dirty="0"/>
              <a:t> </a:t>
            </a:r>
            <a:r>
              <a:rPr lang="en-US" dirty="0" err="1"/>
              <a:t>baik</a:t>
            </a:r>
            <a:r>
              <a:rPr lang="en-US" dirty="0"/>
              <a:t> </a:t>
            </a:r>
            <a:r>
              <a:rPr lang="en-US" dirty="0" err="1"/>
              <a:t>untuk</a:t>
            </a:r>
            <a:r>
              <a:rPr lang="en-US" dirty="0"/>
              <a:t> </a:t>
            </a:r>
            <a:r>
              <a:rPr lang="en-US" dirty="0" err="1"/>
              <a:t>konsultasi</a:t>
            </a:r>
            <a:r>
              <a:rPr lang="en-US" dirty="0"/>
              <a:t> </a:t>
            </a:r>
            <a:r>
              <a:rPr lang="en-US" dirty="0" err="1"/>
              <a:t>perencanaan</a:t>
            </a:r>
            <a:r>
              <a:rPr lang="en-US" dirty="0"/>
              <a:t>, </a:t>
            </a:r>
            <a:r>
              <a:rPr lang="en-US" dirty="0" err="1"/>
              <a:t>jasa</a:t>
            </a:r>
            <a:r>
              <a:rPr lang="en-US" dirty="0"/>
              <a:t> </a:t>
            </a:r>
            <a:r>
              <a:rPr lang="en-US" dirty="0" err="1"/>
              <a:t>pembangunan</a:t>
            </a:r>
            <a:r>
              <a:rPr lang="en-US" dirty="0"/>
              <a:t> </a:t>
            </a:r>
            <a:r>
              <a:rPr lang="en-US" dirty="0" err="1"/>
              <a:t>jaringan</a:t>
            </a:r>
            <a:r>
              <a:rPr lang="en-US" dirty="0"/>
              <a:t> </a:t>
            </a:r>
            <a:r>
              <a:rPr lang="en-US" dirty="0" err="1"/>
              <a:t>dan</a:t>
            </a:r>
            <a:r>
              <a:rPr lang="en-US" dirty="0"/>
              <a:t> </a:t>
            </a:r>
            <a:r>
              <a:rPr lang="en-US" dirty="0" err="1"/>
              <a:t>pemeliharaan</a:t>
            </a:r>
            <a:r>
              <a:rPr lang="en-US" dirty="0"/>
              <a:t> software </a:t>
            </a:r>
            <a:r>
              <a:rPr lang="en-US" dirty="0" err="1"/>
              <a:t>dan</a:t>
            </a:r>
            <a:r>
              <a:rPr lang="en-US" dirty="0"/>
              <a:t> hardware.</a:t>
            </a:r>
            <a:endParaRPr lang="id-ID" dirty="0"/>
          </a:p>
          <a:p>
            <a:endParaRPr lang="id-ID" dirty="0"/>
          </a:p>
        </p:txBody>
      </p:sp>
    </p:spTree>
    <p:extLst>
      <p:ext uri="{BB962C8B-B14F-4D97-AF65-F5344CB8AC3E}">
        <p14:creationId xmlns:p14="http://schemas.microsoft.com/office/powerpoint/2010/main" xmlns="" val="2243184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Terminologi Jaringan</a:t>
            </a:r>
            <a:endParaRPr lang="id-ID" dirty="0"/>
          </a:p>
        </p:txBody>
      </p:sp>
      <p:sp>
        <p:nvSpPr>
          <p:cNvPr id="3" name="Content Placeholder 2"/>
          <p:cNvSpPr>
            <a:spLocks noGrp="1"/>
          </p:cNvSpPr>
          <p:nvPr>
            <p:ph idx="1"/>
          </p:nvPr>
        </p:nvSpPr>
        <p:spPr/>
        <p:txBody>
          <a:bodyPr>
            <a:normAutofit fontScale="92500" lnSpcReduction="10000"/>
          </a:bodyPr>
          <a:lstStyle/>
          <a:p>
            <a:pPr marL="0" lvl="0" indent="0" algn="just" fontAlgn="base">
              <a:lnSpc>
                <a:spcPct val="150000"/>
              </a:lnSpc>
              <a:spcBef>
                <a:spcPct val="0"/>
              </a:spcBef>
              <a:spcAft>
                <a:spcPct val="0"/>
              </a:spcAft>
              <a:buClrTx/>
              <a:buSzTx/>
              <a:buNone/>
            </a:pPr>
            <a:r>
              <a:rPr lang="en-US" spc="0" dirty="0" err="1">
                <a:solidFill>
                  <a:srgbClr val="000000"/>
                </a:solidFill>
                <a:latin typeface="+mj-lt"/>
              </a:rPr>
              <a:t>Terminologi</a:t>
            </a:r>
            <a:r>
              <a:rPr lang="en-US" spc="0" dirty="0">
                <a:solidFill>
                  <a:srgbClr val="000000"/>
                </a:solidFill>
                <a:latin typeface="+mj-lt"/>
              </a:rPr>
              <a:t> </a:t>
            </a:r>
            <a:r>
              <a:rPr lang="en-US" spc="0" dirty="0" err="1">
                <a:solidFill>
                  <a:srgbClr val="000000"/>
                </a:solidFill>
                <a:latin typeface="+mj-lt"/>
              </a:rPr>
              <a:t>jaringan</a:t>
            </a:r>
            <a:r>
              <a:rPr lang="en-US" spc="0" dirty="0">
                <a:solidFill>
                  <a:srgbClr val="000000"/>
                </a:solidFill>
                <a:latin typeface="+mj-lt"/>
              </a:rPr>
              <a:t> </a:t>
            </a:r>
            <a:r>
              <a:rPr lang="en-US" spc="0" dirty="0" err="1">
                <a:solidFill>
                  <a:srgbClr val="000000"/>
                </a:solidFill>
                <a:latin typeface="+mj-lt"/>
              </a:rPr>
              <a:t>adalah</a:t>
            </a:r>
            <a:r>
              <a:rPr lang="en-US" spc="0" dirty="0">
                <a:solidFill>
                  <a:srgbClr val="000000"/>
                </a:solidFill>
                <a:latin typeface="+mj-lt"/>
              </a:rPr>
              <a:t> </a:t>
            </a:r>
            <a:r>
              <a:rPr lang="en-US" spc="0" dirty="0" err="1">
                <a:solidFill>
                  <a:srgbClr val="000000"/>
                </a:solidFill>
                <a:latin typeface="+mj-lt"/>
              </a:rPr>
              <a:t>tipe</a:t>
            </a:r>
            <a:r>
              <a:rPr lang="en-US" spc="0" dirty="0">
                <a:solidFill>
                  <a:srgbClr val="000000"/>
                </a:solidFill>
                <a:latin typeface="+mj-lt"/>
              </a:rPr>
              <a:t> </a:t>
            </a:r>
            <a:r>
              <a:rPr lang="en-US" spc="0" dirty="0" err="1">
                <a:solidFill>
                  <a:srgbClr val="000000"/>
                </a:solidFill>
                <a:latin typeface="+mj-lt"/>
              </a:rPr>
              <a:t>dan</a:t>
            </a:r>
            <a:r>
              <a:rPr lang="en-US" spc="0" dirty="0">
                <a:solidFill>
                  <a:srgbClr val="000000"/>
                </a:solidFill>
                <a:latin typeface="+mj-lt"/>
              </a:rPr>
              <a:t> </a:t>
            </a:r>
            <a:r>
              <a:rPr lang="en-US" spc="0" dirty="0" err="1">
                <a:solidFill>
                  <a:srgbClr val="000000"/>
                </a:solidFill>
                <a:latin typeface="+mj-lt"/>
              </a:rPr>
              <a:t>desain</a:t>
            </a:r>
            <a:r>
              <a:rPr lang="en-US" spc="0" dirty="0">
                <a:solidFill>
                  <a:srgbClr val="000000"/>
                </a:solidFill>
                <a:latin typeface="+mj-lt"/>
              </a:rPr>
              <a:t> </a:t>
            </a:r>
            <a:r>
              <a:rPr lang="en-US" spc="0" dirty="0" err="1">
                <a:solidFill>
                  <a:srgbClr val="000000"/>
                </a:solidFill>
                <a:latin typeface="+mj-lt"/>
              </a:rPr>
              <a:t>dari</a:t>
            </a:r>
            <a:r>
              <a:rPr lang="en-US" spc="0" dirty="0">
                <a:solidFill>
                  <a:srgbClr val="000000"/>
                </a:solidFill>
                <a:latin typeface="+mj-lt"/>
              </a:rPr>
              <a:t> </a:t>
            </a:r>
            <a:r>
              <a:rPr lang="en-US" spc="0" dirty="0" err="1">
                <a:solidFill>
                  <a:srgbClr val="000000"/>
                </a:solidFill>
                <a:latin typeface="+mj-lt"/>
              </a:rPr>
              <a:t>sebuah</a:t>
            </a:r>
            <a:r>
              <a:rPr lang="en-US" spc="0" dirty="0">
                <a:solidFill>
                  <a:srgbClr val="000000"/>
                </a:solidFill>
                <a:latin typeface="+mj-lt"/>
              </a:rPr>
              <a:t> </a:t>
            </a:r>
            <a:r>
              <a:rPr lang="en-US" spc="0" dirty="0" err="1">
                <a:solidFill>
                  <a:srgbClr val="000000"/>
                </a:solidFill>
                <a:latin typeface="+mj-lt"/>
              </a:rPr>
              <a:t>jaringan</a:t>
            </a:r>
            <a:r>
              <a:rPr lang="en-US" spc="0" dirty="0">
                <a:solidFill>
                  <a:srgbClr val="000000"/>
                </a:solidFill>
                <a:latin typeface="+mj-lt"/>
              </a:rPr>
              <a:t>. </a:t>
            </a:r>
            <a:r>
              <a:rPr lang="en-US" spc="0" dirty="0" err="1">
                <a:solidFill>
                  <a:srgbClr val="000000"/>
                </a:solidFill>
                <a:latin typeface="+mj-lt"/>
              </a:rPr>
              <a:t>Kondisi</a:t>
            </a:r>
            <a:r>
              <a:rPr lang="en-US" spc="0" dirty="0">
                <a:solidFill>
                  <a:srgbClr val="000000"/>
                </a:solidFill>
                <a:latin typeface="+mj-lt"/>
              </a:rPr>
              <a:t> </a:t>
            </a:r>
            <a:r>
              <a:rPr lang="en-US" spc="0" dirty="0" err="1">
                <a:solidFill>
                  <a:srgbClr val="000000"/>
                </a:solidFill>
                <a:latin typeface="+mj-lt"/>
              </a:rPr>
              <a:t>dan</a:t>
            </a:r>
            <a:r>
              <a:rPr lang="en-US" spc="0" dirty="0">
                <a:solidFill>
                  <a:srgbClr val="000000"/>
                </a:solidFill>
                <a:latin typeface="+mj-lt"/>
              </a:rPr>
              <a:t> </a:t>
            </a:r>
            <a:r>
              <a:rPr lang="en-US" spc="0" dirty="0" err="1">
                <a:solidFill>
                  <a:srgbClr val="000000"/>
                </a:solidFill>
                <a:latin typeface="+mj-lt"/>
              </a:rPr>
              <a:t>kebutuhan</a:t>
            </a:r>
            <a:r>
              <a:rPr lang="en-US" spc="0" dirty="0">
                <a:solidFill>
                  <a:srgbClr val="000000"/>
                </a:solidFill>
                <a:latin typeface="+mj-lt"/>
              </a:rPr>
              <a:t> </a:t>
            </a:r>
            <a:r>
              <a:rPr lang="en-US" spc="0" dirty="0" err="1">
                <a:solidFill>
                  <a:srgbClr val="000000"/>
                </a:solidFill>
                <a:latin typeface="+mj-lt"/>
              </a:rPr>
              <a:t>jaringan</a:t>
            </a:r>
            <a:r>
              <a:rPr lang="en-US" spc="0" dirty="0">
                <a:solidFill>
                  <a:srgbClr val="000000"/>
                </a:solidFill>
                <a:latin typeface="+mj-lt"/>
              </a:rPr>
              <a:t> </a:t>
            </a:r>
            <a:r>
              <a:rPr lang="en-US" spc="0" dirty="0" err="1">
                <a:solidFill>
                  <a:srgbClr val="000000"/>
                </a:solidFill>
                <a:latin typeface="+mj-lt"/>
              </a:rPr>
              <a:t>tergantung</a:t>
            </a:r>
            <a:r>
              <a:rPr lang="en-US" spc="0" dirty="0">
                <a:solidFill>
                  <a:srgbClr val="000000"/>
                </a:solidFill>
                <a:latin typeface="+mj-lt"/>
              </a:rPr>
              <a:t> </a:t>
            </a:r>
            <a:r>
              <a:rPr lang="en-US" spc="0" dirty="0" err="1">
                <a:solidFill>
                  <a:srgbClr val="000000"/>
                </a:solidFill>
                <a:latin typeface="+mj-lt"/>
              </a:rPr>
              <a:t>dengan</a:t>
            </a:r>
            <a:r>
              <a:rPr lang="en-US" spc="0" dirty="0">
                <a:solidFill>
                  <a:srgbClr val="000000"/>
                </a:solidFill>
                <a:latin typeface="+mj-lt"/>
              </a:rPr>
              <a:t> </a:t>
            </a:r>
            <a:r>
              <a:rPr lang="en-US" spc="0" dirty="0" err="1">
                <a:solidFill>
                  <a:srgbClr val="000000"/>
                </a:solidFill>
                <a:latin typeface="+mj-lt"/>
              </a:rPr>
              <a:t>kebutuhan</a:t>
            </a:r>
            <a:r>
              <a:rPr lang="en-US" spc="0" dirty="0">
                <a:solidFill>
                  <a:srgbClr val="000000"/>
                </a:solidFill>
                <a:latin typeface="+mj-lt"/>
              </a:rPr>
              <a:t> </a:t>
            </a:r>
            <a:r>
              <a:rPr lang="en-US" spc="0" dirty="0" err="1">
                <a:solidFill>
                  <a:srgbClr val="000000"/>
                </a:solidFill>
                <a:latin typeface="+mj-lt"/>
              </a:rPr>
              <a:t>dari</a:t>
            </a:r>
            <a:r>
              <a:rPr lang="en-US" spc="0" dirty="0">
                <a:solidFill>
                  <a:srgbClr val="000000"/>
                </a:solidFill>
                <a:latin typeface="+mj-lt"/>
              </a:rPr>
              <a:t> </a:t>
            </a:r>
            <a:r>
              <a:rPr lang="en-US" spc="0" dirty="0" err="1">
                <a:solidFill>
                  <a:srgbClr val="000000"/>
                </a:solidFill>
                <a:latin typeface="+mj-lt"/>
              </a:rPr>
              <a:t>individu</a:t>
            </a:r>
            <a:r>
              <a:rPr lang="en-US" spc="0" dirty="0">
                <a:solidFill>
                  <a:srgbClr val="000000"/>
                </a:solidFill>
                <a:latin typeface="+mj-lt"/>
              </a:rPr>
              <a:t> </a:t>
            </a:r>
            <a:r>
              <a:rPr lang="en-US" spc="0" dirty="0" err="1">
                <a:solidFill>
                  <a:srgbClr val="000000"/>
                </a:solidFill>
                <a:latin typeface="+mj-lt"/>
              </a:rPr>
              <a:t>masing-masing</a:t>
            </a:r>
            <a:r>
              <a:rPr lang="en-US" spc="0" dirty="0">
                <a:solidFill>
                  <a:srgbClr val="000000"/>
                </a:solidFill>
                <a:latin typeface="+mj-lt"/>
              </a:rPr>
              <a:t>. Ada </a:t>
            </a:r>
            <a:r>
              <a:rPr lang="en-US" spc="0" dirty="0" err="1">
                <a:solidFill>
                  <a:srgbClr val="000000"/>
                </a:solidFill>
                <a:latin typeface="+mj-lt"/>
              </a:rPr>
              <a:t>beberapa</a:t>
            </a:r>
            <a:r>
              <a:rPr lang="en-US" spc="0" dirty="0">
                <a:solidFill>
                  <a:srgbClr val="000000"/>
                </a:solidFill>
                <a:latin typeface="+mj-lt"/>
              </a:rPr>
              <a:t> </a:t>
            </a:r>
            <a:r>
              <a:rPr lang="en-US" spc="0" dirty="0" err="1">
                <a:solidFill>
                  <a:srgbClr val="000000"/>
                </a:solidFill>
                <a:latin typeface="+mj-lt"/>
              </a:rPr>
              <a:t>terminologi</a:t>
            </a:r>
            <a:r>
              <a:rPr lang="en-US" spc="0" dirty="0">
                <a:solidFill>
                  <a:srgbClr val="000000"/>
                </a:solidFill>
                <a:latin typeface="+mj-lt"/>
              </a:rPr>
              <a:t> </a:t>
            </a:r>
            <a:r>
              <a:rPr lang="en-US" spc="0" dirty="0" err="1">
                <a:solidFill>
                  <a:srgbClr val="000000"/>
                </a:solidFill>
                <a:latin typeface="+mj-lt"/>
              </a:rPr>
              <a:t>jaringan</a:t>
            </a:r>
            <a:r>
              <a:rPr lang="en-US" spc="0" dirty="0">
                <a:solidFill>
                  <a:srgbClr val="000000"/>
                </a:solidFill>
                <a:latin typeface="+mj-lt"/>
              </a:rPr>
              <a:t> </a:t>
            </a:r>
            <a:r>
              <a:rPr lang="en-US" spc="0" dirty="0" err="1">
                <a:solidFill>
                  <a:srgbClr val="000000"/>
                </a:solidFill>
                <a:latin typeface="+mj-lt"/>
              </a:rPr>
              <a:t>berdasarkan</a:t>
            </a:r>
            <a:r>
              <a:rPr lang="en-US" spc="0" dirty="0">
                <a:solidFill>
                  <a:srgbClr val="000000"/>
                </a:solidFill>
                <a:latin typeface="+mj-lt"/>
              </a:rPr>
              <a:t> </a:t>
            </a:r>
            <a:r>
              <a:rPr lang="id-ID" spc="0" dirty="0" smtClean="0">
                <a:solidFill>
                  <a:srgbClr val="000000"/>
                </a:solidFill>
                <a:latin typeface="+mj-lt"/>
              </a:rPr>
              <a:t>:</a:t>
            </a:r>
          </a:p>
          <a:p>
            <a:pPr algn="just" fontAlgn="base">
              <a:lnSpc>
                <a:spcPct val="150000"/>
              </a:lnSpc>
              <a:spcBef>
                <a:spcPct val="0"/>
              </a:spcBef>
              <a:spcAft>
                <a:spcPct val="0"/>
              </a:spcAft>
              <a:buClrTx/>
              <a:buSzTx/>
            </a:pPr>
            <a:r>
              <a:rPr lang="id-ID" spc="0" dirty="0" smtClean="0">
                <a:solidFill>
                  <a:srgbClr val="000000"/>
                </a:solidFill>
                <a:latin typeface="+mj-lt"/>
              </a:rPr>
              <a:t>M</a:t>
            </a:r>
            <a:r>
              <a:rPr lang="en-US" spc="0" dirty="0" err="1" smtClean="0">
                <a:solidFill>
                  <a:srgbClr val="000000"/>
                </a:solidFill>
                <a:latin typeface="+mj-lt"/>
              </a:rPr>
              <a:t>etode</a:t>
            </a:r>
            <a:r>
              <a:rPr lang="en-US" spc="0" dirty="0" smtClean="0">
                <a:solidFill>
                  <a:srgbClr val="000000"/>
                </a:solidFill>
                <a:latin typeface="+mj-lt"/>
              </a:rPr>
              <a:t> </a:t>
            </a:r>
            <a:r>
              <a:rPr lang="en-US" spc="0" dirty="0" err="1">
                <a:solidFill>
                  <a:srgbClr val="000000"/>
                </a:solidFill>
                <a:latin typeface="+mj-lt"/>
              </a:rPr>
              <a:t>distribusi</a:t>
            </a:r>
            <a:r>
              <a:rPr lang="en-US" spc="0" dirty="0">
                <a:solidFill>
                  <a:srgbClr val="000000"/>
                </a:solidFill>
                <a:latin typeface="+mj-lt"/>
              </a:rPr>
              <a:t> </a:t>
            </a:r>
            <a:r>
              <a:rPr lang="en-US" spc="0" dirty="0" smtClean="0">
                <a:solidFill>
                  <a:srgbClr val="000000"/>
                </a:solidFill>
                <a:latin typeface="+mj-lt"/>
              </a:rPr>
              <a:t>data</a:t>
            </a:r>
            <a:endParaRPr lang="id-ID" spc="0" dirty="0" smtClean="0">
              <a:solidFill>
                <a:srgbClr val="000000"/>
              </a:solidFill>
              <a:latin typeface="+mj-lt"/>
            </a:endParaRPr>
          </a:p>
          <a:p>
            <a:pPr algn="just" fontAlgn="base">
              <a:lnSpc>
                <a:spcPct val="150000"/>
              </a:lnSpc>
              <a:spcBef>
                <a:spcPct val="0"/>
              </a:spcBef>
              <a:spcAft>
                <a:spcPct val="0"/>
              </a:spcAft>
              <a:buClrTx/>
              <a:buSzTx/>
            </a:pPr>
            <a:r>
              <a:rPr lang="id-ID" spc="0" dirty="0" smtClean="0">
                <a:solidFill>
                  <a:srgbClr val="000000"/>
                </a:solidFill>
                <a:latin typeface="+mj-lt"/>
              </a:rPr>
              <a:t>H</a:t>
            </a:r>
            <a:r>
              <a:rPr lang="en-US" spc="0" dirty="0" err="1" smtClean="0">
                <a:solidFill>
                  <a:srgbClr val="000000"/>
                </a:solidFill>
                <a:latin typeface="+mj-lt"/>
              </a:rPr>
              <a:t>ubungan</a:t>
            </a:r>
            <a:r>
              <a:rPr lang="en-US" spc="0" dirty="0" smtClean="0">
                <a:solidFill>
                  <a:srgbClr val="000000"/>
                </a:solidFill>
                <a:latin typeface="+mj-lt"/>
              </a:rPr>
              <a:t> </a:t>
            </a:r>
            <a:r>
              <a:rPr lang="en-US" spc="0" dirty="0" err="1" smtClean="0">
                <a:solidFill>
                  <a:srgbClr val="000000"/>
                </a:solidFill>
                <a:latin typeface="+mj-lt"/>
              </a:rPr>
              <a:t>fungsiona</a:t>
            </a:r>
            <a:r>
              <a:rPr lang="id-ID" spc="0" dirty="0" smtClean="0">
                <a:solidFill>
                  <a:srgbClr val="000000"/>
                </a:solidFill>
                <a:latin typeface="+mj-lt"/>
              </a:rPr>
              <a:t>l</a:t>
            </a:r>
          </a:p>
          <a:p>
            <a:pPr algn="just" fontAlgn="base">
              <a:lnSpc>
                <a:spcPct val="150000"/>
              </a:lnSpc>
              <a:spcBef>
                <a:spcPct val="0"/>
              </a:spcBef>
              <a:spcAft>
                <a:spcPct val="0"/>
              </a:spcAft>
              <a:buClrTx/>
              <a:buSzTx/>
            </a:pPr>
            <a:r>
              <a:rPr lang="id-ID" spc="0" dirty="0" err="1" smtClean="0">
                <a:solidFill>
                  <a:srgbClr val="000000"/>
                </a:solidFill>
                <a:latin typeface="+mj-lt"/>
              </a:rPr>
              <a:t>J</a:t>
            </a:r>
            <a:r>
              <a:rPr lang="en-US" spc="0" dirty="0" err="1" smtClean="0">
                <a:solidFill>
                  <a:srgbClr val="000000"/>
                </a:solidFill>
                <a:latin typeface="+mj-lt"/>
              </a:rPr>
              <a:t>angkauan</a:t>
            </a:r>
            <a:r>
              <a:rPr lang="en-US" spc="0" dirty="0" smtClean="0">
                <a:solidFill>
                  <a:srgbClr val="000000"/>
                </a:solidFill>
                <a:latin typeface="+mj-lt"/>
              </a:rPr>
              <a:t> </a:t>
            </a:r>
            <a:r>
              <a:rPr lang="en-US" spc="0" dirty="0" err="1" smtClean="0">
                <a:solidFill>
                  <a:srgbClr val="000000"/>
                </a:solidFill>
                <a:latin typeface="+mj-lt"/>
              </a:rPr>
              <a:t>wilayahnya</a:t>
            </a:r>
            <a:endParaRPr lang="id-ID" spc="0" dirty="0" smtClean="0">
              <a:solidFill>
                <a:srgbClr val="000000"/>
              </a:solidFill>
              <a:latin typeface="+mj-lt"/>
            </a:endParaRPr>
          </a:p>
          <a:p>
            <a:pPr algn="just" fontAlgn="base">
              <a:lnSpc>
                <a:spcPct val="150000"/>
              </a:lnSpc>
              <a:spcBef>
                <a:spcPct val="0"/>
              </a:spcBef>
              <a:spcAft>
                <a:spcPct val="0"/>
              </a:spcAft>
              <a:buClrTx/>
              <a:buSzTx/>
            </a:pPr>
            <a:r>
              <a:rPr lang="id-ID" spc="0" dirty="0" err="1">
                <a:solidFill>
                  <a:srgbClr val="000000"/>
                </a:solidFill>
                <a:latin typeface="+mj-lt"/>
              </a:rPr>
              <a:t>M</a:t>
            </a:r>
            <a:r>
              <a:rPr lang="en-US" spc="0" dirty="0" err="1" smtClean="0">
                <a:solidFill>
                  <a:srgbClr val="000000"/>
                </a:solidFill>
                <a:latin typeface="+mj-lt"/>
              </a:rPr>
              <a:t>etode</a:t>
            </a:r>
            <a:r>
              <a:rPr lang="en-US" spc="0" dirty="0" smtClean="0">
                <a:solidFill>
                  <a:srgbClr val="000000"/>
                </a:solidFill>
                <a:latin typeface="+mj-lt"/>
              </a:rPr>
              <a:t> </a:t>
            </a:r>
            <a:r>
              <a:rPr lang="en-US" spc="0" dirty="0" err="1" smtClean="0">
                <a:solidFill>
                  <a:srgbClr val="000000"/>
                </a:solidFill>
                <a:latin typeface="+mj-lt"/>
              </a:rPr>
              <a:t>koneksinya</a:t>
            </a:r>
            <a:r>
              <a:rPr lang="en-US" spc="0" dirty="0" smtClean="0">
                <a:solidFill>
                  <a:srgbClr val="000000"/>
                </a:solidFill>
                <a:latin typeface="+mj-lt"/>
              </a:rPr>
              <a:t>,</a:t>
            </a:r>
            <a:endParaRPr lang="id-ID" spc="0" dirty="0" smtClean="0">
              <a:solidFill>
                <a:srgbClr val="000000"/>
              </a:solidFill>
              <a:latin typeface="+mj-lt"/>
            </a:endParaRPr>
          </a:p>
          <a:p>
            <a:pPr algn="just" fontAlgn="base">
              <a:lnSpc>
                <a:spcPct val="150000"/>
              </a:lnSpc>
              <a:spcBef>
                <a:spcPct val="0"/>
              </a:spcBef>
              <a:spcAft>
                <a:spcPct val="0"/>
              </a:spcAft>
              <a:buClrTx/>
              <a:buSzTx/>
            </a:pPr>
            <a:r>
              <a:rPr lang="id-ID" spc="0" dirty="0" smtClean="0">
                <a:solidFill>
                  <a:srgbClr val="000000"/>
                </a:solidFill>
                <a:latin typeface="+mj-lt"/>
              </a:rPr>
              <a:t>To</a:t>
            </a:r>
            <a:r>
              <a:rPr lang="en-US" spc="0" dirty="0" err="1" smtClean="0">
                <a:solidFill>
                  <a:srgbClr val="000000"/>
                </a:solidFill>
                <a:latin typeface="+mj-lt"/>
              </a:rPr>
              <a:t>pologinya</a:t>
            </a:r>
            <a:r>
              <a:rPr lang="en-US" spc="0" dirty="0" smtClean="0">
                <a:solidFill>
                  <a:srgbClr val="000000"/>
                </a:solidFill>
                <a:latin typeface="+mj-lt"/>
              </a:rPr>
              <a:t>.</a:t>
            </a:r>
            <a:endParaRPr lang="id-ID" spc="0" dirty="0">
              <a:solidFill>
                <a:srgbClr val="000000"/>
              </a:solidFill>
              <a:latin typeface="+mj-lt"/>
            </a:endParaRPr>
          </a:p>
        </p:txBody>
      </p:sp>
    </p:spTree>
    <p:extLst>
      <p:ext uri="{BB962C8B-B14F-4D97-AF65-F5344CB8AC3E}">
        <p14:creationId xmlns:p14="http://schemas.microsoft.com/office/powerpoint/2010/main" xmlns="" val="23599972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spc="0" dirty="0" err="1" smtClean="0">
                <a:solidFill>
                  <a:srgbClr val="000000"/>
                </a:solidFill>
              </a:rPr>
              <a:t>Jaringan</a:t>
            </a:r>
            <a:r>
              <a:rPr lang="en-US" b="1" spc="0" dirty="0" smtClean="0">
                <a:solidFill>
                  <a:srgbClr val="000000"/>
                </a:solidFill>
              </a:rPr>
              <a:t> </a:t>
            </a:r>
            <a:r>
              <a:rPr lang="en-US" b="1" spc="0" dirty="0" err="1">
                <a:solidFill>
                  <a:srgbClr val="000000"/>
                </a:solidFill>
              </a:rPr>
              <a:t>Berdasarkan</a:t>
            </a:r>
            <a:r>
              <a:rPr lang="en-US" b="1" spc="0" dirty="0">
                <a:solidFill>
                  <a:srgbClr val="000000"/>
                </a:solidFill>
              </a:rPr>
              <a:t> </a:t>
            </a:r>
            <a:r>
              <a:rPr lang="en-US" b="1" spc="0" dirty="0" err="1">
                <a:solidFill>
                  <a:srgbClr val="000000"/>
                </a:solidFill>
              </a:rPr>
              <a:t>Metode</a:t>
            </a:r>
            <a:r>
              <a:rPr lang="en-US" b="1" spc="0" dirty="0">
                <a:solidFill>
                  <a:srgbClr val="000000"/>
                </a:solidFill>
              </a:rPr>
              <a:t> </a:t>
            </a:r>
            <a:r>
              <a:rPr lang="en-US" b="1" spc="0" dirty="0" err="1">
                <a:solidFill>
                  <a:srgbClr val="000000"/>
                </a:solidFill>
              </a:rPr>
              <a:t>Distribusi</a:t>
            </a:r>
            <a:r>
              <a:rPr lang="en-US" b="1" spc="0" dirty="0">
                <a:solidFill>
                  <a:srgbClr val="000000"/>
                </a:solidFill>
              </a:rPr>
              <a:t> </a:t>
            </a:r>
            <a:r>
              <a:rPr lang="en-US" b="1" spc="0" dirty="0" smtClean="0">
                <a:solidFill>
                  <a:srgbClr val="000000"/>
                </a:solidFill>
              </a:rPr>
              <a:t>Data</a:t>
            </a:r>
            <a:endParaRPr lang="id-ID" dirty="0"/>
          </a:p>
        </p:txBody>
      </p:sp>
      <p:sp>
        <p:nvSpPr>
          <p:cNvPr id="3" name="Content Placeholder 2"/>
          <p:cNvSpPr>
            <a:spLocks noGrp="1"/>
          </p:cNvSpPr>
          <p:nvPr>
            <p:ph idx="1"/>
          </p:nvPr>
        </p:nvSpPr>
        <p:spPr/>
        <p:txBody>
          <a:bodyPr>
            <a:normAutofit/>
          </a:bodyPr>
          <a:lstStyle/>
          <a:p>
            <a:pPr algn="just" fontAlgn="base">
              <a:lnSpc>
                <a:spcPct val="150000"/>
              </a:lnSpc>
              <a:spcBef>
                <a:spcPct val="0"/>
              </a:spcBef>
              <a:spcAft>
                <a:spcPct val="0"/>
              </a:spcAft>
              <a:buClrTx/>
              <a:buSzTx/>
            </a:pPr>
            <a:r>
              <a:rPr lang="en-US" spc="0" dirty="0" err="1" smtClean="0">
                <a:solidFill>
                  <a:srgbClr val="000000"/>
                </a:solidFill>
                <a:latin typeface="+mj-lt"/>
              </a:rPr>
              <a:t>Berdasarkan</a:t>
            </a:r>
            <a:r>
              <a:rPr lang="en-US" spc="0" dirty="0" smtClean="0">
                <a:solidFill>
                  <a:srgbClr val="000000"/>
                </a:solidFill>
                <a:latin typeface="+mj-lt"/>
              </a:rPr>
              <a:t> </a:t>
            </a:r>
            <a:r>
              <a:rPr lang="en-US" spc="0" dirty="0" err="1">
                <a:solidFill>
                  <a:srgbClr val="000000"/>
                </a:solidFill>
                <a:latin typeface="+mj-lt"/>
              </a:rPr>
              <a:t>distribusi</a:t>
            </a:r>
            <a:r>
              <a:rPr lang="en-US" spc="0" dirty="0">
                <a:solidFill>
                  <a:srgbClr val="000000"/>
                </a:solidFill>
                <a:latin typeface="+mj-lt"/>
              </a:rPr>
              <a:t> </a:t>
            </a:r>
            <a:r>
              <a:rPr lang="en-US" spc="0" dirty="0" err="1">
                <a:solidFill>
                  <a:srgbClr val="000000"/>
                </a:solidFill>
                <a:latin typeface="+mj-lt"/>
              </a:rPr>
              <a:t>datanya</a:t>
            </a:r>
            <a:r>
              <a:rPr lang="en-US" spc="0" dirty="0">
                <a:solidFill>
                  <a:srgbClr val="000000"/>
                </a:solidFill>
                <a:latin typeface="+mj-lt"/>
              </a:rPr>
              <a:t>, </a:t>
            </a:r>
            <a:r>
              <a:rPr lang="en-US" spc="0" dirty="0" err="1">
                <a:solidFill>
                  <a:srgbClr val="000000"/>
                </a:solidFill>
                <a:latin typeface="+mj-lt"/>
              </a:rPr>
              <a:t>jaringan</a:t>
            </a:r>
            <a:r>
              <a:rPr lang="en-US" spc="0" dirty="0">
                <a:solidFill>
                  <a:srgbClr val="000000"/>
                </a:solidFill>
                <a:latin typeface="+mj-lt"/>
              </a:rPr>
              <a:t> </a:t>
            </a:r>
            <a:r>
              <a:rPr lang="en-US" spc="0" dirty="0" err="1">
                <a:solidFill>
                  <a:srgbClr val="000000"/>
                </a:solidFill>
                <a:latin typeface="+mj-lt"/>
              </a:rPr>
              <a:t>komputer</a:t>
            </a:r>
            <a:r>
              <a:rPr lang="en-US" spc="0" dirty="0">
                <a:solidFill>
                  <a:srgbClr val="000000"/>
                </a:solidFill>
                <a:latin typeface="+mj-lt"/>
              </a:rPr>
              <a:t> </a:t>
            </a:r>
            <a:r>
              <a:rPr lang="en-US" spc="0" dirty="0" err="1">
                <a:solidFill>
                  <a:srgbClr val="000000"/>
                </a:solidFill>
                <a:latin typeface="+mj-lt"/>
              </a:rPr>
              <a:t>dibagi</a:t>
            </a:r>
            <a:r>
              <a:rPr lang="en-US" spc="0" dirty="0">
                <a:solidFill>
                  <a:srgbClr val="000000"/>
                </a:solidFill>
                <a:latin typeface="+mj-lt"/>
              </a:rPr>
              <a:t> </a:t>
            </a:r>
            <a:r>
              <a:rPr lang="en-US" spc="0" dirty="0" err="1">
                <a:solidFill>
                  <a:srgbClr val="000000"/>
                </a:solidFill>
                <a:latin typeface="+mj-lt"/>
              </a:rPr>
              <a:t>menjadi</a:t>
            </a:r>
            <a:r>
              <a:rPr lang="en-US" spc="0" dirty="0">
                <a:solidFill>
                  <a:srgbClr val="000000"/>
                </a:solidFill>
                <a:latin typeface="+mj-lt"/>
              </a:rPr>
              <a:t> </a:t>
            </a:r>
            <a:r>
              <a:rPr lang="en-US" spc="0" dirty="0" smtClean="0">
                <a:solidFill>
                  <a:srgbClr val="000000"/>
                </a:solidFill>
                <a:latin typeface="+mj-lt"/>
              </a:rPr>
              <a:t>:</a:t>
            </a:r>
            <a:endParaRPr lang="id-ID" spc="0" dirty="0" smtClean="0">
              <a:solidFill>
                <a:srgbClr val="000000"/>
              </a:solidFill>
              <a:latin typeface="+mj-lt"/>
            </a:endParaRPr>
          </a:p>
          <a:p>
            <a:pPr lvl="1" algn="just" fontAlgn="base">
              <a:lnSpc>
                <a:spcPct val="150000"/>
              </a:lnSpc>
              <a:spcBef>
                <a:spcPct val="0"/>
              </a:spcBef>
              <a:spcAft>
                <a:spcPct val="0"/>
              </a:spcAft>
              <a:buClrTx/>
            </a:pPr>
            <a:r>
              <a:rPr lang="en-US" sz="1800" b="1" spc="0" dirty="0" err="1" smtClean="0">
                <a:solidFill>
                  <a:srgbClr val="000000"/>
                </a:solidFill>
                <a:latin typeface="+mj-lt"/>
              </a:rPr>
              <a:t>Jaringan</a:t>
            </a:r>
            <a:r>
              <a:rPr lang="en-US" sz="1800" b="1" spc="0" dirty="0" smtClean="0">
                <a:solidFill>
                  <a:srgbClr val="000000"/>
                </a:solidFill>
                <a:latin typeface="+mj-lt"/>
              </a:rPr>
              <a:t> </a:t>
            </a:r>
            <a:r>
              <a:rPr lang="en-US" sz="1800" b="1" spc="0" dirty="0" err="1">
                <a:solidFill>
                  <a:srgbClr val="000000"/>
                </a:solidFill>
                <a:latin typeface="+mj-lt"/>
              </a:rPr>
              <a:t>terpusat</a:t>
            </a:r>
            <a:r>
              <a:rPr lang="en-US" sz="1800" spc="0" dirty="0">
                <a:solidFill>
                  <a:srgbClr val="000000"/>
                </a:solidFill>
                <a:latin typeface="+mj-lt"/>
              </a:rPr>
              <a:t>, </a:t>
            </a:r>
            <a:r>
              <a:rPr lang="en-US" sz="1800" spc="0" dirty="0" err="1">
                <a:solidFill>
                  <a:srgbClr val="000000"/>
                </a:solidFill>
                <a:latin typeface="+mj-lt"/>
              </a:rPr>
              <a:t>terdiri</a:t>
            </a:r>
            <a:r>
              <a:rPr lang="en-US" sz="1800" spc="0" dirty="0">
                <a:solidFill>
                  <a:srgbClr val="000000"/>
                </a:solidFill>
                <a:latin typeface="+mj-lt"/>
              </a:rPr>
              <a:t> </a:t>
            </a:r>
            <a:r>
              <a:rPr lang="en-US" sz="1800" spc="0" dirty="0" err="1">
                <a:solidFill>
                  <a:srgbClr val="000000"/>
                </a:solidFill>
                <a:latin typeface="+mj-lt"/>
              </a:rPr>
              <a:t>atas</a:t>
            </a:r>
            <a:r>
              <a:rPr lang="en-US" sz="1800" spc="0" dirty="0">
                <a:solidFill>
                  <a:srgbClr val="000000"/>
                </a:solidFill>
                <a:latin typeface="+mj-lt"/>
              </a:rPr>
              <a:t> </a:t>
            </a:r>
            <a:r>
              <a:rPr lang="en-US" sz="1800" spc="0" dirty="0" err="1">
                <a:solidFill>
                  <a:srgbClr val="000000"/>
                </a:solidFill>
                <a:latin typeface="+mj-lt"/>
              </a:rPr>
              <a:t>beberapa</a:t>
            </a:r>
            <a:r>
              <a:rPr lang="en-US" sz="1800" spc="0" dirty="0">
                <a:solidFill>
                  <a:srgbClr val="000000"/>
                </a:solidFill>
                <a:latin typeface="+mj-lt"/>
              </a:rPr>
              <a:t> </a:t>
            </a:r>
            <a:r>
              <a:rPr lang="en-US" sz="1800" spc="0" dirty="0" err="1">
                <a:solidFill>
                  <a:srgbClr val="000000"/>
                </a:solidFill>
                <a:latin typeface="+mj-lt"/>
              </a:rPr>
              <a:t>komputer</a:t>
            </a:r>
            <a:r>
              <a:rPr lang="en-US" sz="1800" spc="0" dirty="0">
                <a:solidFill>
                  <a:srgbClr val="000000"/>
                </a:solidFill>
                <a:latin typeface="+mj-lt"/>
              </a:rPr>
              <a:t> terminal yang </a:t>
            </a:r>
            <a:r>
              <a:rPr lang="en-US" sz="1800" spc="0" dirty="0" err="1">
                <a:solidFill>
                  <a:srgbClr val="000000"/>
                </a:solidFill>
                <a:latin typeface="+mj-lt"/>
              </a:rPr>
              <a:t>terhubung</a:t>
            </a:r>
            <a:r>
              <a:rPr lang="en-US" sz="1800" spc="0" dirty="0">
                <a:solidFill>
                  <a:srgbClr val="000000"/>
                </a:solidFill>
                <a:latin typeface="+mj-lt"/>
              </a:rPr>
              <a:t> </a:t>
            </a:r>
            <a:r>
              <a:rPr lang="en-US" sz="1800" spc="0" dirty="0" err="1">
                <a:solidFill>
                  <a:srgbClr val="000000"/>
                </a:solidFill>
                <a:latin typeface="+mj-lt"/>
              </a:rPr>
              <a:t>ke</a:t>
            </a:r>
            <a:r>
              <a:rPr lang="en-US" sz="1800" spc="0" dirty="0">
                <a:solidFill>
                  <a:srgbClr val="000000"/>
                </a:solidFill>
                <a:latin typeface="+mj-lt"/>
              </a:rPr>
              <a:t> </a:t>
            </a:r>
            <a:r>
              <a:rPr lang="en-US" sz="1800" spc="0" dirty="0" err="1">
                <a:solidFill>
                  <a:srgbClr val="000000"/>
                </a:solidFill>
                <a:latin typeface="+mj-lt"/>
              </a:rPr>
              <a:t>komputer</a:t>
            </a:r>
            <a:r>
              <a:rPr lang="en-US" sz="1800" spc="0" dirty="0">
                <a:solidFill>
                  <a:srgbClr val="000000"/>
                </a:solidFill>
                <a:latin typeface="+mj-lt"/>
              </a:rPr>
              <a:t> </a:t>
            </a:r>
            <a:r>
              <a:rPr lang="en-US" sz="1800" spc="0" dirty="0" err="1">
                <a:solidFill>
                  <a:srgbClr val="000000"/>
                </a:solidFill>
                <a:latin typeface="+mj-lt"/>
              </a:rPr>
              <a:t>induk</a:t>
            </a:r>
            <a:r>
              <a:rPr lang="en-US" sz="1800" spc="0" dirty="0">
                <a:solidFill>
                  <a:srgbClr val="000000"/>
                </a:solidFill>
                <a:latin typeface="+mj-lt"/>
              </a:rPr>
              <a:t> (</a:t>
            </a:r>
            <a:r>
              <a:rPr lang="en-US" sz="1800" i="1" spc="0" dirty="0">
                <a:solidFill>
                  <a:srgbClr val="000000"/>
                </a:solidFill>
                <a:latin typeface="+mj-lt"/>
              </a:rPr>
              <a:t>host</a:t>
            </a:r>
            <a:r>
              <a:rPr lang="en-US" sz="1800" spc="0" dirty="0">
                <a:solidFill>
                  <a:srgbClr val="000000"/>
                </a:solidFill>
                <a:latin typeface="+mj-lt"/>
              </a:rPr>
              <a:t>). </a:t>
            </a:r>
            <a:r>
              <a:rPr lang="en-US" sz="1800" spc="0" dirty="0" err="1">
                <a:solidFill>
                  <a:srgbClr val="000000"/>
                </a:solidFill>
                <a:latin typeface="+mj-lt"/>
              </a:rPr>
              <a:t>Komputer</a:t>
            </a:r>
            <a:r>
              <a:rPr lang="en-US" sz="1800" spc="0" dirty="0">
                <a:solidFill>
                  <a:srgbClr val="000000"/>
                </a:solidFill>
                <a:latin typeface="+mj-lt"/>
              </a:rPr>
              <a:t> </a:t>
            </a:r>
            <a:r>
              <a:rPr lang="en-US" sz="1800" spc="0" dirty="0" err="1">
                <a:solidFill>
                  <a:srgbClr val="000000"/>
                </a:solidFill>
                <a:latin typeface="+mj-lt"/>
              </a:rPr>
              <a:t>induk</a:t>
            </a:r>
            <a:r>
              <a:rPr lang="en-US" sz="1800" spc="0" dirty="0">
                <a:solidFill>
                  <a:srgbClr val="000000"/>
                </a:solidFill>
                <a:latin typeface="+mj-lt"/>
              </a:rPr>
              <a:t> </a:t>
            </a:r>
            <a:r>
              <a:rPr lang="en-US" sz="1800" spc="0" dirty="0" err="1">
                <a:solidFill>
                  <a:srgbClr val="000000"/>
                </a:solidFill>
                <a:latin typeface="+mj-lt"/>
              </a:rPr>
              <a:t>berisi</a:t>
            </a:r>
            <a:r>
              <a:rPr lang="en-US" sz="1800" spc="0" dirty="0">
                <a:solidFill>
                  <a:srgbClr val="000000"/>
                </a:solidFill>
                <a:latin typeface="+mj-lt"/>
              </a:rPr>
              <a:t> data </a:t>
            </a:r>
            <a:r>
              <a:rPr lang="en-US" sz="1800" spc="0" dirty="0" err="1">
                <a:solidFill>
                  <a:srgbClr val="000000"/>
                </a:solidFill>
                <a:latin typeface="+mj-lt"/>
              </a:rPr>
              <a:t>dan</a:t>
            </a:r>
            <a:r>
              <a:rPr lang="en-US" sz="1800" spc="0" dirty="0">
                <a:solidFill>
                  <a:srgbClr val="000000"/>
                </a:solidFill>
                <a:latin typeface="+mj-lt"/>
              </a:rPr>
              <a:t> </a:t>
            </a:r>
            <a:r>
              <a:rPr lang="en-US" sz="1800" spc="0" dirty="0" err="1">
                <a:solidFill>
                  <a:srgbClr val="000000"/>
                </a:solidFill>
                <a:latin typeface="+mj-lt"/>
              </a:rPr>
              <a:t>aplikasi</a:t>
            </a:r>
            <a:r>
              <a:rPr lang="en-US" sz="1800" spc="0" dirty="0">
                <a:solidFill>
                  <a:srgbClr val="000000"/>
                </a:solidFill>
                <a:latin typeface="+mj-lt"/>
              </a:rPr>
              <a:t> </a:t>
            </a:r>
            <a:r>
              <a:rPr lang="en-US" sz="1800" spc="0" dirty="0" err="1">
                <a:solidFill>
                  <a:srgbClr val="000000"/>
                </a:solidFill>
                <a:latin typeface="+mj-lt"/>
              </a:rPr>
              <a:t>dan</a:t>
            </a:r>
            <a:r>
              <a:rPr lang="en-US" sz="1800" spc="0" dirty="0">
                <a:solidFill>
                  <a:srgbClr val="000000"/>
                </a:solidFill>
                <a:latin typeface="+mj-lt"/>
              </a:rPr>
              <a:t> </a:t>
            </a:r>
            <a:r>
              <a:rPr lang="en-US" sz="1800" spc="0" dirty="0" err="1">
                <a:solidFill>
                  <a:srgbClr val="000000"/>
                </a:solidFill>
                <a:latin typeface="+mj-lt"/>
              </a:rPr>
              <a:t>melaksanakan</a:t>
            </a:r>
            <a:r>
              <a:rPr lang="en-US" sz="1800" spc="0" dirty="0">
                <a:solidFill>
                  <a:srgbClr val="000000"/>
                </a:solidFill>
                <a:latin typeface="+mj-lt"/>
              </a:rPr>
              <a:t> hamper </a:t>
            </a:r>
            <a:r>
              <a:rPr lang="en-US" sz="1800" spc="0" dirty="0" err="1">
                <a:solidFill>
                  <a:srgbClr val="000000"/>
                </a:solidFill>
                <a:latin typeface="+mj-lt"/>
              </a:rPr>
              <a:t>semua</a:t>
            </a:r>
            <a:r>
              <a:rPr lang="en-US" sz="1800" spc="0" dirty="0">
                <a:solidFill>
                  <a:srgbClr val="000000"/>
                </a:solidFill>
                <a:latin typeface="+mj-lt"/>
              </a:rPr>
              <a:t> </a:t>
            </a:r>
            <a:r>
              <a:rPr lang="en-US" sz="1800" spc="0" dirty="0" err="1">
                <a:solidFill>
                  <a:srgbClr val="000000"/>
                </a:solidFill>
                <a:latin typeface="+mj-lt"/>
              </a:rPr>
              <a:t>pengolahan</a:t>
            </a:r>
            <a:r>
              <a:rPr lang="en-US" sz="1800" spc="0" dirty="0">
                <a:solidFill>
                  <a:srgbClr val="000000"/>
                </a:solidFill>
                <a:latin typeface="+mj-lt"/>
              </a:rPr>
              <a:t> data. Terminal </a:t>
            </a:r>
            <a:r>
              <a:rPr lang="en-US" sz="1800" spc="0" dirty="0" err="1">
                <a:solidFill>
                  <a:srgbClr val="000000"/>
                </a:solidFill>
                <a:latin typeface="+mj-lt"/>
              </a:rPr>
              <a:t>dalam</a:t>
            </a:r>
            <a:r>
              <a:rPr lang="en-US" sz="1800" spc="0" dirty="0">
                <a:solidFill>
                  <a:srgbClr val="000000"/>
                </a:solidFill>
                <a:latin typeface="+mj-lt"/>
              </a:rPr>
              <a:t> </a:t>
            </a:r>
            <a:r>
              <a:rPr lang="en-US" sz="1800" spc="0" dirty="0" err="1">
                <a:solidFill>
                  <a:srgbClr val="000000"/>
                </a:solidFill>
                <a:latin typeface="+mj-lt"/>
              </a:rPr>
              <a:t>jaringan</a:t>
            </a:r>
            <a:r>
              <a:rPr lang="en-US" sz="1800" spc="0" dirty="0">
                <a:solidFill>
                  <a:srgbClr val="000000"/>
                </a:solidFill>
                <a:latin typeface="+mj-lt"/>
              </a:rPr>
              <a:t> </a:t>
            </a:r>
            <a:r>
              <a:rPr lang="en-US" sz="1800" spc="0" dirty="0" err="1">
                <a:solidFill>
                  <a:srgbClr val="000000"/>
                </a:solidFill>
                <a:latin typeface="+mj-lt"/>
              </a:rPr>
              <a:t>terpusat</a:t>
            </a:r>
            <a:r>
              <a:rPr lang="en-US" sz="1800" spc="0" dirty="0">
                <a:solidFill>
                  <a:srgbClr val="000000"/>
                </a:solidFill>
                <a:latin typeface="+mj-lt"/>
              </a:rPr>
              <a:t> </a:t>
            </a:r>
            <a:r>
              <a:rPr lang="en-US" sz="1800" spc="0" dirty="0" err="1">
                <a:solidFill>
                  <a:srgbClr val="000000"/>
                </a:solidFill>
                <a:latin typeface="+mj-lt"/>
              </a:rPr>
              <a:t>dapat</a:t>
            </a:r>
            <a:r>
              <a:rPr lang="en-US" sz="1800" spc="0" dirty="0">
                <a:solidFill>
                  <a:srgbClr val="000000"/>
                </a:solidFill>
                <a:latin typeface="+mj-lt"/>
              </a:rPr>
              <a:t> </a:t>
            </a:r>
            <a:r>
              <a:rPr lang="en-US" sz="1800" spc="0" dirty="0" err="1">
                <a:solidFill>
                  <a:srgbClr val="000000"/>
                </a:solidFill>
                <a:latin typeface="+mj-lt"/>
              </a:rPr>
              <a:t>berupa</a:t>
            </a:r>
            <a:r>
              <a:rPr lang="en-US" sz="1800" spc="0" dirty="0">
                <a:solidFill>
                  <a:srgbClr val="000000"/>
                </a:solidFill>
                <a:latin typeface="+mj-lt"/>
              </a:rPr>
              <a:t> </a:t>
            </a:r>
            <a:r>
              <a:rPr lang="en-US" sz="1800" i="1" spc="0" dirty="0">
                <a:solidFill>
                  <a:srgbClr val="000000"/>
                </a:solidFill>
                <a:latin typeface="+mj-lt"/>
              </a:rPr>
              <a:t>dumb terminal </a:t>
            </a:r>
            <a:r>
              <a:rPr lang="en-US" sz="1800" spc="0" dirty="0">
                <a:solidFill>
                  <a:srgbClr val="000000"/>
                </a:solidFill>
                <a:latin typeface="+mj-lt"/>
              </a:rPr>
              <a:t>(terminal </a:t>
            </a:r>
            <a:r>
              <a:rPr lang="en-US" sz="1800" spc="0" dirty="0" err="1">
                <a:solidFill>
                  <a:srgbClr val="000000"/>
                </a:solidFill>
                <a:latin typeface="+mj-lt"/>
              </a:rPr>
              <a:t>bisu</a:t>
            </a:r>
            <a:r>
              <a:rPr lang="en-US" sz="1800" spc="0" dirty="0">
                <a:solidFill>
                  <a:srgbClr val="000000"/>
                </a:solidFill>
                <a:latin typeface="+mj-lt"/>
              </a:rPr>
              <a:t>) </a:t>
            </a:r>
            <a:r>
              <a:rPr lang="en-US" sz="1800" spc="0" dirty="0" err="1">
                <a:solidFill>
                  <a:srgbClr val="000000"/>
                </a:solidFill>
                <a:latin typeface="+mj-lt"/>
              </a:rPr>
              <a:t>yaitu</a:t>
            </a:r>
            <a:r>
              <a:rPr lang="en-US" sz="1800" spc="0" dirty="0">
                <a:solidFill>
                  <a:srgbClr val="000000"/>
                </a:solidFill>
                <a:latin typeface="+mj-lt"/>
              </a:rPr>
              <a:t> terminal yang </a:t>
            </a:r>
            <a:r>
              <a:rPr lang="en-US" sz="1800" spc="0" dirty="0" err="1">
                <a:solidFill>
                  <a:srgbClr val="000000"/>
                </a:solidFill>
                <a:latin typeface="+mj-lt"/>
              </a:rPr>
              <a:t>tak</a:t>
            </a:r>
            <a:r>
              <a:rPr lang="en-US" sz="1800" spc="0" dirty="0">
                <a:solidFill>
                  <a:srgbClr val="000000"/>
                </a:solidFill>
                <a:latin typeface="+mj-lt"/>
              </a:rPr>
              <a:t> </a:t>
            </a:r>
            <a:r>
              <a:rPr lang="en-US" sz="1800" spc="0" dirty="0" err="1">
                <a:solidFill>
                  <a:srgbClr val="000000"/>
                </a:solidFill>
                <a:latin typeface="+mj-lt"/>
              </a:rPr>
              <a:t>memiliki</a:t>
            </a:r>
            <a:r>
              <a:rPr lang="en-US" sz="1800" spc="0" dirty="0">
                <a:solidFill>
                  <a:srgbClr val="000000"/>
                </a:solidFill>
                <a:latin typeface="+mj-lt"/>
              </a:rPr>
              <a:t> </a:t>
            </a:r>
            <a:r>
              <a:rPr lang="en-US" sz="1800" spc="0" dirty="0" err="1">
                <a:solidFill>
                  <a:srgbClr val="000000"/>
                </a:solidFill>
                <a:latin typeface="+mj-lt"/>
              </a:rPr>
              <a:t>alat</a:t>
            </a:r>
            <a:r>
              <a:rPr lang="en-US" sz="1800" spc="0" dirty="0">
                <a:solidFill>
                  <a:srgbClr val="000000"/>
                </a:solidFill>
                <a:latin typeface="+mj-lt"/>
              </a:rPr>
              <a:t> </a:t>
            </a:r>
            <a:r>
              <a:rPr lang="en-US" sz="1800" spc="0" dirty="0" err="1">
                <a:solidFill>
                  <a:srgbClr val="000000"/>
                </a:solidFill>
                <a:latin typeface="+mj-lt"/>
              </a:rPr>
              <a:t>pemroses</a:t>
            </a:r>
            <a:r>
              <a:rPr lang="en-US" sz="1800" spc="0" dirty="0">
                <a:solidFill>
                  <a:srgbClr val="000000"/>
                </a:solidFill>
                <a:latin typeface="+mj-lt"/>
              </a:rPr>
              <a:t> data. </a:t>
            </a:r>
            <a:r>
              <a:rPr lang="en-US" sz="1800" spc="0" dirty="0" err="1">
                <a:solidFill>
                  <a:srgbClr val="000000"/>
                </a:solidFill>
                <a:latin typeface="+mj-lt"/>
              </a:rPr>
              <a:t>Contoh</a:t>
            </a:r>
            <a:r>
              <a:rPr lang="en-US" sz="1800" spc="0" dirty="0">
                <a:solidFill>
                  <a:srgbClr val="000000"/>
                </a:solidFill>
                <a:latin typeface="+mj-lt"/>
              </a:rPr>
              <a:t> monitor yang </a:t>
            </a:r>
            <a:r>
              <a:rPr lang="en-US" sz="1800" spc="0" dirty="0" err="1">
                <a:solidFill>
                  <a:srgbClr val="000000"/>
                </a:solidFill>
                <a:latin typeface="+mj-lt"/>
              </a:rPr>
              <a:t>terhubung</a:t>
            </a:r>
            <a:r>
              <a:rPr lang="en-US" sz="1800" spc="0" dirty="0">
                <a:solidFill>
                  <a:srgbClr val="000000"/>
                </a:solidFill>
                <a:latin typeface="+mj-lt"/>
              </a:rPr>
              <a:t> </a:t>
            </a:r>
            <a:r>
              <a:rPr lang="en-US" sz="1800" spc="0" dirty="0" err="1">
                <a:solidFill>
                  <a:srgbClr val="000000"/>
                </a:solidFill>
                <a:latin typeface="+mj-lt"/>
              </a:rPr>
              <a:t>secara</a:t>
            </a:r>
            <a:r>
              <a:rPr lang="en-US" sz="1800" spc="0" dirty="0">
                <a:solidFill>
                  <a:srgbClr val="000000"/>
                </a:solidFill>
                <a:latin typeface="+mj-lt"/>
              </a:rPr>
              <a:t> </a:t>
            </a:r>
            <a:r>
              <a:rPr lang="en-US" sz="1800" spc="0" dirty="0" err="1">
                <a:solidFill>
                  <a:srgbClr val="000000"/>
                </a:solidFill>
                <a:latin typeface="+mj-lt"/>
              </a:rPr>
              <a:t>fisik</a:t>
            </a:r>
            <a:r>
              <a:rPr lang="en-US" sz="1800" spc="0" dirty="0">
                <a:solidFill>
                  <a:srgbClr val="000000"/>
                </a:solidFill>
                <a:latin typeface="+mj-lt"/>
              </a:rPr>
              <a:t> </a:t>
            </a:r>
            <a:r>
              <a:rPr lang="en-US" sz="1800" spc="0" dirty="0" err="1">
                <a:solidFill>
                  <a:srgbClr val="000000"/>
                </a:solidFill>
                <a:latin typeface="+mj-lt"/>
              </a:rPr>
              <a:t>dengan</a:t>
            </a:r>
            <a:r>
              <a:rPr lang="en-US" sz="1800" spc="0" dirty="0">
                <a:solidFill>
                  <a:srgbClr val="000000"/>
                </a:solidFill>
                <a:latin typeface="+mj-lt"/>
              </a:rPr>
              <a:t> </a:t>
            </a:r>
            <a:r>
              <a:rPr lang="en-US" sz="1800" spc="0" dirty="0" err="1">
                <a:solidFill>
                  <a:srgbClr val="000000"/>
                </a:solidFill>
                <a:latin typeface="+mj-lt"/>
              </a:rPr>
              <a:t>komputer</a:t>
            </a:r>
            <a:r>
              <a:rPr lang="en-US" sz="1800" spc="0" dirty="0">
                <a:solidFill>
                  <a:srgbClr val="000000"/>
                </a:solidFill>
                <a:latin typeface="+mj-lt"/>
              </a:rPr>
              <a:t> </a:t>
            </a:r>
            <a:r>
              <a:rPr lang="en-US" sz="1800" spc="0" dirty="0" err="1" smtClean="0">
                <a:solidFill>
                  <a:srgbClr val="000000"/>
                </a:solidFill>
                <a:latin typeface="+mj-lt"/>
              </a:rPr>
              <a:t>induk</a:t>
            </a:r>
            <a:r>
              <a:rPr lang="en-US" sz="1800" spc="0" dirty="0" smtClean="0">
                <a:solidFill>
                  <a:srgbClr val="000000"/>
                </a:solidFill>
                <a:latin typeface="+mj-lt"/>
              </a:rPr>
              <a:t>.</a:t>
            </a:r>
            <a:endParaRPr lang="id-ID" sz="1800" dirty="0" smtClean="0">
              <a:solidFill>
                <a:srgbClr val="000000"/>
              </a:solidFill>
              <a:latin typeface="+mj-lt"/>
            </a:endParaRPr>
          </a:p>
          <a:p>
            <a:pPr lvl="1" algn="just" fontAlgn="base">
              <a:lnSpc>
                <a:spcPct val="150000"/>
              </a:lnSpc>
              <a:spcBef>
                <a:spcPct val="0"/>
              </a:spcBef>
              <a:spcAft>
                <a:spcPct val="0"/>
              </a:spcAft>
              <a:buClrTx/>
            </a:pPr>
            <a:r>
              <a:rPr lang="en-US" sz="1800" b="1" spc="0" dirty="0" err="1" smtClean="0">
                <a:solidFill>
                  <a:srgbClr val="000000"/>
                </a:solidFill>
                <a:latin typeface="+mj-lt"/>
              </a:rPr>
              <a:t>Jaringan</a:t>
            </a:r>
            <a:r>
              <a:rPr lang="en-US" sz="1800" b="1" spc="0" dirty="0" smtClean="0">
                <a:solidFill>
                  <a:srgbClr val="000000"/>
                </a:solidFill>
                <a:latin typeface="+mj-lt"/>
              </a:rPr>
              <a:t> </a:t>
            </a:r>
            <a:r>
              <a:rPr lang="en-US" sz="1800" b="1" spc="0" dirty="0" err="1">
                <a:solidFill>
                  <a:srgbClr val="000000"/>
                </a:solidFill>
                <a:latin typeface="+mj-lt"/>
              </a:rPr>
              <a:t>terdistribusi</a:t>
            </a:r>
            <a:r>
              <a:rPr lang="en-US" sz="1800" spc="0" dirty="0">
                <a:solidFill>
                  <a:srgbClr val="000000"/>
                </a:solidFill>
                <a:latin typeface="+mj-lt"/>
              </a:rPr>
              <a:t>, </a:t>
            </a:r>
            <a:r>
              <a:rPr lang="en-US" sz="1800" spc="0" dirty="0" err="1">
                <a:solidFill>
                  <a:srgbClr val="000000"/>
                </a:solidFill>
                <a:latin typeface="+mj-lt"/>
              </a:rPr>
              <a:t>terdiri</a:t>
            </a:r>
            <a:r>
              <a:rPr lang="en-US" sz="1800" spc="0" dirty="0">
                <a:solidFill>
                  <a:srgbClr val="000000"/>
                </a:solidFill>
                <a:latin typeface="+mj-lt"/>
              </a:rPr>
              <a:t> </a:t>
            </a:r>
            <a:r>
              <a:rPr lang="en-US" sz="1800" spc="0" dirty="0" err="1">
                <a:solidFill>
                  <a:srgbClr val="000000"/>
                </a:solidFill>
                <a:latin typeface="+mj-lt"/>
              </a:rPr>
              <a:t>atas</a:t>
            </a:r>
            <a:r>
              <a:rPr lang="en-US" sz="1800" spc="0" dirty="0">
                <a:solidFill>
                  <a:srgbClr val="000000"/>
                </a:solidFill>
                <a:latin typeface="+mj-lt"/>
              </a:rPr>
              <a:t> </a:t>
            </a:r>
            <a:r>
              <a:rPr lang="en-US" sz="1800" spc="0" dirty="0" err="1">
                <a:solidFill>
                  <a:srgbClr val="000000"/>
                </a:solidFill>
                <a:latin typeface="+mj-lt"/>
              </a:rPr>
              <a:t>beberapa</a:t>
            </a:r>
            <a:r>
              <a:rPr lang="en-US" sz="1800" spc="0" dirty="0">
                <a:solidFill>
                  <a:srgbClr val="000000"/>
                </a:solidFill>
                <a:latin typeface="+mj-lt"/>
              </a:rPr>
              <a:t> </a:t>
            </a:r>
            <a:r>
              <a:rPr lang="en-US" sz="1800" spc="0" dirty="0" err="1">
                <a:solidFill>
                  <a:srgbClr val="000000"/>
                </a:solidFill>
                <a:latin typeface="+mj-lt"/>
              </a:rPr>
              <a:t>komputer</a:t>
            </a:r>
            <a:r>
              <a:rPr lang="en-US" sz="1800" spc="0" dirty="0">
                <a:solidFill>
                  <a:srgbClr val="000000"/>
                </a:solidFill>
                <a:latin typeface="+mj-lt"/>
              </a:rPr>
              <a:t> </a:t>
            </a:r>
            <a:r>
              <a:rPr lang="en-US" sz="1800" spc="0" dirty="0" err="1">
                <a:solidFill>
                  <a:srgbClr val="000000"/>
                </a:solidFill>
                <a:latin typeface="+mj-lt"/>
              </a:rPr>
              <a:t>induk</a:t>
            </a:r>
            <a:r>
              <a:rPr lang="en-US" sz="1800" spc="0" dirty="0">
                <a:solidFill>
                  <a:srgbClr val="000000"/>
                </a:solidFill>
                <a:latin typeface="+mj-lt"/>
              </a:rPr>
              <a:t> yang </a:t>
            </a:r>
            <a:r>
              <a:rPr lang="en-US" sz="1800" spc="0" dirty="0" err="1">
                <a:solidFill>
                  <a:srgbClr val="000000"/>
                </a:solidFill>
                <a:latin typeface="+mj-lt"/>
              </a:rPr>
              <a:t>terhubung</a:t>
            </a:r>
            <a:r>
              <a:rPr lang="en-US" sz="1800" spc="0" dirty="0">
                <a:solidFill>
                  <a:srgbClr val="000000"/>
                </a:solidFill>
                <a:latin typeface="+mj-lt"/>
              </a:rPr>
              <a:t> </a:t>
            </a:r>
            <a:r>
              <a:rPr lang="en-US" sz="1800" spc="0" dirty="0" err="1">
                <a:solidFill>
                  <a:srgbClr val="000000"/>
                </a:solidFill>
                <a:latin typeface="+mj-lt"/>
              </a:rPr>
              <a:t>dengan</a:t>
            </a:r>
            <a:r>
              <a:rPr lang="en-US" sz="1800" spc="0" dirty="0">
                <a:solidFill>
                  <a:srgbClr val="000000"/>
                </a:solidFill>
                <a:latin typeface="+mj-lt"/>
              </a:rPr>
              <a:t> </a:t>
            </a:r>
            <a:r>
              <a:rPr lang="en-US" sz="1800" spc="0" dirty="0" err="1">
                <a:solidFill>
                  <a:srgbClr val="000000"/>
                </a:solidFill>
                <a:latin typeface="+mj-lt"/>
              </a:rPr>
              <a:t>berbagai</a:t>
            </a:r>
            <a:r>
              <a:rPr lang="en-US" sz="1800" spc="0" dirty="0">
                <a:solidFill>
                  <a:srgbClr val="000000"/>
                </a:solidFill>
                <a:latin typeface="+mj-lt"/>
              </a:rPr>
              <a:t> terminal. </a:t>
            </a:r>
            <a:r>
              <a:rPr lang="en-US" sz="1800" spc="0" dirty="0" err="1">
                <a:solidFill>
                  <a:srgbClr val="000000"/>
                </a:solidFill>
                <a:latin typeface="+mj-lt"/>
              </a:rPr>
              <a:t>Jaringan</a:t>
            </a:r>
            <a:r>
              <a:rPr lang="en-US" sz="1800" spc="0" dirty="0">
                <a:solidFill>
                  <a:srgbClr val="000000"/>
                </a:solidFill>
                <a:latin typeface="+mj-lt"/>
              </a:rPr>
              <a:t> </a:t>
            </a:r>
            <a:r>
              <a:rPr lang="en-US" sz="1800" spc="0" dirty="0" err="1">
                <a:solidFill>
                  <a:srgbClr val="000000"/>
                </a:solidFill>
                <a:latin typeface="+mj-lt"/>
              </a:rPr>
              <a:t>terdistribusi</a:t>
            </a:r>
            <a:r>
              <a:rPr lang="en-US" sz="1800" spc="0" dirty="0">
                <a:solidFill>
                  <a:srgbClr val="000000"/>
                </a:solidFill>
                <a:latin typeface="+mj-lt"/>
              </a:rPr>
              <a:t> </a:t>
            </a:r>
            <a:r>
              <a:rPr lang="en-US" sz="1800" spc="0" dirty="0" err="1">
                <a:solidFill>
                  <a:srgbClr val="000000"/>
                </a:solidFill>
                <a:latin typeface="+mj-lt"/>
              </a:rPr>
              <a:t>secara</a:t>
            </a:r>
            <a:r>
              <a:rPr lang="en-US" sz="1800" spc="0" dirty="0">
                <a:solidFill>
                  <a:srgbClr val="000000"/>
                </a:solidFill>
                <a:latin typeface="+mj-lt"/>
              </a:rPr>
              <a:t> </a:t>
            </a:r>
            <a:r>
              <a:rPr lang="en-US" sz="1800" spc="0" dirty="0" err="1">
                <a:solidFill>
                  <a:srgbClr val="000000"/>
                </a:solidFill>
                <a:latin typeface="+mj-lt"/>
              </a:rPr>
              <a:t>fisik</a:t>
            </a:r>
            <a:r>
              <a:rPr lang="en-US" sz="1800" spc="0" dirty="0">
                <a:solidFill>
                  <a:srgbClr val="000000"/>
                </a:solidFill>
                <a:latin typeface="+mj-lt"/>
              </a:rPr>
              <a:t> </a:t>
            </a:r>
            <a:r>
              <a:rPr lang="en-US" sz="1800" spc="0" dirty="0" err="1">
                <a:solidFill>
                  <a:srgbClr val="000000"/>
                </a:solidFill>
                <a:latin typeface="+mj-lt"/>
              </a:rPr>
              <a:t>dapat</a:t>
            </a:r>
            <a:r>
              <a:rPr lang="en-US" sz="1800" spc="0" dirty="0">
                <a:solidFill>
                  <a:srgbClr val="000000"/>
                </a:solidFill>
                <a:latin typeface="+mj-lt"/>
              </a:rPr>
              <a:t> </a:t>
            </a:r>
            <a:r>
              <a:rPr lang="en-US" sz="1800" spc="0" dirty="0" err="1">
                <a:solidFill>
                  <a:srgbClr val="000000"/>
                </a:solidFill>
                <a:latin typeface="+mj-lt"/>
              </a:rPr>
              <a:t>dibentuk</a:t>
            </a:r>
            <a:r>
              <a:rPr lang="en-US" sz="1800" spc="0" dirty="0">
                <a:solidFill>
                  <a:srgbClr val="000000"/>
                </a:solidFill>
                <a:latin typeface="+mj-lt"/>
              </a:rPr>
              <a:t> </a:t>
            </a:r>
            <a:r>
              <a:rPr lang="en-US" sz="1800" spc="0" dirty="0" err="1">
                <a:solidFill>
                  <a:srgbClr val="000000"/>
                </a:solidFill>
                <a:latin typeface="+mj-lt"/>
              </a:rPr>
              <a:t>dari</a:t>
            </a:r>
            <a:r>
              <a:rPr lang="en-US" sz="1800" spc="0" dirty="0">
                <a:solidFill>
                  <a:srgbClr val="000000"/>
                </a:solidFill>
                <a:latin typeface="+mj-lt"/>
              </a:rPr>
              <a:t> </a:t>
            </a:r>
            <a:r>
              <a:rPr lang="en-US" sz="1800" spc="0" dirty="0" err="1">
                <a:solidFill>
                  <a:srgbClr val="000000"/>
                </a:solidFill>
                <a:latin typeface="+mj-lt"/>
              </a:rPr>
              <a:t>penggabungan</a:t>
            </a:r>
            <a:r>
              <a:rPr lang="en-US" sz="1800" spc="0" dirty="0">
                <a:solidFill>
                  <a:srgbClr val="000000"/>
                </a:solidFill>
                <a:latin typeface="+mj-lt"/>
              </a:rPr>
              <a:t> </a:t>
            </a:r>
            <a:r>
              <a:rPr lang="en-US" sz="1800" spc="0" dirty="0" err="1">
                <a:solidFill>
                  <a:srgbClr val="000000"/>
                </a:solidFill>
                <a:latin typeface="+mj-lt"/>
              </a:rPr>
              <a:t>jaringan</a:t>
            </a:r>
            <a:r>
              <a:rPr lang="en-US" sz="1800" spc="0" dirty="0">
                <a:solidFill>
                  <a:srgbClr val="000000"/>
                </a:solidFill>
                <a:latin typeface="+mj-lt"/>
              </a:rPr>
              <a:t> </a:t>
            </a:r>
            <a:r>
              <a:rPr lang="en-US" sz="1800" spc="0" dirty="0" err="1">
                <a:solidFill>
                  <a:srgbClr val="000000"/>
                </a:solidFill>
                <a:latin typeface="+mj-lt"/>
              </a:rPr>
              <a:t>terpusat</a:t>
            </a:r>
            <a:r>
              <a:rPr lang="en-US" sz="1800" spc="0" dirty="0" smtClean="0">
                <a:solidFill>
                  <a:srgbClr val="000000"/>
                </a:solidFill>
                <a:latin typeface="+mj-lt"/>
              </a:rPr>
              <a:t>.</a:t>
            </a:r>
            <a:endParaRPr lang="id-ID" sz="1800" spc="0" dirty="0">
              <a:solidFill>
                <a:srgbClr val="000000"/>
              </a:solidFill>
              <a:latin typeface="+mj-lt"/>
            </a:endParaRPr>
          </a:p>
        </p:txBody>
      </p:sp>
    </p:spTree>
    <p:extLst>
      <p:ext uri="{BB962C8B-B14F-4D97-AF65-F5344CB8AC3E}">
        <p14:creationId xmlns:p14="http://schemas.microsoft.com/office/powerpoint/2010/main" xmlns="" val="15544176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Jaringan Berdasarkan Hubungan Fungsional Komputer dalam Pemrosesan Data</a:t>
            </a:r>
          </a:p>
        </p:txBody>
      </p:sp>
      <p:sp>
        <p:nvSpPr>
          <p:cNvPr id="3" name="Content Placeholder 2"/>
          <p:cNvSpPr>
            <a:spLocks noGrp="1"/>
          </p:cNvSpPr>
          <p:nvPr>
            <p:ph idx="1"/>
          </p:nvPr>
        </p:nvSpPr>
        <p:spPr/>
        <p:txBody>
          <a:bodyPr>
            <a:normAutofit/>
          </a:bodyPr>
          <a:lstStyle/>
          <a:p>
            <a:pPr algn="just">
              <a:lnSpc>
                <a:spcPct val="150000"/>
              </a:lnSpc>
            </a:pPr>
            <a:r>
              <a:rPr lang="id-ID" b="1" dirty="0"/>
              <a:t>Jaringan </a:t>
            </a:r>
            <a:r>
              <a:rPr lang="id-ID" b="1" dirty="0" smtClean="0"/>
              <a:t>client-server.</a:t>
            </a:r>
          </a:p>
          <a:p>
            <a:pPr marL="274320" lvl="1" indent="0" algn="just">
              <a:lnSpc>
                <a:spcPct val="150000"/>
              </a:lnSpc>
              <a:buNone/>
            </a:pPr>
            <a:r>
              <a:rPr lang="id-ID" sz="1800" dirty="0" smtClean="0"/>
              <a:t>Dalam </a:t>
            </a:r>
            <a:r>
              <a:rPr lang="id-ID" sz="1800" dirty="0"/>
              <a:t>model ini ada komputer yang berfungsi sebagai administrator atau pengelola jaringan yang disebut server dan ada komputer yang bertindak sebagai pengguna layanan yang disebut dengan client. Untuk dapat mengakses jaringan, client harus melakukan login terlebih dahulu ke komputer server. Client hanya dapat </a:t>
            </a:r>
            <a:r>
              <a:rPr lang="id-ID" sz="1800" dirty="0" smtClean="0"/>
              <a:t>menggunakan resource</a:t>
            </a:r>
            <a:r>
              <a:rPr lang="id-ID" sz="1800" dirty="0"/>
              <a:t> yang disediakan oleh sever sesuai dengan otoritas yang diberikan oleh administrator. Server dapat digunakan untuk mengontrol atau mengendalikan semua client yang terhubung ke jaringan.</a:t>
            </a:r>
          </a:p>
          <a:p>
            <a:pPr algn="just">
              <a:lnSpc>
                <a:spcPct val="150000"/>
              </a:lnSpc>
            </a:pPr>
            <a:endParaRPr lang="id-ID" dirty="0"/>
          </a:p>
        </p:txBody>
      </p:sp>
    </p:spTree>
    <p:extLst>
      <p:ext uri="{BB962C8B-B14F-4D97-AF65-F5344CB8AC3E}">
        <p14:creationId xmlns:p14="http://schemas.microsoft.com/office/powerpoint/2010/main" xmlns="" val="4668393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187</TotalTime>
  <Words>1407</Words>
  <Application>Microsoft Office PowerPoint</Application>
  <PresentationFormat>Custom</PresentationFormat>
  <Paragraphs>104</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Flow</vt:lpstr>
      <vt:lpstr>KONSEP JARINGAN KOMPUTER</vt:lpstr>
      <vt:lpstr>Mengenal Jaringan Komputer</vt:lpstr>
      <vt:lpstr>Ilustrasi Jaringan Komputer</vt:lpstr>
      <vt:lpstr>KEUNTUNGAN JARINGAN KOMPUTER</vt:lpstr>
      <vt:lpstr>Slide 5</vt:lpstr>
      <vt:lpstr>Kerugian Jaringan Komputer</vt:lpstr>
      <vt:lpstr>Terminologi Jaringan</vt:lpstr>
      <vt:lpstr>Jaringan Berdasarkan Metode Distribusi Data</vt:lpstr>
      <vt:lpstr>Jaringan Berdasarkan Hubungan Fungsional Komputer dalam Pemrosesan Data</vt:lpstr>
      <vt:lpstr>Jenis layanan client-server</vt:lpstr>
      <vt:lpstr>Ilustrasi Jaringan Client Server</vt:lpstr>
      <vt:lpstr>Kelebihan dan Kekurangan Jaringan Client Server</vt:lpstr>
      <vt:lpstr>Jaringan peer to peer</vt:lpstr>
      <vt:lpstr>Ilustrasi Jaringan Peer to Peer</vt:lpstr>
      <vt:lpstr>Kelebihan Jaringan Peer to Peer</vt:lpstr>
      <vt:lpstr>Kekurangan Jaringan Peer to Peer </vt:lpstr>
      <vt:lpstr>Penggolongan Jaringan Berdasarkan Jangkauan Wilayahnya</vt:lpstr>
      <vt:lpstr>Ilustrasi LAN</vt:lpstr>
      <vt:lpstr>Metropolitan Area Network (MAN)</vt:lpstr>
      <vt:lpstr>Ilustrasi MAN</vt:lpstr>
      <vt:lpstr>Wide Area Network (WAN)</vt:lpstr>
      <vt:lpstr>Ilustrasi WAN</vt:lpstr>
      <vt:lpstr>Internet</vt:lpstr>
      <vt:lpstr>Penggolongan Jaringan Berdasarkan Metode Koneksinya</vt:lpstr>
      <vt:lpstr>Penggolongan Jaringan Berdasarkan Topologinya</vt:lpstr>
      <vt:lpstr>Ilustrasi Topologi Bus</vt:lpstr>
      <vt:lpstr>Topologi Ring</vt:lpstr>
      <vt:lpstr>Ilustrasi Topologi Ring</vt:lpstr>
      <vt:lpstr>Topologi Star</vt:lpstr>
      <vt:lpstr>Ilustrasi Topologi Star</vt:lpstr>
      <vt:lpstr>Media transmisi pada jaringan komputer </vt:lpstr>
      <vt:lpstr>Tugas Anda</vt:lpstr>
    </vt:vector>
  </TitlesOfParts>
  <Company>SMK Bakti Nusantara 666</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KONSEP DASAR JARINGAN KOMPUTER</dc:title>
  <dc:creator>Rio Andrianto, S.Kom</dc:creator>
  <cp:lastModifiedBy>User</cp:lastModifiedBy>
  <cp:revision>19</cp:revision>
  <dcterms:created xsi:type="dcterms:W3CDTF">2014-08-15T04:19:29Z</dcterms:created>
  <dcterms:modified xsi:type="dcterms:W3CDTF">2017-12-08T06:42:02Z</dcterms:modified>
</cp:coreProperties>
</file>