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78" r:id="rId4"/>
    <p:sldId id="271" r:id="rId5"/>
    <p:sldId id="258" r:id="rId6"/>
    <p:sldId id="259" r:id="rId7"/>
    <p:sldId id="279" r:id="rId8"/>
    <p:sldId id="280" r:id="rId9"/>
    <p:sldId id="260" r:id="rId10"/>
    <p:sldId id="275" r:id="rId11"/>
    <p:sldId id="273" r:id="rId12"/>
    <p:sldId id="262" r:id="rId13"/>
    <p:sldId id="263" r:id="rId14"/>
    <p:sldId id="281" r:id="rId15"/>
    <p:sldId id="272" r:id="rId16"/>
    <p:sldId id="274" r:id="rId17"/>
    <p:sldId id="277" r:id="rId18"/>
    <p:sldId id="276" r:id="rId19"/>
    <p:sldId id="266" r:id="rId20"/>
    <p:sldId id="267" r:id="rId21"/>
    <p:sldId id="268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28CE0-E838-4690-8AFB-39E2F0A1291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F873-16D4-4CC7-9C01-F84CFFD0D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ED9006-0A49-4B57-B8E5-1778909D1E60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C9B00D-72DE-419E-96A5-4A4073A25F96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29907C-F89B-4A8D-91F4-24595EBF892B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7AA62F-9A17-4B45-A521-6E402B92E45B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A086FC-C493-43F3-AD9C-78D8CAF65677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26046-AF02-4AC2-87C4-9CC286BAE4D1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042B9-DEBC-4A9C-B182-4583D22D741F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AF392F-EF62-40AD-B7C5-A8D0CDCFB29E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23B5-F828-4F76-903F-71AD1895F92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31F756E-E8EE-4758-9E12-69EC0AF1FC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23B5-F828-4F76-903F-71AD1895F92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756E-E8EE-4758-9E12-69EC0AF1F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23B5-F828-4F76-903F-71AD1895F92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756E-E8EE-4758-9E12-69EC0AF1F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23B5-F828-4F76-903F-71AD1895F92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756E-E8EE-4758-9E12-69EC0AF1FC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23B5-F828-4F76-903F-71AD1895F92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31F756E-E8EE-4758-9E12-69EC0AF1F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23B5-F828-4F76-903F-71AD1895F92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756E-E8EE-4758-9E12-69EC0AF1FC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23B5-F828-4F76-903F-71AD1895F92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756E-E8EE-4758-9E12-69EC0AF1FC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23B5-F828-4F76-903F-71AD1895F92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756E-E8EE-4758-9E12-69EC0AF1F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23B5-F828-4F76-903F-71AD1895F92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756E-E8EE-4758-9E12-69EC0AF1F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23B5-F828-4F76-903F-71AD1895F92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756E-E8EE-4758-9E12-69EC0AF1FC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23B5-F828-4F76-903F-71AD1895F92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31F756E-E8EE-4758-9E12-69EC0AF1FC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52623B5-F828-4F76-903F-71AD1895F92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31F756E-E8EE-4758-9E12-69EC0AF1F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switching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Mengapa perlu paketisasi? (2/2)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524000"/>
            <a:ext cx="8763000" cy="4419600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</a:pPr>
            <a:r>
              <a:rPr lang="en-US" sz="2000" dirty="0" err="1" smtClean="0"/>
              <a:t>Masing-masing</a:t>
            </a:r>
            <a:r>
              <a:rPr lang="en-US" sz="2000" dirty="0" smtClean="0"/>
              <a:t> </a:t>
            </a:r>
            <a:r>
              <a:rPr lang="en-US" sz="2000" dirty="0" err="1" smtClean="0"/>
              <a:t>paket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dikirimkan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independen</a:t>
            </a:r>
            <a:r>
              <a:rPr lang="en-US" sz="2000" dirty="0" smtClean="0"/>
              <a:t> (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tergantung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rute</a:t>
            </a:r>
            <a:r>
              <a:rPr lang="en-US" sz="2000" dirty="0" smtClean="0"/>
              <a:t> </a:t>
            </a:r>
            <a:r>
              <a:rPr lang="en-US" sz="2000" dirty="0" err="1" smtClean="0"/>
              <a:t>paket</a:t>
            </a:r>
            <a:r>
              <a:rPr lang="en-US" sz="2000" dirty="0" smtClean="0"/>
              <a:t>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sesudahnya</a:t>
            </a:r>
            <a:r>
              <a:rPr lang="en-US" sz="2000" dirty="0" smtClean="0"/>
              <a:t>). </a:t>
            </a:r>
            <a:r>
              <a:rPr lang="en-US" sz="2000" dirty="0" err="1" smtClean="0"/>
              <a:t>Paket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berbeda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pesan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</a:t>
            </a:r>
            <a:r>
              <a:rPr lang="en-US" sz="2000" dirty="0" err="1" smtClean="0"/>
              <a:t>rute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berbeda</a:t>
            </a:r>
            <a:r>
              <a:rPr lang="en-US" sz="2000" dirty="0" smtClean="0"/>
              <a:t>. </a:t>
            </a:r>
            <a:r>
              <a:rPr lang="en-US" sz="2000" dirty="0" err="1" smtClean="0"/>
              <a:t>Istilah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karakteristik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disebut</a:t>
            </a:r>
            <a:r>
              <a:rPr lang="en-US" sz="2000" dirty="0" smtClean="0"/>
              <a:t> </a:t>
            </a:r>
            <a:r>
              <a:rPr lang="en-US" sz="2000" b="1" i="1" dirty="0" smtClean="0">
                <a:solidFill>
                  <a:srgbClr val="3333FF"/>
                </a:solidFill>
              </a:rPr>
              <a:t>Connectionless</a:t>
            </a:r>
          </a:p>
          <a:p>
            <a:pPr lvl="1" algn="just" eaLnBrk="1" hangingPunct="1"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</a:pP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sisi</a:t>
            </a:r>
            <a:r>
              <a:rPr lang="en-US" sz="2000" dirty="0" smtClean="0"/>
              <a:t> </a:t>
            </a:r>
            <a:r>
              <a:rPr lang="en-US" sz="2000" dirty="0" err="1" smtClean="0"/>
              <a:t>penerima</a:t>
            </a:r>
            <a:r>
              <a:rPr lang="en-US" sz="2000" dirty="0" smtClean="0"/>
              <a:t>, header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paket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dibuang</a:t>
            </a:r>
            <a:r>
              <a:rPr lang="en-US" sz="2000" dirty="0" smtClean="0"/>
              <a:t> </a:t>
            </a:r>
            <a:r>
              <a:rPr lang="en-US" sz="2000" dirty="0" err="1" smtClean="0"/>
              <a:t>kemudian</a:t>
            </a:r>
            <a:r>
              <a:rPr lang="en-US" sz="2000" dirty="0" smtClean="0"/>
              <a:t> </a:t>
            </a:r>
            <a:r>
              <a:rPr lang="en-US" sz="2000" dirty="0" err="1" smtClean="0"/>
              <a:t>paket</a:t>
            </a:r>
            <a:r>
              <a:rPr lang="en-US" sz="2000" dirty="0" smtClean="0"/>
              <a:t> </a:t>
            </a:r>
            <a:r>
              <a:rPr lang="en-US" sz="2000" dirty="0" err="1" smtClean="0"/>
              <a:t>diurutkan</a:t>
            </a:r>
            <a:r>
              <a:rPr lang="en-US" sz="2000" dirty="0" smtClean="0"/>
              <a:t> </a:t>
            </a:r>
            <a:r>
              <a:rPr lang="en-US" sz="2000" dirty="0" err="1" smtClean="0"/>
              <a:t>kembali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/</a:t>
            </a:r>
            <a:r>
              <a:rPr lang="en-US" sz="2000" dirty="0" err="1" smtClean="0"/>
              <a:t>pesan</a:t>
            </a:r>
            <a:r>
              <a:rPr lang="en-US" sz="2000" dirty="0" smtClean="0"/>
              <a:t>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dikirimkan</a:t>
            </a:r>
            <a:endParaRPr lang="en-US" sz="2000" dirty="0" smtClean="0"/>
          </a:p>
          <a:p>
            <a:pPr lvl="1" algn="just" eaLnBrk="1" hangingPunct="1"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</a:pPr>
            <a:r>
              <a:rPr lang="en-US" sz="2000" dirty="0" err="1" smtClean="0"/>
              <a:t>Paket</a:t>
            </a:r>
            <a:r>
              <a:rPr lang="en-US" sz="2000" dirty="0" smtClean="0"/>
              <a:t> </a:t>
            </a:r>
            <a:r>
              <a:rPr lang="en-US" sz="2000" dirty="0" err="1" smtClean="0"/>
              <a:t>dikirimkan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data </a:t>
            </a:r>
            <a:r>
              <a:rPr lang="en-US" sz="2000" dirty="0" err="1" smtClean="0"/>
              <a:t>siap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dikirim</a:t>
            </a:r>
            <a:r>
              <a:rPr lang="en-US" sz="2000" dirty="0" smtClean="0"/>
              <a:t>.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“silence”/idle </a:t>
            </a:r>
            <a:r>
              <a:rPr lang="en-US" sz="2000" dirty="0" err="1" smtClean="0"/>
              <a:t>maka</a:t>
            </a:r>
            <a:r>
              <a:rPr lang="en-US" sz="2000" dirty="0" smtClean="0"/>
              <a:t> link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yang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 (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bersama</a:t>
            </a:r>
            <a:r>
              <a:rPr lang="en-US" sz="2000" dirty="0" smtClean="0"/>
              <a:t>/shared bandwidth). </a:t>
            </a:r>
          </a:p>
          <a:p>
            <a:pPr lvl="1" algn="just" eaLnBrk="1" hangingPunct="1"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</a:pP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garansi</a:t>
            </a:r>
            <a:r>
              <a:rPr lang="en-US" sz="2000" dirty="0" smtClean="0"/>
              <a:t> Quality of service,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kemungkinan</a:t>
            </a:r>
            <a:r>
              <a:rPr lang="en-US" sz="2000" dirty="0" smtClean="0"/>
              <a:t> </a:t>
            </a:r>
            <a:r>
              <a:rPr lang="en-US" sz="2000" dirty="0" err="1" smtClean="0"/>
              <a:t>paket</a:t>
            </a:r>
            <a:r>
              <a:rPr lang="en-US" sz="2000" dirty="0" smtClean="0"/>
              <a:t> </a:t>
            </a:r>
            <a:r>
              <a:rPr lang="en-US" sz="2000" dirty="0" err="1" smtClean="0"/>
              <a:t>hilang</a:t>
            </a:r>
            <a:r>
              <a:rPr lang="en-US" sz="2000" dirty="0" smtClean="0"/>
              <a:t> 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b="1" dirty="0" err="1" smtClean="0"/>
              <a:t>Contoh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Layanan</a:t>
            </a:r>
            <a:r>
              <a:rPr lang="en-US" sz="1800" b="1" dirty="0" smtClean="0"/>
              <a:t> Packet Switched: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Public data network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Frame </a:t>
            </a:r>
            <a:r>
              <a:rPr lang="id-ID" sz="1800" dirty="0" smtClean="0"/>
              <a:t>r</a:t>
            </a:r>
            <a:r>
              <a:rPr lang="en-US" sz="1800" dirty="0" err="1" smtClean="0"/>
              <a:t>elay</a:t>
            </a:r>
            <a:endParaRPr lang="en-US" sz="18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Internet (connectionless)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LAN (connectionless)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3"/>
          <p:cNvSpPr>
            <a:spLocks noChangeArrowheads="1"/>
          </p:cNvSpPr>
          <p:nvPr/>
        </p:nvSpPr>
        <p:spPr bwMode="auto">
          <a:xfrm>
            <a:off x="0" y="990600"/>
            <a:ext cx="8763000" cy="114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44475"/>
            <a:ext cx="8839200" cy="954088"/>
          </a:xfrm>
        </p:spPr>
        <p:txBody>
          <a:bodyPr/>
          <a:lstStyle/>
          <a:p>
            <a:pPr algn="ctr" eaLnBrk="1" hangingPunct="1"/>
            <a:r>
              <a:rPr lang="en-US" smtClean="0"/>
              <a:t>Routing pada Packet Switched </a:t>
            </a:r>
          </a:p>
        </p:txBody>
      </p:sp>
      <p:sp>
        <p:nvSpPr>
          <p:cNvPr id="36868" name="Oval 3"/>
          <p:cNvSpPr>
            <a:spLocks noChangeArrowheads="1"/>
          </p:cNvSpPr>
          <p:nvPr/>
        </p:nvSpPr>
        <p:spPr bwMode="auto">
          <a:xfrm>
            <a:off x="1447800" y="1676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1524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36870" name="Oval 5"/>
          <p:cNvSpPr>
            <a:spLocks noChangeArrowheads="1"/>
          </p:cNvSpPr>
          <p:nvPr/>
        </p:nvSpPr>
        <p:spPr bwMode="auto">
          <a:xfrm>
            <a:off x="1295400" y="3352800"/>
            <a:ext cx="533400" cy="533400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GB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13716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6872" name="Oval 7"/>
          <p:cNvSpPr>
            <a:spLocks noChangeArrowheads="1"/>
          </p:cNvSpPr>
          <p:nvPr/>
        </p:nvSpPr>
        <p:spPr bwMode="auto">
          <a:xfrm>
            <a:off x="3048000" y="1600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31242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36874" name="Oval 9"/>
          <p:cNvSpPr>
            <a:spLocks noChangeArrowheads="1"/>
          </p:cNvSpPr>
          <p:nvPr/>
        </p:nvSpPr>
        <p:spPr bwMode="auto">
          <a:xfrm>
            <a:off x="4953000" y="144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Text Box 10"/>
          <p:cNvSpPr txBox="1">
            <a:spLocks noChangeArrowheads="1"/>
          </p:cNvSpPr>
          <p:nvPr/>
        </p:nvSpPr>
        <p:spPr bwMode="auto">
          <a:xfrm>
            <a:off x="50292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36876" name="Oval 11"/>
          <p:cNvSpPr>
            <a:spLocks noChangeArrowheads="1"/>
          </p:cNvSpPr>
          <p:nvPr/>
        </p:nvSpPr>
        <p:spPr bwMode="auto">
          <a:xfrm>
            <a:off x="3048000" y="2819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Text Box 12"/>
          <p:cNvSpPr txBox="1">
            <a:spLocks noChangeArrowheads="1"/>
          </p:cNvSpPr>
          <p:nvPr/>
        </p:nvSpPr>
        <p:spPr bwMode="auto">
          <a:xfrm>
            <a:off x="31242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36878" name="Oval 13"/>
          <p:cNvSpPr>
            <a:spLocks noChangeArrowheads="1"/>
          </p:cNvSpPr>
          <p:nvPr/>
        </p:nvSpPr>
        <p:spPr bwMode="auto">
          <a:xfrm>
            <a:off x="31242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7</a:t>
            </a:r>
          </a:p>
        </p:txBody>
      </p:sp>
      <p:sp>
        <p:nvSpPr>
          <p:cNvPr id="36880" name="Oval 15"/>
          <p:cNvSpPr>
            <a:spLocks noChangeArrowheads="1"/>
          </p:cNvSpPr>
          <p:nvPr/>
        </p:nvSpPr>
        <p:spPr bwMode="auto">
          <a:xfrm>
            <a:off x="5029200" y="3276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Text Box 16"/>
          <p:cNvSpPr txBox="1">
            <a:spLocks noChangeArrowheads="1"/>
          </p:cNvSpPr>
          <p:nvPr/>
        </p:nvSpPr>
        <p:spPr bwMode="auto">
          <a:xfrm>
            <a:off x="51054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6</a:t>
            </a:r>
          </a:p>
        </p:txBody>
      </p:sp>
      <p:cxnSp>
        <p:nvCxnSpPr>
          <p:cNvPr id="36882" name="AutoShape 17"/>
          <p:cNvCxnSpPr>
            <a:cxnSpLocks noChangeShapeType="1"/>
            <a:stCxn id="36868" idx="6"/>
            <a:endCxn id="36872" idx="2"/>
          </p:cNvCxnSpPr>
          <p:nvPr/>
        </p:nvCxnSpPr>
        <p:spPr bwMode="auto">
          <a:xfrm flipV="1">
            <a:off x="1981200" y="1866900"/>
            <a:ext cx="1066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3" name="AutoShape 18"/>
          <p:cNvCxnSpPr>
            <a:cxnSpLocks noChangeShapeType="1"/>
            <a:stCxn id="36870" idx="0"/>
            <a:endCxn id="36869" idx="2"/>
          </p:cNvCxnSpPr>
          <p:nvPr/>
        </p:nvCxnSpPr>
        <p:spPr bwMode="auto">
          <a:xfrm flipV="1">
            <a:off x="1562100" y="2209800"/>
            <a:ext cx="130175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4" name="AutoShape 19"/>
          <p:cNvCxnSpPr>
            <a:cxnSpLocks noChangeShapeType="1"/>
            <a:stCxn id="36870" idx="6"/>
            <a:endCxn id="36878" idx="2"/>
          </p:cNvCxnSpPr>
          <p:nvPr/>
        </p:nvCxnSpPr>
        <p:spPr bwMode="auto">
          <a:xfrm>
            <a:off x="1828800" y="3619500"/>
            <a:ext cx="1295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5" name="AutoShape 20"/>
          <p:cNvCxnSpPr>
            <a:cxnSpLocks noChangeShapeType="1"/>
            <a:stCxn id="36878" idx="6"/>
            <a:endCxn id="36880" idx="2"/>
          </p:cNvCxnSpPr>
          <p:nvPr/>
        </p:nvCxnSpPr>
        <p:spPr bwMode="auto">
          <a:xfrm flipV="1">
            <a:off x="3657600" y="3543300"/>
            <a:ext cx="13716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6" name="AutoShape 21"/>
          <p:cNvCxnSpPr>
            <a:cxnSpLocks noChangeShapeType="1"/>
            <a:stCxn id="36876" idx="6"/>
            <a:endCxn id="36881" idx="1"/>
          </p:cNvCxnSpPr>
          <p:nvPr/>
        </p:nvCxnSpPr>
        <p:spPr bwMode="auto">
          <a:xfrm>
            <a:off x="3581400" y="3086100"/>
            <a:ext cx="1524000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7" name="AutoShape 22"/>
          <p:cNvCxnSpPr>
            <a:cxnSpLocks noChangeShapeType="1"/>
            <a:stCxn id="36872" idx="6"/>
            <a:endCxn id="36874" idx="2"/>
          </p:cNvCxnSpPr>
          <p:nvPr/>
        </p:nvCxnSpPr>
        <p:spPr bwMode="auto">
          <a:xfrm flipV="1">
            <a:off x="3581400" y="1714500"/>
            <a:ext cx="1371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8" name="AutoShape 23"/>
          <p:cNvCxnSpPr>
            <a:cxnSpLocks noChangeShapeType="1"/>
            <a:stCxn id="36870" idx="6"/>
            <a:endCxn id="36876" idx="2"/>
          </p:cNvCxnSpPr>
          <p:nvPr/>
        </p:nvCxnSpPr>
        <p:spPr bwMode="auto">
          <a:xfrm flipV="1">
            <a:off x="1828800" y="3086100"/>
            <a:ext cx="1219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9" name="AutoShape 24"/>
          <p:cNvCxnSpPr>
            <a:cxnSpLocks noChangeShapeType="1"/>
            <a:stCxn id="36876" idx="6"/>
            <a:endCxn id="36875" idx="2"/>
          </p:cNvCxnSpPr>
          <p:nvPr/>
        </p:nvCxnSpPr>
        <p:spPr bwMode="auto">
          <a:xfrm flipV="1">
            <a:off x="3581400" y="1981200"/>
            <a:ext cx="1616075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6890" name="Oval 25"/>
          <p:cNvSpPr>
            <a:spLocks noChangeArrowheads="1"/>
          </p:cNvSpPr>
          <p:nvPr/>
        </p:nvSpPr>
        <p:spPr bwMode="auto">
          <a:xfrm>
            <a:off x="6858000" y="2209800"/>
            <a:ext cx="533400" cy="533400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1" name="Text Box 26"/>
          <p:cNvSpPr txBox="1">
            <a:spLocks noChangeArrowheads="1"/>
          </p:cNvSpPr>
          <p:nvPr/>
        </p:nvSpPr>
        <p:spPr bwMode="auto">
          <a:xfrm>
            <a:off x="6934200" y="228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8</a:t>
            </a:r>
          </a:p>
        </p:txBody>
      </p:sp>
      <p:cxnSp>
        <p:nvCxnSpPr>
          <p:cNvPr id="36892" name="AutoShape 27"/>
          <p:cNvCxnSpPr>
            <a:cxnSpLocks noChangeShapeType="1"/>
            <a:stCxn id="36874" idx="6"/>
            <a:endCxn id="36890" idx="2"/>
          </p:cNvCxnSpPr>
          <p:nvPr/>
        </p:nvCxnSpPr>
        <p:spPr bwMode="auto">
          <a:xfrm>
            <a:off x="5486400" y="1714500"/>
            <a:ext cx="13716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93" name="AutoShape 28"/>
          <p:cNvCxnSpPr>
            <a:cxnSpLocks noChangeShapeType="1"/>
            <a:stCxn id="36880" idx="6"/>
            <a:endCxn id="36890" idx="2"/>
          </p:cNvCxnSpPr>
          <p:nvPr/>
        </p:nvCxnSpPr>
        <p:spPr bwMode="auto">
          <a:xfrm flipV="1">
            <a:off x="5562600" y="2476500"/>
            <a:ext cx="12954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6894" name="Rectangle 29"/>
          <p:cNvSpPr>
            <a:spLocks noChangeArrowheads="1"/>
          </p:cNvSpPr>
          <p:nvPr/>
        </p:nvSpPr>
        <p:spPr bwMode="auto">
          <a:xfrm rot="-1651513">
            <a:off x="1905000" y="32766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Line 30"/>
          <p:cNvSpPr>
            <a:spLocks noChangeShapeType="1"/>
          </p:cNvSpPr>
          <p:nvPr/>
        </p:nvSpPr>
        <p:spPr bwMode="auto">
          <a:xfrm flipV="1">
            <a:off x="2286000" y="2971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96" name="Rectangle 31"/>
          <p:cNvSpPr>
            <a:spLocks noChangeArrowheads="1"/>
          </p:cNvSpPr>
          <p:nvPr/>
        </p:nvSpPr>
        <p:spPr bwMode="auto">
          <a:xfrm rot="-5002376">
            <a:off x="1295400" y="30480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7" name="Line 32"/>
          <p:cNvSpPr>
            <a:spLocks noChangeShapeType="1"/>
          </p:cNvSpPr>
          <p:nvPr/>
        </p:nvSpPr>
        <p:spPr bwMode="auto">
          <a:xfrm flipV="1">
            <a:off x="1447800" y="2438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98" name="Rectangle 33"/>
          <p:cNvSpPr>
            <a:spLocks noChangeArrowheads="1"/>
          </p:cNvSpPr>
          <p:nvPr/>
        </p:nvSpPr>
        <p:spPr bwMode="auto">
          <a:xfrm rot="-410963">
            <a:off x="3733800" y="16002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9" name="Line 34"/>
          <p:cNvSpPr>
            <a:spLocks noChangeShapeType="1"/>
          </p:cNvSpPr>
          <p:nvPr/>
        </p:nvSpPr>
        <p:spPr bwMode="auto">
          <a:xfrm flipV="1">
            <a:off x="4114800" y="16002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0" name="Rectangle 35"/>
          <p:cNvSpPr>
            <a:spLocks noChangeArrowheads="1"/>
          </p:cNvSpPr>
          <p:nvPr/>
        </p:nvSpPr>
        <p:spPr bwMode="auto">
          <a:xfrm rot="2443927">
            <a:off x="1828800" y="3886200"/>
            <a:ext cx="3048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Rectangle 36"/>
          <p:cNvSpPr>
            <a:spLocks noChangeArrowheads="1"/>
          </p:cNvSpPr>
          <p:nvPr/>
        </p:nvSpPr>
        <p:spPr bwMode="auto">
          <a:xfrm rot="-1536400">
            <a:off x="3810000" y="4343400"/>
            <a:ext cx="3048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2" name="Rectangle 37"/>
          <p:cNvSpPr>
            <a:spLocks noChangeArrowheads="1"/>
          </p:cNvSpPr>
          <p:nvPr/>
        </p:nvSpPr>
        <p:spPr bwMode="auto">
          <a:xfrm rot="-2283803">
            <a:off x="4191000" y="4114800"/>
            <a:ext cx="3048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3" name="Line 38"/>
          <p:cNvSpPr>
            <a:spLocks noChangeShapeType="1"/>
          </p:cNvSpPr>
          <p:nvPr/>
        </p:nvSpPr>
        <p:spPr bwMode="auto">
          <a:xfrm>
            <a:off x="2209800" y="4114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4" name="Line 39"/>
          <p:cNvSpPr>
            <a:spLocks noChangeShapeType="1"/>
          </p:cNvSpPr>
          <p:nvPr/>
        </p:nvSpPr>
        <p:spPr bwMode="auto">
          <a:xfrm flipV="1">
            <a:off x="4572000" y="3810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5" name="Rectangle 40"/>
          <p:cNvSpPr>
            <a:spLocks noChangeArrowheads="1"/>
          </p:cNvSpPr>
          <p:nvPr/>
        </p:nvSpPr>
        <p:spPr bwMode="auto">
          <a:xfrm>
            <a:off x="685800" y="5257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6" name="Text Box 41"/>
          <p:cNvSpPr txBox="1">
            <a:spLocks noChangeArrowheads="1"/>
          </p:cNvSpPr>
          <p:nvPr/>
        </p:nvSpPr>
        <p:spPr bwMode="auto">
          <a:xfrm>
            <a:off x="1127125" y="5116513"/>
            <a:ext cx="72945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Arial" charset="0"/>
              </a:rPr>
              <a:t>Connectionless: jalur/ routing dapat berbeda untuk setiap paket</a:t>
            </a:r>
          </a:p>
          <a:p>
            <a:pPr eaLnBrk="1" hangingPunct="1"/>
            <a:endParaRPr lang="en-US" sz="2000">
              <a:latin typeface="Arial" charset="0"/>
            </a:endParaRPr>
          </a:p>
          <a:p>
            <a:pPr eaLnBrk="1" hangingPunct="1"/>
            <a:r>
              <a:rPr lang="en-US" sz="2000">
                <a:latin typeface="Arial" charset="0"/>
              </a:rPr>
              <a:t>Connection-oriented: jalur/routing tetap untuk seluruh paket</a:t>
            </a:r>
          </a:p>
        </p:txBody>
      </p:sp>
      <p:sp>
        <p:nvSpPr>
          <p:cNvPr id="36907" name="Rectangle 42"/>
          <p:cNvSpPr>
            <a:spLocks noChangeArrowheads="1"/>
          </p:cNvSpPr>
          <p:nvPr/>
        </p:nvSpPr>
        <p:spPr bwMode="auto">
          <a:xfrm>
            <a:off x="685800" y="5867400"/>
            <a:ext cx="3048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Circuit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Circuit Switching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switching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yang dedicated (</a:t>
            </a:r>
            <a:r>
              <a:rPr lang="en-US" dirty="0" err="1" smtClean="0"/>
              <a:t>permanen</a:t>
            </a:r>
            <a:r>
              <a:rPr lang="en-US" dirty="0" smtClean="0"/>
              <a:t> ) </a:t>
            </a:r>
            <a:r>
              <a:rPr lang="en-US" dirty="0" err="1" smtClean="0"/>
              <a:t>antara</a:t>
            </a:r>
            <a:r>
              <a:rPr lang="en-US" dirty="0" smtClean="0"/>
              <a:t> 2 </a:t>
            </a:r>
            <a:r>
              <a:rPr lang="en-US" dirty="0" err="1" smtClean="0"/>
              <a:t>buah</a:t>
            </a:r>
            <a:r>
              <a:rPr lang="en-US" dirty="0" smtClean="0"/>
              <a:t> station. </a:t>
            </a:r>
          </a:p>
          <a:p>
            <a:pPr marL="342900" lvl="1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i="1" dirty="0" smtClean="0"/>
              <a:t>path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yang </a:t>
            </a:r>
            <a:r>
              <a:rPr lang="en-US" i="1" dirty="0" smtClean="0"/>
              <a:t>dedicated </a:t>
            </a:r>
            <a:r>
              <a:rPr lang="en-US" dirty="0" smtClean="0"/>
              <a:t>(</a:t>
            </a:r>
            <a:r>
              <a:rPr lang="en-US" dirty="0" err="1" smtClean="0"/>
              <a:t>permanen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2 </a:t>
            </a:r>
            <a:r>
              <a:rPr lang="en-US" dirty="0" err="1" smtClean="0"/>
              <a:t>buah</a:t>
            </a:r>
            <a:r>
              <a:rPr lang="en-US" dirty="0" smtClean="0"/>
              <a:t> node. </a:t>
            </a:r>
            <a:r>
              <a:rPr lang="en-US" dirty="0" err="1" smtClean="0"/>
              <a:t>Istilah</a:t>
            </a:r>
            <a:r>
              <a:rPr lang="en-US" dirty="0" smtClean="0"/>
              <a:t>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0000FF"/>
                </a:solidFill>
              </a:rPr>
              <a:t>Connection Oriented</a:t>
            </a: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yang </a:t>
            </a:r>
            <a:r>
              <a:rPr lang="en-US" dirty="0" err="1" smtClean="0"/>
              <a:t>dimilikioleh</a:t>
            </a:r>
            <a:r>
              <a:rPr lang="en-US" dirty="0" smtClean="0"/>
              <a:t> </a:t>
            </a:r>
            <a:r>
              <a:rPr lang="en-US" dirty="0" err="1" smtClean="0"/>
              <a:t>sirkuit</a:t>
            </a:r>
            <a:r>
              <a:rPr lang="en-US" dirty="0" smtClean="0"/>
              <a:t> switching </a:t>
            </a:r>
            <a:r>
              <a:rPr lang="en-US" dirty="0" err="1" smtClean="0"/>
              <a:t>antara</a:t>
            </a:r>
            <a:r>
              <a:rPr lang="en-US" dirty="0" smtClean="0"/>
              <a:t> lain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Circuit Switching </a:t>
            </a:r>
            <a:r>
              <a:rPr lang="en-US" dirty="0" err="1" smtClean="0"/>
              <a:t>melibatkan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>
              <a:spcBef>
                <a:spcPct val="50000"/>
              </a:spcBef>
              <a:buNone/>
            </a:pPr>
            <a:r>
              <a:rPr lang="en-US" dirty="0" smtClean="0"/>
              <a:t>     - Circuit Establishment                                                - </a:t>
            </a:r>
          </a:p>
          <a:p>
            <a:pPr>
              <a:spcBef>
                <a:spcPct val="50000"/>
              </a:spcBef>
              <a:buNone/>
            </a:pPr>
            <a:r>
              <a:rPr lang="en-US" dirty="0" smtClean="0"/>
              <a:t>      -Signal Transfer (</a:t>
            </a:r>
            <a:r>
              <a:rPr lang="en-US" dirty="0" err="1" smtClean="0"/>
              <a:t>mungkin</a:t>
            </a:r>
            <a:r>
              <a:rPr lang="en-US" dirty="0" smtClean="0"/>
              <a:t> analog voice,           	Digitized Voice, Binary data)                              </a:t>
            </a:r>
          </a:p>
          <a:p>
            <a:pPr>
              <a:spcBef>
                <a:spcPct val="500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* - Circuit Disconnect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Circuit switching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established </a:t>
            </a:r>
            <a:r>
              <a:rPr lang="en-US" dirty="0" err="1" smtClean="0"/>
              <a:t>walaupun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data yang </a:t>
            </a:r>
            <a:r>
              <a:rPr lang="en-US" dirty="0" err="1" smtClean="0"/>
              <a:t>ditransfer</a:t>
            </a:r>
            <a:r>
              <a:rPr lang="en-US" dirty="0" smtClean="0"/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konkret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public telephone network, PBX (Public Branches </a:t>
            </a:r>
            <a:r>
              <a:rPr lang="en-US" dirty="0" err="1" smtClean="0"/>
              <a:t>eXchange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gedung</a:t>
            </a:r>
            <a:r>
              <a:rPr lang="en-US" dirty="0" smtClean="0"/>
              <a:t>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Circuit Switching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kompleks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 Routing, flow control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syarat-syarat</a:t>
            </a:r>
            <a:r>
              <a:rPr lang="en-US" dirty="0" smtClean="0"/>
              <a:t> error control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2385" t="45834" r="75899" b="30208"/>
          <a:stretch>
            <a:fillRect/>
          </a:stretch>
        </p:blipFill>
        <p:spPr bwMode="auto">
          <a:xfrm>
            <a:off x="1600200" y="2057400"/>
            <a:ext cx="521804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239000" cy="1219200"/>
          </a:xfrm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normAutofit fontScale="90000"/>
          </a:bodyPr>
          <a:lstStyle/>
          <a:p>
            <a:pPr eaLnBrk="1" hangingPunct="1">
              <a:defRPr/>
            </a:pPr>
            <a:r>
              <a:rPr lang="en-US" sz="3600" smtClean="0"/>
              <a:t>Circuit Switched :</a:t>
            </a:r>
            <a:r>
              <a:rPr lang="id-ID" sz="3600" smtClean="0"/>
              <a:t> 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i="1" smtClean="0"/>
              <a:t>Keuntungan dan Kelemahan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33400" y="2286000"/>
            <a:ext cx="3922713" cy="3446463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smtClean="0"/>
              <a:t>KEUNTUNGAN</a:t>
            </a:r>
          </a:p>
          <a:p>
            <a:pPr eaLnBrk="1" hangingPunct="1"/>
            <a:r>
              <a:rPr lang="en-US" sz="2400" smtClean="0"/>
              <a:t>Sekali koneksi terjadi:</a:t>
            </a:r>
          </a:p>
          <a:p>
            <a:pPr lvl="1" eaLnBrk="1" hangingPunct="1"/>
            <a:r>
              <a:rPr lang="en-US" sz="2200" smtClean="0"/>
              <a:t>Jaringan transparan (seolah hanya koneksi langsung antar stations)</a:t>
            </a:r>
          </a:p>
          <a:p>
            <a:pPr lvl="1" eaLnBrk="1" hangingPunct="1"/>
            <a:r>
              <a:rPr lang="en-US" sz="2200" smtClean="0"/>
              <a:t>Fixed data rate tanpa adanya delay</a:t>
            </a:r>
          </a:p>
          <a:p>
            <a:pPr eaLnBrk="1" hangingPunct="1"/>
            <a:r>
              <a:rPr lang="en-US" sz="2400" smtClean="0"/>
              <a:t>Sangat baik untuk komunikasi real time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2"/>
          </p:nvPr>
        </p:nvSpPr>
        <p:spPr>
          <a:xfrm>
            <a:off x="4724400" y="2305050"/>
            <a:ext cx="4267200" cy="37909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smtClean="0"/>
              <a:t>KELEMAHAN</a:t>
            </a:r>
          </a:p>
          <a:p>
            <a:pPr eaLnBrk="1" hangingPunct="1"/>
            <a:r>
              <a:rPr lang="en-US" sz="2400" smtClean="0"/>
              <a:t>Tidak efisien</a:t>
            </a:r>
          </a:p>
          <a:p>
            <a:pPr lvl="1" eaLnBrk="1" hangingPunct="1"/>
            <a:r>
              <a:rPr lang="en-US" sz="2200" smtClean="0"/>
              <a:t>Selama koneksi berlangsung, </a:t>
            </a:r>
            <a:r>
              <a:rPr lang="id-ID" sz="2200" smtClean="0"/>
              <a:t>t</a:t>
            </a:r>
            <a:r>
              <a:rPr lang="en-US" sz="2200" smtClean="0"/>
              <a:t>ime slot akan selalu diduduki walaupun tidak ada data yang dikirim</a:t>
            </a:r>
          </a:p>
          <a:p>
            <a:pPr lvl="1" eaLnBrk="1" hangingPunct="1"/>
            <a:r>
              <a:rPr lang="en-US" sz="2200" smtClean="0"/>
              <a:t>Delay sebelum terbentuknya hubungan (call set up delay)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686800" cy="1431925"/>
          </a:xfrm>
        </p:spPr>
        <p:txBody>
          <a:bodyPr/>
          <a:lstStyle/>
          <a:p>
            <a:pPr eaLnBrk="1" hangingPunct="1"/>
            <a:r>
              <a:rPr lang="en-US" sz="4000" smtClean="0"/>
              <a:t>Routing pada Circuit Switched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1828800"/>
            <a:ext cx="6019800" cy="3810000"/>
            <a:chOff x="624" y="864"/>
            <a:chExt cx="3792" cy="240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72" y="1344"/>
              <a:ext cx="336" cy="288"/>
              <a:chOff x="672" y="1344"/>
              <a:chExt cx="336" cy="288"/>
            </a:xfrm>
          </p:grpSpPr>
          <p:sp>
            <p:nvSpPr>
              <p:cNvPr id="17457" name="Rectangle 5"/>
              <p:cNvSpPr>
                <a:spLocks noChangeArrowheads="1"/>
              </p:cNvSpPr>
              <p:nvPr/>
            </p:nvSpPr>
            <p:spPr bwMode="auto">
              <a:xfrm>
                <a:off x="672" y="1344"/>
                <a:ext cx="336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8" name="Text Box 6"/>
              <p:cNvSpPr txBox="1">
                <a:spLocks noChangeArrowheads="1"/>
              </p:cNvSpPr>
              <p:nvPr/>
            </p:nvSpPr>
            <p:spPr bwMode="auto">
              <a:xfrm>
                <a:off x="720" y="134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400"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624" y="2448"/>
              <a:ext cx="336" cy="288"/>
              <a:chOff x="624" y="2448"/>
              <a:chExt cx="336" cy="288"/>
            </a:xfrm>
          </p:grpSpPr>
          <p:sp>
            <p:nvSpPr>
              <p:cNvPr id="17455" name="Rectangle 8"/>
              <p:cNvSpPr>
                <a:spLocks noChangeArrowheads="1"/>
              </p:cNvSpPr>
              <p:nvPr/>
            </p:nvSpPr>
            <p:spPr bwMode="auto">
              <a:xfrm>
                <a:off x="624" y="2448"/>
                <a:ext cx="336" cy="2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6" name="Text Box 9"/>
              <p:cNvSpPr txBox="1">
                <a:spLocks noChangeArrowheads="1"/>
              </p:cNvSpPr>
              <p:nvPr/>
            </p:nvSpPr>
            <p:spPr bwMode="auto">
              <a:xfrm>
                <a:off x="672" y="2448"/>
                <a:ext cx="255" cy="28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400" b="1">
                    <a:solidFill>
                      <a:schemeClr val="bg1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2304" y="864"/>
              <a:ext cx="336" cy="288"/>
              <a:chOff x="2304" y="864"/>
              <a:chExt cx="336" cy="288"/>
            </a:xfrm>
          </p:grpSpPr>
          <p:sp>
            <p:nvSpPr>
              <p:cNvPr id="17453" name="Rectangle 11"/>
              <p:cNvSpPr>
                <a:spLocks noChangeArrowheads="1"/>
              </p:cNvSpPr>
              <p:nvPr/>
            </p:nvSpPr>
            <p:spPr bwMode="auto">
              <a:xfrm>
                <a:off x="2304" y="864"/>
                <a:ext cx="336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4" name="Text Box 12"/>
              <p:cNvSpPr txBox="1">
                <a:spLocks noChangeArrowheads="1"/>
              </p:cNvSpPr>
              <p:nvPr/>
            </p:nvSpPr>
            <p:spPr bwMode="auto">
              <a:xfrm>
                <a:off x="2352" y="86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400">
                    <a:latin typeface="Times New Roman" pitchFamily="18" charset="0"/>
                  </a:rPr>
                  <a:t>C</a:t>
                </a: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4080" y="1248"/>
              <a:ext cx="336" cy="288"/>
              <a:chOff x="4080" y="1248"/>
              <a:chExt cx="336" cy="288"/>
            </a:xfrm>
          </p:grpSpPr>
          <p:sp>
            <p:nvSpPr>
              <p:cNvPr id="17451" name="Rectangle 14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336" cy="2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2" name="Text Box 15"/>
              <p:cNvSpPr txBox="1">
                <a:spLocks noChangeArrowheads="1"/>
              </p:cNvSpPr>
              <p:nvPr/>
            </p:nvSpPr>
            <p:spPr bwMode="auto">
              <a:xfrm>
                <a:off x="4128" y="1248"/>
                <a:ext cx="255" cy="28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400" b="1">
                    <a:solidFill>
                      <a:schemeClr val="bg1"/>
                    </a:solidFill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4080" y="2448"/>
              <a:ext cx="336" cy="288"/>
              <a:chOff x="4080" y="2448"/>
              <a:chExt cx="336" cy="288"/>
            </a:xfrm>
          </p:grpSpPr>
          <p:sp>
            <p:nvSpPr>
              <p:cNvPr id="17449" name="Rectangle 17"/>
              <p:cNvSpPr>
                <a:spLocks noChangeArrowheads="1"/>
              </p:cNvSpPr>
              <p:nvPr/>
            </p:nvSpPr>
            <p:spPr bwMode="auto">
              <a:xfrm>
                <a:off x="4080" y="2448"/>
                <a:ext cx="336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0" name="Text Box 18"/>
              <p:cNvSpPr txBox="1">
                <a:spLocks noChangeArrowheads="1"/>
              </p:cNvSpPr>
              <p:nvPr/>
            </p:nvSpPr>
            <p:spPr bwMode="auto">
              <a:xfrm>
                <a:off x="4128" y="244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400">
                    <a:latin typeface="Times New Roman" pitchFamily="18" charset="0"/>
                  </a:rPr>
                  <a:t>E</a:t>
                </a: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4080" y="2976"/>
              <a:ext cx="336" cy="288"/>
              <a:chOff x="4080" y="2976"/>
              <a:chExt cx="336" cy="288"/>
            </a:xfrm>
          </p:grpSpPr>
          <p:sp>
            <p:nvSpPr>
              <p:cNvPr id="17447" name="Rectangle 20"/>
              <p:cNvSpPr>
                <a:spLocks noChangeArrowheads="1"/>
              </p:cNvSpPr>
              <p:nvPr/>
            </p:nvSpPr>
            <p:spPr bwMode="auto">
              <a:xfrm>
                <a:off x="4080" y="2976"/>
                <a:ext cx="336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8" name="Text Box 21"/>
              <p:cNvSpPr txBox="1">
                <a:spLocks noChangeArrowheads="1"/>
              </p:cNvSpPr>
              <p:nvPr/>
            </p:nvSpPr>
            <p:spPr bwMode="auto">
              <a:xfrm>
                <a:off x="4128" y="2976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400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17419" name="Oval 22"/>
            <p:cNvSpPr>
              <a:spLocks noChangeArrowheads="1"/>
            </p:cNvSpPr>
            <p:nvPr/>
          </p:nvSpPr>
          <p:spPr bwMode="auto">
            <a:xfrm>
              <a:off x="1296" y="134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Text Box 23"/>
            <p:cNvSpPr txBox="1">
              <a:spLocks noChangeArrowheads="1"/>
            </p:cNvSpPr>
            <p:nvPr/>
          </p:nvSpPr>
          <p:spPr bwMode="auto">
            <a:xfrm>
              <a:off x="1344" y="13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7421" name="Oval 24"/>
            <p:cNvSpPr>
              <a:spLocks noChangeArrowheads="1"/>
            </p:cNvSpPr>
            <p:nvPr/>
          </p:nvSpPr>
          <p:spPr bwMode="auto">
            <a:xfrm>
              <a:off x="1200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Text Box 25"/>
            <p:cNvSpPr txBox="1">
              <a:spLocks noChangeArrowheads="1"/>
            </p:cNvSpPr>
            <p:nvPr/>
          </p:nvSpPr>
          <p:spPr bwMode="auto">
            <a:xfrm>
              <a:off x="1248" y="24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7423" name="Oval 26"/>
            <p:cNvSpPr>
              <a:spLocks noChangeArrowheads="1"/>
            </p:cNvSpPr>
            <p:nvPr/>
          </p:nvSpPr>
          <p:spPr bwMode="auto">
            <a:xfrm>
              <a:off x="2304" y="12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Text Box 27"/>
            <p:cNvSpPr txBox="1">
              <a:spLocks noChangeArrowheads="1"/>
            </p:cNvSpPr>
            <p:nvPr/>
          </p:nvSpPr>
          <p:spPr bwMode="auto">
            <a:xfrm>
              <a:off x="2352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7425" name="Oval 28"/>
            <p:cNvSpPr>
              <a:spLocks noChangeArrowheads="1"/>
            </p:cNvSpPr>
            <p:nvPr/>
          </p:nvSpPr>
          <p:spPr bwMode="auto">
            <a:xfrm>
              <a:off x="3504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Text Box 29"/>
            <p:cNvSpPr txBox="1">
              <a:spLocks noChangeArrowheads="1"/>
            </p:cNvSpPr>
            <p:nvPr/>
          </p:nvSpPr>
          <p:spPr bwMode="auto">
            <a:xfrm>
              <a:off x="3552" y="12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7427" name="Oval 30"/>
            <p:cNvSpPr>
              <a:spLocks noChangeArrowheads="1"/>
            </p:cNvSpPr>
            <p:nvPr/>
          </p:nvSpPr>
          <p:spPr bwMode="auto">
            <a:xfrm>
              <a:off x="2304" y="206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Text Box 31"/>
            <p:cNvSpPr txBox="1">
              <a:spLocks noChangeArrowheads="1"/>
            </p:cNvSpPr>
            <p:nvPr/>
          </p:nvSpPr>
          <p:spPr bwMode="auto">
            <a:xfrm>
              <a:off x="2352" y="21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7429" name="Oval 32"/>
            <p:cNvSpPr>
              <a:spLocks noChangeArrowheads="1"/>
            </p:cNvSpPr>
            <p:nvPr/>
          </p:nvSpPr>
          <p:spPr bwMode="auto">
            <a:xfrm>
              <a:off x="2352" y="292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Text Box 33"/>
            <p:cNvSpPr txBox="1">
              <a:spLocks noChangeArrowheads="1"/>
            </p:cNvSpPr>
            <p:nvPr/>
          </p:nvSpPr>
          <p:spPr bwMode="auto">
            <a:xfrm>
              <a:off x="2400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7431" name="Oval 34"/>
            <p:cNvSpPr>
              <a:spLocks noChangeArrowheads="1"/>
            </p:cNvSpPr>
            <p:nvPr/>
          </p:nvSpPr>
          <p:spPr bwMode="auto">
            <a:xfrm>
              <a:off x="3552" y="23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Text Box 35"/>
            <p:cNvSpPr txBox="1">
              <a:spLocks noChangeArrowheads="1"/>
            </p:cNvSpPr>
            <p:nvPr/>
          </p:nvSpPr>
          <p:spPr bwMode="auto">
            <a:xfrm>
              <a:off x="3600" y="24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6</a:t>
              </a:r>
            </a:p>
          </p:txBody>
        </p:sp>
        <p:cxnSp>
          <p:nvCxnSpPr>
            <p:cNvPr id="17433" name="AutoShape 36"/>
            <p:cNvCxnSpPr>
              <a:cxnSpLocks noChangeShapeType="1"/>
              <a:stCxn id="17457" idx="3"/>
              <a:endCxn id="17420" idx="1"/>
            </p:cNvCxnSpPr>
            <p:nvPr/>
          </p:nvCxnSpPr>
          <p:spPr bwMode="auto">
            <a:xfrm>
              <a:off x="1008" y="1488"/>
              <a:ext cx="336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34" name="AutoShape 37"/>
            <p:cNvCxnSpPr>
              <a:cxnSpLocks noChangeShapeType="1"/>
              <a:stCxn id="17455" idx="3"/>
              <a:endCxn id="17421" idx="2"/>
            </p:cNvCxnSpPr>
            <p:nvPr/>
          </p:nvCxnSpPr>
          <p:spPr bwMode="auto">
            <a:xfrm flipV="1">
              <a:off x="960" y="2568"/>
              <a:ext cx="240" cy="24"/>
            </a:xfrm>
            <a:prstGeom prst="straightConnector1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</p:cxnSp>
        <p:cxnSp>
          <p:nvCxnSpPr>
            <p:cNvPr id="17435" name="AutoShape 38"/>
            <p:cNvCxnSpPr>
              <a:cxnSpLocks noChangeShapeType="1"/>
              <a:stCxn id="17454" idx="2"/>
              <a:endCxn id="17423" idx="0"/>
            </p:cNvCxnSpPr>
            <p:nvPr/>
          </p:nvCxnSpPr>
          <p:spPr bwMode="auto">
            <a:xfrm flipH="1">
              <a:off x="2472" y="1152"/>
              <a:ext cx="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36" name="AutoShape 39"/>
            <p:cNvCxnSpPr>
              <a:cxnSpLocks noChangeShapeType="1"/>
              <a:stCxn id="17451" idx="1"/>
              <a:endCxn id="17425" idx="6"/>
            </p:cNvCxnSpPr>
            <p:nvPr/>
          </p:nvCxnSpPr>
          <p:spPr bwMode="auto">
            <a:xfrm flipH="1" flipV="1">
              <a:off x="3840" y="1368"/>
              <a:ext cx="240" cy="24"/>
            </a:xfrm>
            <a:prstGeom prst="straightConnector1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</p:cxnSp>
        <p:cxnSp>
          <p:nvCxnSpPr>
            <p:cNvPr id="17437" name="AutoShape 40"/>
            <p:cNvCxnSpPr>
              <a:cxnSpLocks noChangeShapeType="1"/>
              <a:stCxn id="17449" idx="1"/>
              <a:endCxn id="17431" idx="6"/>
            </p:cNvCxnSpPr>
            <p:nvPr/>
          </p:nvCxnSpPr>
          <p:spPr bwMode="auto">
            <a:xfrm flipH="1" flipV="1">
              <a:off x="3888" y="2520"/>
              <a:ext cx="192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38" name="AutoShape 41"/>
            <p:cNvCxnSpPr>
              <a:cxnSpLocks noChangeShapeType="1"/>
              <a:stCxn id="17432" idx="2"/>
              <a:endCxn id="17447" idx="1"/>
            </p:cNvCxnSpPr>
            <p:nvPr/>
          </p:nvCxnSpPr>
          <p:spPr bwMode="auto">
            <a:xfrm>
              <a:off x="3706" y="2688"/>
              <a:ext cx="374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39" name="AutoShape 42"/>
            <p:cNvCxnSpPr>
              <a:cxnSpLocks noChangeShapeType="1"/>
              <a:stCxn id="17419" idx="6"/>
              <a:endCxn id="17423" idx="2"/>
            </p:cNvCxnSpPr>
            <p:nvPr/>
          </p:nvCxnSpPr>
          <p:spPr bwMode="auto">
            <a:xfrm flipV="1">
              <a:off x="1632" y="1464"/>
              <a:ext cx="672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40" name="AutoShape 43"/>
            <p:cNvCxnSpPr>
              <a:cxnSpLocks noChangeShapeType="1"/>
              <a:stCxn id="17421" idx="0"/>
              <a:endCxn id="17420" idx="2"/>
            </p:cNvCxnSpPr>
            <p:nvPr/>
          </p:nvCxnSpPr>
          <p:spPr bwMode="auto">
            <a:xfrm flipV="1">
              <a:off x="1368" y="1680"/>
              <a:ext cx="82" cy="7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41" name="AutoShape 44"/>
            <p:cNvCxnSpPr>
              <a:cxnSpLocks noChangeShapeType="1"/>
              <a:stCxn id="17421" idx="6"/>
              <a:endCxn id="17427" idx="2"/>
            </p:cNvCxnSpPr>
            <p:nvPr/>
          </p:nvCxnSpPr>
          <p:spPr bwMode="auto">
            <a:xfrm flipV="1">
              <a:off x="1536" y="2232"/>
              <a:ext cx="768" cy="336"/>
            </a:xfrm>
            <a:prstGeom prst="straightConnector1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</p:cxnSp>
        <p:cxnSp>
          <p:nvCxnSpPr>
            <p:cNvPr id="17442" name="AutoShape 45"/>
            <p:cNvCxnSpPr>
              <a:cxnSpLocks noChangeShapeType="1"/>
              <a:stCxn id="17421" idx="6"/>
              <a:endCxn id="17429" idx="2"/>
            </p:cNvCxnSpPr>
            <p:nvPr/>
          </p:nvCxnSpPr>
          <p:spPr bwMode="auto">
            <a:xfrm>
              <a:off x="1536" y="2568"/>
              <a:ext cx="816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43" name="AutoShape 46"/>
            <p:cNvCxnSpPr>
              <a:cxnSpLocks noChangeShapeType="1"/>
              <a:stCxn id="17429" idx="6"/>
              <a:endCxn id="17431" idx="2"/>
            </p:cNvCxnSpPr>
            <p:nvPr/>
          </p:nvCxnSpPr>
          <p:spPr bwMode="auto">
            <a:xfrm flipV="1">
              <a:off x="2688" y="2520"/>
              <a:ext cx="864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44" name="AutoShape 47"/>
            <p:cNvCxnSpPr>
              <a:cxnSpLocks noChangeShapeType="1"/>
              <a:stCxn id="17427" idx="6"/>
              <a:endCxn id="17432" idx="1"/>
            </p:cNvCxnSpPr>
            <p:nvPr/>
          </p:nvCxnSpPr>
          <p:spPr bwMode="auto">
            <a:xfrm>
              <a:off x="2640" y="2232"/>
              <a:ext cx="960" cy="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45" name="AutoShape 48"/>
            <p:cNvCxnSpPr>
              <a:cxnSpLocks noChangeShapeType="1"/>
              <a:stCxn id="17427" idx="6"/>
              <a:endCxn id="17425" idx="3"/>
            </p:cNvCxnSpPr>
            <p:nvPr/>
          </p:nvCxnSpPr>
          <p:spPr bwMode="auto">
            <a:xfrm flipV="1">
              <a:off x="2640" y="1487"/>
              <a:ext cx="913" cy="745"/>
            </a:xfrm>
            <a:prstGeom prst="straightConnector1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</p:cxnSp>
        <p:cxnSp>
          <p:nvCxnSpPr>
            <p:cNvPr id="17446" name="AutoShape 49"/>
            <p:cNvCxnSpPr>
              <a:cxnSpLocks noChangeShapeType="1"/>
              <a:stCxn id="17423" idx="6"/>
              <a:endCxn id="17425" idx="2"/>
            </p:cNvCxnSpPr>
            <p:nvPr/>
          </p:nvCxnSpPr>
          <p:spPr bwMode="auto">
            <a:xfrm flipV="1">
              <a:off x="2640" y="1368"/>
              <a:ext cx="864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7412" name="Text Box 50"/>
          <p:cNvSpPr txBox="1">
            <a:spLocks noChangeArrowheads="1"/>
          </p:cNvSpPr>
          <p:nvPr/>
        </p:nvSpPr>
        <p:spPr bwMode="auto">
          <a:xfrm>
            <a:off x="427038" y="5622925"/>
            <a:ext cx="84883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latin typeface="Times New Roman" pitchFamily="18" charset="0"/>
              </a:rPr>
              <a:t>Jalur komunikasi A – D terbentuk melalui routing yang terbaik dan</a:t>
            </a:r>
            <a:r>
              <a:rPr lang="id-ID" sz="2000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akan tetap selama komunikasi berlangsung/belum diputus oleh salah</a:t>
            </a:r>
            <a:r>
              <a:rPr lang="id-ID" sz="2000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satu pihak.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Connectionless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data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disertai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yang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data.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ternyata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smtClean="0"/>
              <a:t> </a:t>
            </a:r>
          </a:p>
          <a:p>
            <a:r>
              <a:rPr lang="en-US" smtClean="0"/>
              <a:t>Connection </a:t>
            </a:r>
            <a:r>
              <a:rPr lang="en-US" dirty="0" smtClean="0"/>
              <a:t>Oriented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data yang </a:t>
            </a:r>
            <a:r>
              <a:rPr lang="en-US" dirty="0" err="1" smtClean="0"/>
              <a:t>disertai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keslahan</a:t>
            </a:r>
            <a:r>
              <a:rPr lang="en-US" dirty="0" smtClean="0"/>
              <a:t> data.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terjadikesalahan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tujuannya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Connection oriented</a:t>
            </a:r>
          </a:p>
          <a:p>
            <a:pPr fontAlgn="base">
              <a:buNone/>
            </a:pPr>
            <a:r>
              <a:rPr lang="en-US" dirty="0" smtClean="0"/>
              <a:t>    [-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/>
              <a:t>pembukaan</a:t>
            </a:r>
            <a:r>
              <a:rPr lang="en-US" dirty="0"/>
              <a:t> &amp; </a:t>
            </a:r>
            <a:r>
              <a:rPr lang="en-US" dirty="0" err="1"/>
              <a:t>penutupan</a:t>
            </a:r>
            <a:r>
              <a:rPr lang="en-US" dirty="0"/>
              <a:t> </a:t>
            </a:r>
            <a:r>
              <a:rPr lang="en-US" dirty="0" err="1"/>
              <a:t>hubungan</a:t>
            </a:r>
            <a:endParaRPr lang="en-US" dirty="0"/>
          </a:p>
          <a:p>
            <a:pPr fontAlgn="base">
              <a:buNone/>
            </a:pPr>
            <a:r>
              <a:rPr lang="en-US" dirty="0" smtClean="0"/>
              <a:t>    [-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/>
              <a:t>handal</a:t>
            </a:r>
            <a:endParaRPr lang="en-US" dirty="0"/>
          </a:p>
          <a:p>
            <a:pPr fontAlgn="base">
              <a:buNone/>
            </a:pPr>
            <a:r>
              <a:rPr lang="en-US" dirty="0" smtClean="0"/>
              <a:t>     [-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/>
              <a:t>kompleks</a:t>
            </a:r>
            <a:endParaRPr lang="en-US" dirty="0"/>
          </a:p>
          <a:p>
            <a:pPr fontAlgn="base">
              <a:buNone/>
            </a:pPr>
            <a:r>
              <a:rPr lang="en-US" dirty="0" smtClean="0"/>
              <a:t>     [-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dibutuhkan</a:t>
            </a:r>
            <a:r>
              <a:rPr lang="en-US" dirty="0"/>
              <a:t> lama</a:t>
            </a:r>
          </a:p>
          <a:p>
            <a:pPr fontAlgn="base"/>
            <a:r>
              <a:rPr lang="en-US" dirty="0"/>
              <a:t>Connectionless</a:t>
            </a:r>
          </a:p>
          <a:p>
            <a:pPr fontAlgn="base">
              <a:buNone/>
            </a:pPr>
            <a:r>
              <a:rPr lang="en-US" dirty="0" smtClean="0"/>
              <a:t>     [-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pembukaan</a:t>
            </a:r>
            <a:r>
              <a:rPr lang="en-US" dirty="0"/>
              <a:t> &amp; </a:t>
            </a:r>
            <a:r>
              <a:rPr lang="en-US" dirty="0" err="1"/>
              <a:t>penutupan</a:t>
            </a:r>
            <a:r>
              <a:rPr lang="en-US" dirty="0"/>
              <a:t> </a:t>
            </a:r>
            <a:r>
              <a:rPr lang="en-US" dirty="0" err="1" smtClean="0"/>
              <a:t>hubungan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     [-Data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     [-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handal</a:t>
            </a:r>
            <a:endParaRPr lang="en-US" dirty="0"/>
          </a:p>
          <a:p>
            <a:pPr fontAlgn="base">
              <a:buNone/>
            </a:pPr>
            <a:r>
              <a:rPr lang="en-US" dirty="0" smtClean="0"/>
              <a:t>     [-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sedikit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en-US" sz="3600" dirty="0" smtClean="0"/>
              <a:t>Routing 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Routing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tehnik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yang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node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didadapatkan</a:t>
            </a:r>
            <a:r>
              <a:rPr lang="en-US" dirty="0" smtClean="0"/>
              <a:t> </a:t>
            </a:r>
            <a:r>
              <a:rPr lang="en-US" dirty="0" err="1" smtClean="0"/>
              <a:t>troughput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.</a:t>
            </a:r>
          </a:p>
          <a:p>
            <a:pPr>
              <a:spcBef>
                <a:spcPct val="50000"/>
              </a:spcBef>
            </a:pP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routing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tehnik</a:t>
            </a:r>
            <a:r>
              <a:rPr lang="en-US" dirty="0" smtClean="0"/>
              <a:t> switching </a:t>
            </a:r>
            <a:r>
              <a:rPr lang="en-US" dirty="0" err="1" smtClean="0"/>
              <a:t>antara</a:t>
            </a:r>
            <a:r>
              <a:rPr lang="en-US" dirty="0" smtClean="0"/>
              <a:t> lain :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a. Static Routing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b. Dynamic Routing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A.   Static Routing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      </a:t>
            </a:r>
            <a:r>
              <a:rPr lang="en-US" dirty="0" err="1" smtClean="0"/>
              <a:t>Pada</a:t>
            </a:r>
            <a:r>
              <a:rPr lang="en-US" dirty="0" smtClean="0"/>
              <a:t> static routing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terpola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data. Dan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menerus</a:t>
            </a:r>
            <a:r>
              <a:rPr lang="en-US" dirty="0" smtClean="0"/>
              <a:t> 	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3600" dirty="0" err="1" smtClean="0"/>
              <a:t>Swtching</a:t>
            </a:r>
            <a:endParaRPr lang="en-US" sz="3600" dirty="0" smtClean="0"/>
          </a:p>
          <a:p>
            <a:pPr>
              <a:spcBef>
                <a:spcPct val="50000"/>
              </a:spcBef>
            </a:pPr>
            <a:r>
              <a:rPr lang="en-US" dirty="0" smtClean="0"/>
              <a:t>Switching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data yang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lintas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pensklaran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terminal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terminal yang lain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/>
              <a:t>B.   Dynamic Routing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      </a:t>
            </a:r>
            <a:r>
              <a:rPr lang="en-US" dirty="0" err="1" smtClean="0"/>
              <a:t>Pada</a:t>
            </a:r>
            <a:r>
              <a:rPr lang="en-US" dirty="0" smtClean="0"/>
              <a:t> Dynamic Routing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dinamis</a:t>
            </a:r>
            <a:r>
              <a:rPr lang="en-US" dirty="0" smtClean="0"/>
              <a:t>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yang paling </a:t>
            </a:r>
            <a:r>
              <a:rPr lang="en-US" dirty="0" err="1" smtClean="0"/>
              <a:t>terbaik</a:t>
            </a:r>
            <a:r>
              <a:rPr lang="en-US" dirty="0" smtClean="0"/>
              <a:t> agar </a:t>
            </a:r>
            <a:r>
              <a:rPr lang="en-US" dirty="0" err="1" smtClean="0"/>
              <a:t>menghidari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collision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congstion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troughput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dynamic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kelas-kelas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lain:</a:t>
            </a:r>
          </a:p>
          <a:p>
            <a:pPr>
              <a:spcBef>
                <a:spcPct val="50000"/>
              </a:spcBef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/>
              <a:t>1. Alternate Routing 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    </a:t>
            </a:r>
            <a:r>
              <a:rPr lang="en-US" dirty="0" err="1" smtClean="0"/>
              <a:t>Adalah</a:t>
            </a:r>
            <a:r>
              <a:rPr lang="en-US" dirty="0" smtClean="0"/>
              <a:t> Routing-routing </a:t>
            </a:r>
            <a:r>
              <a:rPr lang="en-US" dirty="0" err="1" smtClean="0"/>
              <a:t>pilihan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end office. </a:t>
            </a:r>
            <a:r>
              <a:rPr lang="en-US" dirty="0" err="1" smtClean="0"/>
              <a:t>Tiap</a:t>
            </a:r>
            <a:r>
              <a:rPr lang="en-US" dirty="0" smtClean="0"/>
              <a:t> switch (node)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route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. Routing </a:t>
            </a:r>
            <a:r>
              <a:rPr lang="en-US" dirty="0" err="1" smtClean="0"/>
              <a:t>dicesion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dasari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status Current traffic (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ditolak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sibuk</a:t>
            </a:r>
            <a:r>
              <a:rPr lang="en-US" dirty="0" smtClean="0"/>
              <a:t> 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hirostical</a:t>
            </a:r>
            <a:r>
              <a:rPr lang="en-US" dirty="0" smtClean="0"/>
              <a:t> traffic patterns (</a:t>
            </a:r>
            <a:r>
              <a:rPr lang="en-US" dirty="0" err="1" smtClean="0"/>
              <a:t>urutan-urutan</a:t>
            </a:r>
            <a:r>
              <a:rPr lang="en-US" dirty="0" smtClean="0"/>
              <a:t> route yang </a:t>
            </a:r>
            <a:r>
              <a:rPr lang="en-US" dirty="0" err="1" smtClean="0"/>
              <a:t>diinginkan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/>
              <a:t>2.  Adaptive Routing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     </a:t>
            </a:r>
            <a:r>
              <a:rPr lang="en-US" dirty="0" err="1" smtClean="0"/>
              <a:t>Didesign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memfungsikan</a:t>
            </a:r>
            <a:r>
              <a:rPr lang="en-US" dirty="0" smtClean="0"/>
              <a:t> switch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traffic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. </a:t>
            </a:r>
            <a:r>
              <a:rPr lang="en-US" dirty="0" err="1" smtClean="0"/>
              <a:t>Situasi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switch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bertukar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routing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effisien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alternate routing</a:t>
            </a:r>
            <a:r>
              <a:rPr lang="en-US" dirty="0" smtClean="0"/>
              <a:t> 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i="1" dirty="0" smtClean="0"/>
              <a:t>resourcing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Mengapa perlu switching?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  <a:spcAft>
                <a:spcPct val="20000"/>
              </a:spcAft>
            </a:pPr>
            <a:r>
              <a:rPr lang="en-US" sz="2400" smtClean="0"/>
              <a:t>Bandwidth suatu saluran komunikasi, baik voice maupun data, tidak akan termanfaatkan maksimal jika tidak disiasati dengan teknik switching !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spcAft>
                <a:spcPct val="20000"/>
              </a:spcAft>
            </a:pPr>
            <a:r>
              <a:rPr lang="en-US" sz="2400" smtClean="0"/>
              <a:t>Tanpa switching, saluran akan terus terhubung meski sudah tidak terpakai.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spcAft>
                <a:spcPct val="20000"/>
              </a:spcAft>
            </a:pPr>
            <a:r>
              <a:rPr lang="en-US" sz="2400" smtClean="0"/>
              <a:t>Tanpa switching, biaya komunikasi jadi sangat mahal akibat monopoli pemakaian saluran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295400" y="76200"/>
            <a:ext cx="640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GB" sz="3200">
              <a:latin typeface="Times New Roman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Beberapa prinsip switching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86868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</a:pPr>
            <a:r>
              <a:rPr lang="en-US" sz="2000" dirty="0" err="1" smtClean="0"/>
              <a:t>Transmisi</a:t>
            </a:r>
            <a:r>
              <a:rPr lang="en-US" sz="2000" dirty="0" smtClean="0"/>
              <a:t> data/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jarak</a:t>
            </a:r>
            <a:r>
              <a:rPr lang="en-US" sz="2000" dirty="0" smtClean="0"/>
              <a:t> </a:t>
            </a:r>
            <a:r>
              <a:rPr lang="en-US" sz="2000" dirty="0" err="1" smtClean="0"/>
              <a:t>jauh</a:t>
            </a:r>
            <a:r>
              <a:rPr lang="en-US" sz="2000" dirty="0" smtClean="0"/>
              <a:t> </a:t>
            </a:r>
            <a:r>
              <a:rPr lang="en-US" sz="2000" dirty="0" err="1" smtClean="0"/>
              <a:t>biasanya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</a:t>
            </a:r>
            <a:r>
              <a:rPr lang="en-US" sz="2000" b="1" dirty="0" err="1" smtClean="0"/>
              <a:t>beberapa</a:t>
            </a:r>
            <a:r>
              <a:rPr lang="en-US" sz="2000" b="1" dirty="0" smtClean="0"/>
              <a:t> switching node yang </a:t>
            </a:r>
            <a:r>
              <a:rPr lang="en-US" sz="2000" b="1" dirty="0" err="1" smtClean="0"/>
              <a:t>saling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terhubung</a:t>
            </a:r>
            <a:r>
              <a:rPr lang="en-US" sz="2000" b="1" dirty="0" smtClean="0"/>
              <a:t>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membentuk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switching,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disebut</a:t>
            </a:r>
            <a:r>
              <a:rPr lang="en-US" sz="2000" dirty="0" smtClean="0"/>
              <a:t> </a:t>
            </a:r>
            <a:r>
              <a:rPr lang="en-US" sz="2000" b="1" dirty="0" err="1" smtClean="0"/>
              <a:t>jaringan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komunikasi</a:t>
            </a:r>
            <a:r>
              <a:rPr lang="en-US" sz="2000" b="1" dirty="0" smtClean="0"/>
              <a:t> switched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</a:pPr>
            <a:r>
              <a:rPr lang="en-GB" sz="2000" dirty="0" err="1" smtClean="0"/>
              <a:t>Setiap</a:t>
            </a:r>
            <a:r>
              <a:rPr lang="en-GB" sz="2000" dirty="0" smtClean="0"/>
              <a:t> node yang </a:t>
            </a:r>
            <a:r>
              <a:rPr lang="en-GB" sz="2000" dirty="0" err="1" smtClean="0"/>
              <a:t>terdapat</a:t>
            </a:r>
            <a:r>
              <a:rPr lang="en-GB" sz="2000" dirty="0" smtClean="0"/>
              <a:t> </a:t>
            </a:r>
            <a:r>
              <a:rPr lang="en-GB" sz="2000" dirty="0" err="1" smtClean="0"/>
              <a:t>dalam</a:t>
            </a:r>
            <a:r>
              <a:rPr lang="en-GB" sz="2000" dirty="0" smtClean="0"/>
              <a:t> </a:t>
            </a:r>
            <a:r>
              <a:rPr lang="en-GB" sz="2000" dirty="0" err="1" smtClean="0"/>
              <a:t>jaringan</a:t>
            </a:r>
            <a:r>
              <a:rPr lang="en-GB" sz="2000" dirty="0" smtClean="0"/>
              <a:t> switching </a:t>
            </a:r>
            <a:r>
              <a:rPr lang="en-GB" sz="2000" dirty="0" err="1" smtClean="0"/>
              <a:t>bekerja</a:t>
            </a:r>
            <a:r>
              <a:rPr lang="en-GB" sz="2000" dirty="0" smtClean="0"/>
              <a:t> </a:t>
            </a:r>
            <a:r>
              <a:rPr lang="en-GB" sz="2000" dirty="0" err="1" smtClean="0"/>
              <a:t>tanpa</a:t>
            </a:r>
            <a:r>
              <a:rPr lang="en-GB" sz="2000" dirty="0" smtClean="0"/>
              <a:t> </a:t>
            </a:r>
            <a:r>
              <a:rPr lang="en-GB" sz="2000" dirty="0" err="1" smtClean="0"/>
              <a:t>memperhatikan</a:t>
            </a:r>
            <a:r>
              <a:rPr lang="en-GB" sz="2000" dirty="0" smtClean="0"/>
              <a:t> </a:t>
            </a:r>
            <a:r>
              <a:rPr lang="en-GB" sz="2000" dirty="0" err="1" smtClean="0"/>
              <a:t>isi</a:t>
            </a:r>
            <a:r>
              <a:rPr lang="en-GB" sz="2000" dirty="0" smtClean="0"/>
              <a:t> data/ </a:t>
            </a:r>
            <a:r>
              <a:rPr lang="en-GB" sz="2000" dirty="0" err="1" smtClean="0"/>
              <a:t>informasi</a:t>
            </a:r>
            <a:r>
              <a:rPr lang="en-GB" sz="2000" dirty="0" smtClean="0"/>
              <a:t> yang </a:t>
            </a:r>
            <a:r>
              <a:rPr lang="en-GB" sz="2000" dirty="0" err="1" smtClean="0"/>
              <a:t>ditransmisikannya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</a:pPr>
            <a:r>
              <a:rPr lang="en-GB" sz="2000" dirty="0" err="1" smtClean="0"/>
              <a:t>Transmisi</a:t>
            </a:r>
            <a:r>
              <a:rPr lang="en-GB" sz="2000" dirty="0" smtClean="0"/>
              <a:t> data </a:t>
            </a:r>
            <a:r>
              <a:rPr lang="en-GB" sz="2000" dirty="0" err="1" smtClean="0"/>
              <a:t>dimulai</a:t>
            </a:r>
            <a:r>
              <a:rPr lang="en-GB" sz="2000" dirty="0" smtClean="0"/>
              <a:t> </a:t>
            </a:r>
            <a:r>
              <a:rPr lang="en-GB" sz="2000" dirty="0" err="1" smtClean="0"/>
              <a:t>dan</a:t>
            </a:r>
            <a:r>
              <a:rPr lang="en-GB" sz="2000" dirty="0" smtClean="0"/>
              <a:t> </a:t>
            </a:r>
            <a:r>
              <a:rPr lang="en-GB" sz="2000" dirty="0" err="1" smtClean="0"/>
              <a:t>diakhiri</a:t>
            </a:r>
            <a:r>
              <a:rPr lang="en-GB" sz="2000" dirty="0" smtClean="0"/>
              <a:t> </a:t>
            </a:r>
            <a:r>
              <a:rPr lang="en-GB" sz="2000" dirty="0" err="1" smtClean="0"/>
              <a:t>di</a:t>
            </a:r>
            <a:r>
              <a:rPr lang="en-GB" sz="2000" dirty="0" smtClean="0"/>
              <a:t> </a:t>
            </a:r>
            <a:r>
              <a:rPr lang="en-GB" sz="2000" dirty="0" err="1" smtClean="0"/>
              <a:t>perangkat</a:t>
            </a:r>
            <a:r>
              <a:rPr lang="en-GB" sz="2000" dirty="0" smtClean="0"/>
              <a:t> yang </a:t>
            </a:r>
            <a:r>
              <a:rPr lang="en-GB" sz="2000" dirty="0" err="1" smtClean="0"/>
              <a:t>dinamakan</a:t>
            </a:r>
            <a:r>
              <a:rPr lang="en-GB" sz="2000" dirty="0" smtClean="0"/>
              <a:t> </a:t>
            </a:r>
            <a:r>
              <a:rPr lang="en-GB" sz="2000" b="1" dirty="0" smtClean="0"/>
              <a:t>station.</a:t>
            </a:r>
            <a:r>
              <a:rPr lang="en-GB" sz="2000" dirty="0" smtClean="0"/>
              <a:t> Station </a:t>
            </a:r>
            <a:r>
              <a:rPr lang="en-GB" sz="2000" dirty="0" err="1" smtClean="0"/>
              <a:t>dapat</a:t>
            </a:r>
            <a:r>
              <a:rPr lang="en-GB" sz="2000" dirty="0" smtClean="0"/>
              <a:t> </a:t>
            </a:r>
            <a:r>
              <a:rPr lang="en-GB" sz="2000" b="1" dirty="0" err="1" smtClean="0"/>
              <a:t>berupa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komputer</a:t>
            </a:r>
            <a:r>
              <a:rPr lang="en-GB" sz="2000" b="1" dirty="0" smtClean="0"/>
              <a:t>, terminal, </a:t>
            </a:r>
            <a:r>
              <a:rPr lang="en-GB" sz="2000" b="1" dirty="0" err="1" smtClean="0"/>
              <a:t>telepon</a:t>
            </a:r>
            <a:r>
              <a:rPr lang="en-GB" sz="2000" b="1" dirty="0" smtClean="0"/>
              <a:t>, </a:t>
            </a:r>
            <a:r>
              <a:rPr lang="en-GB" sz="2000" b="1" dirty="0" err="1" smtClean="0"/>
              <a:t>dsb</a:t>
            </a:r>
            <a:r>
              <a:rPr lang="en-GB" sz="2000" b="1" dirty="0" smtClean="0"/>
              <a:t>.</a:t>
            </a:r>
            <a:endParaRPr lang="en-US" sz="2000" b="1" dirty="0" smtClean="0"/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</a:pPr>
            <a:r>
              <a:rPr lang="en-GB" sz="2000" b="1" dirty="0" smtClean="0"/>
              <a:t>Data </a:t>
            </a:r>
            <a:r>
              <a:rPr lang="en-GB" sz="2000" b="1" dirty="0" err="1" smtClean="0"/>
              <a:t>ditransmisikan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melalui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suatu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rute</a:t>
            </a:r>
            <a:r>
              <a:rPr lang="en-GB" sz="2000" b="1" dirty="0" smtClean="0"/>
              <a:t> </a:t>
            </a:r>
            <a:r>
              <a:rPr lang="en-GB" sz="2000" dirty="0" smtClean="0"/>
              <a:t>yang </a:t>
            </a:r>
            <a:r>
              <a:rPr lang="en-GB" sz="2000" dirty="0" err="1" smtClean="0"/>
              <a:t>ditentukan</a:t>
            </a:r>
            <a:r>
              <a:rPr lang="en-GB" sz="2000" dirty="0" smtClean="0"/>
              <a:t> </a:t>
            </a:r>
            <a:r>
              <a:rPr lang="en-GB" sz="2000" dirty="0" err="1" smtClean="0"/>
              <a:t>oleh</a:t>
            </a:r>
            <a:r>
              <a:rPr lang="en-GB" sz="2000" dirty="0" smtClean="0"/>
              <a:t> </a:t>
            </a:r>
            <a:r>
              <a:rPr lang="en-GB" sz="2000" dirty="0" err="1" smtClean="0"/>
              <a:t>proses</a:t>
            </a:r>
            <a:r>
              <a:rPr lang="en-GB" sz="2000" dirty="0" smtClean="0"/>
              <a:t> switching </a:t>
            </a:r>
            <a:r>
              <a:rPr lang="en-GB" sz="2000" dirty="0" err="1" smtClean="0"/>
              <a:t>di</a:t>
            </a:r>
            <a:r>
              <a:rPr lang="en-GB" sz="2000" dirty="0" smtClean="0"/>
              <a:t> </a:t>
            </a:r>
            <a:r>
              <a:rPr lang="en-GB" sz="2000" dirty="0" err="1" smtClean="0"/>
              <a:t>setiap</a:t>
            </a:r>
            <a:r>
              <a:rPr lang="en-GB" sz="2000" dirty="0" smtClean="0"/>
              <a:t> node yang </a:t>
            </a:r>
            <a:r>
              <a:rPr lang="en-GB" sz="2000" dirty="0" err="1" smtClean="0"/>
              <a:t>dilalui</a:t>
            </a:r>
            <a:r>
              <a:rPr lang="en-GB" sz="2000" dirty="0" smtClean="0"/>
              <a:t>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</a:pPr>
            <a:r>
              <a:rPr lang="en-US" sz="2000" dirty="0" err="1" smtClean="0"/>
              <a:t>Koneksi</a:t>
            </a:r>
            <a:r>
              <a:rPr lang="en-US" sz="2000" dirty="0" smtClean="0"/>
              <a:t> node </a:t>
            </a:r>
            <a:r>
              <a:rPr lang="en-US" sz="2000" dirty="0" err="1" smtClean="0"/>
              <a:t>ke</a:t>
            </a:r>
            <a:r>
              <a:rPr lang="en-US" sz="2000" dirty="0" smtClean="0"/>
              <a:t> node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 </a:t>
            </a:r>
            <a:r>
              <a:rPr lang="en-US" sz="2000" dirty="0" err="1" smtClean="0"/>
              <a:t>biasanya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b="1" dirty="0" smtClean="0"/>
              <a:t>multiplex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</a:pPr>
            <a:r>
              <a:rPr lang="en-GB" sz="2000" dirty="0" err="1" smtClean="0"/>
              <a:t>Jaringan</a:t>
            </a:r>
            <a:r>
              <a:rPr lang="en-GB" sz="2000" dirty="0" smtClean="0"/>
              <a:t> </a:t>
            </a:r>
            <a:r>
              <a:rPr lang="en-GB" sz="2000" dirty="0" err="1" smtClean="0"/>
              <a:t>komunikasi</a:t>
            </a:r>
            <a:r>
              <a:rPr lang="en-GB" sz="2000" dirty="0" smtClean="0"/>
              <a:t> </a:t>
            </a:r>
            <a:r>
              <a:rPr lang="en-GB" sz="2000" dirty="0" err="1" smtClean="0"/>
              <a:t>biasanya</a:t>
            </a:r>
            <a:r>
              <a:rPr lang="en-GB" sz="2000" dirty="0" smtClean="0"/>
              <a:t> </a:t>
            </a:r>
            <a:r>
              <a:rPr lang="en-GB" sz="2000" dirty="0" err="1" smtClean="0"/>
              <a:t>dibuat</a:t>
            </a:r>
            <a:r>
              <a:rPr lang="en-GB" sz="2000" dirty="0" smtClean="0"/>
              <a:t> </a:t>
            </a:r>
            <a:r>
              <a:rPr lang="en-GB" sz="2000" dirty="0" err="1" smtClean="0"/>
              <a:t>terhubung</a:t>
            </a:r>
            <a:r>
              <a:rPr lang="en-GB" sz="2000" dirty="0" smtClean="0"/>
              <a:t> </a:t>
            </a:r>
            <a:r>
              <a:rPr lang="en-GB" sz="2000" dirty="0" err="1" smtClean="0"/>
              <a:t>sebagian</a:t>
            </a:r>
            <a:r>
              <a:rPr lang="en-GB" sz="2000" dirty="0" smtClean="0"/>
              <a:t>. </a:t>
            </a:r>
            <a:r>
              <a:rPr lang="en-GB" sz="2000" dirty="0" err="1" smtClean="0"/>
              <a:t>Sebagian</a:t>
            </a:r>
            <a:r>
              <a:rPr lang="en-GB" sz="2000" dirty="0" smtClean="0"/>
              <a:t> </a:t>
            </a:r>
            <a:r>
              <a:rPr lang="en-GB" sz="2000" dirty="0" err="1" smtClean="0"/>
              <a:t>lainnya</a:t>
            </a:r>
            <a:r>
              <a:rPr lang="en-GB" sz="2000" dirty="0" smtClean="0"/>
              <a:t> </a:t>
            </a:r>
            <a:r>
              <a:rPr lang="en-GB" sz="2000" dirty="0" err="1" smtClean="0"/>
              <a:t>digunakan</a:t>
            </a:r>
            <a:r>
              <a:rPr lang="en-GB" sz="2000" dirty="0" smtClean="0"/>
              <a:t> </a:t>
            </a:r>
            <a:r>
              <a:rPr lang="en-GB" sz="2000" dirty="0" err="1" smtClean="0"/>
              <a:t>sebagai</a:t>
            </a:r>
            <a:r>
              <a:rPr lang="en-GB" sz="2000" dirty="0" smtClean="0"/>
              <a:t> </a:t>
            </a:r>
            <a:r>
              <a:rPr lang="en-GB" sz="2000" dirty="0" err="1" smtClean="0"/>
              <a:t>koneksi</a:t>
            </a:r>
            <a:r>
              <a:rPr lang="en-GB" sz="2000" dirty="0" smtClean="0"/>
              <a:t> redundant/back-up </a:t>
            </a:r>
            <a:r>
              <a:rPr lang="en-GB" sz="2000" dirty="0" err="1" smtClean="0"/>
              <a:t>untuk</a:t>
            </a:r>
            <a:r>
              <a:rPr lang="en-GB" sz="2000" dirty="0" smtClean="0"/>
              <a:t> </a:t>
            </a:r>
            <a:r>
              <a:rPr lang="en-GB" sz="2000" dirty="0" err="1" smtClean="0"/>
              <a:t>meningkatkan</a:t>
            </a:r>
            <a:r>
              <a:rPr lang="en-GB" sz="2000" dirty="0" smtClean="0"/>
              <a:t> </a:t>
            </a:r>
            <a:r>
              <a:rPr lang="en-GB" sz="2000" dirty="0" err="1" smtClean="0"/>
              <a:t>reliabilitas</a:t>
            </a:r>
            <a:r>
              <a:rPr lang="en-GB" sz="2000" dirty="0" smtClean="0"/>
              <a:t> </a:t>
            </a:r>
            <a:r>
              <a:rPr lang="en-GB" sz="1800" dirty="0" err="1" smtClean="0"/>
              <a:t>jaringan</a:t>
            </a:r>
            <a:r>
              <a:rPr lang="en-GB" sz="1800" dirty="0" smtClean="0"/>
              <a:t>.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 err="1" smtClean="0"/>
              <a:t>Pengiriman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switching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data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lain:</a:t>
            </a:r>
          </a:p>
          <a:p>
            <a:pPr>
              <a:spcBef>
                <a:spcPct val="50000"/>
              </a:spcBef>
              <a:buFontTx/>
              <a:buAutoNum type="alphaLcPeriod"/>
            </a:pPr>
            <a:r>
              <a:rPr lang="en-US" dirty="0" smtClean="0"/>
              <a:t>Packet Switching</a:t>
            </a:r>
          </a:p>
          <a:p>
            <a:pPr>
              <a:spcBef>
                <a:spcPct val="50000"/>
              </a:spcBef>
              <a:buFontTx/>
              <a:buAutoNum type="alphaLcPeriod"/>
            </a:pPr>
            <a:r>
              <a:rPr lang="en-US" smtClean="0"/>
              <a:t>Circuit </a:t>
            </a:r>
            <a:r>
              <a:rPr lang="en-US" smtClean="0"/>
              <a:t>Switching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AutoNum type="alphaUcPeriod"/>
            </a:pPr>
            <a:r>
              <a:rPr lang="en-US" dirty="0" smtClean="0"/>
              <a:t>Packet Switching 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	Packet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bit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yang </a:t>
            </a:r>
            <a:r>
              <a:rPr lang="en-US" dirty="0" err="1" smtClean="0"/>
              <a:t>disalurkan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data,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data </a:t>
            </a:r>
            <a:r>
              <a:rPr lang="en-US" dirty="0" err="1" smtClean="0"/>
              <a:t>diatur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format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pPr>
              <a:spcBef>
                <a:spcPct val="50000"/>
              </a:spcBef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Prinsip Packet Switching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  <a:spcAft>
                <a:spcPct val="10000"/>
              </a:spcAft>
            </a:pPr>
            <a:r>
              <a:rPr lang="en-US" sz="2000" smtClean="0"/>
              <a:t>Dalam </a:t>
            </a:r>
            <a:r>
              <a:rPr lang="en-US" sz="2000" i="1" smtClean="0"/>
              <a:t>Packet Switching</a:t>
            </a:r>
            <a:r>
              <a:rPr lang="en-US" sz="2000" smtClean="0"/>
              <a:t>, data yang ditransmisikan dibagi-bagi ke dalam paket-paket kecil (&lt;1500byte).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spcAft>
                <a:spcPct val="10000"/>
              </a:spcAft>
            </a:pPr>
            <a:r>
              <a:rPr lang="en-US" sz="2000" smtClean="0"/>
              <a:t>Jika </a:t>
            </a:r>
            <a:r>
              <a:rPr lang="en-US" sz="2000" i="1" smtClean="0"/>
              <a:t>source </a:t>
            </a:r>
            <a:r>
              <a:rPr lang="en-US" sz="2000" smtClean="0"/>
              <a:t>mempunyai </a:t>
            </a:r>
            <a:r>
              <a:rPr lang="en-US" sz="2000" i="1" smtClean="0"/>
              <a:t>message </a:t>
            </a:r>
            <a:r>
              <a:rPr lang="en-US" sz="2000" smtClean="0"/>
              <a:t>yang lebih panjang untuk dikirim, </a:t>
            </a:r>
            <a:r>
              <a:rPr lang="en-US" sz="2000" i="1" smtClean="0"/>
              <a:t>message</a:t>
            </a:r>
            <a:r>
              <a:rPr lang="en-US" sz="2000" smtClean="0"/>
              <a:t> itu akan dipecah ke dalam barisan-barisan paket.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spcAft>
                <a:spcPct val="10000"/>
              </a:spcAft>
            </a:pPr>
            <a:r>
              <a:rPr lang="en-US" sz="2000" smtClean="0"/>
              <a:t>Tiap paket berisi data dari user (data informasi yang akan dikirimkan)</a:t>
            </a:r>
            <a:r>
              <a:rPr lang="en-US" sz="2400" smtClean="0"/>
              <a:t> </a:t>
            </a:r>
            <a:r>
              <a:rPr lang="en-US" sz="2000" smtClean="0"/>
              <a:t>dan </a:t>
            </a:r>
            <a:r>
              <a:rPr lang="en-US" sz="2000" i="1" smtClean="0"/>
              <a:t>header</a:t>
            </a:r>
            <a:r>
              <a:rPr lang="en-US" sz="2000" smtClean="0"/>
              <a:t>. </a:t>
            </a:r>
            <a:r>
              <a:rPr lang="en-US" sz="2000" i="1" smtClean="0"/>
              <a:t>Header </a:t>
            </a:r>
            <a:r>
              <a:rPr lang="en-US" sz="2000" smtClean="0"/>
              <a:t>berisi minimal adalah info agar bagaimana paket bisa melalui jaringan dan mencapai alamat tujuan. Umumnya header berisi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Source (sender’s) address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1800" smtClean="0"/>
              <a:t>Destination (recipient’s) address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1800" smtClean="0"/>
              <a:t>Packet size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1800" smtClean="0"/>
              <a:t>Sequence number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1800" smtClean="0"/>
              <a:t>Error checking information</a:t>
            </a:r>
            <a:endParaRPr lang="en-US" sz="1800" b="1" i="1" smtClean="0"/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spcAft>
                <a:spcPct val="10000"/>
              </a:spcAft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696200" cy="822325"/>
          </a:xfrm>
        </p:spPr>
        <p:txBody>
          <a:bodyPr/>
          <a:lstStyle/>
          <a:p>
            <a:pPr eaLnBrk="1" hangingPunct="1"/>
            <a:r>
              <a:rPr lang="en-US" sz="4000" smtClean="0"/>
              <a:t>Mengapa perlu paketisasi? (1/2)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762000" y="2133600"/>
            <a:ext cx="8153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Untuk komunikasi end-to-end yang terdiri atas banyak link, transmisi paket memungkinkan suatu paket yang menjadi bagian dari suatu pesan diterima, diproses, dan diteruskan oleh suatu node ketika paket lainnya masih dipersiapkan </a:t>
            </a:r>
            <a:r>
              <a:rPr lang="en-US" sz="2000">
                <a:sym typeface="Wingdings" pitchFamily="2" charset="2"/>
              </a:rPr>
              <a:t> </a:t>
            </a:r>
            <a:r>
              <a:rPr lang="en-US" sz="2000" i="1">
                <a:solidFill>
                  <a:srgbClr val="FF0000"/>
                </a:solidFill>
                <a:sym typeface="Wingdings" pitchFamily="2" charset="2"/>
              </a:rPr>
              <a:t>adanya efisiensi waktu pemrosesan</a:t>
            </a:r>
            <a:r>
              <a:rPr lang="en-US" sz="2000" i="1">
                <a:solidFill>
                  <a:srgbClr val="FF0000"/>
                </a:solidFill>
              </a:rPr>
              <a:t>. </a:t>
            </a:r>
          </a:p>
          <a:p>
            <a:pPr marL="342900" indent="-342900" algn="just" eaLnBrk="1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Jumlah data yang harus di re-transmisi karena adanya error menjadi berkurang (tidak seluruh pesan perlu di re-transmisi).</a:t>
            </a:r>
          </a:p>
          <a:p>
            <a:pPr marL="342900" indent="-342900" algn="just" eaLnBrk="1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Kapasitas memori internal network node dapat dikurangi.</a:t>
            </a:r>
          </a:p>
          <a:p>
            <a:pPr marL="342900" indent="-342900" algn="just" eaLnBrk="1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Waktu transmisi dapat dikurangi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packet switching </a:t>
            </a:r>
            <a:r>
              <a:rPr lang="en-US" dirty="0" err="1" smtClean="0"/>
              <a:t>berisikan</a:t>
            </a:r>
            <a:r>
              <a:rPr lang="en-US" dirty="0" smtClean="0"/>
              <a:t>:</a:t>
            </a:r>
          </a:p>
          <a:p>
            <a:pPr>
              <a:spcBef>
                <a:spcPct val="50000"/>
              </a:spcBef>
              <a:buFontTx/>
              <a:buAutoNum type="alphaLcPeriod"/>
            </a:pP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pengirim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endParaRPr lang="en-US" dirty="0" smtClean="0"/>
          </a:p>
          <a:p>
            <a:pPr>
              <a:spcBef>
                <a:spcPct val="50000"/>
              </a:spcBef>
              <a:buFontTx/>
              <a:buAutoNum type="alphaLcPeriod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penanggulangan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</a:p>
          <a:p>
            <a:pPr>
              <a:spcBef>
                <a:spcPct val="50000"/>
              </a:spcBef>
              <a:buFontTx/>
              <a:buAutoNum type="alphaLcPeriod"/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</a:t>
            </a:r>
            <a:r>
              <a:rPr lang="en-US" dirty="0" err="1" smtClean="0"/>
              <a:t>saluran</a:t>
            </a:r>
            <a:r>
              <a:rPr lang="en-US" dirty="0" smtClean="0"/>
              <a:t> </a:t>
            </a:r>
          </a:p>
          <a:p>
            <a:pPr>
              <a:spcBef>
                <a:spcPct val="50000"/>
              </a:spcBef>
              <a:buFontTx/>
              <a:buAutoNum type="alphaLcPeriod"/>
            </a:pPr>
            <a:r>
              <a:rPr lang="en-US" dirty="0" err="1" smtClean="0"/>
              <a:t>Jaringan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switching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yang </a:t>
            </a:r>
            <a:r>
              <a:rPr lang="en-US" dirty="0" err="1" smtClean="0"/>
              <a:t>dikendalikan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tersambung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saluran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endParaRPr lang="en-US" dirty="0" smtClean="0"/>
          </a:p>
          <a:p>
            <a:pPr>
              <a:spcBef>
                <a:spcPct val="50000"/>
              </a:spcBef>
              <a:buFontTx/>
              <a:buAutoNum type="alphaLcPeriod"/>
            </a:pP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Multiplexing, </a:t>
            </a:r>
            <a:r>
              <a:rPr lang="en-US" dirty="0" err="1" smtClean="0"/>
              <a:t>contohnya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FDM </a:t>
            </a:r>
            <a:r>
              <a:rPr lang="en-US" dirty="0" err="1" smtClean="0"/>
              <a:t>atau</a:t>
            </a:r>
            <a:r>
              <a:rPr lang="en-US" dirty="0" smtClean="0"/>
              <a:t> TDM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105</TotalTime>
  <Words>1142</Words>
  <Application>Microsoft Office PowerPoint</Application>
  <PresentationFormat>On-screen Show (4:3)</PresentationFormat>
  <Paragraphs>131</Paragraphs>
  <Slides>22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Equity</vt:lpstr>
      <vt:lpstr>switching</vt:lpstr>
      <vt:lpstr>Slide 2</vt:lpstr>
      <vt:lpstr>Mengapa perlu switching?</vt:lpstr>
      <vt:lpstr>Beberapa prinsip switching</vt:lpstr>
      <vt:lpstr>Slide 5</vt:lpstr>
      <vt:lpstr>Slide 6</vt:lpstr>
      <vt:lpstr>Prinsip Packet Switching</vt:lpstr>
      <vt:lpstr>Mengapa perlu paketisasi? (1/2)</vt:lpstr>
      <vt:lpstr>Slide 9</vt:lpstr>
      <vt:lpstr>Mengapa perlu paketisasi? (2/2)</vt:lpstr>
      <vt:lpstr>Routing pada Packet Switched </vt:lpstr>
      <vt:lpstr>Circuit Switching</vt:lpstr>
      <vt:lpstr>Slide 13</vt:lpstr>
      <vt:lpstr>Slide 14</vt:lpstr>
      <vt:lpstr>Circuit Switched :  Keuntungan dan Kelemahan</vt:lpstr>
      <vt:lpstr>Routing pada Circuit Switched 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switching</dc:title>
  <dc:creator>User</dc:creator>
  <cp:lastModifiedBy>User</cp:lastModifiedBy>
  <cp:revision>4</cp:revision>
  <dcterms:created xsi:type="dcterms:W3CDTF">2017-12-14T06:10:01Z</dcterms:created>
  <dcterms:modified xsi:type="dcterms:W3CDTF">2017-12-15T07:38:58Z</dcterms:modified>
</cp:coreProperties>
</file>