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8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9BA1A-86F6-4FDD-8663-554A4B196227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5DFCB-BED0-4F45-BFAB-9B0E2847E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36E-2AF8-44F9-BF5B-F7DC4C405F40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3770-04FE-44DD-8B72-BAF80F136995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A9D4-B47E-40C1-B349-B47476A79DA1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A03-5FAE-4A2B-B02E-53264AE48613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6C8E-ACC3-4004-BEC9-1ADF8FBDFBEA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1CF-DCF6-4E51-9A68-B345DD74A848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8B86-2AF5-4579-987D-A8E791F9B3BE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F9F5-5736-464A-862D-7A6DF691607B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9DE-7816-444F-81F0-09397B44DA23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09FC-B007-4AC1-83AA-EF455A0E3A1D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9723-8DD8-42D5-B01C-F47B73F0BF3B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ACF0-634F-4623-B520-36D7A4391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Materi</a:t>
            </a:r>
            <a:r>
              <a:rPr lang="en-US" sz="3200" dirty="0" smtClean="0"/>
              <a:t> 1: </a:t>
            </a:r>
            <a:r>
              <a:rPr lang="fi-FI" sz="3200" dirty="0" smtClean="0"/>
              <a:t>Konsep Dasar Sistem Digital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</a:p>
          <a:p>
            <a:pPr marL="914400" lvl="1" indent="-514350" algn="l">
              <a:buFont typeface="+mj-lt"/>
              <a:buAutoNum type="alphaLcPeriod"/>
            </a:pPr>
            <a:r>
              <a:rPr lang="fi-FI" sz="2000" dirty="0" smtClean="0"/>
              <a:t>Sistem analog dan sistem digital</a:t>
            </a:r>
            <a:endParaRPr lang="en-US" sz="2000" dirty="0" smtClean="0"/>
          </a:p>
          <a:p>
            <a:pPr marL="914400" lvl="1" indent="-514350" algn="l">
              <a:buFont typeface="+mj-lt"/>
              <a:buAutoNum type="alphaLcPeriod"/>
            </a:pPr>
            <a:r>
              <a:rPr lang="fi-FI" sz="2000" dirty="0" smtClean="0"/>
              <a:t>Representasi sinyal biner</a:t>
            </a:r>
            <a:endParaRPr lang="en-US" sz="2000" dirty="0" smtClean="0"/>
          </a:p>
          <a:p>
            <a:pPr marL="914400" lvl="1" indent="-514350" algn="l">
              <a:buFont typeface="+mj-lt"/>
              <a:buAutoNum type="alphaLcPeriod"/>
            </a:pPr>
            <a:r>
              <a:rPr lang="fi-FI" sz="2000" dirty="0" smtClean="0"/>
              <a:t>Transmisi data serial dan paralel</a:t>
            </a:r>
            <a:endParaRPr lang="en-US" sz="2000" dirty="0" smtClean="0"/>
          </a:p>
          <a:p>
            <a:pPr marL="914400" lvl="1" indent="-514350" algn="l">
              <a:buFont typeface="+mj-lt"/>
              <a:buAutoNum type="alphaLcPeriod"/>
            </a:pPr>
            <a:r>
              <a:rPr lang="es-ES" sz="2000" dirty="0" err="1" smtClean="0"/>
              <a:t>Konsep</a:t>
            </a:r>
            <a:r>
              <a:rPr lang="es-ES" sz="2000" dirty="0" smtClean="0"/>
              <a:t> </a:t>
            </a:r>
            <a:r>
              <a:rPr lang="es-ES" sz="2000" dirty="0" err="1" smtClean="0"/>
              <a:t>memori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F19E-AD3C-4C9D-8B70-7FFA5EF87B55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b. </a:t>
            </a:r>
            <a:r>
              <a:rPr lang="en-US" sz="3600" dirty="0" err="1" smtClean="0"/>
              <a:t>Representasi</a:t>
            </a:r>
            <a:r>
              <a:rPr lang="en-US" sz="3600" dirty="0" smtClean="0"/>
              <a:t> </a:t>
            </a:r>
            <a:r>
              <a:rPr lang="en-US" sz="3600" dirty="0" err="1" smtClean="0"/>
              <a:t>sinyal</a:t>
            </a:r>
            <a:r>
              <a:rPr lang="en-US" sz="3600" dirty="0" smtClean="0"/>
              <a:t> </a:t>
            </a:r>
            <a:r>
              <a:rPr lang="en-US" sz="3600" dirty="0" err="1" smtClean="0"/>
              <a:t>biner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digital,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endParaRPr lang="en-US" sz="2400" dirty="0" smtClean="0"/>
          </a:p>
          <a:p>
            <a:r>
              <a:rPr lang="en-US" sz="2400" dirty="0" err="1" smtClean="0"/>
              <a:t>Representasi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5467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Sinyal</a:t>
            </a:r>
            <a:r>
              <a:rPr lang="en-US" sz="3200" dirty="0" smtClean="0"/>
              <a:t> digital </a:t>
            </a:r>
            <a:r>
              <a:rPr lang="en-US" sz="3200" dirty="0" err="1" smtClean="0"/>
              <a:t>dan</a:t>
            </a:r>
            <a:r>
              <a:rPr lang="en-US" sz="3200" dirty="0" smtClean="0"/>
              <a:t> diagram </a:t>
            </a:r>
            <a:r>
              <a:rPr lang="en-US" sz="3200" dirty="0" err="1" smtClean="0"/>
              <a:t>pe</a:t>
            </a:r>
            <a:r>
              <a:rPr lang="en-US" sz="3200" dirty="0" smtClean="0"/>
              <a:t>-</a:t>
            </a:r>
            <a:r>
              <a:rPr lang="en-US" sz="3200" dirty="0" err="1" smtClean="0"/>
              <a:t>waktu</a:t>
            </a:r>
            <a:r>
              <a:rPr lang="en-US" sz="3200" dirty="0" smtClean="0"/>
              <a:t>-an (</a:t>
            </a:r>
            <a:r>
              <a:rPr lang="en-US" sz="3200" i="1" dirty="0" smtClean="0"/>
              <a:t>timing diagrams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listrik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  <a:r>
              <a:rPr lang="en-US" sz="2000" dirty="0" err="1" smtClean="0"/>
              <a:t>tidaklah</a:t>
            </a:r>
            <a:r>
              <a:rPr lang="en-US" sz="2000" dirty="0" smtClean="0"/>
              <a:t> </a:t>
            </a:r>
            <a:r>
              <a:rPr lang="en-US" sz="2000" dirty="0" err="1" smtClean="0"/>
              <a:t>eksak</a:t>
            </a:r>
            <a:r>
              <a:rPr lang="en-US" sz="2000" dirty="0" smtClean="0"/>
              <a:t>, </a:t>
            </a:r>
            <a:r>
              <a:rPr lang="en-US" sz="2000" dirty="0" err="1" smtClean="0"/>
              <a:t>mis</a:t>
            </a:r>
            <a:r>
              <a:rPr lang="en-US" sz="2000" dirty="0" smtClean="0"/>
              <a:t>.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0 – 0,8 volt </a:t>
            </a:r>
            <a:r>
              <a:rPr lang="en-US" sz="2000" dirty="0" err="1" smtClean="0"/>
              <a:t>merepresentasikan</a:t>
            </a:r>
            <a:r>
              <a:rPr lang="en-US" sz="2000" dirty="0" smtClean="0"/>
              <a:t> ‘0’ </a:t>
            </a:r>
            <a:r>
              <a:rPr lang="en-US" sz="2000" dirty="0" err="1" smtClean="0"/>
              <a:t>dan</a:t>
            </a:r>
            <a:r>
              <a:rPr lang="en-US" sz="2000" dirty="0" smtClean="0"/>
              <a:t> 2 – 5 volt </a:t>
            </a:r>
            <a:r>
              <a:rPr lang="en-US" sz="2000" dirty="0" err="1" smtClean="0"/>
              <a:t>merepresentasikan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‘1’. (</a:t>
            </a:r>
            <a:r>
              <a:rPr lang="en-US" sz="2000" dirty="0" err="1" smtClean="0"/>
              <a:t>Gb</a:t>
            </a:r>
            <a:r>
              <a:rPr lang="en-US" sz="2000" dirty="0" smtClean="0"/>
              <a:t>. </a:t>
            </a:r>
            <a:r>
              <a:rPr lang="en-US" sz="2000" dirty="0"/>
              <a:t>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Timing diagram        </a:t>
            </a:r>
            <a:r>
              <a:rPr lang="en-US" sz="2000" dirty="0" err="1" smtClean="0"/>
              <a:t>grafik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tegangan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err="1" smtClean="0"/>
              <a:t>transisi</a:t>
            </a:r>
            <a:r>
              <a:rPr lang="en-US" sz="2000" dirty="0" smtClean="0"/>
              <a:t>       </a:t>
            </a:r>
            <a:r>
              <a:rPr lang="en-US" sz="2000" dirty="0" err="1" smtClean="0"/>
              <a:t>garis</a:t>
            </a:r>
            <a:r>
              <a:rPr lang="en-US" sz="2000" dirty="0" smtClean="0"/>
              <a:t> </a:t>
            </a:r>
            <a:r>
              <a:rPr lang="en-US" sz="2000" dirty="0" err="1" smtClean="0"/>
              <a:t>vertikal</a:t>
            </a:r>
            <a:r>
              <a:rPr lang="en-US" sz="2000" dirty="0" smtClean="0"/>
              <a:t>      </a:t>
            </a:r>
            <a:r>
              <a:rPr lang="en-US" sz="2000" dirty="0" err="1" smtClean="0"/>
              <a:t>pendekatan</a:t>
            </a:r>
            <a:r>
              <a:rPr lang="en-US" sz="2000" dirty="0" smtClean="0"/>
              <a:t> (‘</a:t>
            </a:r>
            <a:r>
              <a:rPr lang="en-US" sz="2000" dirty="0" err="1" smtClean="0"/>
              <a:t>idealisasi</a:t>
            </a:r>
            <a:r>
              <a:rPr lang="en-US" sz="2000" dirty="0" smtClean="0"/>
              <a:t>’)</a:t>
            </a:r>
          </a:p>
          <a:p>
            <a:r>
              <a:rPr lang="en-US" sz="2000" dirty="0" smtClean="0"/>
              <a:t>Timing diagram </a:t>
            </a:r>
            <a:r>
              <a:rPr lang="en-US" sz="2000" dirty="0" err="1" smtClean="0"/>
              <a:t>bermanfaat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</a:t>
            </a:r>
            <a:r>
              <a:rPr lang="en-US" sz="2000" dirty="0" err="1" smtClean="0"/>
              <a:t>thd</a:t>
            </a:r>
            <a:r>
              <a:rPr lang="en-US" sz="2000" dirty="0" smtClean="0"/>
              <a:t> </a:t>
            </a:r>
            <a:r>
              <a:rPr lang="en-US" sz="2000" dirty="0" err="1" smtClean="0"/>
              <a:t>wktu</a:t>
            </a:r>
            <a:r>
              <a:rPr lang="en-US" sz="2000" dirty="0" smtClean="0"/>
              <a:t>,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dlam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96792"/>
            <a:ext cx="7077075" cy="336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2514600" y="19812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52600" y="23622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429000" y="23622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rangkaian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Rangkaian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didisain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merespon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tegangan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merepresentasikan</a:t>
            </a:r>
            <a:r>
              <a:rPr lang="en-US" sz="2000" dirty="0" smtClean="0"/>
              <a:t> ‘0’ </a:t>
            </a:r>
            <a:r>
              <a:rPr lang="en-US" sz="2000" dirty="0" err="1" smtClean="0"/>
              <a:t>dan</a:t>
            </a:r>
            <a:r>
              <a:rPr lang="en-US" sz="2000" dirty="0" smtClean="0"/>
              <a:t> ‘1’. </a:t>
            </a:r>
          </a:p>
          <a:p>
            <a:r>
              <a:rPr lang="en-US" sz="2000" dirty="0" err="1" smtClean="0"/>
              <a:t>Rangkaian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→ </a:t>
            </a:r>
            <a:r>
              <a:rPr lang="en-US" sz="2000" dirty="0" err="1" smtClean="0"/>
              <a:t>tiap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(‘</a:t>
            </a:r>
            <a:r>
              <a:rPr lang="en-US" sz="2000" dirty="0" err="1" smtClean="0"/>
              <a:t>taat</a:t>
            </a:r>
            <a:r>
              <a:rPr lang="en-US" sz="2000" dirty="0" smtClean="0"/>
              <a:t>’)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(</a:t>
            </a:r>
            <a:r>
              <a:rPr lang="en-US" sz="2000" i="1" dirty="0" smtClean="0"/>
              <a:t>logic rules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IC  (</a:t>
            </a:r>
            <a:r>
              <a:rPr lang="en-US" sz="2000" i="1" dirty="0" smtClean="0"/>
              <a:t>IC = integrated circuit</a:t>
            </a:r>
            <a:r>
              <a:rPr lang="en-US" sz="2000" dirty="0" smtClean="0"/>
              <a:t>) digital →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terpadu</a:t>
            </a:r>
            <a:r>
              <a:rPr lang="en-US" sz="2000" dirty="0" smtClean="0"/>
              <a:t>,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keping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683365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 smtClean="0"/>
              <a:t>c. </a:t>
            </a:r>
            <a:r>
              <a:rPr lang="en-US" sz="3200" dirty="0" err="1" smtClean="0"/>
              <a:t>Transmisi</a:t>
            </a:r>
            <a:r>
              <a:rPr lang="en-US" sz="3200" dirty="0" smtClean="0"/>
              <a:t> </a:t>
            </a:r>
            <a:r>
              <a:rPr lang="en-US" sz="3200" dirty="0" err="1" smtClean="0"/>
              <a:t>paralel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serial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 err="1" smtClean="0"/>
              <a:t>Operasi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transmisi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lain</a:t>
            </a:r>
          </a:p>
          <a:p>
            <a:r>
              <a:rPr lang="en-US" sz="2000" dirty="0" err="1" smtClean="0"/>
              <a:t>Informasi</a:t>
            </a:r>
            <a:r>
              <a:rPr lang="en-US" sz="2000" dirty="0" smtClean="0"/>
              <a:t> →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transmisi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digital: </a:t>
            </a:r>
            <a:r>
              <a:rPr lang="en-US" sz="2000" dirty="0" err="1" smtClean="0"/>
              <a:t>paralel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serial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2581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508874"/>
            <a:ext cx="3124200" cy="230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276599"/>
            <a:ext cx="2895600" cy="255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d. Memory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‘</a:t>
            </a:r>
            <a:r>
              <a:rPr lang="en-US" sz="2000" dirty="0" err="1" smtClean="0"/>
              <a:t>mengingat</a:t>
            </a:r>
            <a:r>
              <a:rPr lang="en-US" sz="2000" dirty="0" smtClean="0"/>
              <a:t>’ →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mempertahankan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rangkain</a:t>
            </a:r>
            <a:r>
              <a:rPr lang="en-US" sz="2000" dirty="0" smtClean="0"/>
              <a:t>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‘</a:t>
            </a:r>
            <a:r>
              <a:rPr lang="en-US" sz="2000" dirty="0" err="1" smtClean="0"/>
              <a:t>keadaan</a:t>
            </a:r>
            <a:r>
              <a:rPr lang="en-US" sz="2000" dirty="0" smtClean="0"/>
              <a:t>’,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ditiadakan</a:t>
            </a:r>
            <a:r>
              <a:rPr lang="en-US" sz="2000" dirty="0" smtClean="0"/>
              <a:t> (</a:t>
            </a:r>
            <a:r>
              <a:rPr lang="en-US" sz="2000" i="1" dirty="0" smtClean="0"/>
              <a:t>remove</a:t>
            </a:r>
            <a:r>
              <a:rPr lang="en-US" sz="2000" dirty="0" smtClean="0"/>
              <a:t>).</a:t>
            </a:r>
          </a:p>
          <a:p>
            <a:r>
              <a:rPr lang="en-US" sz="2000" dirty="0" err="1" smtClean="0"/>
              <a:t>Peran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digital →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endParaRPr lang="en-US" sz="2000" dirty="0" smtClean="0"/>
          </a:p>
          <a:p>
            <a:r>
              <a:rPr lang="en-US" sz="2000" dirty="0" smtClean="0"/>
              <a:t>→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</a:t>
            </a:r>
            <a:r>
              <a:rPr lang="en-US" sz="2000" dirty="0" smtClean="0"/>
              <a:t> latches/flip-flop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7477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715000"/>
            <a:ext cx="2667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05200"/>
            <a:ext cx="4400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3505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 →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 </a:t>
            </a:r>
            <a:r>
              <a:rPr lang="en-US" dirty="0" err="1" smtClean="0"/>
              <a:t>asal</a:t>
            </a:r>
            <a:r>
              <a:rPr lang="en-US" dirty="0" smtClean="0"/>
              <a:t> (original)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 →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Komputer</a:t>
            </a:r>
            <a:r>
              <a:rPr lang="en-US" sz="4000" dirty="0" smtClean="0"/>
              <a:t> digital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keras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/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aritmatika</a:t>
            </a:r>
            <a:r>
              <a:rPr lang="en-US" sz="2400" dirty="0" smtClean="0"/>
              <a:t>,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data (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),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set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 (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: program)</a:t>
            </a:r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Unit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: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atau</a:t>
            </a:r>
            <a:r>
              <a:rPr lang="en-US" sz="2400" dirty="0" smtClean="0"/>
              <a:t> data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memory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 lvl="1"/>
            <a:r>
              <a:rPr lang="en-US" sz="2400" dirty="0" smtClean="0"/>
              <a:t>Unit </a:t>
            </a:r>
            <a:r>
              <a:rPr lang="en-US" sz="2400" dirty="0" err="1" smtClean="0"/>
              <a:t>penyimpan</a:t>
            </a:r>
            <a:r>
              <a:rPr lang="en-US" sz="2400" dirty="0" smtClean="0"/>
              <a:t>: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endParaRPr lang="en-US" sz="2400" dirty="0" smtClean="0"/>
          </a:p>
          <a:p>
            <a:pPr lvl="1"/>
            <a:r>
              <a:rPr lang="en-US" sz="2400" dirty="0" smtClean="0"/>
              <a:t>Unit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: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bagian-bagian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menyebabkan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dieksekusi</a:t>
            </a:r>
            <a:endParaRPr lang="en-US" sz="2400" dirty="0" smtClean="0"/>
          </a:p>
          <a:p>
            <a:pPr lvl="1"/>
            <a:r>
              <a:rPr lang="en-US" sz="2400" dirty="0" smtClean="0"/>
              <a:t>Unit </a:t>
            </a:r>
            <a:r>
              <a:rPr lang="en-US" sz="2400" dirty="0" err="1" smtClean="0"/>
              <a:t>arithmetika</a:t>
            </a:r>
            <a:r>
              <a:rPr lang="en-US" sz="2400" dirty="0" smtClean="0"/>
              <a:t>/</a:t>
            </a:r>
            <a:r>
              <a:rPr lang="en-US" sz="2400" dirty="0" err="1" smtClean="0"/>
              <a:t>logika</a:t>
            </a:r>
            <a:r>
              <a:rPr lang="en-US" sz="2400" dirty="0" smtClean="0"/>
              <a:t>: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kalkulasi</a:t>
            </a:r>
            <a:r>
              <a:rPr lang="en-US" sz="2400" dirty="0" smtClean="0"/>
              <a:t> </a:t>
            </a:r>
            <a:r>
              <a:rPr lang="en-US" sz="2400" dirty="0" err="1" smtClean="0"/>
              <a:t>aritmatika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endParaRPr lang="en-US" sz="2400" dirty="0" smtClean="0"/>
          </a:p>
          <a:p>
            <a:pPr lvl="1"/>
            <a:r>
              <a:rPr lang="en-US" sz="2400" dirty="0" smtClean="0"/>
              <a:t>Unit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: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menyajikan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68822" cy="94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34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5105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err="1" smtClean="0"/>
              <a:t>kontrol</a:t>
            </a:r>
            <a:r>
              <a:rPr lang="en-US" dirty="0" smtClean="0"/>
              <a:t>/</a:t>
            </a:r>
            <a:r>
              <a:rPr lang="en-US" dirty="0" err="1" smtClean="0"/>
              <a:t>aritmetik</a:t>
            </a:r>
            <a:r>
              <a:rPr lang="en-US" dirty="0" smtClean="0"/>
              <a:t> 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CPU</a:t>
            </a:r>
            <a:r>
              <a:rPr lang="en-US" dirty="0" smtClean="0"/>
              <a:t> (</a:t>
            </a:r>
            <a:r>
              <a:rPr lang="en-US" i="1" dirty="0" smtClean="0"/>
              <a:t>Central Processing Unit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: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(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):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Microcomputer  → </a:t>
            </a:r>
            <a:r>
              <a:rPr lang="en-US" i="1" dirty="0" err="1" smtClean="0"/>
              <a:t>komputer</a:t>
            </a:r>
            <a:r>
              <a:rPr lang="en-US" i="1" dirty="0" smtClean="0"/>
              <a:t> </a:t>
            </a:r>
            <a:r>
              <a:rPr lang="en-US" i="1" dirty="0" err="1" smtClean="0"/>
              <a:t>terkecil</a:t>
            </a:r>
            <a:endParaRPr lang="en-US" i="1" dirty="0" smtClean="0"/>
          </a:p>
          <a:p>
            <a:pPr lvl="1"/>
            <a:r>
              <a:rPr lang="en-US" i="1" dirty="0" smtClean="0"/>
              <a:t>      →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keping</a:t>
            </a:r>
            <a:r>
              <a:rPr lang="en-US" dirty="0" smtClean="0"/>
              <a:t> </a:t>
            </a:r>
            <a:r>
              <a:rPr lang="en-US" i="1" dirty="0" smtClean="0"/>
              <a:t>IC: </a:t>
            </a:r>
            <a:r>
              <a:rPr lang="en-US" dirty="0" smtClean="0"/>
              <a:t> </a:t>
            </a:r>
            <a:r>
              <a:rPr lang="en-US" dirty="0" err="1" smtClean="0"/>
              <a:t>keping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, </a:t>
            </a:r>
            <a:r>
              <a:rPr lang="en-US" dirty="0" err="1" smtClean="0"/>
              <a:t>keping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keping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masukan-keluaran</a:t>
            </a:r>
            <a:r>
              <a:rPr lang="en-US" dirty="0" smtClean="0"/>
              <a:t> yang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keyboard</a:t>
            </a:r>
            <a:r>
              <a:rPr lang="en-US" dirty="0" smtClean="0"/>
              <a:t>, printer,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       - general—purpose  microcomputer</a:t>
            </a:r>
          </a:p>
          <a:p>
            <a:pPr lvl="1"/>
            <a:r>
              <a:rPr lang="en-US" i="1" dirty="0" smtClean="0"/>
              <a:t>        -  dedicated microcomputer → microcontroller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Minicomputer (workstation)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mainframe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a. </a:t>
            </a:r>
            <a:r>
              <a:rPr lang="en-US" sz="3600" dirty="0" err="1" smtClean="0"/>
              <a:t>Pengenalan</a:t>
            </a:r>
            <a:r>
              <a:rPr lang="en-US" sz="3600" dirty="0" smtClean="0"/>
              <a:t>: Analog - Digital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kuantitas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: analog </a:t>
            </a:r>
            <a:r>
              <a:rPr lang="en-US" sz="2400" dirty="0" err="1" smtClean="0"/>
              <a:t>dan</a:t>
            </a:r>
            <a:r>
              <a:rPr lang="en-US" sz="2400" dirty="0" smtClean="0"/>
              <a:t> digital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 smtClean="0"/>
              <a:t>Kuantitas</a:t>
            </a:r>
            <a:r>
              <a:rPr lang="en-US" sz="2400" dirty="0" smtClean="0"/>
              <a:t> analog: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se</a:t>
            </a:r>
            <a:r>
              <a:rPr lang="id-ID" sz="2400" smtClean="0"/>
              <a:t>m</a:t>
            </a:r>
            <a:r>
              <a:rPr lang="en-US" sz="2400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interval </a:t>
            </a:r>
            <a:r>
              <a:rPr lang="en-US" sz="2400" dirty="0" err="1" smtClean="0"/>
              <a:t>kontinyu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b="1" u="sng" dirty="0" err="1" smtClean="0"/>
              <a:t>Contoh</a:t>
            </a:r>
            <a:r>
              <a:rPr lang="en-US" sz="2400" b="1" u="sng" dirty="0" smtClean="0"/>
              <a:t>: 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analog,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termometer</a:t>
            </a:r>
            <a:r>
              <a:rPr lang="en-US" sz="2400" dirty="0" smtClean="0"/>
              <a:t> Hg, ‘volume’ (</a:t>
            </a:r>
            <a:r>
              <a:rPr lang="en-US" sz="2400" dirty="0" err="1" smtClean="0"/>
              <a:t>keras-lemahnya</a:t>
            </a:r>
            <a:r>
              <a:rPr lang="en-US" sz="2400" dirty="0" smtClean="0"/>
              <a:t>) </a:t>
            </a:r>
            <a:r>
              <a:rPr lang="en-US" sz="2400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err="1" smtClean="0"/>
              <a:t>Kuantitas</a:t>
            </a:r>
            <a:r>
              <a:rPr lang="en-US" sz="2400" dirty="0" smtClean="0"/>
              <a:t> </a:t>
            </a:r>
            <a:r>
              <a:rPr lang="en-US" sz="2400" dirty="0" err="1" smtClean="0"/>
              <a:t>diskrit</a:t>
            </a:r>
            <a:r>
              <a:rPr lang="en-US" sz="2400" dirty="0" smtClean="0"/>
              <a:t>: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diskrit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Contoh</a:t>
            </a:r>
            <a:r>
              <a:rPr lang="en-US" sz="2400" b="1" u="sng" dirty="0" smtClean="0"/>
              <a:t>: 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digital,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, </a:t>
            </a:r>
            <a:r>
              <a:rPr lang="en-US" sz="2400" dirty="0" err="1" smtClean="0"/>
              <a:t>kode</a:t>
            </a:r>
            <a:r>
              <a:rPr lang="en-US" sz="2400" dirty="0" smtClean="0"/>
              <a:t> Morse,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7B26-148A-44F5-B3BA-6CBBAD9CBAB0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Sistem</a:t>
            </a:r>
            <a:r>
              <a:rPr lang="en-US" sz="2000" dirty="0" smtClean="0"/>
              <a:t> digital: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(</a:t>
            </a:r>
            <a:r>
              <a:rPr lang="en-US" sz="2000" i="1" dirty="0" smtClean="0"/>
              <a:t>devices</a:t>
            </a:r>
            <a:r>
              <a:rPr lang="en-US" sz="2000" dirty="0" smtClean="0"/>
              <a:t>) yang </a:t>
            </a:r>
            <a:r>
              <a:rPr lang="en-US" sz="2000" dirty="0" err="1" smtClean="0"/>
              <a:t>dirancang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memanipulasi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logikal</a:t>
            </a:r>
            <a:r>
              <a:rPr lang="en-US" sz="2000" dirty="0" smtClean="0"/>
              <a:t> (logical)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kuantitas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digital;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nilai-nilai</a:t>
            </a:r>
            <a:r>
              <a:rPr lang="en-US" sz="2000" dirty="0" smtClean="0"/>
              <a:t> </a:t>
            </a:r>
            <a:r>
              <a:rPr lang="en-US" sz="2000" dirty="0" err="1" smtClean="0"/>
              <a:t>diskrit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Sistem</a:t>
            </a:r>
            <a:r>
              <a:rPr lang="en-US" sz="2000" dirty="0" smtClean="0"/>
              <a:t> analog: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(</a:t>
            </a:r>
            <a:r>
              <a:rPr lang="en-US" sz="2000" i="1" dirty="0" smtClean="0"/>
              <a:t>devices</a:t>
            </a:r>
            <a:r>
              <a:rPr lang="en-US" sz="2000" dirty="0" smtClean="0"/>
              <a:t>)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memanipulasi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kuantitas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analog;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bervariasi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kontinyu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7105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953000"/>
            <a:ext cx="7162801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Kelebihan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keterbatasan</a:t>
            </a:r>
            <a:r>
              <a:rPr lang="en-US" sz="3200" dirty="0" smtClean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digital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dibandingkan</a:t>
            </a:r>
            <a:r>
              <a:rPr lang="en-US" sz="3200" dirty="0" smtClean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analog)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Keuntungan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disain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Kelebihan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presisi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-program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i="1" dirty="0" smtClean="0"/>
              <a:t>noise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Keping</a:t>
            </a:r>
            <a:r>
              <a:rPr lang="en-US" sz="2400" dirty="0" smtClean="0"/>
              <a:t> </a:t>
            </a:r>
            <a:r>
              <a:rPr lang="en-US" sz="2400" i="1" dirty="0" smtClean="0"/>
              <a:t>IC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endParaRPr lang="en-US" sz="2400" dirty="0" smtClean="0"/>
          </a:p>
          <a:p>
            <a:r>
              <a:rPr lang="en-US" sz="2400" dirty="0" err="1" smtClean="0"/>
              <a:t>Keterbatasan</a:t>
            </a:r>
            <a:r>
              <a:rPr lang="en-US" sz="2400" dirty="0" smtClean="0"/>
              <a:t>:</a:t>
            </a:r>
          </a:p>
          <a:p>
            <a:pPr algn="ctr">
              <a:buNone/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semunya</a:t>
            </a:r>
            <a:r>
              <a:rPr lang="en-US" sz="2400" dirty="0" smtClean="0"/>
              <a:t> analog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715000"/>
            <a:ext cx="4648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400" dirty="0" smtClean="0"/>
              <a:t>Agar </a:t>
            </a:r>
            <a:r>
              <a:rPr lang="en-US" sz="2400" dirty="0" err="1" smtClean="0"/>
              <a:t>kuantitas</a:t>
            </a:r>
            <a:r>
              <a:rPr lang="en-US" sz="2400" dirty="0" smtClean="0"/>
              <a:t> analog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diolah</a:t>
            </a:r>
            <a:r>
              <a:rPr lang="en-US" sz="2400" dirty="0" smtClean="0"/>
              <a:t> (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digital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Konversi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analog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</a:t>
            </a:r>
            <a:r>
              <a:rPr lang="en-US" sz="2000" dirty="0" err="1" smtClean="0"/>
              <a:t>nyata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digital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Pengolahan</a:t>
            </a:r>
            <a:r>
              <a:rPr lang="en-US" sz="2000" dirty="0" smtClean="0"/>
              <a:t> (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)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digital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Konversi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analog </a:t>
            </a:r>
            <a:r>
              <a:rPr lang="en-US" sz="2000" dirty="0" err="1" smtClean="0"/>
              <a:t>dunia</a:t>
            </a:r>
            <a:r>
              <a:rPr lang="en-US" sz="2000" dirty="0" smtClean="0"/>
              <a:t> </a:t>
            </a:r>
            <a:r>
              <a:rPr lang="en-US" sz="2000" dirty="0" err="1" smtClean="0"/>
              <a:t>nyata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848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791200"/>
            <a:ext cx="6391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Pengenalan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bilangan</a:t>
            </a:r>
            <a:r>
              <a:rPr lang="en-US" sz="3600" dirty="0" smtClean="0"/>
              <a:t> </a:t>
            </a:r>
            <a:r>
              <a:rPr lang="en-US" sz="3600" dirty="0" err="1" smtClean="0"/>
              <a:t>desimal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biner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desimal</a:t>
            </a:r>
            <a:r>
              <a:rPr lang="en-US" sz="2400" dirty="0" smtClean="0"/>
              <a:t>: </a:t>
            </a:r>
          </a:p>
          <a:p>
            <a:pPr>
              <a:buFontTx/>
              <a:buChar char="-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basis 10 ---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10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             0, 1, 2, 3, 4, 5, 6, 7, 8, </a:t>
            </a:r>
            <a:r>
              <a:rPr lang="en-US" sz="2400" dirty="0" err="1" smtClean="0"/>
              <a:t>dan</a:t>
            </a:r>
            <a:r>
              <a:rPr lang="en-US" sz="2400" dirty="0" smtClean="0"/>
              <a:t> 9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: 2745,214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40195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05200"/>
            <a:ext cx="2819400" cy="22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6477000" y="3886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4191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signifikan</a:t>
            </a:r>
            <a:r>
              <a:rPr lang="en-US" dirty="0" smtClean="0"/>
              <a:t> (</a:t>
            </a:r>
            <a:r>
              <a:rPr lang="en-US" dirty="0" err="1" smtClean="0"/>
              <a:t>tinggi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953000"/>
            <a:ext cx="2743199" cy="28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Down Arrow 11"/>
          <p:cNvSpPr/>
          <p:nvPr/>
        </p:nvSpPr>
        <p:spPr>
          <a:xfrm>
            <a:off x="6400800" y="5334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5638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paling </a:t>
            </a:r>
            <a:r>
              <a:rPr lang="en-US" dirty="0" err="1" smtClean="0"/>
              <a:t>rendah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358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0" y="1295400"/>
            <a:ext cx="426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LSD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(step) </a:t>
            </a:r>
            <a:r>
              <a:rPr lang="en-US" dirty="0" err="1" smtClean="0"/>
              <a:t>hitungan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puluhan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10 </a:t>
            </a:r>
            <a:r>
              <a:rPr lang="en-US" dirty="0" err="1" smtClean="0"/>
              <a:t>langkah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ratusan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100 </a:t>
            </a:r>
            <a:r>
              <a:rPr lang="en-US" dirty="0" err="1" smtClean="0"/>
              <a:t>langkah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dst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digit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10</a:t>
            </a:r>
            <a:r>
              <a:rPr lang="en-US" baseline="30000" dirty="0" smtClean="0"/>
              <a:t>2</a:t>
            </a:r>
            <a:r>
              <a:rPr lang="en-US" dirty="0" smtClean="0"/>
              <a:t> = 100 </a:t>
            </a:r>
            <a:r>
              <a:rPr lang="en-US" dirty="0" err="1" smtClean="0"/>
              <a:t>angka</a:t>
            </a:r>
            <a:r>
              <a:rPr lang="en-US" dirty="0" smtClean="0"/>
              <a:t> (</a:t>
            </a:r>
            <a:r>
              <a:rPr lang="en-US" dirty="0" err="1" smtClean="0"/>
              <a:t>cacahan</a:t>
            </a:r>
            <a:r>
              <a:rPr lang="en-US" dirty="0" smtClean="0"/>
              <a:t>):  </a:t>
            </a:r>
            <a:r>
              <a:rPr lang="en-US" dirty="0" err="1" smtClean="0"/>
              <a:t>dari</a:t>
            </a:r>
            <a:r>
              <a:rPr lang="en-US" dirty="0" smtClean="0"/>
              <a:t> 00 – 99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N digit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10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</a:t>
            </a:r>
            <a:r>
              <a:rPr lang="en-US" baseline="30000" dirty="0" smtClean="0"/>
              <a:t>N</a:t>
            </a:r>
            <a:r>
              <a:rPr lang="en-US" dirty="0" smtClean="0"/>
              <a:t> - 1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: </a:t>
            </a:r>
          </a:p>
          <a:p>
            <a:pPr>
              <a:buFontTx/>
              <a:buChar char="-"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basis 2 ---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2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             0 </a:t>
            </a:r>
            <a:r>
              <a:rPr lang="en-US" sz="2400" dirty="0" err="1" smtClean="0"/>
              <a:t>dan</a:t>
            </a:r>
            <a:r>
              <a:rPr lang="en-US" sz="2400" dirty="0" smtClean="0"/>
              <a:t> 1</a:t>
            </a:r>
          </a:p>
          <a:p>
            <a:pPr>
              <a:buNone/>
            </a:pPr>
            <a:r>
              <a:rPr lang="en-US" sz="2400" dirty="0" smtClean="0"/>
              <a:t>- Binary digit          ‘bit’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0" y="2286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34671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EA38-C76C-4ACC-B2B7-924957E7CF6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ACF0-634F-4623-B520-36D7A4391A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4343400" cy="330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81600"/>
            <a:ext cx="1400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876800" y="10668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digit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2</a:t>
            </a:r>
            <a:r>
              <a:rPr lang="en-US" baseline="30000" dirty="0" smtClean="0"/>
              <a:t>2</a:t>
            </a:r>
            <a:r>
              <a:rPr lang="en-US" dirty="0" smtClean="0"/>
              <a:t> =  4 </a:t>
            </a:r>
            <a:r>
              <a:rPr lang="en-US" dirty="0" err="1" smtClean="0"/>
              <a:t>angka</a:t>
            </a:r>
            <a:r>
              <a:rPr lang="en-US" dirty="0" smtClean="0"/>
              <a:t> (</a:t>
            </a:r>
            <a:r>
              <a:rPr lang="en-US" dirty="0" err="1" smtClean="0"/>
              <a:t>cacahan</a:t>
            </a:r>
            <a:r>
              <a:rPr lang="en-US" dirty="0" smtClean="0"/>
              <a:t>):  </a:t>
            </a:r>
            <a:r>
              <a:rPr lang="en-US" dirty="0" err="1" smtClean="0"/>
              <a:t>dari</a:t>
            </a:r>
            <a:r>
              <a:rPr lang="en-US" dirty="0" smtClean="0"/>
              <a:t> 00 , 01, 10, 11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N bit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– 1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859</Words>
  <Application>Microsoft Office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Materi 1: Konsep Dasar Sistem Digital</vt:lpstr>
      <vt:lpstr>a. Pengenalan: Analog - Digital</vt:lpstr>
      <vt:lpstr>Slide 3</vt:lpstr>
      <vt:lpstr>Kelebihan &amp; keterbatasan teknik digital (dibandingkan teknik analog)</vt:lpstr>
      <vt:lpstr>Slide 5</vt:lpstr>
      <vt:lpstr>Pengenalan sistem bilangan desimal dan biner</vt:lpstr>
      <vt:lpstr>Slide 7</vt:lpstr>
      <vt:lpstr>Slide 8</vt:lpstr>
      <vt:lpstr>Slide 9</vt:lpstr>
      <vt:lpstr>b. Representasi sinyal biner</vt:lpstr>
      <vt:lpstr>Sinyal digital dan diagram pe-waktu-an (timing diagrams)</vt:lpstr>
      <vt:lpstr>Rangkaian logika – rangkaian digital</vt:lpstr>
      <vt:lpstr>c. Transmisi paralel dan serial</vt:lpstr>
      <vt:lpstr>d. Memory</vt:lpstr>
      <vt:lpstr>Komputer digital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Digital</dc:title>
  <dc:creator>acer</dc:creator>
  <cp:lastModifiedBy>DELL</cp:lastModifiedBy>
  <cp:revision>41</cp:revision>
  <dcterms:created xsi:type="dcterms:W3CDTF">2014-03-03T05:00:25Z</dcterms:created>
  <dcterms:modified xsi:type="dcterms:W3CDTF">2017-02-27T17:06:43Z</dcterms:modified>
</cp:coreProperties>
</file>