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2070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6E164-1F81-42C3-8B0E-FDC059FEA1E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84CE5-E2F7-47E7-A8CB-B2F2D68C4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84CE5-E2F7-47E7-A8CB-B2F2D68C43D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84CE5-E2F7-47E7-A8CB-B2F2D68C43D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605-C0B6-4E83-BB46-2210AD554F3B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74B8-A6FF-42CE-903A-8F28A96F19E6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4408-01ED-4E62-B862-467A67222BF5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6182-68C1-44B1-84EE-AE417EC311CC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F2C1-0CD4-4DE5-9D54-0E49435647B3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E2DC-C176-4C3C-8A28-9F3F10E08735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B011-642C-42FB-B7A0-1798211D421D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AC7A-B241-4297-816E-D5D8DF0C58C7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DC1D-3CAC-474A-BD98-F705FDE7B04C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5717-E4CC-4BBD-928F-E9C865469930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253D-8D7E-41A8-8E33-6F7B24346328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F630C-3E33-4707-8CE8-137E9614B29A}" type="datetime1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Counters and Registers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7772400" cy="331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sz="2000" dirty="0" err="1" smtClean="0"/>
              <a:t>Simbol</a:t>
            </a:r>
            <a:r>
              <a:rPr lang="en-US" sz="2000" dirty="0" smtClean="0"/>
              <a:t> IEEE/ANSI </a:t>
            </a:r>
            <a:r>
              <a:rPr lang="en-US" sz="2000" dirty="0" err="1" smtClean="0"/>
              <a:t>untuk</a:t>
            </a:r>
            <a:r>
              <a:rPr lang="en-US" sz="2000" dirty="0" smtClean="0"/>
              <a:t> 74LS293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Asynchronous Counter </a:t>
            </a:r>
            <a:r>
              <a:rPr lang="en-US" sz="2000" dirty="0" err="1" smtClean="0"/>
              <a:t>keluarga</a:t>
            </a:r>
            <a:r>
              <a:rPr lang="en-US" sz="2000" dirty="0" smtClean="0"/>
              <a:t> CMOS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19200"/>
            <a:ext cx="4013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124200"/>
            <a:ext cx="24669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630114"/>
            <a:ext cx="3429000" cy="201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5334000"/>
            <a:ext cx="2590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sz="2800" dirty="0" smtClean="0"/>
              <a:t>7.4 Asynchronous Down Counter (</a:t>
            </a:r>
            <a:r>
              <a:rPr lang="en-US" sz="2800" dirty="0" err="1" smtClean="0"/>
              <a:t>cacahan</a:t>
            </a:r>
            <a:r>
              <a:rPr lang="en-US" sz="2800" dirty="0" smtClean="0"/>
              <a:t> </a:t>
            </a:r>
            <a:r>
              <a:rPr lang="en-US" sz="2800" dirty="0" err="1" smtClean="0"/>
              <a:t>mundur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762000"/>
            <a:ext cx="5105400" cy="169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43200"/>
            <a:ext cx="5181600" cy="2448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819400"/>
            <a:ext cx="4114800" cy="168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81000" y="54102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cacahan</a:t>
            </a:r>
            <a:r>
              <a:rPr lang="en-US" dirty="0" smtClean="0"/>
              <a:t> down-counter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normal: CBA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fli</a:t>
            </a:r>
            <a:r>
              <a:rPr lang="id-ID" dirty="0" smtClean="0"/>
              <a:t>p</a:t>
            </a:r>
            <a:r>
              <a:rPr lang="en-US" dirty="0" smtClean="0"/>
              <a:t>-flop </a:t>
            </a:r>
            <a:r>
              <a:rPr lang="en-US" dirty="0" smtClean="0"/>
              <a:t>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flip-flop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invertnya</a:t>
            </a:r>
            <a:r>
              <a:rPr lang="en-US" dirty="0" smtClean="0"/>
              <a:t> (</a:t>
            </a:r>
            <a:r>
              <a:rPr lang="en-US" i="1" dirty="0" smtClean="0"/>
              <a:t>inverted output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Keluaran</a:t>
            </a:r>
            <a:r>
              <a:rPr lang="en-US" dirty="0" smtClean="0"/>
              <a:t> invert: up-counter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47244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Waveform of inverted output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5. Delay </a:t>
            </a:r>
            <a:r>
              <a:rPr lang="en-US" sz="2800" dirty="0" err="1" smtClean="0"/>
              <a:t>propagasi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ripple counters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000" dirty="0" err="1" smtClean="0"/>
              <a:t>Keuntungan</a:t>
            </a:r>
            <a:r>
              <a:rPr lang="en-US" sz="2000" dirty="0" smtClean="0"/>
              <a:t> ripple counter → </a:t>
            </a:r>
            <a:r>
              <a:rPr lang="en-US" sz="2000" dirty="0" err="1" smtClean="0"/>
              <a:t>sederhana</a:t>
            </a:r>
            <a:r>
              <a:rPr lang="en-US" sz="2000" dirty="0" smtClean="0"/>
              <a:t>, </a:t>
            </a:r>
            <a:r>
              <a:rPr lang="en-US" sz="2000" dirty="0" err="1" smtClean="0"/>
              <a:t>sedikit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</a:t>
            </a:r>
            <a:endParaRPr lang="en-US" sz="2000" dirty="0" smtClean="0"/>
          </a:p>
          <a:p>
            <a:r>
              <a:rPr lang="en-US" sz="2000" dirty="0" err="1" smtClean="0"/>
              <a:t>Kekurangan</a:t>
            </a:r>
            <a:r>
              <a:rPr lang="en-US" sz="2000" dirty="0" smtClean="0"/>
              <a:t> →</a:t>
            </a:r>
            <a:r>
              <a:rPr lang="en-US" sz="2000" dirty="0" err="1" smtClean="0"/>
              <a:t>adanya</a:t>
            </a:r>
            <a:r>
              <a:rPr lang="en-US" sz="2000" dirty="0" smtClean="0"/>
              <a:t> delay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propagasi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 clock</a:t>
            </a:r>
          </a:p>
          <a:p>
            <a:pPr lvl="1">
              <a:buNone/>
            </a:pPr>
            <a:r>
              <a:rPr lang="en-US" sz="1600" dirty="0" smtClean="0"/>
              <a:t>                          </a:t>
            </a:r>
            <a:r>
              <a:rPr lang="en-US" sz="2000" dirty="0" smtClean="0"/>
              <a:t>→ (</a:t>
            </a:r>
            <a:r>
              <a:rPr lang="en-US" sz="2000" i="1" dirty="0" err="1" smtClean="0"/>
              <a:t>t</a:t>
            </a:r>
            <a:r>
              <a:rPr lang="en-US" sz="2000" baseline="-25000" dirty="0" err="1" smtClean="0"/>
              <a:t>pd</a:t>
            </a:r>
            <a:r>
              <a:rPr lang="en-US" sz="2000" dirty="0" smtClean="0"/>
              <a:t> = </a:t>
            </a:r>
            <a:r>
              <a:rPr lang="en-US" sz="2000" dirty="0" err="1" smtClean="0"/>
              <a:t>waktu</a:t>
            </a:r>
            <a:r>
              <a:rPr lang="en-US" sz="2000" dirty="0" smtClean="0"/>
              <a:t> delay </a:t>
            </a:r>
            <a:r>
              <a:rPr lang="en-US" sz="2000" dirty="0" err="1" smtClean="0"/>
              <a:t>propagasi</a:t>
            </a:r>
            <a:r>
              <a:rPr lang="en-US" sz="2000" dirty="0" smtClean="0"/>
              <a:t> inherent)</a:t>
            </a:r>
          </a:p>
          <a:p>
            <a:pPr lvl="1">
              <a:buNone/>
            </a:pPr>
            <a:r>
              <a:rPr lang="en-US" sz="2000" dirty="0" smtClean="0"/>
              <a:t>	                →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terakumulasi</a:t>
            </a:r>
            <a:r>
              <a:rPr lang="en-US" sz="2000" dirty="0" smtClean="0"/>
              <a:t>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FF </a:t>
            </a:r>
            <a:r>
              <a:rPr lang="en-US" sz="2000" dirty="0" err="1" smtClean="0"/>
              <a:t>ke</a:t>
            </a:r>
            <a:r>
              <a:rPr lang="en-US" sz="2000" dirty="0" smtClean="0"/>
              <a:t>-N</a:t>
            </a:r>
          </a:p>
          <a:p>
            <a:pPr lvl="1">
              <a:buNone/>
            </a:pPr>
            <a:r>
              <a:rPr lang="en-US" sz="2000" dirty="0" smtClean="0"/>
              <a:t>                         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berubah</a:t>
            </a:r>
            <a:r>
              <a:rPr lang="en-US" sz="2000" dirty="0" smtClean="0"/>
              <a:t> ‘state’ </a:t>
            </a:r>
            <a:r>
              <a:rPr lang="en-US" sz="2000" dirty="0" err="1" smtClean="0"/>
              <a:t>saat</a:t>
            </a:r>
            <a:r>
              <a:rPr lang="en-US" sz="2000" dirty="0" smtClean="0"/>
              <a:t> N x </a:t>
            </a:r>
            <a:r>
              <a:rPr lang="en-US" sz="2000" i="1" dirty="0" err="1" smtClean="0"/>
              <a:t>t</a:t>
            </a:r>
            <a:r>
              <a:rPr lang="en-US" sz="2000" baseline="-25000" dirty="0" err="1" smtClean="0"/>
              <a:t>pd</a:t>
            </a:r>
            <a:r>
              <a:rPr lang="en-US" sz="2000" dirty="0" smtClean="0"/>
              <a:t> </a:t>
            </a:r>
          </a:p>
          <a:p>
            <a:pPr lvl="1">
              <a:buNone/>
            </a:pPr>
            <a:r>
              <a:rPr lang="en-US" sz="2000" dirty="0" smtClean="0"/>
              <a:t>                     → </a:t>
            </a:r>
            <a:r>
              <a:rPr lang="en-US" sz="2000" dirty="0" err="1" smtClean="0"/>
              <a:t>supaya</a:t>
            </a:r>
            <a:r>
              <a:rPr lang="en-US" sz="2000" dirty="0" smtClean="0"/>
              <a:t> counter </a:t>
            </a:r>
            <a:r>
              <a:rPr lang="en-US" sz="2000" dirty="0" err="1" smtClean="0"/>
              <a:t>beroperasi</a:t>
            </a:r>
            <a:r>
              <a:rPr lang="en-US" sz="2000" dirty="0" smtClean="0"/>
              <a:t> normal </a:t>
            </a:r>
            <a:r>
              <a:rPr lang="en-US" sz="2000" dirty="0" err="1" smtClean="0"/>
              <a:t>maka</a:t>
            </a:r>
            <a:r>
              <a:rPr lang="en-US" sz="2000" dirty="0" smtClean="0"/>
              <a:t>:</a:t>
            </a:r>
          </a:p>
          <a:p>
            <a:pPr lvl="1">
              <a:buNone/>
            </a:pPr>
            <a:r>
              <a:rPr lang="en-US" sz="2000" dirty="0" smtClean="0"/>
              <a:t>	         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86200"/>
            <a:ext cx="38766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886200"/>
            <a:ext cx="3657600" cy="285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3048000"/>
            <a:ext cx="2143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3124200"/>
            <a:ext cx="4762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2895600"/>
            <a:ext cx="1752600" cy="73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sz="3200" i="1" dirty="0" smtClean="0"/>
              <a:t>6. Synchronous counters</a:t>
            </a: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838200"/>
            <a:ext cx="492971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971799"/>
            <a:ext cx="1752600" cy="384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91200" y="11430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clock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smua</a:t>
            </a:r>
            <a:r>
              <a:rPr lang="en-US" dirty="0" smtClean="0"/>
              <a:t> FF →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bersamaan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3124200"/>
            <a:ext cx="579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Flip-flop 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: 0-1-0-1-0-1 …</a:t>
            </a:r>
            <a:r>
              <a:rPr lang="en-US" dirty="0" err="1" smtClean="0"/>
              <a:t>dst</a:t>
            </a:r>
            <a:endParaRPr lang="en-US" dirty="0" smtClean="0"/>
          </a:p>
          <a:p>
            <a:r>
              <a:rPr lang="en-US" dirty="0" smtClean="0"/>
              <a:t>   → </a:t>
            </a:r>
            <a:r>
              <a:rPr lang="en-US" dirty="0" err="1" smtClean="0"/>
              <a:t>harus</a:t>
            </a:r>
            <a:r>
              <a:rPr lang="en-US" dirty="0" smtClean="0"/>
              <a:t> toggle </a:t>
            </a:r>
            <a:r>
              <a:rPr lang="en-US" dirty="0" err="1" smtClean="0"/>
              <a:t>saat</a:t>
            </a:r>
            <a:r>
              <a:rPr lang="en-US" dirty="0" smtClean="0"/>
              <a:t> NGT → J &amp; K </a:t>
            </a:r>
            <a:r>
              <a:rPr lang="en-US" dirty="0" err="1" smtClean="0"/>
              <a:t>diberi</a:t>
            </a:r>
            <a:r>
              <a:rPr lang="en-US" dirty="0" smtClean="0"/>
              <a:t> level HIGH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Flip-flop B → </a:t>
            </a:r>
            <a:r>
              <a:rPr lang="en-US" dirty="0" err="1" smtClean="0"/>
              <a:t>keluaran</a:t>
            </a:r>
            <a:r>
              <a:rPr lang="en-US" dirty="0" smtClean="0"/>
              <a:t>: 0-0-1-1-0-0-1-1-0-0-…</a:t>
            </a:r>
            <a:r>
              <a:rPr lang="en-US" dirty="0" err="1" smtClean="0"/>
              <a:t>dst</a:t>
            </a:r>
            <a:r>
              <a:rPr lang="en-US" dirty="0" smtClean="0"/>
              <a:t> → toggle </a:t>
            </a:r>
            <a:r>
              <a:rPr lang="en-US" dirty="0" err="1" smtClean="0"/>
              <a:t>tiap</a:t>
            </a:r>
            <a:r>
              <a:rPr lang="en-US" dirty="0" smtClean="0"/>
              <a:t> A = 1 → A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J-K flip-flop B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Flip-flop C → </a:t>
            </a:r>
            <a:r>
              <a:rPr lang="en-US" dirty="0" err="1" smtClean="0"/>
              <a:t>keluaran</a:t>
            </a:r>
            <a:r>
              <a:rPr lang="en-US" dirty="0" smtClean="0"/>
              <a:t>: 0-0-0-0-1-1-1-1-0-0-0-0 …. </a:t>
            </a:r>
            <a:r>
              <a:rPr lang="en-US" dirty="0" err="1" smtClean="0"/>
              <a:t>dst</a:t>
            </a:r>
            <a:r>
              <a:rPr lang="en-US" dirty="0" smtClean="0"/>
              <a:t> → toggle </a:t>
            </a:r>
            <a:r>
              <a:rPr lang="en-US" dirty="0" err="1" smtClean="0"/>
              <a:t>saat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B ‘1’ → A AND B → </a:t>
            </a:r>
            <a:r>
              <a:rPr lang="en-US" dirty="0" err="1" smtClean="0"/>
              <a:t>keluaran</a:t>
            </a:r>
            <a:r>
              <a:rPr lang="en-US" dirty="0" smtClean="0"/>
              <a:t> AB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J-K flip-flop C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Flip-flop D → </a:t>
            </a:r>
            <a:r>
              <a:rPr lang="en-US" dirty="0" err="1" smtClean="0"/>
              <a:t>keluaran</a:t>
            </a:r>
            <a:r>
              <a:rPr lang="en-US" dirty="0" smtClean="0"/>
              <a:t>: 0-0-0-0-0-0-0-0 -1-1-1-1-1-1-1-1-0-0-0-0-0-0-0-0…. </a:t>
            </a:r>
            <a:r>
              <a:rPr lang="en-US" dirty="0" err="1" smtClean="0"/>
              <a:t>dst</a:t>
            </a:r>
            <a:r>
              <a:rPr lang="en-US" dirty="0" smtClean="0"/>
              <a:t> → toggle </a:t>
            </a:r>
            <a:r>
              <a:rPr lang="en-US" dirty="0" err="1" smtClean="0"/>
              <a:t>saat</a:t>
            </a:r>
            <a:r>
              <a:rPr lang="en-US" dirty="0" smtClean="0"/>
              <a:t> A, B </a:t>
            </a:r>
            <a:r>
              <a:rPr lang="en-US" dirty="0" err="1" smtClean="0"/>
              <a:t>dan</a:t>
            </a:r>
            <a:r>
              <a:rPr lang="en-US" dirty="0" smtClean="0"/>
              <a:t> C ‘1’ → A AND B AND C→ </a:t>
            </a:r>
            <a:r>
              <a:rPr lang="en-US" dirty="0" err="1" smtClean="0"/>
              <a:t>keluaran</a:t>
            </a:r>
            <a:r>
              <a:rPr lang="en-US" dirty="0" smtClean="0"/>
              <a:t> ABC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J-K flip-flop D</a:t>
            </a:r>
          </a:p>
          <a:p>
            <a:r>
              <a:rPr lang="en-US" dirty="0" smtClean="0"/>
              <a:t>&gt;&gt;&gt; </a:t>
            </a:r>
            <a:r>
              <a:rPr lang="en-US" b="1" dirty="0" err="1" smtClean="0"/>
              <a:t>masukan</a:t>
            </a:r>
            <a:r>
              <a:rPr lang="en-US" b="1" dirty="0" smtClean="0"/>
              <a:t> J-K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b="1" dirty="0" err="1" smtClean="0"/>
              <a:t>sedemikian</a:t>
            </a:r>
            <a:r>
              <a:rPr lang="en-US" b="1" dirty="0" smtClean="0"/>
              <a:t> </a:t>
            </a:r>
            <a:r>
              <a:rPr lang="en-US" b="1" dirty="0" err="1" smtClean="0"/>
              <a:t>rupa</a:t>
            </a:r>
            <a:r>
              <a:rPr lang="en-US" b="1" dirty="0" smtClean="0"/>
              <a:t> </a:t>
            </a:r>
            <a:r>
              <a:rPr lang="en-US" b="1" dirty="0" err="1" smtClean="0"/>
              <a:t>sehingga</a:t>
            </a:r>
            <a:r>
              <a:rPr lang="en-US" b="1" dirty="0" smtClean="0"/>
              <a:t> </a:t>
            </a:r>
            <a:r>
              <a:rPr lang="en-US" b="1" dirty="0" err="1" smtClean="0"/>
              <a:t>masukan</a:t>
            </a:r>
            <a:r>
              <a:rPr lang="en-US" b="1" dirty="0" smtClean="0"/>
              <a:t> J-K </a:t>
            </a:r>
            <a:r>
              <a:rPr lang="en-US" b="1" dirty="0" err="1" smtClean="0"/>
              <a:t>akan</a:t>
            </a:r>
            <a:r>
              <a:rPr lang="en-US" b="1" dirty="0" smtClean="0"/>
              <a:t> ‘1’ </a:t>
            </a:r>
            <a:r>
              <a:rPr lang="en-US" b="1" dirty="0" err="1" smtClean="0"/>
              <a:t>saat</a:t>
            </a:r>
            <a:r>
              <a:rPr lang="en-US" b="1" dirty="0" smtClean="0"/>
              <a:t> </a:t>
            </a:r>
            <a:r>
              <a:rPr lang="en-US" b="1" dirty="0" err="1" smtClean="0"/>
              <a:t>semua</a:t>
            </a:r>
            <a:r>
              <a:rPr lang="en-US" b="1" dirty="0" smtClean="0"/>
              <a:t> </a:t>
            </a:r>
            <a:r>
              <a:rPr lang="en-US" b="1" dirty="0" err="1" smtClean="0"/>
              <a:t>keluaran</a:t>
            </a:r>
            <a:r>
              <a:rPr lang="en-US" b="1" dirty="0" smtClean="0"/>
              <a:t> FF </a:t>
            </a:r>
            <a:r>
              <a:rPr lang="en-US" b="1" dirty="0" err="1" smtClean="0"/>
              <a:t>sebelumnya</a:t>
            </a:r>
            <a:r>
              <a:rPr lang="en-US" b="1" dirty="0" smtClean="0"/>
              <a:t> HIGH </a:t>
            </a:r>
            <a:r>
              <a:rPr lang="en-US" dirty="0" smtClean="0"/>
              <a:t>&lt;&lt;&lt;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7. SYNCHRONOUS DOWN /UP COUNTERS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838200"/>
            <a:ext cx="58951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91200" y="3581400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                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counter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                 : ‘1’ → up counter;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Sinyal</a:t>
            </a:r>
            <a:r>
              <a:rPr lang="en-US" dirty="0" smtClean="0"/>
              <a:t>                  : ‘0’ → down counter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419600"/>
            <a:ext cx="914400" cy="371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581400"/>
            <a:ext cx="914400" cy="371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953000"/>
            <a:ext cx="914400" cy="371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649646"/>
            <a:ext cx="4343400" cy="304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48200" cy="411162"/>
          </a:xfrm>
        </p:spPr>
        <p:txBody>
          <a:bodyPr>
            <a:noAutofit/>
          </a:bodyPr>
          <a:lstStyle/>
          <a:p>
            <a:r>
              <a:rPr lang="en-US" sz="2800" i="1" dirty="0" smtClean="0"/>
              <a:t>8. PRESETABLE COUNTER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762000"/>
            <a:ext cx="5486400" cy="4069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9600" y="51816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i="1" dirty="0" err="1" smtClean="0"/>
              <a:t>paralel</a:t>
            </a:r>
            <a:r>
              <a:rPr lang="en-US" i="1" dirty="0" smtClean="0"/>
              <a:t> loading counter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preset →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awalan</a:t>
            </a:r>
            <a:r>
              <a:rPr lang="en-US" dirty="0" smtClean="0"/>
              <a:t> </a:t>
            </a:r>
            <a:r>
              <a:rPr lang="en-US" dirty="0" err="1" smtClean="0"/>
              <a:t>cacahan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awalan</a:t>
            </a:r>
            <a:r>
              <a:rPr lang="en-US" dirty="0" smtClean="0"/>
              <a:t> </a:t>
            </a:r>
            <a:r>
              <a:rPr lang="en-US" dirty="0" err="1" smtClean="0"/>
              <a:t>cacahan</a:t>
            </a:r>
            <a:r>
              <a:rPr lang="en-US" dirty="0" smtClean="0"/>
              <a:t> → </a:t>
            </a:r>
            <a:r>
              <a:rPr lang="en-US" dirty="0" err="1" smtClean="0"/>
              <a:t>masukan</a:t>
            </a:r>
            <a:r>
              <a:rPr lang="en-US" dirty="0" smtClean="0"/>
              <a:t> data </a:t>
            </a:r>
            <a:r>
              <a:rPr lang="en-US" dirty="0" err="1" smtClean="0"/>
              <a:t>paralel</a:t>
            </a:r>
            <a:r>
              <a:rPr lang="en-US" dirty="0" smtClean="0"/>
              <a:t> P</a:t>
            </a:r>
            <a:r>
              <a:rPr lang="en-US" baseline="-25000" dirty="0" smtClean="0"/>
              <a:t>2</a:t>
            </a:r>
            <a:r>
              <a:rPr lang="en-US" dirty="0" smtClean="0"/>
              <a:t> P</a:t>
            </a:r>
            <a:r>
              <a:rPr lang="en-US" baseline="-25000" dirty="0" smtClean="0"/>
              <a:t>1</a:t>
            </a:r>
            <a:r>
              <a:rPr lang="en-US" dirty="0" smtClean="0"/>
              <a:t> P</a:t>
            </a:r>
            <a:r>
              <a:rPr lang="en-US" baseline="-25000" dirty="0" smtClean="0"/>
              <a:t>0 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PL : LOW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Level Q</a:t>
            </a:r>
            <a:r>
              <a:rPr lang="en-US" baseline="-25000" dirty="0" smtClean="0"/>
              <a:t>2</a:t>
            </a:r>
            <a:r>
              <a:rPr lang="en-US" dirty="0" smtClean="0"/>
              <a:t> Q</a:t>
            </a:r>
            <a:r>
              <a:rPr lang="en-US" baseline="-25000" dirty="0" smtClean="0"/>
              <a:t>1</a:t>
            </a:r>
            <a:r>
              <a:rPr lang="en-US" dirty="0" smtClean="0"/>
              <a:t> Q</a:t>
            </a:r>
            <a:r>
              <a:rPr lang="en-US" baseline="-25000" dirty="0" smtClean="0"/>
              <a:t>0</a:t>
            </a:r>
            <a:r>
              <a:rPr lang="en-US" dirty="0" smtClean="0"/>
              <a:t> = level P</a:t>
            </a:r>
            <a:r>
              <a:rPr lang="en-US" baseline="-25000" dirty="0" smtClean="0"/>
              <a:t>2</a:t>
            </a:r>
            <a:r>
              <a:rPr lang="en-US" dirty="0" smtClean="0"/>
              <a:t> P</a:t>
            </a:r>
            <a:r>
              <a:rPr lang="en-US" baseline="-25000" dirty="0" smtClean="0"/>
              <a:t>1</a:t>
            </a:r>
            <a:r>
              <a:rPr lang="en-US" dirty="0" smtClean="0"/>
              <a:t> P</a:t>
            </a:r>
            <a:r>
              <a:rPr lang="en-US" baseline="-25000" dirty="0" smtClean="0"/>
              <a:t>0 </a:t>
            </a:r>
            <a:r>
              <a:rPr lang="en-US" dirty="0" smtClean="0"/>
              <a:t> ; CLK → disable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Saat</a:t>
            </a:r>
            <a:r>
              <a:rPr lang="en-US" dirty="0" smtClean="0"/>
              <a:t> PL : HIGH; CLK → enable → FF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meneruskan</a:t>
            </a:r>
            <a:r>
              <a:rPr lang="en-US" dirty="0" smtClean="0"/>
              <a:t> </a:t>
            </a:r>
            <a:r>
              <a:rPr lang="en-US" dirty="0" err="1" smtClean="0"/>
              <a:t>hitungan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867400" y="5791200"/>
            <a:ext cx="1524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6324600"/>
            <a:ext cx="1524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DECODING A COUNTER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62000"/>
            <a:ext cx="4114800" cy="104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599" y="2209800"/>
            <a:ext cx="3962727" cy="393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5943600"/>
            <a:ext cx="34956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BCD COUNTER DECODING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70675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505200"/>
            <a:ext cx="87344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SYNCHRONOUS COUNTER DESIGN</a:t>
            </a:r>
            <a:br>
              <a:rPr lang="en-US" sz="2800" dirty="0" smtClean="0"/>
            </a:br>
            <a:r>
              <a:rPr lang="en-US" sz="2800" dirty="0" smtClean="0"/>
              <a:t> (SEQUENTIAL CIRCUIT DESIGN)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82055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667000"/>
            <a:ext cx="8001000" cy="6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429000"/>
            <a:ext cx="8001000" cy="62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4114800"/>
            <a:ext cx="7391400" cy="81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5029200"/>
            <a:ext cx="7467600" cy="57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5715000"/>
            <a:ext cx="427434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638800" cy="6096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1. </a:t>
            </a:r>
            <a:r>
              <a:rPr lang="en-US" sz="3200" i="1" dirty="0" smtClean="0"/>
              <a:t>Asynchronous (ripple) counters</a:t>
            </a:r>
            <a:endParaRPr lang="en-US" sz="32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4804924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667000"/>
            <a:ext cx="6019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5000" y="685801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Pulsa</a:t>
            </a:r>
            <a:r>
              <a:rPr lang="en-US" dirty="0" smtClean="0"/>
              <a:t> clock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umpankan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CLK </a:t>
            </a:r>
            <a:r>
              <a:rPr lang="en-US" dirty="0" err="1" smtClean="0"/>
              <a:t>filp</a:t>
            </a:r>
            <a:r>
              <a:rPr lang="en-US" dirty="0" smtClean="0"/>
              <a:t>-flop A → A toggle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 </a:t>
            </a:r>
            <a:r>
              <a:rPr lang="en-US" dirty="0" err="1" smtClean="0"/>
              <a:t>pulsa</a:t>
            </a:r>
            <a:r>
              <a:rPr lang="en-US" dirty="0" smtClean="0"/>
              <a:t> clock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Keluaran</a:t>
            </a:r>
            <a:r>
              <a:rPr lang="en-US" dirty="0" smtClean="0"/>
              <a:t> normal flip-flop A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CLK B → B toggle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A.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flip-flop C </a:t>
            </a:r>
            <a:r>
              <a:rPr lang="en-US" dirty="0" err="1" smtClean="0"/>
              <a:t>dan</a:t>
            </a:r>
            <a:r>
              <a:rPr lang="en-US" dirty="0" smtClean="0"/>
              <a:t> D </a:t>
            </a:r>
            <a:r>
              <a:rPr lang="en-US" dirty="0" err="1" smtClean="0"/>
              <a:t>beruntun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30480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Keluaran</a:t>
            </a:r>
            <a:r>
              <a:rPr lang="en-US" dirty="0" smtClean="0"/>
              <a:t> flip-flop D, C, B, A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4-bit,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D </a:t>
            </a:r>
            <a:r>
              <a:rPr lang="en-US" dirty="0" err="1" smtClean="0"/>
              <a:t>sebagai</a:t>
            </a:r>
            <a:r>
              <a:rPr lang="en-US" dirty="0" smtClean="0"/>
              <a:t> MSB-</a:t>
            </a:r>
            <a:r>
              <a:rPr lang="en-US" dirty="0" err="1" smtClean="0"/>
              <a:t>nya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4600" y="4267200"/>
            <a:ext cx="281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Setelah</a:t>
            </a:r>
            <a:r>
              <a:rPr lang="en-US" dirty="0" smtClean="0"/>
              <a:t> NGT </a:t>
            </a:r>
            <a:r>
              <a:rPr lang="en-US" dirty="0" err="1" smtClean="0"/>
              <a:t>pulsa</a:t>
            </a:r>
            <a:r>
              <a:rPr lang="en-US" dirty="0" smtClean="0"/>
              <a:t> clock </a:t>
            </a:r>
            <a:r>
              <a:rPr lang="en-US" dirty="0" err="1" smtClean="0"/>
              <a:t>ke</a:t>
            </a:r>
            <a:r>
              <a:rPr lang="en-US" dirty="0" smtClean="0"/>
              <a:t> 15, flip-flop counter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1111 (ABCD), </a:t>
            </a:r>
            <a:r>
              <a:rPr lang="en-US" dirty="0" err="1" smtClean="0"/>
              <a:t>Setelah</a:t>
            </a:r>
            <a:r>
              <a:rPr lang="en-US" dirty="0" smtClean="0"/>
              <a:t> NGT </a:t>
            </a:r>
            <a:r>
              <a:rPr lang="en-US" dirty="0" err="1" smtClean="0"/>
              <a:t>pulsa</a:t>
            </a:r>
            <a:r>
              <a:rPr lang="en-US" dirty="0" smtClean="0"/>
              <a:t> clock </a:t>
            </a:r>
            <a:r>
              <a:rPr lang="en-US" dirty="0" err="1" smtClean="0"/>
              <a:t>ke</a:t>
            </a:r>
            <a:r>
              <a:rPr lang="en-US" dirty="0" smtClean="0"/>
              <a:t> 16, flip-flop counter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0000 →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pencacahan</a:t>
            </a:r>
            <a:r>
              <a:rPr lang="en-US" dirty="0" smtClean="0"/>
              <a:t> (recycled)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52400" y="5867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" y="5791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Asynchronous (ripple)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28600" y="6324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62116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flip-flop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sinkron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pulsa</a:t>
            </a:r>
            <a:r>
              <a:rPr lang="en-US" dirty="0" smtClean="0"/>
              <a:t> clock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Operasi</a:t>
            </a:r>
            <a:r>
              <a:rPr lang="en-US" dirty="0" smtClean="0"/>
              <a:t> flip-flop J-K: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76400"/>
            <a:ext cx="605079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mendisain</a:t>
            </a:r>
            <a:r>
              <a:rPr lang="en-US" sz="2000" dirty="0" smtClean="0"/>
              <a:t> counter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urutan</a:t>
            </a:r>
            <a:r>
              <a:rPr lang="en-US" sz="2000" dirty="0" smtClean="0"/>
              <a:t> </a:t>
            </a:r>
            <a:r>
              <a:rPr lang="en-US" sz="2000" dirty="0" err="1" smtClean="0"/>
              <a:t>ttt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err="1" smtClean="0"/>
              <a:t>Langkah</a:t>
            </a:r>
            <a:r>
              <a:rPr lang="en-US" sz="2000" dirty="0" smtClean="0"/>
              <a:t> -1</a:t>
            </a:r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err="1" smtClean="0"/>
              <a:t>Langkah</a:t>
            </a:r>
            <a:r>
              <a:rPr lang="en-US" sz="2000" dirty="0" smtClean="0"/>
              <a:t>-</a:t>
            </a:r>
            <a:r>
              <a:rPr lang="id-ID" sz="2000" smtClean="0"/>
              <a:t>2</a:t>
            </a: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609600"/>
            <a:ext cx="15049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00400"/>
            <a:ext cx="33909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4876800"/>
            <a:ext cx="21717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3. Langkah-3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Langkah</a:t>
            </a:r>
            <a:r>
              <a:rPr lang="en-US" sz="2000" dirty="0" smtClean="0"/>
              <a:t> -4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57200"/>
            <a:ext cx="42767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809898"/>
            <a:ext cx="5472112" cy="30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5. Langkah-5: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685800"/>
            <a:ext cx="64865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581400"/>
            <a:ext cx="6019800" cy="3043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Langkah-6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25" y="1585913"/>
            <a:ext cx="67627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SHIFT-REGISTER COUNTER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Ring counter (circulating shift register)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4926531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600200"/>
            <a:ext cx="342478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352800"/>
            <a:ext cx="18002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429000"/>
            <a:ext cx="20764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791200"/>
            <a:ext cx="635508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37399" y="3733800"/>
            <a:ext cx="2906601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34200" y="5257800"/>
            <a:ext cx="19621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Johnson 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4267200" cy="1623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295400"/>
            <a:ext cx="361696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048000"/>
            <a:ext cx="14573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3124200"/>
            <a:ext cx="23336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6019800"/>
            <a:ext cx="55435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MOD Number</a:t>
            </a:r>
          </a:p>
          <a:p>
            <a:pPr>
              <a:buNone/>
            </a:pPr>
            <a:r>
              <a:rPr lang="en-US" sz="2000" dirty="0" smtClean="0"/>
              <a:t>→ MOD-16 </a:t>
            </a:r>
            <a:r>
              <a:rPr lang="en-US" sz="2000" i="1" dirty="0" smtClean="0"/>
              <a:t>ripple counter</a:t>
            </a:r>
          </a:p>
          <a:p>
            <a:pPr>
              <a:buNone/>
            </a:pPr>
            <a:r>
              <a:rPr lang="en-US" sz="2000" i="1" dirty="0" smtClean="0"/>
              <a:t>→ Counter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16 </a:t>
            </a:r>
            <a:r>
              <a:rPr lang="en-US" sz="2000" dirty="0" err="1" smtClean="0"/>
              <a:t>keadaan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 (16 </a:t>
            </a:r>
            <a:r>
              <a:rPr lang="en-US" sz="2000" dirty="0" err="1" smtClean="0"/>
              <a:t>distincly</a:t>
            </a:r>
            <a:r>
              <a:rPr lang="en-US" sz="2000" dirty="0" smtClean="0"/>
              <a:t> states) : </a:t>
            </a:r>
            <a:r>
              <a:rPr lang="en-US" sz="2000" dirty="0" err="1" smtClean="0"/>
              <a:t>dari</a:t>
            </a:r>
            <a:r>
              <a:rPr lang="en-US" sz="2000" dirty="0" smtClean="0"/>
              <a:t> 0000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1111</a:t>
            </a:r>
          </a:p>
          <a:p>
            <a:pPr>
              <a:buNone/>
            </a:pPr>
            <a:r>
              <a:rPr lang="en-US" sz="2000" dirty="0" smtClean="0"/>
              <a:t>                      MOD number = 2</a:t>
            </a:r>
            <a:r>
              <a:rPr lang="en-US" sz="2000" i="1" baseline="30000" dirty="0" smtClean="0"/>
              <a:t>N</a:t>
            </a:r>
          </a:p>
          <a:p>
            <a:pPr>
              <a:buNone/>
            </a:pPr>
            <a:r>
              <a:rPr lang="en-US" sz="2000" i="1" dirty="0" smtClean="0"/>
              <a:t>→ </a:t>
            </a:r>
            <a:r>
              <a:rPr lang="en-US" sz="2000" dirty="0" smtClean="0"/>
              <a:t>MOD-N ; N = </a:t>
            </a:r>
            <a:r>
              <a:rPr lang="en-US" sz="2000" dirty="0" err="1" smtClean="0"/>
              <a:t>banyaknya</a:t>
            </a:r>
            <a:r>
              <a:rPr lang="en-US" sz="2000" dirty="0" smtClean="0"/>
              <a:t> flip-flop</a:t>
            </a:r>
          </a:p>
          <a:p>
            <a:pPr marL="457200" indent="-457200"/>
            <a:r>
              <a:rPr lang="en-US" sz="2000" dirty="0" err="1" smtClean="0"/>
              <a:t>Pembagi</a:t>
            </a:r>
            <a:r>
              <a:rPr lang="en-US" sz="2000" dirty="0" smtClean="0"/>
              <a:t> </a:t>
            </a:r>
            <a:r>
              <a:rPr lang="en-US" sz="2000" dirty="0" err="1" smtClean="0"/>
              <a:t>frekuensi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→ </a:t>
            </a:r>
            <a:r>
              <a:rPr lang="en-US" sz="2000" dirty="0" err="1" smtClean="0"/>
              <a:t>Sinyal</a:t>
            </a:r>
            <a:r>
              <a:rPr lang="en-US" sz="2000" dirty="0" smtClean="0"/>
              <a:t> clock : 16 kHz →</a:t>
            </a:r>
            <a:r>
              <a:rPr lang="en-US" sz="2000" dirty="0" err="1" smtClean="0"/>
              <a:t>bentuk-gelombang</a:t>
            </a:r>
            <a:r>
              <a:rPr lang="en-US" sz="2000" dirty="0" smtClean="0"/>
              <a:t>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 square wave:</a:t>
            </a:r>
          </a:p>
          <a:p>
            <a:pPr marL="457200" indent="-457200">
              <a:buNone/>
            </a:pPr>
            <a:r>
              <a:rPr lang="en-US" sz="2000" dirty="0" smtClean="0"/>
              <a:t> </a:t>
            </a:r>
            <a:r>
              <a:rPr lang="en-US" sz="1800" dirty="0" smtClean="0"/>
              <a:t>	- flip-flop A: 8 kHz</a:t>
            </a:r>
          </a:p>
          <a:p>
            <a:pPr marL="457200" indent="-457200">
              <a:buNone/>
            </a:pPr>
            <a:r>
              <a:rPr lang="en-US" sz="1800" dirty="0" smtClean="0"/>
              <a:t>	- flip-flop B: 4 kHz</a:t>
            </a:r>
          </a:p>
          <a:p>
            <a:pPr marL="457200" indent="-457200">
              <a:buNone/>
            </a:pPr>
            <a:r>
              <a:rPr lang="en-US" sz="1800" dirty="0" smtClean="0"/>
              <a:t>	- flip-flop C: 2 kHz</a:t>
            </a:r>
          </a:p>
          <a:p>
            <a:pPr marL="457200" indent="-457200">
              <a:buNone/>
            </a:pPr>
            <a:r>
              <a:rPr lang="en-US" sz="1800" dirty="0" smtClean="0"/>
              <a:t>	- flip-flop D: 1 kHz</a:t>
            </a:r>
          </a:p>
          <a:p>
            <a:pPr marL="457200" indent="-45720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1054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i="1" dirty="0" smtClean="0"/>
              <a:t>counter</a:t>
            </a:r>
            <a:r>
              <a:rPr lang="en-US" dirty="0" smtClean="0"/>
              <a:t>,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FF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(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i="1" dirty="0" smtClean="0"/>
              <a:t>MSB</a:t>
            </a:r>
            <a:r>
              <a:rPr lang="en-US" dirty="0" smtClean="0"/>
              <a:t>)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clock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MOD number </a:t>
            </a:r>
            <a:r>
              <a:rPr lang="en-US" i="1" dirty="0" smtClean="0"/>
              <a:t>counter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55320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2. Counters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MOD number &lt; 2</a:t>
            </a:r>
            <a:r>
              <a:rPr lang="en-US" sz="3200" i="1" baseline="30000" dirty="0" smtClean="0"/>
              <a:t>N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Counter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didisain</a:t>
            </a:r>
            <a:r>
              <a:rPr lang="en-US" sz="2000" dirty="0" smtClean="0"/>
              <a:t> → </a:t>
            </a:r>
            <a:r>
              <a:rPr lang="en-US" sz="2000" dirty="0" err="1" smtClean="0"/>
              <a:t>cacahan</a:t>
            </a:r>
            <a:r>
              <a:rPr lang="en-US" sz="2000" dirty="0" smtClean="0"/>
              <a:t> &lt; 2</a:t>
            </a:r>
            <a:r>
              <a:rPr lang="en-US" sz="2000" i="1" baseline="30000" dirty="0" smtClean="0"/>
              <a:t>N</a:t>
            </a:r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, counter → 6 </a:t>
            </a:r>
            <a:r>
              <a:rPr lang="en-US" sz="2000" dirty="0" err="1" smtClean="0"/>
              <a:t>cacahan</a:t>
            </a:r>
            <a:r>
              <a:rPr lang="en-US" sz="2000" dirty="0" smtClean="0"/>
              <a:t>: 000, 001, 010, 011, 100, 101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54578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14800"/>
            <a:ext cx="50006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67400" y="1828800"/>
            <a:ext cx="281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cacah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514600"/>
            <a:ext cx="685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086600" y="37338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110 (BCA’) → </a:t>
            </a:r>
            <a:r>
              <a:rPr lang="en-US" sz="1600" dirty="0" err="1" smtClean="0"/>
              <a:t>Keluaran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diinginkan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harus</a:t>
            </a:r>
            <a:r>
              <a:rPr lang="en-US" sz="1600" dirty="0" smtClean="0"/>
              <a:t> </a:t>
            </a:r>
            <a:r>
              <a:rPr lang="en-US" sz="1600" dirty="0" err="1" smtClean="0"/>
              <a:t>kembali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000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876800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11_: flip-flop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CLR,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000 → </a:t>
            </a:r>
            <a:r>
              <a:rPr lang="en-US" dirty="0" err="1" smtClean="0"/>
              <a:t>gerbang</a:t>
            </a:r>
            <a:r>
              <a:rPr lang="en-US" dirty="0" smtClean="0"/>
              <a:t> NAND →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‘0’ </a:t>
            </a:r>
            <a:r>
              <a:rPr lang="en-US" dirty="0" err="1" smtClean="0"/>
              <a:t>jika</a:t>
            </a:r>
            <a:r>
              <a:rPr lang="en-US" dirty="0" smtClean="0"/>
              <a:t> BC = 11 → </a:t>
            </a:r>
            <a:r>
              <a:rPr lang="en-US" dirty="0" err="1" smtClean="0"/>
              <a:t>mereset</a:t>
            </a:r>
            <a:r>
              <a:rPr lang="en-US" dirty="0" smtClean="0"/>
              <a:t> FF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9119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 smtClean="0"/>
              <a:t>Keluaran</a:t>
            </a:r>
            <a:r>
              <a:rPr lang="en-US" sz="2000" dirty="0" smtClean="0"/>
              <a:t> 110 </a:t>
            </a:r>
            <a:r>
              <a:rPr lang="en-US" sz="2000" dirty="0" err="1" smtClean="0"/>
              <a:t>muncul</a:t>
            </a:r>
            <a:r>
              <a:rPr lang="en-US" sz="2000" dirty="0" smtClean="0"/>
              <a:t> </a:t>
            </a:r>
            <a:r>
              <a:rPr lang="en-US" sz="2000" dirty="0" err="1" smtClean="0"/>
              <a:t>sekejap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‘clearing’ →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terlihat</a:t>
            </a:r>
            <a:r>
              <a:rPr lang="en-US" sz="2000" dirty="0" smtClean="0"/>
              <a:t> </a:t>
            </a:r>
            <a:r>
              <a:rPr lang="en-US" sz="2000" dirty="0" err="1" smtClean="0"/>
              <a:t>mata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MOD-number yang lain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didisain</a:t>
            </a:r>
            <a:r>
              <a:rPr lang="en-US" sz="2000" dirty="0" smtClean="0"/>
              <a:t> →  </a:t>
            </a:r>
            <a:r>
              <a:rPr lang="en-US" sz="2000" dirty="0" err="1" smtClean="0"/>
              <a:t>gerbang</a:t>
            </a:r>
            <a:r>
              <a:rPr lang="en-US" sz="2000" dirty="0" smtClean="0"/>
              <a:t> NAND</a:t>
            </a:r>
          </a:p>
          <a:p>
            <a:pPr>
              <a:buNone/>
            </a:pPr>
            <a:r>
              <a:rPr lang="en-US" sz="2000" dirty="0" smtClean="0"/>
              <a:t>	 → </a:t>
            </a:r>
            <a:r>
              <a:rPr lang="en-US" sz="2000" dirty="0" err="1" smtClean="0"/>
              <a:t>misal</a:t>
            </a:r>
            <a:r>
              <a:rPr lang="en-US" sz="2000" dirty="0" smtClean="0"/>
              <a:t>,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counter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MOD-7 → </a:t>
            </a:r>
            <a:r>
              <a:rPr lang="en-US" sz="2000" dirty="0" err="1" smtClean="0"/>
              <a:t>saat</a:t>
            </a:r>
            <a:r>
              <a:rPr lang="en-US" sz="2000" dirty="0" smtClean="0"/>
              <a:t> 111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segera</a:t>
            </a:r>
            <a:r>
              <a:rPr lang="en-US" sz="2000" dirty="0" smtClean="0"/>
              <a:t> reset,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masukan</a:t>
            </a:r>
            <a:r>
              <a:rPr lang="en-US" sz="2000" dirty="0" smtClean="0"/>
              <a:t> NAND = ABC = 111</a:t>
            </a:r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2971800" cy="252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14400"/>
            <a:ext cx="4038600" cy="359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810000"/>
            <a:ext cx="414321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 smtClean="0"/>
              <a:t>Contoh</a:t>
            </a:r>
            <a:r>
              <a:rPr lang="en-US" sz="2000" dirty="0" smtClean="0"/>
              <a:t>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 err="1" smtClean="0"/>
              <a:t>Tentukan</a:t>
            </a:r>
            <a:r>
              <a:rPr lang="en-US" sz="2000" dirty="0" smtClean="0"/>
              <a:t> MOD Number Counter </a:t>
            </a:r>
            <a:r>
              <a:rPr lang="en-US" sz="2000" dirty="0" err="1" smtClean="0"/>
              <a:t>berikut</a:t>
            </a:r>
            <a:endParaRPr lang="en-US" sz="20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2000" dirty="0" err="1" smtClean="0"/>
              <a:t>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frekuensi</a:t>
            </a:r>
            <a:r>
              <a:rPr lang="en-US" sz="2000" dirty="0" smtClean="0"/>
              <a:t>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 D</a:t>
            </a:r>
          </a:p>
          <a:p>
            <a:pPr marL="514350" indent="-514350">
              <a:buFont typeface="+mj-lt"/>
              <a:buAutoNum type="alphaLcParenR"/>
            </a:pPr>
            <a:endParaRPr lang="en-US" sz="2000" dirty="0" smtClean="0"/>
          </a:p>
          <a:p>
            <a:pPr marL="514350" indent="-514350">
              <a:buFont typeface="+mj-lt"/>
              <a:buAutoNum type="alphaLcParenR"/>
            </a:pPr>
            <a:endParaRPr lang="en-US" sz="2000" dirty="0" smtClean="0"/>
          </a:p>
          <a:p>
            <a:pPr marL="514350" indent="-514350">
              <a:buFont typeface="+mj-lt"/>
              <a:buAutoNum type="alphaLcParenR"/>
            </a:pPr>
            <a:endParaRPr lang="en-US" sz="2000" dirty="0" smtClean="0"/>
          </a:p>
          <a:p>
            <a:pPr marL="514350" indent="-514350">
              <a:buFont typeface="+mj-lt"/>
              <a:buAutoNum type="alphaLcParenR"/>
            </a:pPr>
            <a:endParaRPr lang="en-US" sz="2000" dirty="0" smtClean="0"/>
          </a:p>
          <a:p>
            <a:pPr marL="514350" indent="-514350">
              <a:buFont typeface="+mj-lt"/>
              <a:buAutoNum type="alphaLcParenR"/>
            </a:pPr>
            <a:endParaRPr lang="en-US" sz="2000" dirty="0" smtClean="0"/>
          </a:p>
          <a:p>
            <a:pPr marL="514350" indent="-514350">
              <a:buFont typeface="+mj-lt"/>
              <a:buAutoNum type="alphaLcParenR"/>
            </a:pPr>
            <a:endParaRPr lang="en-US" sz="2000" dirty="0" smtClean="0"/>
          </a:p>
          <a:p>
            <a:pPr marL="514350" indent="-514350">
              <a:buFont typeface="+mj-lt"/>
              <a:buAutoNum type="alphaLcParenR"/>
            </a:pPr>
            <a:endParaRPr lang="en-US" sz="2000" dirty="0" smtClean="0"/>
          </a:p>
          <a:p>
            <a:pPr marL="514350" indent="-514350">
              <a:buNone/>
            </a:pPr>
            <a:r>
              <a:rPr lang="en-US" sz="2000" u="sng" dirty="0" err="1" smtClean="0"/>
              <a:t>Solusi</a:t>
            </a:r>
            <a:r>
              <a:rPr lang="en-US" sz="2000" u="sng" dirty="0" smtClean="0"/>
              <a:t>:</a:t>
            </a:r>
          </a:p>
          <a:p>
            <a:pPr marL="514350" indent="-514350">
              <a:buNone/>
            </a:pPr>
            <a:r>
              <a:rPr lang="en-US" sz="2000" dirty="0" smtClean="0"/>
              <a:t>a) MOD-number:</a:t>
            </a:r>
          </a:p>
          <a:p>
            <a:pPr marL="514350" indent="-514350">
              <a:buFontTx/>
              <a:buChar char="-"/>
            </a:pPr>
            <a:r>
              <a:rPr lang="en-US" sz="2000" dirty="0" err="1" smtClean="0"/>
              <a:t>Banyak</a:t>
            </a:r>
            <a:r>
              <a:rPr lang="en-US" sz="2000" dirty="0" smtClean="0"/>
              <a:t> FF = 4,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tanpa</a:t>
            </a:r>
            <a:r>
              <a:rPr lang="en-US" sz="2000" dirty="0" smtClean="0"/>
              <a:t> </a:t>
            </a:r>
            <a:r>
              <a:rPr lang="en-US" sz="2000" dirty="0" err="1" smtClean="0"/>
              <a:t>gerbang</a:t>
            </a:r>
            <a:r>
              <a:rPr lang="en-US" sz="2000" dirty="0" smtClean="0"/>
              <a:t> NAND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,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mencacah</a:t>
            </a:r>
            <a:r>
              <a:rPr lang="en-US" sz="2000" dirty="0" smtClean="0"/>
              <a:t>: 0000 s/d 1111</a:t>
            </a:r>
          </a:p>
          <a:p>
            <a:pPr marL="514350" indent="-514350">
              <a:buFontTx/>
              <a:buChar char="-"/>
            </a:pPr>
            <a:r>
              <a:rPr lang="en-US" sz="2000" dirty="0" err="1" smtClean="0"/>
              <a:t>Gerbang</a:t>
            </a:r>
            <a:r>
              <a:rPr lang="en-US" sz="2000" dirty="0" smtClean="0"/>
              <a:t> NAND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 0 </a:t>
            </a:r>
            <a:r>
              <a:rPr lang="en-US" sz="2000" dirty="0" err="1" smtClean="0"/>
              <a:t>jika</a:t>
            </a:r>
            <a:r>
              <a:rPr lang="en-US" sz="2000" dirty="0" smtClean="0"/>
              <a:t> DCB = 111 (DCBA = 1110) → 1110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14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→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mencacah</a:t>
            </a:r>
            <a:r>
              <a:rPr lang="en-US" sz="2000" dirty="0" smtClean="0"/>
              <a:t> 0000 s/d 1101 </a:t>
            </a:r>
          </a:p>
          <a:p>
            <a:pPr marL="514350" indent="-514350">
              <a:buFontTx/>
              <a:buChar char="-"/>
            </a:pPr>
            <a:r>
              <a:rPr lang="en-US" sz="2000" dirty="0" err="1" smtClean="0"/>
              <a:t>Maka</a:t>
            </a:r>
            <a:r>
              <a:rPr lang="en-US" sz="2000" dirty="0" smtClean="0"/>
              <a:t> counter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MOD-14 counter</a:t>
            </a:r>
          </a:p>
          <a:p>
            <a:pPr marL="514350" indent="-514350">
              <a:buNone/>
            </a:pPr>
            <a:r>
              <a:rPr lang="en-US" sz="2000" dirty="0" smtClean="0"/>
              <a:t>b) </a:t>
            </a:r>
            <a:r>
              <a:rPr lang="en-US" sz="2000" dirty="0" err="1" smtClean="0"/>
              <a:t>Frekuensi</a:t>
            </a:r>
            <a:r>
              <a:rPr lang="en-US" sz="2000" dirty="0" smtClean="0"/>
              <a:t>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 D:</a:t>
            </a:r>
          </a:p>
          <a:p>
            <a:pPr marL="514350" indent="-514350">
              <a:buNone/>
            </a:pPr>
            <a:endParaRPr lang="en-US" sz="2000" dirty="0" smtClean="0"/>
          </a:p>
          <a:p>
            <a:pPr marL="514350" indent="-514350">
              <a:buFontTx/>
              <a:buChar char="-"/>
            </a:pPr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371600"/>
            <a:ext cx="51435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5867400"/>
            <a:ext cx="19431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3. IC Asynchronous Counter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467" y="990600"/>
            <a:ext cx="512233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143000"/>
            <a:ext cx="2438400" cy="2068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525328"/>
            <a:ext cx="5029200" cy="28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581400"/>
            <a:ext cx="3200400" cy="1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04800" y="40386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74LS293 </a:t>
            </a:r>
            <a:r>
              <a:rPr lang="en-US" dirty="0" err="1" smtClean="0"/>
              <a:t>mempunyai</a:t>
            </a:r>
            <a:r>
              <a:rPr lang="en-US" dirty="0" smtClean="0"/>
              <a:t> 4 </a:t>
            </a:r>
            <a:r>
              <a:rPr lang="en-US" dirty="0" err="1" smtClean="0"/>
              <a:t>buah</a:t>
            </a:r>
            <a:r>
              <a:rPr lang="en-US" dirty="0" smtClean="0"/>
              <a:t> flip-flop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: Q</a:t>
            </a:r>
            <a:r>
              <a:rPr lang="en-US" baseline="-25000" dirty="0" smtClean="0"/>
              <a:t>3</a:t>
            </a:r>
            <a:r>
              <a:rPr lang="en-US" dirty="0" smtClean="0"/>
              <a:t> Q</a:t>
            </a:r>
            <a:r>
              <a:rPr lang="en-US" baseline="-25000" dirty="0" smtClean="0"/>
              <a:t>2</a:t>
            </a:r>
            <a:r>
              <a:rPr lang="en-US" dirty="0" smtClean="0"/>
              <a:t> Q</a:t>
            </a:r>
            <a:r>
              <a:rPr lang="en-US" baseline="-25000" dirty="0" smtClean="0"/>
              <a:t>1</a:t>
            </a:r>
            <a:r>
              <a:rPr lang="en-US" dirty="0" smtClean="0"/>
              <a:t> Q</a:t>
            </a:r>
            <a:r>
              <a:rPr lang="en-US" baseline="-25000" dirty="0" smtClean="0"/>
              <a:t>0</a:t>
            </a:r>
          </a:p>
          <a:p>
            <a:pPr marL="342900" indent="-342900">
              <a:buAutoNum type="arabicPeriod"/>
            </a:pPr>
            <a:r>
              <a:rPr lang="en-US" dirty="0" smtClean="0"/>
              <a:t> FF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diaktivasi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NGT →          </a:t>
            </a:r>
            <a:r>
              <a:rPr lang="en-US" dirty="0" err="1" smtClean="0"/>
              <a:t>dan</a:t>
            </a:r>
            <a:r>
              <a:rPr lang="en-US" dirty="0" smtClean="0"/>
              <a:t>        ;  </a:t>
            </a:r>
            <a:r>
              <a:rPr lang="en-US" dirty="0" err="1" smtClean="0"/>
              <a:t>masukan</a:t>
            </a:r>
            <a:r>
              <a:rPr lang="en-US" dirty="0" smtClean="0"/>
              <a:t> clock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Masukan</a:t>
            </a:r>
            <a:r>
              <a:rPr lang="en-US" dirty="0" smtClean="0"/>
              <a:t> MR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MR</a:t>
            </a:r>
            <a:r>
              <a:rPr lang="en-US" baseline="-25000" dirty="0" smtClean="0"/>
              <a:t>1</a:t>
            </a:r>
            <a:r>
              <a:rPr lang="en-US" dirty="0" smtClean="0"/>
              <a:t> → master reset → </a:t>
            </a:r>
            <a:r>
              <a:rPr lang="en-US" dirty="0" err="1" smtClean="0"/>
              <a:t>masukan</a:t>
            </a:r>
            <a:r>
              <a:rPr lang="en-US" dirty="0" smtClean="0"/>
              <a:t> C</a:t>
            </a:r>
            <a:r>
              <a:rPr lang="en-US" baseline="-25000" dirty="0" smtClean="0"/>
              <a:t>D</a:t>
            </a:r>
            <a:r>
              <a:rPr lang="en-US" dirty="0" smtClean="0"/>
              <a:t> : asynchronous active-LOW CLEAR → </a:t>
            </a:r>
            <a:r>
              <a:rPr lang="en-US" dirty="0" err="1" smtClean="0"/>
              <a:t>dua-duanya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HIGH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mereset</a:t>
            </a:r>
            <a:r>
              <a:rPr lang="en-US" dirty="0" smtClean="0"/>
              <a:t> counter </a:t>
            </a:r>
            <a:r>
              <a:rPr lang="en-US" dirty="0" err="1" smtClean="0"/>
              <a:t>ke</a:t>
            </a:r>
            <a:r>
              <a:rPr lang="en-US" dirty="0" smtClean="0"/>
              <a:t> 0000</a:t>
            </a:r>
          </a:p>
          <a:p>
            <a:pPr marL="342900" indent="-342900">
              <a:buAutoNum type="arabicPeriod"/>
            </a:pPr>
            <a:r>
              <a:rPr lang="en-US" dirty="0" smtClean="0"/>
              <a:t>Q</a:t>
            </a:r>
            <a:r>
              <a:rPr lang="en-US" baseline="-25000" dirty="0" smtClean="0"/>
              <a:t>3</a:t>
            </a:r>
            <a:r>
              <a:rPr lang="en-US" dirty="0" smtClean="0"/>
              <a:t>, Q</a:t>
            </a:r>
            <a:r>
              <a:rPr lang="en-US" baseline="-25000" dirty="0" smtClean="0"/>
              <a:t>2</a:t>
            </a:r>
            <a:r>
              <a:rPr lang="en-US" dirty="0" smtClean="0"/>
              <a:t>, Q</a:t>
            </a:r>
            <a:r>
              <a:rPr lang="en-US" baseline="-25000" dirty="0" smtClean="0"/>
              <a:t>1</a:t>
            </a:r>
            <a:r>
              <a:rPr lang="en-US" dirty="0" smtClean="0"/>
              <a:t> → </a:t>
            </a:r>
            <a:r>
              <a:rPr lang="en-US" dirty="0" err="1" smtClean="0"/>
              <a:t>terkoneksi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internal →  </a:t>
            </a:r>
            <a:r>
              <a:rPr lang="en-US" dirty="0" err="1" smtClean="0"/>
              <a:t>membentuk</a:t>
            </a:r>
            <a:r>
              <a:rPr lang="en-US" dirty="0" smtClean="0"/>
              <a:t> 3-bit ripple counter </a:t>
            </a:r>
          </a:p>
          <a:p>
            <a:pPr marL="342900" indent="-342900"/>
            <a:r>
              <a:rPr lang="en-US" dirty="0" smtClean="0"/>
              <a:t>       Q</a:t>
            </a:r>
            <a:r>
              <a:rPr lang="en-US" baseline="-25000" dirty="0" smtClean="0"/>
              <a:t>0</a:t>
            </a:r>
            <a:r>
              <a:rPr lang="en-US" dirty="0" smtClean="0"/>
              <a:t> →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terkoneksi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internal →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4343400"/>
            <a:ext cx="342900" cy="28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4343400"/>
            <a:ext cx="333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u="sng" dirty="0" err="1" smtClean="0"/>
              <a:t>Contoh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penggunaan</a:t>
            </a:r>
            <a:r>
              <a:rPr lang="en-US" sz="2000" u="sng" dirty="0" smtClean="0"/>
              <a:t> 74LS293</a:t>
            </a:r>
            <a:endParaRPr lang="en-US" sz="2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4724401" cy="220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5200"/>
            <a:ext cx="665424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00800" y="56388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Counter </a:t>
            </a:r>
            <a:r>
              <a:rPr lang="en-US" dirty="0" err="1" smtClean="0"/>
              <a:t>akan</a:t>
            </a:r>
            <a:r>
              <a:rPr lang="en-US" dirty="0" smtClean="0"/>
              <a:t> clear </a:t>
            </a:r>
            <a:r>
              <a:rPr lang="en-US" dirty="0" err="1" smtClean="0"/>
              <a:t>saat</a:t>
            </a:r>
            <a:r>
              <a:rPr lang="en-US" dirty="0" smtClean="0"/>
              <a:t> Q</a:t>
            </a:r>
            <a:r>
              <a:rPr lang="en-US" baseline="-25000" dirty="0" smtClean="0"/>
              <a:t>3</a:t>
            </a:r>
            <a:r>
              <a:rPr lang="en-US" dirty="0" smtClean="0"/>
              <a:t> = 1 </a:t>
            </a:r>
            <a:r>
              <a:rPr lang="en-US" dirty="0" err="1" smtClean="0"/>
              <a:t>dan</a:t>
            </a:r>
            <a:r>
              <a:rPr lang="en-US" dirty="0" smtClean="0"/>
              <a:t> Q</a:t>
            </a:r>
            <a:r>
              <a:rPr lang="en-US" baseline="-25000" dirty="0" smtClean="0"/>
              <a:t>1</a:t>
            </a:r>
            <a:r>
              <a:rPr lang="en-US" dirty="0" smtClean="0"/>
              <a:t> = 1;  (1010)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1" y="675786"/>
            <a:ext cx="6934200" cy="334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42672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14</a:t>
            </a:r>
            <a:r>
              <a:rPr lang="en-US" baseline="-25000" dirty="0" smtClean="0"/>
              <a:t>10</a:t>
            </a:r>
            <a:r>
              <a:rPr lang="en-US" dirty="0" smtClean="0"/>
              <a:t> = 1110</a:t>
            </a:r>
            <a:r>
              <a:rPr lang="en-US" baseline="-25000" dirty="0" smtClean="0"/>
              <a:t>2</a:t>
            </a:r>
            <a:r>
              <a:rPr lang="en-US" dirty="0" smtClean="0"/>
              <a:t> → Q</a:t>
            </a:r>
            <a:r>
              <a:rPr lang="en-US" baseline="-25000" dirty="0" smtClean="0"/>
              <a:t>3</a:t>
            </a:r>
            <a:r>
              <a:rPr lang="en-US" dirty="0" smtClean="0"/>
              <a:t> = 1; Q</a:t>
            </a:r>
            <a:r>
              <a:rPr lang="en-US" baseline="-25000" dirty="0" smtClean="0"/>
              <a:t>2</a:t>
            </a:r>
            <a:r>
              <a:rPr lang="en-US" dirty="0" smtClean="0"/>
              <a:t> = 1; </a:t>
            </a:r>
            <a:r>
              <a:rPr lang="en-US" dirty="0" err="1" smtClean="0"/>
              <a:t>dan</a:t>
            </a:r>
            <a:r>
              <a:rPr lang="en-US" dirty="0" smtClean="0"/>
              <a:t> Q</a:t>
            </a:r>
            <a:r>
              <a:rPr lang="en-US" baseline="-25000" dirty="0" smtClean="0"/>
              <a:t>1</a:t>
            </a:r>
            <a:r>
              <a:rPr lang="en-US" dirty="0" smtClean="0"/>
              <a:t> = 1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→ Q</a:t>
            </a:r>
            <a:r>
              <a:rPr lang="en-US" baseline="-25000" dirty="0" smtClean="0"/>
              <a:t>2</a:t>
            </a:r>
            <a:r>
              <a:rPr lang="en-US" dirty="0" smtClean="0"/>
              <a:t> = 1; </a:t>
            </a:r>
            <a:r>
              <a:rPr lang="en-US" dirty="0" err="1" smtClean="0"/>
              <a:t>dan</a:t>
            </a:r>
            <a:r>
              <a:rPr lang="en-US" dirty="0" smtClean="0"/>
              <a:t> Q</a:t>
            </a:r>
            <a:r>
              <a:rPr lang="en-US" baseline="-25000" dirty="0" smtClean="0"/>
              <a:t>1</a:t>
            </a:r>
            <a:r>
              <a:rPr lang="en-US" dirty="0" smtClean="0"/>
              <a:t> = 1 →  Q</a:t>
            </a:r>
            <a:r>
              <a:rPr lang="en-US" baseline="-25000" dirty="0" smtClean="0"/>
              <a:t>2</a:t>
            </a:r>
            <a:r>
              <a:rPr lang="en-US" dirty="0" smtClean="0"/>
              <a:t> Q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melewati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AND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4268</TotalTime>
  <Words>911</Words>
  <Application>Microsoft Office PowerPoint</Application>
  <PresentationFormat>On-screen Show (4:3)</PresentationFormat>
  <Paragraphs>177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Counters and Registers</vt:lpstr>
      <vt:lpstr>1. Asynchronous (ripple) counters</vt:lpstr>
      <vt:lpstr>Slide 3</vt:lpstr>
      <vt:lpstr>2. Counters dengan MOD number &lt; 2N</vt:lpstr>
      <vt:lpstr>Slide 5</vt:lpstr>
      <vt:lpstr>Slide 6</vt:lpstr>
      <vt:lpstr>3. IC Asynchronous Counter</vt:lpstr>
      <vt:lpstr>Slide 8</vt:lpstr>
      <vt:lpstr>Slide 9</vt:lpstr>
      <vt:lpstr>Slide 10</vt:lpstr>
      <vt:lpstr>Slide 11</vt:lpstr>
      <vt:lpstr>7.4 Asynchronous Down Counter (cacahan mundur)</vt:lpstr>
      <vt:lpstr>5. Delay propagasi pada ripple counters</vt:lpstr>
      <vt:lpstr>6. Synchronous counters</vt:lpstr>
      <vt:lpstr>7. SYNCHRONOUS DOWN /UP COUNTERS</vt:lpstr>
      <vt:lpstr>8. PRESETABLE COUNTER</vt:lpstr>
      <vt:lpstr>DECODING A COUNTER</vt:lpstr>
      <vt:lpstr>BCD COUNTER DECODING</vt:lpstr>
      <vt:lpstr>SYNCHRONOUS COUNTER DESIGN  (SEQUENTIAL CIRCUIT DESIGN)</vt:lpstr>
      <vt:lpstr>Slide 20</vt:lpstr>
      <vt:lpstr>Slide 21</vt:lpstr>
      <vt:lpstr>Slide 22</vt:lpstr>
      <vt:lpstr>Slide 23</vt:lpstr>
      <vt:lpstr>Slide 24</vt:lpstr>
      <vt:lpstr>SHIFT-REGISTER COUNTER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Counters and Registers</dc:title>
  <dc:creator>acer</dc:creator>
  <cp:lastModifiedBy>DELL</cp:lastModifiedBy>
  <cp:revision>27</cp:revision>
  <dcterms:created xsi:type="dcterms:W3CDTF">2006-08-16T00:00:00Z</dcterms:created>
  <dcterms:modified xsi:type="dcterms:W3CDTF">2016-06-06T21:26:53Z</dcterms:modified>
</cp:coreProperties>
</file>