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7B490-45DD-414B-ABE1-A7D6CC6B9F56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CEE4E-4BD5-4B7C-929C-A5D9D87D0E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1F73-0444-4408-B6BC-8CF61FF9579F}" type="datetime1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EF56-88F5-4DD0-A983-4083C38BEAED}" type="datetime1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5CC-575A-4CF4-BB3E-653842D3F684}" type="datetime1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964D-2807-41B3-840B-AA1059BD4D96}" type="datetime1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717E-688E-43FE-805E-1B291F38F5ED}" type="datetime1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D7EE-DE87-42CE-A939-040D3490A69F}" type="datetime1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0565-9D9A-41E5-981F-E60374AEEB31}" type="datetime1">
              <a:rPr lang="en-US" smtClean="0"/>
              <a:pPr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D84-8A2F-4D32-9604-34035EFA36DD}" type="datetime1">
              <a:rPr lang="en-US" smtClean="0"/>
              <a:pPr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9F1B-3819-4F16-AA16-9372C3BAA94C}" type="datetime1">
              <a:rPr lang="en-US" smtClean="0"/>
              <a:pPr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37F2-6E88-4693-9C23-4E8173AFFDE0}" type="datetime1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FDEA-5EAF-403B-900F-62164D1EF68D}" type="datetime1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752CC-A9AD-44AC-885C-FDD0169B8BCC}" type="datetime1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9F15-8B40-4026-B334-203ED7518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3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FLIP-FLOP (FF)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4. FLIP-FLOP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sinyal</a:t>
            </a:r>
            <a:r>
              <a:rPr lang="en-US" sz="3200" dirty="0" smtClean="0"/>
              <a:t> CLOCK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Sistem</a:t>
            </a:r>
            <a:r>
              <a:rPr lang="en-US" sz="2000" dirty="0" smtClean="0"/>
              <a:t> digital → </a:t>
            </a:r>
            <a:r>
              <a:rPr lang="en-US" sz="2000" dirty="0" err="1" smtClean="0"/>
              <a:t>asinkron</a:t>
            </a:r>
            <a:r>
              <a:rPr lang="en-US" sz="2000" dirty="0" smtClean="0"/>
              <a:t> (</a:t>
            </a:r>
            <a:r>
              <a:rPr lang="en-US" sz="2000" i="1" dirty="0" smtClean="0"/>
              <a:t>asynchronously</a:t>
            </a:r>
            <a:r>
              <a:rPr lang="en-US" sz="2000" dirty="0" smtClean="0"/>
              <a:t>)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sinkron</a:t>
            </a:r>
            <a:r>
              <a:rPr lang="en-US" sz="2000" dirty="0" smtClean="0"/>
              <a:t> (</a:t>
            </a:r>
            <a:r>
              <a:rPr lang="en-US" sz="2000" i="1" dirty="0" smtClean="0"/>
              <a:t>synchronously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	 → </a:t>
            </a:r>
            <a:r>
              <a:rPr lang="en-US" sz="2000" dirty="0" err="1" smtClean="0"/>
              <a:t>asinkron</a:t>
            </a:r>
            <a:r>
              <a:rPr lang="en-US" sz="2000" dirty="0" smtClean="0"/>
              <a:t>: </a:t>
            </a:r>
            <a:r>
              <a:rPr lang="en-US" sz="2000" dirty="0" err="1" smtClean="0"/>
              <a:t>perubahan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kapan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perubahan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 </a:t>
            </a:r>
            <a:r>
              <a:rPr lang="en-US" sz="2000" dirty="0" err="1" smtClean="0"/>
              <a:t>masukan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 → </a:t>
            </a:r>
            <a:r>
              <a:rPr lang="en-US" sz="2000" dirty="0" err="1" smtClean="0"/>
              <a:t>sinkron</a:t>
            </a:r>
            <a:r>
              <a:rPr lang="en-US" sz="2000" dirty="0" smtClean="0"/>
              <a:t>: </a:t>
            </a:r>
            <a:r>
              <a:rPr lang="en-US" sz="2000" dirty="0" err="1" smtClean="0"/>
              <a:t>perubahan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 </a:t>
            </a:r>
            <a:r>
              <a:rPr lang="en-US" sz="2000" dirty="0" err="1" smtClean="0"/>
              <a:t>ditentukan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 ‘clock’ →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 </a:t>
            </a:r>
            <a:r>
              <a:rPr lang="en-US" sz="2000" dirty="0" err="1" smtClean="0"/>
              <a:t>ditentukan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transisi</a:t>
            </a:r>
            <a:r>
              <a:rPr lang="en-US" sz="2000" dirty="0" smtClean="0"/>
              <a:t> (edge) </a:t>
            </a:r>
            <a:r>
              <a:rPr lang="en-US" sz="2000" dirty="0" err="1" smtClean="0"/>
              <a:t>sinyal</a:t>
            </a:r>
            <a:r>
              <a:rPr lang="en-US" sz="2000" dirty="0" smtClean="0"/>
              <a:t> ‘clock’</a:t>
            </a:r>
          </a:p>
          <a:p>
            <a:r>
              <a:rPr lang="en-US" sz="2000" dirty="0" err="1" smtClean="0"/>
              <a:t>Transisi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: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 → positive-going transition (PGT): </a:t>
            </a:r>
            <a:r>
              <a:rPr lang="en-US" sz="2000" dirty="0" err="1" smtClean="0"/>
              <a:t>transisi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‘0’ </a:t>
            </a:r>
            <a:r>
              <a:rPr lang="en-US" sz="2000" dirty="0" err="1" smtClean="0"/>
              <a:t>ke</a:t>
            </a:r>
            <a:r>
              <a:rPr lang="en-US" sz="2000" dirty="0" smtClean="0"/>
              <a:t> ‘1’</a:t>
            </a:r>
          </a:p>
          <a:p>
            <a:pPr>
              <a:buNone/>
            </a:pPr>
            <a:r>
              <a:rPr lang="en-US" sz="2000" dirty="0" smtClean="0"/>
              <a:t>	 → negative-going transition (NGT): </a:t>
            </a:r>
            <a:r>
              <a:rPr lang="en-US" sz="2000" dirty="0" err="1" smtClean="0"/>
              <a:t>transisi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‘1’ </a:t>
            </a:r>
            <a:r>
              <a:rPr lang="en-US" sz="2000" dirty="0" err="1" smtClean="0"/>
              <a:t>ke</a:t>
            </a:r>
            <a:r>
              <a:rPr lang="en-US" sz="2000" dirty="0" smtClean="0"/>
              <a:t> ‘0’</a:t>
            </a: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962400"/>
            <a:ext cx="489693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5562600"/>
            <a:ext cx="2428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FLIP-FLOP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CLOCK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219200"/>
            <a:ext cx="2209800" cy="224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324600" y="1143000"/>
            <a:ext cx="220133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371600"/>
            <a:ext cx="29622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6200" y="37338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CLK (clock) → </a:t>
            </a:r>
            <a:r>
              <a:rPr lang="en-US" b="1" dirty="0" smtClean="0"/>
              <a:t>edge-triggered </a:t>
            </a:r>
            <a:r>
              <a:rPr lang="en-US" dirty="0" smtClean="0"/>
              <a:t>→ FF </a:t>
            </a:r>
            <a:r>
              <a:rPr lang="en-US" dirty="0" err="1" smtClean="0"/>
              <a:t>teraktifasi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control inputs </a:t>
            </a:r>
            <a:r>
              <a:rPr lang="en-US" dirty="0" smtClean="0"/>
              <a:t>→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Q,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 clock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control → </a:t>
            </a:r>
            <a:r>
              <a:rPr lang="en-US" dirty="0" err="1" smtClean="0"/>
              <a:t>menentukan</a:t>
            </a:r>
            <a:r>
              <a:rPr lang="en-US" dirty="0" smtClean="0"/>
              <a:t> WHAT (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CLK → </a:t>
            </a:r>
            <a:r>
              <a:rPr lang="en-US" dirty="0" err="1" smtClean="0"/>
              <a:t>menentukan</a:t>
            </a:r>
            <a:r>
              <a:rPr lang="en-US" dirty="0" smtClean="0"/>
              <a:t> WHEN (</a:t>
            </a:r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4.1.  FLIP-FLOP S-C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CLOCK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259539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066800"/>
            <a:ext cx="2133600" cy="143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3400" y="54102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i="1" dirty="0" smtClean="0"/>
              <a:t>positive-going edge triggered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negative-going edge triggered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S </a:t>
            </a:r>
            <a:r>
              <a:rPr lang="en-US" dirty="0" err="1" smtClean="0"/>
              <a:t>dan</a:t>
            </a:r>
            <a:r>
              <a:rPr lang="en-US" dirty="0" smtClean="0"/>
              <a:t> C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FLIP-FLOP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‘clock’ </a:t>
            </a:r>
            <a:r>
              <a:rPr lang="en-US" dirty="0" err="1" smtClean="0"/>
              <a:t>bertransisi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‘0’ </a:t>
            </a:r>
            <a:r>
              <a:rPr lang="en-US" dirty="0" err="1" smtClean="0"/>
              <a:t>ke</a:t>
            </a:r>
            <a:r>
              <a:rPr lang="en-US" dirty="0" smtClean="0"/>
              <a:t> ‘1’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971800"/>
            <a:ext cx="2286000" cy="145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4200" y="3124200"/>
            <a:ext cx="1843087" cy="106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38800" y="2133600"/>
            <a:ext cx="341567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48400" y="4343400"/>
            <a:ext cx="24003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5334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 smtClean="0"/>
              <a:t>Contoh</a:t>
            </a:r>
            <a:endParaRPr lang="en-US" sz="2800" u="sn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14400"/>
            <a:ext cx="57816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4.2.  FLIP-FLOP J-K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CLOCK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226723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143000"/>
            <a:ext cx="2463696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2514600"/>
            <a:ext cx="2490787" cy="91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2438400"/>
            <a:ext cx="2155649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33400" y="54102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i="1" dirty="0" smtClean="0"/>
              <a:t>positive-going edge triggered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negative-going edge triggered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J </a:t>
            </a:r>
            <a:r>
              <a:rPr lang="en-US" dirty="0" err="1" smtClean="0"/>
              <a:t>dan</a:t>
            </a:r>
            <a:r>
              <a:rPr lang="en-US" dirty="0" smtClean="0"/>
              <a:t> K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FLIP-FLOP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‘clock’ </a:t>
            </a:r>
            <a:r>
              <a:rPr lang="en-US" dirty="0" err="1" smtClean="0"/>
              <a:t>bertransisi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‘0’ </a:t>
            </a:r>
            <a:r>
              <a:rPr lang="en-US" dirty="0" err="1" smtClean="0"/>
              <a:t>ke</a:t>
            </a:r>
            <a:r>
              <a:rPr lang="en-US" dirty="0" smtClean="0"/>
              <a:t> ‘1’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J = K = 1 → </a:t>
            </a:r>
            <a:r>
              <a:rPr lang="en-US" dirty="0" err="1" smtClean="0"/>
              <a:t>keluaran</a:t>
            </a:r>
            <a:r>
              <a:rPr lang="en-US" dirty="0" smtClean="0"/>
              <a:t> ‘toggles’ → </a:t>
            </a:r>
            <a:r>
              <a:rPr lang="en-US" dirty="0" err="1" smtClean="0"/>
              <a:t>berlawanan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331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5410200" y="3124200"/>
            <a:ext cx="3733800" cy="217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71723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Contoh</a:t>
            </a:r>
            <a:r>
              <a:rPr lang="en-US" u="sng" dirty="0" smtClean="0"/>
              <a:t>: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4.3.  FLIP-FLOP D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CLOCK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4038600" cy="136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295400"/>
            <a:ext cx="24669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3400" y="25908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→ D (Data)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Q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D </a:t>
            </a:r>
            <a:r>
              <a:rPr lang="en-US" dirty="0" err="1" smtClean="0"/>
              <a:t>saat</a:t>
            </a:r>
            <a:r>
              <a:rPr lang="en-US" dirty="0" smtClean="0"/>
              <a:t> clock : PGT → data </a:t>
            </a:r>
            <a:r>
              <a:rPr lang="en-US" dirty="0" err="1" smtClean="0"/>
              <a:t>tersimpan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PGT </a:t>
            </a:r>
            <a:r>
              <a:rPr lang="en-US" dirty="0" err="1" smtClean="0"/>
              <a:t>muncul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3886200"/>
            <a:ext cx="50577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Implementasi</a:t>
            </a:r>
            <a:r>
              <a:rPr lang="en-US" sz="3200" dirty="0" smtClean="0"/>
              <a:t> D Flip-Flop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4343400" cy="169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752600"/>
            <a:ext cx="23812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276600"/>
            <a:ext cx="3962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6324600"/>
            <a:ext cx="23812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105400" y="39624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Q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‘</a:t>
            </a:r>
            <a:r>
              <a:rPr lang="en-US" dirty="0" err="1" smtClean="0"/>
              <a:t>tepat</a:t>
            </a:r>
            <a:r>
              <a:rPr lang="en-US" dirty="0" smtClean="0"/>
              <a:t>’ (precise time)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X, Y, Z </a:t>
            </a:r>
            <a:r>
              <a:rPr lang="en-US" dirty="0" err="1" smtClean="0"/>
              <a:t>ditransfer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Q1, Q2, Q3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FLIP-FLOP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clock </a:t>
            </a:r>
            <a:r>
              <a:rPr lang="en-US" dirty="0" err="1" smtClean="0"/>
              <a:t>berikutnya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Transfer data </a:t>
            </a:r>
            <a:r>
              <a:rPr lang="en-US" dirty="0" err="1" smtClean="0"/>
              <a:t>biner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4.4 D Latch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3276600" cy="182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762000"/>
            <a:ext cx="2362200" cy="189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2743200"/>
            <a:ext cx="1600200" cy="86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3048000"/>
            <a:ext cx="48863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57200" y="42672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EN : ‘1’ → </a:t>
            </a:r>
            <a:r>
              <a:rPr lang="en-US" dirty="0" err="1" smtClean="0"/>
              <a:t>keluaran</a:t>
            </a:r>
            <a:r>
              <a:rPr lang="en-US" dirty="0" smtClean="0"/>
              <a:t> Q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D (Data) → flip-flop </a:t>
            </a:r>
            <a:r>
              <a:rPr lang="en-US" dirty="0" err="1" smtClean="0"/>
              <a:t>jd</a:t>
            </a:r>
            <a:r>
              <a:rPr lang="en-US" dirty="0" smtClean="0"/>
              <a:t> </a:t>
            </a:r>
            <a:r>
              <a:rPr lang="en-US" dirty="0" err="1" smtClean="0"/>
              <a:t>transparan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EN : ‘0’ → </a:t>
            </a:r>
            <a:r>
              <a:rPr lang="en-US" dirty="0" err="1" smtClean="0"/>
              <a:t>menghambat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D (Data)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Q→ </a:t>
            </a:r>
            <a:r>
              <a:rPr lang="en-US" dirty="0" err="1" smtClean="0"/>
              <a:t>posisi</a:t>
            </a:r>
            <a:r>
              <a:rPr lang="en-US" dirty="0" smtClean="0"/>
              <a:t> ‘latch’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J = K = 1 → </a:t>
            </a:r>
            <a:r>
              <a:rPr lang="en-US" dirty="0" err="1" smtClean="0"/>
              <a:t>keluaran</a:t>
            </a:r>
            <a:r>
              <a:rPr lang="en-US" dirty="0" smtClean="0"/>
              <a:t> ‘toggles’ → </a:t>
            </a:r>
            <a:r>
              <a:rPr lang="en-US" dirty="0" err="1" smtClean="0"/>
              <a:t>berlawanan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066800"/>
            <a:ext cx="51244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4572000"/>
            <a:ext cx="22002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000" dirty="0" smtClean="0"/>
              <a:t>FLIP-FLOP (FF), (</a:t>
            </a:r>
            <a:r>
              <a:rPr lang="en-US" sz="2000" i="1" dirty="0" smtClean="0"/>
              <a:t>Latch</a:t>
            </a:r>
            <a:r>
              <a:rPr lang="en-US" sz="2000" dirty="0" smtClean="0"/>
              <a:t>) (</a:t>
            </a:r>
            <a:r>
              <a:rPr lang="en-US" sz="2000" i="1" dirty="0" err="1" smtClean="0"/>
              <a:t>bistable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multivibrator</a:t>
            </a:r>
            <a:r>
              <a:rPr lang="en-US" sz="2000" dirty="0" smtClean="0"/>
              <a:t>) →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terbuat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gerbang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koneksi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 smtClean="0"/>
              <a:t>sedemikian</a:t>
            </a:r>
            <a:r>
              <a:rPr lang="en-US" sz="2000" dirty="0" smtClean="0"/>
              <a:t> </a:t>
            </a:r>
            <a:r>
              <a:rPr lang="en-US" sz="2000" dirty="0" err="1" smtClean="0"/>
              <a:t>rupa</a:t>
            </a:r>
            <a:r>
              <a:rPr lang="en-US" sz="2000" dirty="0" smtClean="0"/>
              <a:t>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memungkinkan</a:t>
            </a:r>
            <a:r>
              <a:rPr lang="en-US" sz="2000" dirty="0" smtClean="0"/>
              <a:t>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menyimpan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 err="1" smtClean="0"/>
              <a:t>Rangkaian</a:t>
            </a:r>
            <a:r>
              <a:rPr lang="en-US" sz="2000" dirty="0" smtClean="0"/>
              <a:t> FF </a:t>
            </a:r>
            <a:r>
              <a:rPr lang="en-US" sz="2000" dirty="0" err="1" smtClean="0"/>
              <a:t>dasar</a:t>
            </a:r>
            <a:r>
              <a:rPr lang="en-US" sz="2000" dirty="0" smtClean="0"/>
              <a:t> : →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gerbang</a:t>
            </a:r>
            <a:r>
              <a:rPr lang="en-US" sz="2000" dirty="0" smtClean="0"/>
              <a:t> NAND (NAND gate latch)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→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gerbang</a:t>
            </a:r>
            <a:r>
              <a:rPr lang="en-US" sz="2000" dirty="0" smtClean="0"/>
              <a:t> NOR (NOR gate latch)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514600"/>
            <a:ext cx="3034759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2438400"/>
            <a:ext cx="2742441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343400"/>
            <a:ext cx="73533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5. </a:t>
            </a:r>
            <a:r>
              <a:rPr lang="en-US" sz="3200" dirty="0" err="1" smtClean="0"/>
              <a:t>Masukan</a:t>
            </a:r>
            <a:r>
              <a:rPr lang="en-US" sz="3200" dirty="0" smtClean="0"/>
              <a:t> </a:t>
            </a:r>
            <a:r>
              <a:rPr lang="en-US" sz="3200" dirty="0" err="1" smtClean="0"/>
              <a:t>Asinkron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Sinyal</a:t>
            </a:r>
            <a:r>
              <a:rPr lang="en-US" sz="1800" dirty="0" smtClean="0"/>
              <a:t> </a:t>
            </a:r>
            <a:r>
              <a:rPr lang="en-US" sz="1800" dirty="0" err="1" smtClean="0"/>
              <a:t>masukan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flip-flop yang </a:t>
            </a:r>
            <a:r>
              <a:rPr lang="en-US" sz="1800" dirty="0" err="1" smtClean="0"/>
              <a:t>beroperasi</a:t>
            </a:r>
            <a:r>
              <a:rPr lang="en-US" sz="1800" dirty="0" smtClean="0"/>
              <a:t>  </a:t>
            </a:r>
            <a:r>
              <a:rPr lang="en-US" sz="1800" dirty="0" err="1" smtClean="0"/>
              <a:t>lepas</a:t>
            </a:r>
            <a:r>
              <a:rPr lang="en-US" sz="1800" dirty="0" smtClean="0"/>
              <a:t> (independently)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sinyal</a:t>
            </a:r>
            <a:r>
              <a:rPr lang="en-US" sz="1800" dirty="0" smtClean="0"/>
              <a:t> </a:t>
            </a:r>
            <a:r>
              <a:rPr lang="en-US" sz="1800" dirty="0" err="1" smtClean="0"/>
              <a:t>sinkron</a:t>
            </a:r>
            <a:r>
              <a:rPr lang="en-US" sz="1800" dirty="0" smtClean="0"/>
              <a:t> (</a:t>
            </a:r>
            <a:r>
              <a:rPr lang="en-US" sz="1800" dirty="0" err="1" smtClean="0"/>
              <a:t>sinyal</a:t>
            </a:r>
            <a:r>
              <a:rPr lang="en-US" sz="1800" dirty="0" smtClean="0"/>
              <a:t> </a:t>
            </a:r>
            <a:r>
              <a:rPr lang="en-US" sz="1800" dirty="0" err="1" smtClean="0"/>
              <a:t>kontrol</a:t>
            </a:r>
            <a:r>
              <a:rPr lang="en-US" sz="1800" dirty="0" smtClean="0"/>
              <a:t>:  C/S/J/K/D)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sinyal</a:t>
            </a:r>
            <a:r>
              <a:rPr lang="en-US" sz="1800" dirty="0" smtClean="0"/>
              <a:t> clock</a:t>
            </a:r>
          </a:p>
          <a:p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men-set FF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‘1’ </a:t>
            </a:r>
            <a:r>
              <a:rPr lang="en-US" sz="1800" dirty="0" err="1" smtClean="0"/>
              <a:t>atau</a:t>
            </a:r>
            <a:r>
              <a:rPr lang="en-US" sz="1800" dirty="0" smtClean="0"/>
              <a:t> men-clear FF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nol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waktu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diinginkan</a:t>
            </a:r>
            <a:r>
              <a:rPr lang="en-US" sz="1800" dirty="0" smtClean="0"/>
              <a:t> (any time)</a:t>
            </a:r>
          </a:p>
          <a:p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mempertahankan</a:t>
            </a:r>
            <a:r>
              <a:rPr lang="en-US" sz="1800" dirty="0" smtClean="0"/>
              <a:t> </a:t>
            </a:r>
            <a:r>
              <a:rPr lang="en-US" sz="1800" dirty="0" err="1" smtClean="0"/>
              <a:t>kondisi</a:t>
            </a:r>
            <a:r>
              <a:rPr lang="en-US" sz="1800" dirty="0" smtClean="0"/>
              <a:t> </a:t>
            </a:r>
            <a:r>
              <a:rPr lang="en-US" sz="1800" dirty="0" err="1" smtClean="0"/>
              <a:t>keluaran</a:t>
            </a:r>
            <a:r>
              <a:rPr lang="en-US" sz="1800" dirty="0" smtClean="0"/>
              <a:t> </a:t>
            </a:r>
            <a:r>
              <a:rPr lang="en-US" sz="1800" dirty="0" err="1" smtClean="0"/>
              <a:t>tertentu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interval </a:t>
            </a:r>
            <a:r>
              <a:rPr lang="en-US" sz="1800" dirty="0" err="1" smtClean="0"/>
              <a:t>waktu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diinginkan</a:t>
            </a:r>
            <a:endParaRPr lang="en-US" sz="18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2590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Contoh</a:t>
            </a:r>
            <a:r>
              <a:rPr lang="en-US" u="sng" dirty="0" smtClean="0"/>
              <a:t> JK Flip-flop </a:t>
            </a:r>
            <a:r>
              <a:rPr lang="en-US" u="sng" dirty="0" err="1" smtClean="0"/>
              <a:t>dengan</a:t>
            </a:r>
            <a:r>
              <a:rPr lang="en-US" u="sng" dirty="0" smtClean="0"/>
              <a:t> </a:t>
            </a:r>
            <a:r>
              <a:rPr lang="en-US" u="sng" dirty="0" err="1" smtClean="0"/>
              <a:t>dua</a:t>
            </a:r>
            <a:r>
              <a:rPr lang="en-US" u="sng" dirty="0" smtClean="0"/>
              <a:t> </a:t>
            </a:r>
            <a:r>
              <a:rPr lang="en-US" u="sng" dirty="0" err="1" smtClean="0"/>
              <a:t>sinya</a:t>
            </a:r>
            <a:r>
              <a:rPr lang="id-ID" u="sng" dirty="0" smtClean="0"/>
              <a:t>l</a:t>
            </a:r>
            <a:r>
              <a:rPr lang="en-US" u="sng" dirty="0" smtClean="0"/>
              <a:t> </a:t>
            </a:r>
            <a:r>
              <a:rPr lang="en-US" u="sng" dirty="0" err="1" smtClean="0"/>
              <a:t>asinkron</a:t>
            </a:r>
            <a:r>
              <a:rPr lang="en-US" u="sng" dirty="0" smtClean="0"/>
              <a:t> (</a:t>
            </a:r>
            <a:r>
              <a:rPr lang="en-US" i="1" u="sng" dirty="0" smtClean="0"/>
              <a:t>active low</a:t>
            </a:r>
            <a:r>
              <a:rPr lang="en-US" u="sng" dirty="0" smtClean="0"/>
              <a:t>)</a:t>
            </a:r>
            <a:endParaRPr lang="en-US" u="sng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971800"/>
            <a:ext cx="1447800" cy="150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200400"/>
            <a:ext cx="297855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3962400"/>
            <a:ext cx="2667000" cy="408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46482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                                   ,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asinkron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FF, </a:t>
            </a:r>
            <a:r>
              <a:rPr lang="en-US" dirty="0" err="1" smtClean="0"/>
              <a:t>sehingga</a:t>
            </a:r>
            <a:r>
              <a:rPr lang="en-US" dirty="0" smtClean="0"/>
              <a:t> yang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J, K, CLK.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                                      ,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asinkron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- set → Q =1,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J, K, CLK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FF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                                     ,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asinkron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- clear → Q =0,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J, K, CLK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FF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                                    → </a:t>
            </a:r>
            <a:r>
              <a:rPr lang="en-US" dirty="0" err="1" smtClean="0"/>
              <a:t>terlarang</a:t>
            </a:r>
            <a:endParaRPr lang="en-US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4648200"/>
            <a:ext cx="1800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5257800"/>
            <a:ext cx="19621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5803446"/>
            <a:ext cx="1905000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2000" y="6400800"/>
            <a:ext cx="1676400" cy="20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1457259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219200"/>
            <a:ext cx="3515512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4343400"/>
            <a:ext cx="33051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6172200"/>
            <a:ext cx="47625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9000" y="4343400"/>
            <a:ext cx="1905000" cy="77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91400" y="5181600"/>
            <a:ext cx="15001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6. IEEE/ANSI SYMBOLS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43000"/>
            <a:ext cx="2057400" cy="236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219200"/>
            <a:ext cx="211401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886200"/>
            <a:ext cx="54864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0" y="4114800"/>
            <a:ext cx="51339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67000" y="3276600"/>
            <a:ext cx="2095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67600" y="3124200"/>
            <a:ext cx="2190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Aplikasi</a:t>
            </a:r>
            <a:r>
              <a:rPr lang="en-US" sz="3200" dirty="0" smtClean="0"/>
              <a:t> FF –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rangkaian</a:t>
            </a:r>
            <a:r>
              <a:rPr lang="en-US" sz="3200" dirty="0" smtClean="0"/>
              <a:t> </a:t>
            </a:r>
            <a:r>
              <a:rPr lang="en-US" sz="3200" dirty="0" err="1" smtClean="0"/>
              <a:t>sekuensial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 err="1" smtClean="0"/>
              <a:t>Penyimpan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pengirim</a:t>
            </a:r>
            <a:r>
              <a:rPr lang="en-US" sz="2000" dirty="0" smtClean="0"/>
              <a:t> data (</a:t>
            </a:r>
            <a:r>
              <a:rPr lang="en-US" sz="2000" i="1" dirty="0" smtClean="0"/>
              <a:t>Data storage and transfer</a:t>
            </a:r>
            <a:r>
              <a:rPr lang="en-US" sz="2000" dirty="0" smtClean="0"/>
              <a:t>)</a:t>
            </a:r>
          </a:p>
          <a:p>
            <a:pPr marL="457200" indent="-457200"/>
            <a:r>
              <a:rPr lang="en-US" sz="2000" dirty="0" smtClean="0"/>
              <a:t>Register: </a:t>
            </a:r>
            <a:r>
              <a:rPr lang="en-US" sz="2000" dirty="0" err="1" smtClean="0"/>
              <a:t>sekumpulan</a:t>
            </a:r>
            <a:r>
              <a:rPr lang="en-US" sz="2000" dirty="0" smtClean="0"/>
              <a:t> FF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menyimpan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numerik</a:t>
            </a:r>
            <a:r>
              <a:rPr lang="en-US" sz="2000" dirty="0" smtClean="0"/>
              <a:t> (</a:t>
            </a:r>
            <a:r>
              <a:rPr lang="en-US" sz="2000" dirty="0" err="1" smtClean="0"/>
              <a:t>mis</a:t>
            </a:r>
            <a:r>
              <a:rPr lang="en-US" sz="2000" dirty="0" smtClean="0"/>
              <a:t>. </a:t>
            </a:r>
            <a:r>
              <a:rPr lang="en-US" sz="2000" dirty="0" err="1" smtClean="0"/>
              <a:t>Angka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, BCD, </a:t>
            </a:r>
            <a:r>
              <a:rPr lang="en-US" sz="2000" dirty="0" err="1" smtClean="0"/>
              <a:t>dll</a:t>
            </a:r>
            <a:r>
              <a:rPr lang="en-US" sz="2000" dirty="0" smtClean="0"/>
              <a:t>)</a:t>
            </a:r>
          </a:p>
          <a:p>
            <a:pPr marL="457200" indent="-457200"/>
            <a:r>
              <a:rPr lang="en-US" sz="2000" dirty="0" err="1" smtClean="0"/>
              <a:t>Operasi</a:t>
            </a:r>
            <a:r>
              <a:rPr lang="en-US" sz="2000" dirty="0" smtClean="0"/>
              <a:t> transfer data: transfer data </a:t>
            </a:r>
            <a:r>
              <a:rPr lang="en-US" sz="2000" dirty="0" err="1" smtClean="0"/>
              <a:t>dari</a:t>
            </a:r>
            <a:r>
              <a:rPr lang="en-US" sz="2000" dirty="0" smtClean="0"/>
              <a:t> FF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FF lain</a:t>
            </a:r>
          </a:p>
          <a:p>
            <a:pPr marL="457200" indent="-457200">
              <a:buNone/>
            </a:pPr>
            <a:r>
              <a:rPr lang="en-US" sz="2000" dirty="0" smtClean="0"/>
              <a:t>	→ synchronous transfer </a:t>
            </a:r>
          </a:p>
          <a:p>
            <a:pPr marL="457200" indent="-457200">
              <a:buNone/>
            </a:pPr>
            <a:r>
              <a:rPr lang="en-US" sz="2000" dirty="0" smtClean="0"/>
              <a:t>	 → asynchronous transfer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200400"/>
            <a:ext cx="484177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048000"/>
            <a:ext cx="3844142" cy="161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4953000"/>
            <a:ext cx="261424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57150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logika</a:t>
            </a:r>
            <a:r>
              <a:rPr lang="en-US" sz="1400" dirty="0" smtClean="0"/>
              <a:t> </a:t>
            </a:r>
            <a:r>
              <a:rPr lang="en-US" sz="1400" dirty="0" err="1" smtClean="0"/>
              <a:t>telah</a:t>
            </a:r>
            <a:r>
              <a:rPr lang="en-US" sz="1400" dirty="0" smtClean="0"/>
              <a:t> </a:t>
            </a:r>
            <a:r>
              <a:rPr lang="en-US" sz="1400" dirty="0" err="1" smtClean="0"/>
              <a:t>tersimpan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FF A</a:t>
            </a:r>
          </a:p>
          <a:p>
            <a:pPr>
              <a:buFontTx/>
              <a:buChar char="-"/>
            </a:pPr>
            <a:r>
              <a:rPr lang="en-US" sz="1400" dirty="0" err="1" smtClean="0"/>
              <a:t>Saat</a:t>
            </a:r>
            <a:r>
              <a:rPr lang="en-US" sz="1400" dirty="0" smtClean="0"/>
              <a:t> </a:t>
            </a:r>
            <a:r>
              <a:rPr lang="en-US" sz="1400" i="1" dirty="0" smtClean="0"/>
              <a:t>NGT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A </a:t>
            </a:r>
            <a:r>
              <a:rPr lang="en-US" sz="1400" dirty="0" err="1" smtClean="0"/>
              <a:t>ditransfer</a:t>
            </a:r>
            <a:r>
              <a:rPr lang="en-US" sz="1400" dirty="0" smtClean="0"/>
              <a:t>  FF B (</a:t>
            </a:r>
            <a:r>
              <a:rPr lang="en-US" sz="1400" dirty="0" err="1" smtClean="0"/>
              <a:t>logika</a:t>
            </a:r>
            <a:r>
              <a:rPr lang="en-US" sz="1400" dirty="0" smtClean="0"/>
              <a:t> </a:t>
            </a:r>
            <a:r>
              <a:rPr lang="en-US" sz="1400" dirty="0" err="1" smtClean="0"/>
              <a:t>di</a:t>
            </a:r>
            <a:r>
              <a:rPr lang="en-US" sz="1400" dirty="0" smtClean="0"/>
              <a:t> B = </a:t>
            </a:r>
            <a:r>
              <a:rPr lang="en-US" sz="1400" dirty="0" err="1" smtClean="0"/>
              <a:t>logika</a:t>
            </a:r>
            <a:r>
              <a:rPr lang="en-US" sz="1400" dirty="0" smtClean="0"/>
              <a:t> </a:t>
            </a:r>
            <a:r>
              <a:rPr lang="en-US" sz="1400" dirty="0" err="1" smtClean="0"/>
              <a:t>di</a:t>
            </a:r>
            <a:r>
              <a:rPr lang="en-US" sz="1400" dirty="0" smtClean="0"/>
              <a:t> A)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5562600"/>
            <a:ext cx="3581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sz="1400" dirty="0" err="1" smtClean="0"/>
              <a:t>Saat</a:t>
            </a:r>
            <a:r>
              <a:rPr lang="en-US" sz="1400" dirty="0" smtClean="0"/>
              <a:t> </a:t>
            </a:r>
            <a:r>
              <a:rPr lang="en-US" sz="1400" i="1" dirty="0" smtClean="0"/>
              <a:t>transfer enable </a:t>
            </a:r>
            <a:r>
              <a:rPr lang="en-US" sz="1400" dirty="0" smtClean="0"/>
              <a:t>High → 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salah</a:t>
            </a:r>
            <a:r>
              <a:rPr lang="en-US" sz="1400" dirty="0" smtClean="0"/>
              <a:t> </a:t>
            </a:r>
            <a:r>
              <a:rPr lang="en-US" sz="1400" dirty="0" err="1" smtClean="0"/>
              <a:t>satu</a:t>
            </a:r>
            <a:r>
              <a:rPr lang="en-US" sz="1400" dirty="0" smtClean="0"/>
              <a:t> </a:t>
            </a:r>
            <a:r>
              <a:rPr lang="en-US" sz="1400" dirty="0" err="1" smtClean="0"/>
              <a:t>masukan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</a:t>
            </a:r>
            <a:r>
              <a:rPr lang="en-US" sz="1400" dirty="0" err="1" smtClean="0"/>
              <a:t>gerbang</a:t>
            </a:r>
            <a:r>
              <a:rPr lang="en-US" sz="1400" dirty="0" smtClean="0"/>
              <a:t> NAND low →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membuat</a:t>
            </a:r>
            <a:r>
              <a:rPr lang="en-US" sz="1400" dirty="0" smtClean="0"/>
              <a:t> PRE </a:t>
            </a:r>
            <a:r>
              <a:rPr lang="en-US" sz="1400" dirty="0" err="1" smtClean="0"/>
              <a:t>atau</a:t>
            </a:r>
            <a:r>
              <a:rPr lang="en-US" sz="1400" dirty="0" smtClean="0"/>
              <a:t> CLR </a:t>
            </a:r>
            <a:r>
              <a:rPr lang="en-US" sz="1400" dirty="0" err="1" smtClean="0"/>
              <a:t>sama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A </a:t>
            </a:r>
            <a:r>
              <a:rPr lang="en-US" sz="1400" dirty="0" err="1" smtClean="0"/>
              <a:t>dan</a:t>
            </a:r>
            <a:r>
              <a:rPr lang="en-US" sz="1400" dirty="0" smtClean="0"/>
              <a:t> A’.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2. Register </a:t>
            </a:r>
            <a:r>
              <a:rPr lang="en-US" sz="2400" dirty="0" err="1" smtClean="0"/>
              <a:t>geser</a:t>
            </a:r>
            <a:r>
              <a:rPr lang="en-US" sz="2400" dirty="0" smtClean="0"/>
              <a:t> (</a:t>
            </a:r>
            <a:r>
              <a:rPr lang="en-US" sz="2400" i="1" dirty="0" smtClean="0"/>
              <a:t>shift register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3952761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590800"/>
            <a:ext cx="3048000" cy="335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6248400"/>
            <a:ext cx="21431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990600"/>
            <a:ext cx="165537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029200" y="2819400"/>
            <a:ext cx="3810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dirty="0" err="1" smtClean="0"/>
              <a:t>Misal</a:t>
            </a:r>
            <a:r>
              <a:rPr lang="en-US" sz="1600" dirty="0" smtClean="0"/>
              <a:t> data </a:t>
            </a:r>
            <a:r>
              <a:rPr lang="en-US" sz="1600" dirty="0" err="1" smtClean="0"/>
              <a:t>awal</a:t>
            </a:r>
            <a:r>
              <a:rPr lang="en-US" sz="1600" dirty="0" smtClean="0"/>
              <a:t> </a:t>
            </a:r>
            <a:r>
              <a:rPr lang="en-US" sz="1600" dirty="0" err="1" smtClean="0"/>
              <a:t>yg</a:t>
            </a:r>
            <a:r>
              <a:rPr lang="en-US" sz="1600" dirty="0" smtClean="0"/>
              <a:t> </a:t>
            </a:r>
            <a:r>
              <a:rPr lang="en-US" sz="1600" dirty="0" err="1" smtClean="0"/>
              <a:t>tersimpan</a:t>
            </a:r>
            <a:r>
              <a:rPr lang="en-US" sz="1600" dirty="0" smtClean="0"/>
              <a:t> → X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0 </a:t>
            </a:r>
            <a:r>
              <a:rPr lang="en-US" sz="1600" dirty="0" smtClean="0"/>
              <a:t> = 0000</a:t>
            </a:r>
          </a:p>
          <a:p>
            <a:r>
              <a:rPr lang="en-US" sz="1600" dirty="0" smtClean="0"/>
              <a:t>→ J = 0; K =1</a:t>
            </a:r>
          </a:p>
          <a:p>
            <a:pPr>
              <a:buFontTx/>
              <a:buChar char="-"/>
            </a:pPr>
            <a:r>
              <a:rPr lang="en-US" sz="1600" dirty="0" err="1" smtClean="0"/>
              <a:t>Saat</a:t>
            </a:r>
            <a:r>
              <a:rPr lang="en-US" sz="1600" dirty="0" smtClean="0"/>
              <a:t> Data IN = 1 → J = 1; K =0, </a:t>
            </a:r>
            <a:r>
              <a:rPr lang="en-US" sz="1600" dirty="0" err="1" smtClean="0"/>
              <a:t>saat</a:t>
            </a:r>
            <a:r>
              <a:rPr lang="en-US" sz="1600" dirty="0" smtClean="0"/>
              <a:t> T</a:t>
            </a:r>
            <a:r>
              <a:rPr lang="en-US" sz="1600" baseline="-25000" dirty="0" smtClean="0"/>
              <a:t>1 </a:t>
            </a:r>
            <a:r>
              <a:rPr lang="en-US" sz="1600" dirty="0" smtClean="0"/>
              <a:t>→ NGT clock → FF3 → X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= 1 → X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0 </a:t>
            </a:r>
            <a:r>
              <a:rPr lang="en-US" sz="1600" dirty="0" smtClean="0"/>
              <a:t> = 1000</a:t>
            </a:r>
          </a:p>
          <a:p>
            <a:pPr>
              <a:buFontTx/>
              <a:buChar char="-"/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 </a:t>
            </a:r>
            <a:r>
              <a:rPr lang="en-US" sz="1600" dirty="0" smtClean="0"/>
              <a:t>→ X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= 1 → FF 2: J = 1; K =0 → 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= 1,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IN = 0 →FF3:  J = 0; K =1 → X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= 0 </a:t>
            </a:r>
          </a:p>
          <a:p>
            <a:pPr>
              <a:buFontTx/>
              <a:buChar char="-"/>
            </a:pPr>
            <a:r>
              <a:rPr lang="en-US" sz="1600" dirty="0" smtClean="0"/>
              <a:t>X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0 </a:t>
            </a:r>
            <a:r>
              <a:rPr lang="en-US" sz="1600" dirty="0" smtClean="0"/>
              <a:t> = 0100</a:t>
            </a:r>
          </a:p>
          <a:p>
            <a:pPr>
              <a:buFontTx/>
              <a:buChar char="-"/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 </a:t>
            </a:r>
            <a:r>
              <a:rPr lang="en-US" sz="1600" dirty="0" smtClean="0"/>
              <a:t>→ X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= 1 → FF 2: J = 1; K =0 → 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= 1,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IN = 0 →FF3:  J = 0; K =1 → X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= 0 </a:t>
            </a:r>
          </a:p>
          <a:p>
            <a:pPr>
              <a:buFontTx/>
              <a:buChar char="-"/>
            </a:pPr>
            <a:r>
              <a:rPr lang="en-US" sz="1600" b="1" dirty="0" err="1" smtClean="0"/>
              <a:t>dst</a:t>
            </a:r>
            <a:endParaRPr lang="en-US" sz="1600" b="1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2. Transfer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serial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register </a:t>
            </a:r>
            <a:r>
              <a:rPr lang="en-US" sz="2000" dirty="0" err="1" smtClean="0"/>
              <a:t>ke</a:t>
            </a:r>
            <a:r>
              <a:rPr lang="en-US" sz="2000" dirty="0" smtClean="0"/>
              <a:t> register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481668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088932"/>
            <a:ext cx="4038600" cy="186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5105400"/>
            <a:ext cx="43529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15000" y="2895600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400" dirty="0" err="1" smtClean="0"/>
              <a:t>Proses</a:t>
            </a:r>
            <a:r>
              <a:rPr lang="en-US" sz="1400" dirty="0" smtClean="0"/>
              <a:t> transfer data:</a:t>
            </a:r>
          </a:p>
          <a:p>
            <a:r>
              <a:rPr lang="en-US" sz="1400" dirty="0" smtClean="0"/>
              <a:t>  X</a:t>
            </a:r>
            <a:r>
              <a:rPr lang="en-US" sz="1400" baseline="-25000" dirty="0" smtClean="0"/>
              <a:t>2 </a:t>
            </a:r>
            <a:r>
              <a:rPr lang="en-US" sz="1400" dirty="0" smtClean="0"/>
              <a:t>→ 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→ X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→ Y</a:t>
            </a:r>
            <a:r>
              <a:rPr lang="en-US" sz="1400" baseline="-25000" dirty="0" smtClean="0"/>
              <a:t>2 </a:t>
            </a:r>
            <a:r>
              <a:rPr lang="en-US" sz="1400" dirty="0" smtClean="0"/>
              <a:t>→ Y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→ Y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</a:t>
            </a:r>
          </a:p>
          <a:p>
            <a:pPr>
              <a:buFontTx/>
              <a:buChar char="-"/>
            </a:pPr>
            <a:r>
              <a:rPr lang="en-US" sz="1400" dirty="0" smtClean="0"/>
              <a:t> </a:t>
            </a:r>
            <a:r>
              <a:rPr lang="en-US" sz="1400" dirty="0" err="1" smtClean="0"/>
              <a:t>tiap</a:t>
            </a:r>
            <a:r>
              <a:rPr lang="en-US" sz="1400" dirty="0" smtClean="0"/>
              <a:t> NGT pulse → FF </a:t>
            </a:r>
            <a:r>
              <a:rPr lang="en-US" sz="1400" dirty="0" err="1" smtClean="0"/>
              <a:t>mengambil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 FF </a:t>
            </a:r>
            <a:r>
              <a:rPr lang="en-US" sz="1400" dirty="0" err="1" smtClean="0"/>
              <a:t>sebelah</a:t>
            </a:r>
            <a:r>
              <a:rPr lang="en-US" sz="1400" dirty="0" smtClean="0"/>
              <a:t> </a:t>
            </a:r>
            <a:r>
              <a:rPr lang="en-US" sz="1400" dirty="0" err="1" smtClean="0"/>
              <a:t>kirinya</a:t>
            </a:r>
            <a:r>
              <a:rPr lang="en-US" sz="1400" dirty="0" smtClean="0"/>
              <a:t> </a:t>
            </a:r>
          </a:p>
          <a:p>
            <a:pPr>
              <a:buFontTx/>
              <a:buChar char="-"/>
            </a:pPr>
            <a:r>
              <a:rPr lang="en-US" sz="1400" dirty="0" err="1" smtClean="0"/>
              <a:t>Diperlukan</a:t>
            </a:r>
            <a:r>
              <a:rPr lang="en-US" sz="1400" dirty="0" smtClean="0"/>
              <a:t> </a:t>
            </a:r>
            <a:r>
              <a:rPr lang="en-US" sz="1400" dirty="0" err="1" smtClean="0"/>
              <a:t>tiga</a:t>
            </a:r>
            <a:r>
              <a:rPr lang="en-US" sz="1400" dirty="0" smtClean="0"/>
              <a:t> </a:t>
            </a:r>
            <a:r>
              <a:rPr lang="en-US" sz="1400" i="1" dirty="0" smtClean="0"/>
              <a:t>shift pulse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menggeser</a:t>
            </a:r>
            <a:r>
              <a:rPr lang="en-US" sz="1400" dirty="0" smtClean="0"/>
              <a:t> data </a:t>
            </a:r>
            <a:r>
              <a:rPr lang="en-US" sz="1400" dirty="0" err="1" smtClean="0"/>
              <a:t>tiga</a:t>
            </a:r>
            <a:r>
              <a:rPr lang="en-US" sz="1400" dirty="0" smtClean="0"/>
              <a:t> bit.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Perbandingan</a:t>
            </a:r>
            <a:r>
              <a:rPr lang="en-US" sz="1800" dirty="0" smtClean="0"/>
              <a:t> transfer serial (</a:t>
            </a:r>
            <a:r>
              <a:rPr lang="en-US" sz="1800" i="1" dirty="0" smtClean="0"/>
              <a:t>shift</a:t>
            </a:r>
            <a:r>
              <a:rPr lang="en-US" sz="1800" dirty="0" smtClean="0"/>
              <a:t>)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paralel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370704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114800"/>
            <a:ext cx="4114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486400" y="1600200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Pada</a:t>
            </a:r>
            <a:r>
              <a:rPr lang="en-US" dirty="0" smtClean="0"/>
              <a:t> transfer </a:t>
            </a:r>
            <a:r>
              <a:rPr lang="en-US" dirty="0" err="1" smtClean="0"/>
              <a:t>paralel</a:t>
            </a:r>
            <a:r>
              <a:rPr lang="en-US" dirty="0" smtClean="0"/>
              <a:t>,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ditransfer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pulsa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transformasi</a:t>
            </a:r>
            <a:r>
              <a:rPr lang="en-US" dirty="0" smtClean="0"/>
              <a:t> </a:t>
            </a:r>
            <a:r>
              <a:rPr lang="en-US" dirty="0" err="1" smtClean="0"/>
              <a:t>serian</a:t>
            </a:r>
            <a:r>
              <a:rPr lang="en-US" dirty="0" smtClean="0"/>
              <a:t>, N bit </a:t>
            </a:r>
            <a:r>
              <a:rPr lang="en-US" dirty="0" err="1" smtClean="0"/>
              <a:t>informasi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3 </a:t>
            </a:r>
            <a:r>
              <a:rPr lang="en-US" sz="2000" dirty="0" err="1" smtClean="0"/>
              <a:t>Pembagi</a:t>
            </a:r>
            <a:r>
              <a:rPr lang="en-US" sz="2000" dirty="0" smtClean="0"/>
              <a:t> </a:t>
            </a:r>
            <a:r>
              <a:rPr lang="en-US" sz="2000" dirty="0" err="1" smtClean="0"/>
              <a:t>frekuensi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pencacah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3962400" cy="1846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429000"/>
            <a:ext cx="45339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6096000"/>
            <a:ext cx="21145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334000" y="1905000"/>
            <a:ext cx="3657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400" dirty="0" smtClean="0"/>
              <a:t> CLK </a:t>
            </a:r>
            <a:r>
              <a:rPr lang="en-US" sz="1400" dirty="0" err="1" smtClean="0"/>
              <a:t>hanya</a:t>
            </a:r>
            <a:r>
              <a:rPr lang="en-US" sz="1400" dirty="0" smtClean="0"/>
              <a:t>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FF-0 → </a:t>
            </a:r>
            <a:r>
              <a:rPr lang="en-US" sz="1400" dirty="0" err="1" smtClean="0"/>
              <a:t>karena</a:t>
            </a:r>
            <a:r>
              <a:rPr lang="en-US" sz="1400" dirty="0" smtClean="0"/>
              <a:t> FF </a:t>
            </a:r>
            <a:r>
              <a:rPr lang="en-US" sz="1400" dirty="0" err="1" smtClean="0"/>
              <a:t>bekerja</a:t>
            </a:r>
            <a:r>
              <a:rPr lang="en-US" sz="1400" dirty="0" smtClean="0"/>
              <a:t> (toggle) dg NGT → </a:t>
            </a:r>
            <a:r>
              <a:rPr lang="en-US" sz="1400" dirty="0" err="1" smtClean="0"/>
              <a:t>pulsa</a:t>
            </a:r>
            <a:r>
              <a:rPr lang="en-US" sz="1400" dirty="0" smtClean="0"/>
              <a:t> </a:t>
            </a:r>
            <a:r>
              <a:rPr lang="en-US" sz="1400" dirty="0" err="1" smtClean="0"/>
              <a:t>keluaran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Q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mempunyai</a:t>
            </a:r>
            <a:r>
              <a:rPr lang="en-US" sz="1400" dirty="0" smtClean="0"/>
              <a:t> </a:t>
            </a:r>
            <a:r>
              <a:rPr lang="en-US" sz="1400" dirty="0" err="1" smtClean="0"/>
              <a:t>frekuensi</a:t>
            </a:r>
            <a:r>
              <a:rPr lang="en-US" sz="1400" dirty="0" smtClean="0"/>
              <a:t> ½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frekuensi</a:t>
            </a:r>
            <a:r>
              <a:rPr lang="en-US" sz="1400" dirty="0" smtClean="0"/>
              <a:t> </a:t>
            </a:r>
            <a:r>
              <a:rPr lang="en-US" sz="1400" dirty="0" err="1" smtClean="0"/>
              <a:t>pulsa</a:t>
            </a:r>
            <a:r>
              <a:rPr lang="en-US" sz="1400" dirty="0" smtClean="0"/>
              <a:t> clock</a:t>
            </a:r>
          </a:p>
          <a:p>
            <a:pPr>
              <a:buFontTx/>
              <a:buChar char="-"/>
            </a:pPr>
            <a:r>
              <a:rPr lang="en-US" sz="1400" dirty="0" smtClean="0"/>
              <a:t> Q</a:t>
            </a:r>
            <a:r>
              <a:rPr lang="en-US" sz="1400" baseline="-25000" dirty="0" smtClean="0"/>
              <a:t>0 </a:t>
            </a:r>
            <a:r>
              <a:rPr lang="en-US" sz="1400" dirty="0" err="1" smtClean="0"/>
              <a:t>jadi</a:t>
            </a:r>
            <a:r>
              <a:rPr lang="en-US" sz="1400" dirty="0" smtClean="0"/>
              <a:t> </a:t>
            </a:r>
            <a:r>
              <a:rPr lang="en-US" sz="1400" dirty="0" err="1" smtClean="0"/>
              <a:t>masukan</a:t>
            </a:r>
            <a:r>
              <a:rPr lang="en-US" sz="1400" dirty="0" smtClean="0"/>
              <a:t> clock FF-1 → </a:t>
            </a:r>
            <a:r>
              <a:rPr lang="en-US" sz="1400" dirty="0" err="1" smtClean="0"/>
              <a:t>karena</a:t>
            </a:r>
            <a:r>
              <a:rPr lang="en-US" sz="1400" dirty="0" smtClean="0"/>
              <a:t> FF </a:t>
            </a:r>
            <a:r>
              <a:rPr lang="en-US" sz="1400" dirty="0" err="1" smtClean="0"/>
              <a:t>bekerja</a:t>
            </a:r>
            <a:r>
              <a:rPr lang="en-US" sz="1400" dirty="0" smtClean="0"/>
              <a:t> (toggle) dg NGT → </a:t>
            </a:r>
          </a:p>
          <a:p>
            <a:r>
              <a:rPr lang="en-US" sz="1400" dirty="0" err="1" smtClean="0"/>
              <a:t>frekuensi</a:t>
            </a:r>
            <a:r>
              <a:rPr lang="en-US" sz="1400" dirty="0" smtClean="0"/>
              <a:t> Q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→ </a:t>
            </a:r>
            <a:r>
              <a:rPr lang="en-US" sz="1400" dirty="0" err="1" smtClean="0"/>
              <a:t>frekuensi</a:t>
            </a:r>
            <a:r>
              <a:rPr lang="en-US" sz="1400" dirty="0" smtClean="0"/>
              <a:t> ½ </a:t>
            </a:r>
            <a:r>
              <a:rPr lang="en-US" sz="1400" dirty="0" err="1" smtClean="0"/>
              <a:t>dari</a:t>
            </a:r>
            <a:r>
              <a:rPr lang="en-US" sz="1400" dirty="0" smtClean="0"/>
              <a:t> Q</a:t>
            </a:r>
            <a:r>
              <a:rPr lang="en-US" sz="1400" baseline="-25000" dirty="0" smtClean="0"/>
              <a:t>0</a:t>
            </a:r>
          </a:p>
          <a:p>
            <a:r>
              <a:rPr lang="en-US" sz="1400" dirty="0" smtClean="0"/>
              <a:t>                        → </a:t>
            </a:r>
            <a:r>
              <a:rPr lang="en-US" sz="1400" dirty="0" err="1" smtClean="0"/>
              <a:t>frekuensi</a:t>
            </a:r>
            <a:r>
              <a:rPr lang="en-US" sz="1400" dirty="0" smtClean="0"/>
              <a:t> ¼  </a:t>
            </a:r>
            <a:r>
              <a:rPr lang="en-US" sz="1400" dirty="0" err="1" smtClean="0"/>
              <a:t>dari</a:t>
            </a:r>
            <a:r>
              <a:rPr lang="en-US" sz="1400" dirty="0" smtClean="0"/>
              <a:t> clock</a:t>
            </a:r>
          </a:p>
          <a:p>
            <a:pPr>
              <a:buFontTx/>
              <a:buChar char="-"/>
            </a:pPr>
            <a:r>
              <a:rPr lang="en-US" sz="1400" dirty="0" smtClean="0"/>
              <a:t> Q</a:t>
            </a:r>
            <a:r>
              <a:rPr lang="en-US" sz="1400" baseline="-25000" dirty="0" smtClean="0"/>
              <a:t>1 </a:t>
            </a:r>
            <a:r>
              <a:rPr lang="en-US" sz="1400" dirty="0" err="1" smtClean="0"/>
              <a:t>jadi</a:t>
            </a:r>
            <a:r>
              <a:rPr lang="en-US" sz="1400" dirty="0" smtClean="0"/>
              <a:t> </a:t>
            </a:r>
            <a:r>
              <a:rPr lang="en-US" sz="1400" dirty="0" err="1" smtClean="0"/>
              <a:t>masukan</a:t>
            </a:r>
            <a:r>
              <a:rPr lang="en-US" sz="1400" dirty="0" smtClean="0"/>
              <a:t> clock FF-2 → </a:t>
            </a:r>
            <a:r>
              <a:rPr lang="en-US" sz="1400" dirty="0" err="1" smtClean="0"/>
              <a:t>karena</a:t>
            </a:r>
            <a:r>
              <a:rPr lang="en-US" sz="1400" dirty="0" smtClean="0"/>
              <a:t> FF </a:t>
            </a:r>
            <a:r>
              <a:rPr lang="en-US" sz="1400" dirty="0" err="1" smtClean="0"/>
              <a:t>bekerja</a:t>
            </a:r>
            <a:r>
              <a:rPr lang="en-US" sz="1400" dirty="0" smtClean="0"/>
              <a:t> (toggle) dg NGT → </a:t>
            </a:r>
          </a:p>
          <a:p>
            <a:r>
              <a:rPr lang="en-US" sz="1400" dirty="0" err="1" smtClean="0"/>
              <a:t>frekuensi</a:t>
            </a:r>
            <a:r>
              <a:rPr lang="en-US" sz="1400" dirty="0" smtClean="0"/>
              <a:t> Q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→ </a:t>
            </a:r>
            <a:r>
              <a:rPr lang="en-US" sz="1400" dirty="0" err="1" smtClean="0"/>
              <a:t>frekuensi</a:t>
            </a:r>
            <a:r>
              <a:rPr lang="en-US" sz="1400" dirty="0" smtClean="0"/>
              <a:t> 1/8  </a:t>
            </a:r>
            <a:r>
              <a:rPr lang="en-US" sz="1400" dirty="0" err="1" smtClean="0"/>
              <a:t>dari</a:t>
            </a:r>
            <a:r>
              <a:rPr lang="en-US" sz="1400" dirty="0" smtClean="0"/>
              <a:t> clock</a:t>
            </a:r>
          </a:p>
          <a:p>
            <a:r>
              <a:rPr lang="en-US" sz="1400" dirty="0" smtClean="0"/>
              <a:t>→ </a:t>
            </a:r>
            <a:r>
              <a:rPr lang="en-US" sz="1400" dirty="0" err="1" smtClean="0"/>
              <a:t>tiap</a:t>
            </a:r>
            <a:r>
              <a:rPr lang="en-US" sz="1400" dirty="0" smtClean="0"/>
              <a:t> flip-flop </a:t>
            </a:r>
            <a:r>
              <a:rPr lang="en-US" sz="1400" dirty="0" err="1" smtClean="0"/>
              <a:t>membagi</a:t>
            </a:r>
            <a:r>
              <a:rPr lang="en-US" sz="1400" dirty="0" smtClean="0"/>
              <a:t> </a:t>
            </a:r>
            <a:r>
              <a:rPr lang="en-US" sz="1400" dirty="0" err="1" smtClean="0"/>
              <a:t>frekuensi</a:t>
            </a:r>
            <a:r>
              <a:rPr lang="en-US" sz="1400" dirty="0" smtClean="0"/>
              <a:t> </a:t>
            </a:r>
            <a:r>
              <a:rPr lang="en-US" sz="1400" dirty="0" err="1" smtClean="0"/>
              <a:t>sinyal</a:t>
            </a:r>
            <a:r>
              <a:rPr lang="en-US" sz="1400" dirty="0" smtClean="0"/>
              <a:t> </a:t>
            </a:r>
            <a:r>
              <a:rPr lang="en-US" sz="1400" dirty="0" err="1" smtClean="0"/>
              <a:t>masukan</a:t>
            </a:r>
            <a:r>
              <a:rPr lang="en-US" sz="1400" dirty="0" smtClean="0"/>
              <a:t> (</a:t>
            </a:r>
            <a:r>
              <a:rPr lang="en-US" sz="1400" dirty="0" err="1" smtClean="0"/>
              <a:t>masukan</a:t>
            </a:r>
            <a:r>
              <a:rPr lang="en-US" sz="1400" dirty="0" smtClean="0"/>
              <a:t> clock) </a:t>
            </a:r>
            <a:r>
              <a:rPr lang="en-US" sz="1400" dirty="0" err="1" smtClean="0"/>
              <a:t>menjadi</a:t>
            </a:r>
            <a:r>
              <a:rPr lang="en-US" sz="1400" dirty="0" smtClean="0"/>
              <a:t> </a:t>
            </a:r>
            <a:r>
              <a:rPr lang="en-US" sz="1400" dirty="0" err="1" smtClean="0"/>
              <a:t>setengahnya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smtClean="0"/>
              <a:t>→ </a:t>
            </a:r>
            <a:r>
              <a:rPr lang="en-US" sz="1400" dirty="0" err="1" smtClean="0"/>
              <a:t>Contoh</a:t>
            </a:r>
            <a:r>
              <a:rPr lang="en-US" sz="1400" dirty="0" smtClean="0"/>
              <a:t> </a:t>
            </a:r>
            <a:r>
              <a:rPr lang="en-US" sz="1400" dirty="0" err="1" smtClean="0"/>
              <a:t>aplikasi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    </a:t>
            </a:r>
            <a:r>
              <a:rPr lang="en-US" sz="1400" dirty="0" err="1" smtClean="0"/>
              <a:t>Pada</a:t>
            </a:r>
            <a:r>
              <a:rPr lang="en-US" sz="1400" dirty="0" smtClean="0"/>
              <a:t> jam </a:t>
            </a:r>
            <a:r>
              <a:rPr lang="en-US" sz="1400" dirty="0" err="1" smtClean="0"/>
              <a:t>tangan</a:t>
            </a:r>
            <a:r>
              <a:rPr lang="en-US" sz="1400" dirty="0" smtClean="0"/>
              <a:t> quartz → </a:t>
            </a:r>
            <a:r>
              <a:rPr lang="en-US" sz="1400" dirty="0" err="1" smtClean="0"/>
              <a:t>frekuensi</a:t>
            </a:r>
            <a:r>
              <a:rPr lang="en-US" sz="1400" dirty="0" smtClean="0"/>
              <a:t> natural 1MHz →  </a:t>
            </a:r>
            <a:r>
              <a:rPr lang="en-US" sz="1400" dirty="0" err="1" smtClean="0"/>
              <a:t>perlu</a:t>
            </a:r>
            <a:r>
              <a:rPr lang="en-US" sz="1400" dirty="0" smtClean="0"/>
              <a:t> </a:t>
            </a:r>
            <a:r>
              <a:rPr lang="en-US" sz="1400" dirty="0" err="1" smtClean="0"/>
              <a:t>dibagi</a:t>
            </a:r>
            <a:r>
              <a:rPr lang="en-US" sz="1400" dirty="0" smtClean="0"/>
              <a:t> </a:t>
            </a:r>
            <a:r>
              <a:rPr lang="en-US" sz="1400" dirty="0" err="1" smtClean="0"/>
              <a:t>menjadi</a:t>
            </a:r>
            <a:r>
              <a:rPr lang="en-US" sz="1400" dirty="0" smtClean="0"/>
              <a:t>  1Hz (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mendapatkan</a:t>
            </a:r>
            <a:r>
              <a:rPr lang="en-US" sz="1400" dirty="0" smtClean="0"/>
              <a:t>  1cycle/</a:t>
            </a:r>
            <a:r>
              <a:rPr lang="en-US" sz="1400" dirty="0" err="1" smtClean="0"/>
              <a:t>detik</a:t>
            </a:r>
            <a:r>
              <a:rPr lang="en-US" sz="1400" dirty="0" smtClean="0"/>
              <a:t> → 1 </a:t>
            </a:r>
            <a:r>
              <a:rPr lang="en-US" sz="1400" dirty="0" err="1" smtClean="0"/>
              <a:t>periode</a:t>
            </a:r>
            <a:r>
              <a:rPr lang="en-US" sz="1400" dirty="0" smtClean="0"/>
              <a:t> = 1 </a:t>
            </a:r>
            <a:r>
              <a:rPr lang="en-US" sz="1400" dirty="0" err="1" smtClean="0"/>
              <a:t>detik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         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pPr>
              <a:buFontTx/>
              <a:buChar char="-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Pencacah</a:t>
            </a:r>
            <a:endParaRPr lang="en-US" sz="2000" dirty="0" smtClean="0"/>
          </a:p>
          <a:p>
            <a:pPr>
              <a:buNone/>
            </a:pPr>
            <a:r>
              <a:rPr lang="en-US" sz="1800" dirty="0" smtClean="0"/>
              <a:t>→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rangkaian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sama</a:t>
            </a:r>
            <a:r>
              <a:rPr lang="en-US" sz="1800" dirty="0" smtClean="0"/>
              <a:t> </a:t>
            </a:r>
            <a:r>
              <a:rPr lang="en-US" sz="1800" dirty="0" err="1" smtClean="0"/>
              <a:t>juga</a:t>
            </a:r>
            <a:r>
              <a:rPr lang="en-US" sz="1800" dirty="0" smtClean="0"/>
              <a:t> </a:t>
            </a:r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 smtClean="0"/>
              <a:t>berfungsi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pencacah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→ </a:t>
            </a:r>
            <a:r>
              <a:rPr lang="en-US" sz="1800" dirty="0" err="1" smtClean="0"/>
              <a:t>Keluaran</a:t>
            </a:r>
            <a:r>
              <a:rPr lang="en-US" sz="1800" dirty="0" smtClean="0"/>
              <a:t> Q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Q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Q</a:t>
            </a:r>
            <a:r>
              <a:rPr lang="en-US" sz="1800" baseline="-25000" dirty="0" smtClean="0"/>
              <a:t>0  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tiap</a:t>
            </a:r>
            <a:r>
              <a:rPr lang="en-US" sz="1800" dirty="0" smtClean="0"/>
              <a:t> </a:t>
            </a:r>
            <a:r>
              <a:rPr lang="en-US" sz="1800" dirty="0" err="1" smtClean="0"/>
              <a:t>masa</a:t>
            </a:r>
            <a:r>
              <a:rPr lang="en-US" sz="1800" dirty="0" smtClean="0"/>
              <a:t> </a:t>
            </a:r>
            <a:r>
              <a:rPr lang="en-US" sz="1800" dirty="0" err="1" smtClean="0"/>
              <a:t>transisi</a:t>
            </a:r>
            <a:r>
              <a:rPr lang="en-US" sz="1800" dirty="0" smtClean="0"/>
              <a:t> clock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bilanga</a:t>
            </a:r>
            <a:r>
              <a:rPr lang="en-US" sz="1800" dirty="0" smtClean="0"/>
              <a:t> </a:t>
            </a:r>
            <a:r>
              <a:rPr lang="en-US" sz="1800" dirty="0" err="1" smtClean="0"/>
              <a:t>biner</a:t>
            </a:r>
            <a:r>
              <a:rPr lang="en-US" sz="1800" dirty="0" smtClean="0"/>
              <a:t> </a:t>
            </a:r>
            <a:r>
              <a:rPr lang="en-US" sz="1800" dirty="0" err="1" smtClean="0"/>
              <a:t>terurut</a:t>
            </a:r>
            <a:r>
              <a:rPr lang="en-US" sz="1800" dirty="0" smtClean="0"/>
              <a:t> = 000 001 010 011 100 101 110 111 – 000 001 010 011 100 101 110 111 - . . . . </a:t>
            </a:r>
          </a:p>
          <a:p>
            <a:pPr>
              <a:buNone/>
            </a:pPr>
            <a:r>
              <a:rPr lang="en-US" sz="1800" dirty="0" smtClean="0"/>
              <a:t>→ </a:t>
            </a:r>
            <a:r>
              <a:rPr lang="en-US" sz="1800" dirty="0" err="1" smtClean="0"/>
              <a:t>pencacah</a:t>
            </a:r>
            <a:r>
              <a:rPr lang="en-US" sz="1800" dirty="0" smtClean="0"/>
              <a:t> </a:t>
            </a:r>
            <a:r>
              <a:rPr lang="en-US" sz="1800" dirty="0" err="1" smtClean="0"/>
              <a:t>biner</a:t>
            </a:r>
            <a:r>
              <a:rPr lang="en-US" sz="1800" dirty="0" smtClean="0"/>
              <a:t> MOD-8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505200"/>
            <a:ext cx="3384884" cy="3121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19400"/>
            <a:ext cx="23526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4038600"/>
            <a:ext cx="2362200" cy="240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3048000"/>
            <a:ext cx="24669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0" y="4800600"/>
            <a:ext cx="1219200" cy="648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Mikrokomputer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389794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343400"/>
            <a:ext cx="3733800" cy="3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800600" y="1524000"/>
            <a:ext cx="403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Data D</a:t>
            </a:r>
            <a:r>
              <a:rPr lang="en-US" baseline="-25000" dirty="0" smtClean="0"/>
              <a:t>3</a:t>
            </a:r>
            <a:r>
              <a:rPr lang="en-US" dirty="0" smtClean="0"/>
              <a:t> D</a:t>
            </a:r>
            <a:r>
              <a:rPr lang="en-US" baseline="-25000" dirty="0" smtClean="0"/>
              <a:t>2</a:t>
            </a:r>
            <a:r>
              <a:rPr lang="en-US" dirty="0" smtClean="0"/>
              <a:t> D</a:t>
            </a:r>
            <a:r>
              <a:rPr lang="en-US" baseline="-25000" dirty="0" smtClean="0"/>
              <a:t>1</a:t>
            </a:r>
            <a:r>
              <a:rPr lang="en-US" dirty="0" smtClean="0"/>
              <a:t> D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ditransfer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register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FF : X</a:t>
            </a:r>
            <a:r>
              <a:rPr lang="en-US" baseline="-25000" dirty="0" smtClean="0"/>
              <a:t>3</a:t>
            </a:r>
            <a:r>
              <a:rPr lang="en-US" dirty="0" smtClean="0"/>
              <a:t> X</a:t>
            </a:r>
            <a:r>
              <a:rPr lang="en-US" baseline="-25000" dirty="0" smtClean="0"/>
              <a:t>2</a:t>
            </a:r>
            <a:r>
              <a:rPr lang="en-US" dirty="0" smtClean="0"/>
              <a:t> X</a:t>
            </a:r>
            <a:r>
              <a:rPr lang="en-US" baseline="-25000" dirty="0" smtClean="0"/>
              <a:t>1</a:t>
            </a:r>
            <a:r>
              <a:rPr lang="en-US" dirty="0" smtClean="0"/>
              <a:t> X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A</a:t>
            </a:r>
            <a:r>
              <a:rPr lang="en-US" baseline="-25000" dirty="0" smtClean="0"/>
              <a:t>15</a:t>
            </a:r>
            <a:r>
              <a:rPr lang="en-US" dirty="0" smtClean="0"/>
              <a:t> A</a:t>
            </a:r>
            <a:r>
              <a:rPr lang="en-US" baseline="-25000" dirty="0" smtClean="0"/>
              <a:t>14</a:t>
            </a:r>
            <a:r>
              <a:rPr lang="en-US" dirty="0" smtClean="0"/>
              <a:t> A</a:t>
            </a:r>
            <a:r>
              <a:rPr lang="en-US" baseline="-25000" dirty="0" smtClean="0"/>
              <a:t>13</a:t>
            </a:r>
            <a:r>
              <a:rPr lang="en-US" dirty="0" smtClean="0"/>
              <a:t> A</a:t>
            </a:r>
            <a:r>
              <a:rPr lang="en-US" baseline="-25000" dirty="0" smtClean="0"/>
              <a:t>12</a:t>
            </a:r>
            <a:r>
              <a:rPr lang="en-US" dirty="0" smtClean="0"/>
              <a:t> A</a:t>
            </a:r>
            <a:r>
              <a:rPr lang="en-US" baseline="-25000" dirty="0" smtClean="0"/>
              <a:t>11</a:t>
            </a:r>
            <a:r>
              <a:rPr lang="en-US" dirty="0" smtClean="0"/>
              <a:t> A</a:t>
            </a:r>
            <a:r>
              <a:rPr lang="en-US" baseline="-25000" dirty="0" smtClean="0"/>
              <a:t>10</a:t>
            </a:r>
            <a:r>
              <a:rPr lang="en-US" dirty="0" smtClean="0"/>
              <a:t> A</a:t>
            </a:r>
            <a:r>
              <a:rPr lang="en-US" baseline="-25000" dirty="0" smtClean="0"/>
              <a:t>9</a:t>
            </a:r>
            <a:r>
              <a:rPr lang="en-US" dirty="0" smtClean="0"/>
              <a:t> A</a:t>
            </a:r>
            <a:r>
              <a:rPr lang="en-US" baseline="-25000" dirty="0" smtClean="0"/>
              <a:t>8</a:t>
            </a:r>
            <a:r>
              <a:rPr lang="en-US" dirty="0" smtClean="0"/>
              <a:t> → </a:t>
            </a:r>
            <a:r>
              <a:rPr lang="en-US" dirty="0" err="1" smtClean="0"/>
              <a:t>addres</a:t>
            </a:r>
            <a:r>
              <a:rPr lang="en-US" dirty="0" smtClean="0"/>
              <a:t> code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memindah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D</a:t>
            </a:r>
            <a:r>
              <a:rPr lang="en-US" baseline="-25000" dirty="0" smtClean="0"/>
              <a:t>3</a:t>
            </a:r>
            <a:r>
              <a:rPr lang="en-US" dirty="0" smtClean="0"/>
              <a:t> D</a:t>
            </a:r>
            <a:r>
              <a:rPr lang="en-US" baseline="-25000" dirty="0" smtClean="0"/>
              <a:t>2</a:t>
            </a:r>
            <a:r>
              <a:rPr lang="en-US" dirty="0" smtClean="0"/>
              <a:t> D</a:t>
            </a:r>
            <a:r>
              <a:rPr lang="en-US" baseline="-25000" dirty="0" smtClean="0"/>
              <a:t>1</a:t>
            </a:r>
            <a:r>
              <a:rPr lang="en-US" dirty="0" smtClean="0"/>
              <a:t> D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  <a:r>
              <a:rPr lang="en-US" dirty="0" err="1" smtClean="0"/>
              <a:t>ke</a:t>
            </a:r>
            <a:r>
              <a:rPr lang="en-US" dirty="0" smtClean="0"/>
              <a:t> X</a:t>
            </a:r>
            <a:r>
              <a:rPr lang="en-US" baseline="-25000" dirty="0" smtClean="0"/>
              <a:t>3</a:t>
            </a:r>
            <a:r>
              <a:rPr lang="en-US" dirty="0" smtClean="0"/>
              <a:t> X</a:t>
            </a:r>
            <a:r>
              <a:rPr lang="en-US" baseline="-25000" dirty="0" smtClean="0"/>
              <a:t>2</a:t>
            </a:r>
            <a:r>
              <a:rPr lang="en-US" dirty="0" smtClean="0"/>
              <a:t> X</a:t>
            </a:r>
            <a:r>
              <a:rPr lang="en-US" baseline="-25000" dirty="0" smtClean="0"/>
              <a:t>1</a:t>
            </a:r>
            <a:r>
              <a:rPr lang="en-US" dirty="0" smtClean="0"/>
              <a:t> X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langkah2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Tempatkan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D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D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Tempatkan</a:t>
            </a:r>
            <a:r>
              <a:rPr lang="en-US" dirty="0" smtClean="0"/>
              <a:t> address code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A</a:t>
            </a:r>
            <a:r>
              <a:rPr lang="en-US" baseline="-25000" dirty="0" smtClean="0"/>
              <a:t>15</a:t>
            </a:r>
            <a:r>
              <a:rPr lang="en-US" dirty="0" smtClean="0"/>
              <a:t> A</a:t>
            </a:r>
            <a:r>
              <a:rPr lang="en-US" baseline="-25000" dirty="0" smtClean="0"/>
              <a:t>14</a:t>
            </a:r>
            <a:r>
              <a:rPr lang="en-US" dirty="0" smtClean="0"/>
              <a:t> A</a:t>
            </a:r>
            <a:r>
              <a:rPr lang="en-US" baseline="-25000" dirty="0" smtClean="0"/>
              <a:t>13</a:t>
            </a:r>
            <a:r>
              <a:rPr lang="en-US" dirty="0" smtClean="0"/>
              <a:t> A</a:t>
            </a:r>
            <a:r>
              <a:rPr lang="en-US" baseline="-25000" dirty="0" smtClean="0"/>
              <a:t>12</a:t>
            </a:r>
            <a:r>
              <a:rPr lang="en-US" dirty="0" smtClean="0"/>
              <a:t> A</a:t>
            </a:r>
            <a:r>
              <a:rPr lang="en-US" baseline="-25000" dirty="0" smtClean="0"/>
              <a:t>11</a:t>
            </a:r>
            <a:r>
              <a:rPr lang="en-US" dirty="0" smtClean="0"/>
              <a:t> A</a:t>
            </a:r>
            <a:r>
              <a:rPr lang="en-US" baseline="-25000" dirty="0" smtClean="0"/>
              <a:t>10</a:t>
            </a:r>
            <a:r>
              <a:rPr lang="en-US" dirty="0" smtClean="0"/>
              <a:t> A</a:t>
            </a:r>
            <a:r>
              <a:rPr lang="en-US" baseline="-25000" dirty="0" smtClean="0"/>
              <a:t>9</a:t>
            </a:r>
            <a:r>
              <a:rPr lang="en-US" dirty="0" smtClean="0"/>
              <a:t> A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Setelah</a:t>
            </a:r>
            <a:r>
              <a:rPr lang="en-US" dirty="0" smtClean="0"/>
              <a:t> (1) </a:t>
            </a:r>
            <a:r>
              <a:rPr lang="en-US" dirty="0" err="1" smtClean="0"/>
              <a:t>dan</a:t>
            </a:r>
            <a:r>
              <a:rPr lang="en-US" dirty="0" smtClean="0"/>
              <a:t> (2) </a:t>
            </a:r>
            <a:r>
              <a:rPr lang="en-US" dirty="0" err="1" smtClean="0"/>
              <a:t>dilakukan</a:t>
            </a:r>
            <a:r>
              <a:rPr lang="en-US" dirty="0" smtClean="0"/>
              <a:t> → MPU </a:t>
            </a:r>
            <a:r>
              <a:rPr lang="en-US" dirty="0" err="1" smtClean="0"/>
              <a:t>membangkitkan</a:t>
            </a:r>
            <a:r>
              <a:rPr lang="en-US" dirty="0" smtClean="0"/>
              <a:t> clock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transfer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2. NAND gate latch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283664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733800" y="990600"/>
            <a:ext cx="487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normal,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berlawanan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 → SET : </a:t>
            </a:r>
            <a:r>
              <a:rPr lang="en-US" dirty="0" err="1" smtClean="0"/>
              <a:t>masukan</a:t>
            </a:r>
            <a:r>
              <a:rPr lang="en-US" dirty="0" smtClean="0"/>
              <a:t> yang men-</a:t>
            </a:r>
            <a:r>
              <a:rPr lang="en-US" i="1" dirty="0" smtClean="0"/>
              <a:t>set </a:t>
            </a:r>
            <a:r>
              <a:rPr lang="en-US" dirty="0" smtClean="0"/>
              <a:t>(</a:t>
            </a:r>
            <a:r>
              <a:rPr lang="en-US" dirty="0" err="1" smtClean="0"/>
              <a:t>membuat</a:t>
            </a:r>
            <a:r>
              <a:rPr lang="en-US" dirty="0" smtClean="0"/>
              <a:t>) </a:t>
            </a:r>
            <a:r>
              <a:rPr lang="en-US" dirty="0" err="1" smtClean="0"/>
              <a:t>keluaran</a:t>
            </a:r>
            <a:r>
              <a:rPr lang="en-US" dirty="0" smtClean="0"/>
              <a:t> Q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(</a:t>
            </a:r>
            <a:r>
              <a:rPr lang="en-US" i="1" dirty="0" smtClean="0"/>
              <a:t>state</a:t>
            </a:r>
            <a:r>
              <a:rPr lang="en-US" dirty="0" smtClean="0"/>
              <a:t>) “1”</a:t>
            </a:r>
          </a:p>
          <a:p>
            <a:r>
              <a:rPr lang="en-US" dirty="0" smtClean="0"/>
              <a:t>→ CLEAR: </a:t>
            </a:r>
            <a:r>
              <a:rPr lang="en-US" dirty="0" err="1" smtClean="0"/>
              <a:t>masukan</a:t>
            </a:r>
            <a:r>
              <a:rPr lang="en-US" dirty="0" smtClean="0"/>
              <a:t> yang men-</a:t>
            </a:r>
            <a:r>
              <a:rPr lang="en-US" i="1" dirty="0" smtClean="0"/>
              <a:t>clear </a:t>
            </a:r>
            <a:r>
              <a:rPr lang="en-US" dirty="0" err="1" smtClean="0"/>
              <a:t>keluaran</a:t>
            </a:r>
            <a:r>
              <a:rPr lang="en-US" dirty="0" smtClean="0"/>
              <a:t> Q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(</a:t>
            </a:r>
            <a:r>
              <a:rPr lang="en-US" i="1" dirty="0" smtClean="0"/>
              <a:t>state</a:t>
            </a:r>
            <a:r>
              <a:rPr lang="en-US" dirty="0" smtClean="0"/>
              <a:t>) “0”</a:t>
            </a:r>
          </a:p>
          <a:p>
            <a:endParaRPr lang="en-US" i="1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3528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Kondisi</a:t>
            </a:r>
            <a:r>
              <a:rPr lang="en-US" dirty="0" smtClean="0"/>
              <a:t> “resting” → SET = CLEAR = 1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114800"/>
            <a:ext cx="238761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4038600"/>
            <a:ext cx="2443193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6172200"/>
            <a:ext cx="72199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553200" y="50292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Catatan</a:t>
            </a:r>
            <a:r>
              <a:rPr lang="en-US" sz="1400" dirty="0" smtClean="0"/>
              <a:t>: NAND </a:t>
            </a:r>
            <a:r>
              <a:rPr lang="en-US" sz="1400" dirty="0" err="1" smtClean="0"/>
              <a:t>akan</a:t>
            </a:r>
            <a:r>
              <a:rPr lang="en-US" sz="1400" dirty="0" smtClean="0"/>
              <a:t> ‘0’ </a:t>
            </a:r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 smtClean="0"/>
              <a:t>kedua</a:t>
            </a:r>
            <a:r>
              <a:rPr lang="en-US" sz="1400" dirty="0" smtClean="0"/>
              <a:t> </a:t>
            </a:r>
            <a:r>
              <a:rPr lang="en-US" sz="1400" dirty="0" err="1" smtClean="0"/>
              <a:t>masukan</a:t>
            </a:r>
            <a:r>
              <a:rPr lang="en-US" sz="1400" dirty="0" smtClean="0"/>
              <a:t> ‘1’</a:t>
            </a:r>
            <a:endParaRPr lang="en-US" sz="1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4. MONOSTABLE MULTIVIBRATOR  (ONE-SHOT / OS)</a:t>
            </a:r>
          </a:p>
          <a:p>
            <a:pPr>
              <a:buFontTx/>
              <a:buChar char="-"/>
            </a:pPr>
            <a:r>
              <a:rPr lang="en-US" sz="1800" dirty="0" err="1" smtClean="0"/>
              <a:t>Rangkain</a:t>
            </a:r>
            <a:r>
              <a:rPr lang="en-US" sz="1800" dirty="0" smtClean="0"/>
              <a:t> yang </a:t>
            </a:r>
            <a:r>
              <a:rPr lang="en-US" sz="1800" dirty="0" err="1" smtClean="0"/>
              <a:t>mirip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FF </a:t>
            </a:r>
            <a:r>
              <a:rPr lang="en-US" sz="1800" dirty="0" err="1" smtClean="0"/>
              <a:t>namun</a:t>
            </a:r>
            <a:r>
              <a:rPr lang="en-US" sz="1800" dirty="0" smtClean="0"/>
              <a:t>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mempunyai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kondisi</a:t>
            </a:r>
            <a:r>
              <a:rPr lang="en-US" sz="1800" dirty="0" smtClean="0"/>
              <a:t> </a:t>
            </a:r>
            <a:r>
              <a:rPr lang="en-US" sz="1800" dirty="0" err="1" smtClean="0"/>
              <a:t>keluran</a:t>
            </a:r>
            <a:r>
              <a:rPr lang="en-US" sz="1800" dirty="0" smtClean="0"/>
              <a:t> </a:t>
            </a:r>
            <a:r>
              <a:rPr lang="en-US" sz="1800" dirty="0" err="1" smtClean="0"/>
              <a:t>stabil</a:t>
            </a:r>
            <a:r>
              <a:rPr lang="en-US" sz="1800" dirty="0" smtClean="0"/>
              <a:t> (one stable output state)</a:t>
            </a:r>
          </a:p>
          <a:p>
            <a:pPr>
              <a:buFontTx/>
              <a:buChar char="-"/>
            </a:pPr>
            <a:r>
              <a:rPr lang="en-US" sz="1800" dirty="0" smtClean="0"/>
              <a:t>→ </a:t>
            </a:r>
            <a:r>
              <a:rPr lang="en-US" sz="1800" dirty="0" err="1" smtClean="0"/>
              <a:t>normalnya</a:t>
            </a:r>
            <a:r>
              <a:rPr lang="en-US" sz="1800" dirty="0" smtClean="0"/>
              <a:t> Q= 1  </a:t>
            </a:r>
            <a:r>
              <a:rPr lang="en-US" sz="1800" dirty="0" err="1" smtClean="0"/>
              <a:t>dan</a:t>
            </a:r>
            <a:r>
              <a:rPr lang="en-US" sz="1800" dirty="0" smtClean="0"/>
              <a:t> Q’ = 0</a:t>
            </a:r>
          </a:p>
          <a:p>
            <a:pPr>
              <a:buFontTx/>
              <a:buChar char="-"/>
            </a:pPr>
            <a:r>
              <a:rPr lang="en-US" sz="1800" dirty="0" err="1" smtClean="0"/>
              <a:t>Saat</a:t>
            </a:r>
            <a:r>
              <a:rPr lang="en-US" sz="1800" dirty="0" smtClean="0"/>
              <a:t> </a:t>
            </a:r>
            <a:r>
              <a:rPr lang="en-US" sz="1800" dirty="0" err="1" smtClean="0"/>
              <a:t>mendapat</a:t>
            </a:r>
            <a:r>
              <a:rPr lang="en-US" sz="1800" dirty="0" smtClean="0"/>
              <a:t> trigger → </a:t>
            </a:r>
            <a:r>
              <a:rPr lang="en-US" sz="1800" dirty="0" err="1" smtClean="0"/>
              <a:t>kondisi</a:t>
            </a:r>
            <a:r>
              <a:rPr lang="en-US" sz="1800" dirty="0" smtClean="0"/>
              <a:t> </a:t>
            </a:r>
            <a:r>
              <a:rPr lang="en-US" sz="1800" dirty="0" err="1" smtClean="0"/>
              <a:t>berlawanan</a:t>
            </a:r>
            <a:r>
              <a:rPr lang="en-US" sz="1800" dirty="0" smtClean="0"/>
              <a:t> : Q= 0  </a:t>
            </a:r>
            <a:r>
              <a:rPr lang="en-US" sz="1800" dirty="0" err="1" smtClean="0"/>
              <a:t>dan</a:t>
            </a:r>
            <a:r>
              <a:rPr lang="en-US" sz="1800" dirty="0" smtClean="0"/>
              <a:t> Q’ = 1 → </a:t>
            </a:r>
            <a:r>
              <a:rPr lang="en-US" sz="1800" i="1" dirty="0" smtClean="0"/>
              <a:t>quasi-stable state </a:t>
            </a:r>
            <a:r>
              <a:rPr lang="en-US" sz="1800" dirty="0" smtClean="0"/>
              <a:t>→ </a:t>
            </a:r>
            <a:r>
              <a:rPr lang="en-US" sz="1800" dirty="0" err="1" smtClean="0"/>
              <a:t>selama</a:t>
            </a:r>
            <a:r>
              <a:rPr lang="en-US" sz="1800" dirty="0" smtClean="0"/>
              <a:t> </a:t>
            </a:r>
            <a:r>
              <a:rPr lang="en-US" sz="1800" dirty="0" err="1" smtClean="0"/>
              <a:t>periode</a:t>
            </a:r>
            <a:r>
              <a:rPr lang="en-US" sz="1800" dirty="0" smtClean="0"/>
              <a:t> </a:t>
            </a:r>
            <a:r>
              <a:rPr lang="en-US" sz="1800" dirty="0" err="1" smtClean="0"/>
              <a:t>waktu</a:t>
            </a:r>
            <a:r>
              <a:rPr lang="en-US" sz="1800" dirty="0" smtClean="0"/>
              <a:t> </a:t>
            </a:r>
            <a:r>
              <a:rPr lang="en-US" sz="1800" i="1" dirty="0" err="1" smtClean="0"/>
              <a:t>t</a:t>
            </a:r>
            <a:r>
              <a:rPr lang="en-US" sz="1800" baseline="-25000" dirty="0" err="1" smtClean="0"/>
              <a:t>p</a:t>
            </a:r>
            <a:r>
              <a:rPr lang="en-US" sz="1800" baseline="-25000" dirty="0" smtClean="0"/>
              <a:t> </a:t>
            </a:r>
          </a:p>
          <a:p>
            <a:pPr>
              <a:buFontTx/>
              <a:buChar char="-"/>
            </a:pPr>
            <a:r>
              <a:rPr lang="en-US" sz="1800" i="1" dirty="0" err="1" smtClean="0"/>
              <a:t>t</a:t>
            </a:r>
            <a:r>
              <a:rPr lang="en-US" sz="1800" baseline="-25000" dirty="0" err="1" smtClean="0"/>
              <a:t>p</a:t>
            </a:r>
            <a:r>
              <a:rPr lang="en-US" sz="1800" dirty="0" smtClean="0"/>
              <a:t>→ </a:t>
            </a:r>
            <a:r>
              <a:rPr lang="en-US" sz="1800" dirty="0" err="1" smtClean="0"/>
              <a:t>ditentukan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konstanta</a:t>
            </a:r>
            <a:r>
              <a:rPr lang="en-US" sz="1800" dirty="0" smtClean="0"/>
              <a:t> </a:t>
            </a:r>
            <a:r>
              <a:rPr lang="en-US" sz="1800" dirty="0" err="1" smtClean="0"/>
              <a:t>waktu</a:t>
            </a:r>
            <a:r>
              <a:rPr lang="en-US" sz="1800" dirty="0" smtClean="0"/>
              <a:t> </a:t>
            </a:r>
            <a:r>
              <a:rPr lang="en-US" sz="1800" i="1" dirty="0" smtClean="0"/>
              <a:t>RC</a:t>
            </a:r>
            <a:endParaRPr lang="en-US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95600"/>
            <a:ext cx="293570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953000"/>
            <a:ext cx="13716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2971800"/>
            <a:ext cx="4369858" cy="2855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524000"/>
            <a:ext cx="4756212" cy="359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5410200"/>
            <a:ext cx="24574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7200" y="685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Retriggerable</a:t>
            </a:r>
            <a:r>
              <a:rPr lang="en-US" dirty="0" smtClean="0"/>
              <a:t> OS</a:t>
            </a:r>
          </a:p>
          <a:p>
            <a:pPr>
              <a:buFontTx/>
              <a:buChar char="-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trigger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quasi-stable state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5.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pembangkit</a:t>
            </a:r>
            <a:r>
              <a:rPr lang="en-US" sz="2000" dirty="0" smtClean="0"/>
              <a:t> clock</a:t>
            </a:r>
          </a:p>
          <a:p>
            <a:pPr>
              <a:buFontTx/>
              <a:buChar char="-"/>
            </a:pP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i="1" dirty="0" err="1" smtClean="0"/>
              <a:t>astable</a:t>
            </a:r>
            <a:r>
              <a:rPr lang="en-US" sz="2000" i="1" dirty="0" smtClean="0"/>
              <a:t> (free-running) </a:t>
            </a:r>
            <a:r>
              <a:rPr lang="en-US" sz="2000" i="1" dirty="0" err="1" smtClean="0"/>
              <a:t>multivibrator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berganti-ganti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keadaan</a:t>
            </a:r>
            <a:r>
              <a:rPr lang="en-US" sz="2000" dirty="0" smtClean="0"/>
              <a:t> ‘unstable’</a:t>
            </a:r>
          </a:p>
          <a:p>
            <a:pPr>
              <a:buNone/>
            </a:pPr>
            <a:r>
              <a:rPr lang="en-US" sz="2000" dirty="0" smtClean="0"/>
              <a:t>a).  Schmitt-Trigger Oscillator                           b).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IC Timer 555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3657600" cy="241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286000"/>
            <a:ext cx="4013052" cy="236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5105400"/>
            <a:ext cx="42767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 smtClean="0"/>
              <a:t>1. Perhatikan rangkaian biner seperti gambar berikut:</a:t>
            </a:r>
          </a:p>
          <a:p>
            <a:pPr algn="ctr">
              <a:buNone/>
            </a:pPr>
            <a:endParaRPr lang="id-ID" dirty="0" smtClean="0"/>
          </a:p>
          <a:p>
            <a:pPr algn="ctr">
              <a:buNone/>
            </a:pPr>
            <a:endParaRPr lang="id-ID" dirty="0" smtClean="0"/>
          </a:p>
          <a:p>
            <a:pPr algn="ctr">
              <a:buNone/>
            </a:pPr>
            <a:endParaRPr lang="id-ID" dirty="0" smtClean="0"/>
          </a:p>
          <a:p>
            <a:pPr algn="ctr">
              <a:buNone/>
            </a:pPr>
            <a:endParaRPr lang="id-ID" dirty="0" smtClean="0"/>
          </a:p>
          <a:p>
            <a:pPr algn="ctr">
              <a:buNone/>
            </a:pPr>
            <a:endParaRPr lang="id-ID" dirty="0" smtClean="0"/>
          </a:p>
          <a:p>
            <a:pPr algn="ctr">
              <a:buNone/>
            </a:pPr>
            <a:endParaRPr lang="id-ID" dirty="0" smtClean="0"/>
          </a:p>
          <a:p>
            <a:pPr algn="ctr"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	Ubahlah rangkaian tersebut dengan menghubungkan X0’ pada CLK dari FF X1 dan X1’ pada CLK dari FF X2. Mulailah mengoperasikan dengan semua FF pada keadaan 1 dan gambarlah berbagai macam bentuk gelombang output FF (X0, X1, X2) untuk 16 pulsa input. Kemudian buatlah daftar urutan keadaan FF.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057400"/>
            <a:ext cx="5486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200" i="1" dirty="0" smtClean="0"/>
              <a:t>Setting FF</a:t>
            </a:r>
            <a:br>
              <a:rPr lang="en-US" sz="3200" i="1" dirty="0" smtClean="0"/>
            </a:br>
            <a:r>
              <a:rPr lang="en-US" sz="3200" dirty="0" smtClean="0"/>
              <a:t>(men-set </a:t>
            </a:r>
            <a:r>
              <a:rPr lang="en-US" sz="3200" dirty="0" err="1" smtClean="0"/>
              <a:t>keluaran</a:t>
            </a:r>
            <a:r>
              <a:rPr lang="en-US" sz="3200" dirty="0" smtClean="0"/>
              <a:t> Q = 1)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Dari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resting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Gb</a:t>
            </a:r>
            <a:r>
              <a:rPr lang="en-US" sz="2000" dirty="0" smtClean="0"/>
              <a:t>. 5.3 (a)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Dari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resting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Gb</a:t>
            </a:r>
            <a:r>
              <a:rPr lang="en-US" sz="2000" dirty="0" smtClean="0"/>
              <a:t>. 5.b (b) ,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sesudah</a:t>
            </a:r>
            <a:r>
              <a:rPr lang="en-US" sz="2000" dirty="0" smtClean="0"/>
              <a:t> SET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7400"/>
            <a:ext cx="328128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724400" y="2057400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masuka</a:t>
            </a:r>
            <a:r>
              <a:rPr lang="en-US" dirty="0" smtClean="0"/>
              <a:t> SET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SET (</a:t>
            </a:r>
            <a:r>
              <a:rPr lang="en-US" dirty="0" err="1" smtClean="0"/>
              <a:t>saat</a:t>
            </a:r>
            <a:r>
              <a:rPr lang="en-US" dirty="0" smtClean="0"/>
              <a:t> t</a:t>
            </a:r>
            <a:r>
              <a:rPr lang="en-US" baseline="-25000" dirty="0" smtClean="0"/>
              <a:t>0</a:t>
            </a:r>
            <a:r>
              <a:rPr lang="en-US" dirty="0" smtClean="0"/>
              <a:t>) = ‘0’ → </a:t>
            </a:r>
            <a:r>
              <a:rPr lang="en-US" dirty="0" err="1" smtClean="0"/>
              <a:t>keluaran</a:t>
            </a:r>
            <a:r>
              <a:rPr lang="en-US" dirty="0" smtClean="0"/>
              <a:t> NAND-1  (Q) = ‘1’ (HIGH) →  </a:t>
            </a:r>
            <a:r>
              <a:rPr lang="en-US" dirty="0" err="1" smtClean="0"/>
              <a:t>masukan</a:t>
            </a:r>
            <a:r>
              <a:rPr lang="en-US" dirty="0" smtClean="0"/>
              <a:t> NAND-2 = HIGH → </a:t>
            </a:r>
            <a:r>
              <a:rPr lang="en-US" dirty="0" err="1" smtClean="0"/>
              <a:t>keluaran</a:t>
            </a:r>
            <a:r>
              <a:rPr lang="en-US" dirty="0" smtClean="0"/>
              <a:t> Q’→ LOW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SET = ‘1’ (</a:t>
            </a:r>
            <a:r>
              <a:rPr lang="en-US" dirty="0" err="1" smtClean="0"/>
              <a:t>saat</a:t>
            </a:r>
            <a:r>
              <a:rPr lang="en-US" dirty="0" smtClean="0"/>
              <a:t> t</a:t>
            </a:r>
            <a:r>
              <a:rPr lang="en-US" baseline="-25000" dirty="0"/>
              <a:t>1</a:t>
            </a:r>
            <a:r>
              <a:rPr lang="en-US" dirty="0" smtClean="0"/>
              <a:t>) → </a:t>
            </a:r>
            <a:r>
              <a:rPr lang="en-US" dirty="0" err="1" smtClean="0"/>
              <a:t>karena</a:t>
            </a:r>
            <a:r>
              <a:rPr lang="en-US" dirty="0" smtClean="0"/>
              <a:t> Q’= LOW → Q </a:t>
            </a:r>
            <a:r>
              <a:rPr lang="en-US" dirty="0" err="1" smtClean="0"/>
              <a:t>tetap</a:t>
            </a:r>
            <a:r>
              <a:rPr lang="en-US" dirty="0" smtClean="0"/>
              <a:t> HIGH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774437"/>
            <a:ext cx="3200400" cy="208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648200" y="47244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SET (</a:t>
            </a:r>
            <a:r>
              <a:rPr lang="en-US" dirty="0" err="1" smtClean="0"/>
              <a:t>saat</a:t>
            </a:r>
            <a:r>
              <a:rPr lang="en-US" dirty="0" smtClean="0"/>
              <a:t> t</a:t>
            </a:r>
            <a:r>
              <a:rPr lang="en-US" baseline="-25000" dirty="0" smtClean="0"/>
              <a:t>0</a:t>
            </a:r>
            <a:r>
              <a:rPr lang="en-US" dirty="0" smtClean="0"/>
              <a:t>) = ‘0’ → </a:t>
            </a:r>
            <a:r>
              <a:rPr lang="en-US" dirty="0" err="1" smtClean="0"/>
              <a:t>karena</a:t>
            </a:r>
            <a:r>
              <a:rPr lang="en-US" dirty="0" smtClean="0"/>
              <a:t> Q’= LOW → </a:t>
            </a:r>
            <a:r>
              <a:rPr lang="en-US" dirty="0" err="1" smtClean="0"/>
              <a:t>keluaran</a:t>
            </a:r>
            <a:r>
              <a:rPr lang="en-US" dirty="0" smtClean="0"/>
              <a:t> NAND-1  (Q) = ‘1’ </a:t>
            </a:r>
          </a:p>
          <a:p>
            <a:pPr>
              <a:buFontTx/>
              <a:buChar char="-"/>
            </a:pPr>
            <a:r>
              <a:rPr lang="en-US" dirty="0" smtClean="0"/>
              <a:t>Q </a:t>
            </a:r>
            <a:r>
              <a:rPr lang="en-US" dirty="0" err="1" smtClean="0"/>
              <a:t>tetap</a:t>
            </a:r>
            <a:r>
              <a:rPr lang="en-US" dirty="0" smtClean="0"/>
              <a:t> HIGH </a:t>
            </a:r>
            <a:r>
              <a:rPr lang="en-US" dirty="0" err="1" smtClean="0"/>
              <a:t>apapun</a:t>
            </a:r>
            <a:r>
              <a:rPr lang="en-US" dirty="0" smtClean="0"/>
              <a:t> </a:t>
            </a:r>
            <a:r>
              <a:rPr lang="en-US" dirty="0" err="1" smtClean="0"/>
              <a:t>masukannya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200" i="1" dirty="0" smtClean="0"/>
              <a:t>Clearing FF</a:t>
            </a:r>
            <a:br>
              <a:rPr lang="en-US" sz="3200" i="1" dirty="0" smtClean="0"/>
            </a:br>
            <a:r>
              <a:rPr lang="en-US" sz="3200" dirty="0" smtClean="0"/>
              <a:t>(men-reset </a:t>
            </a:r>
            <a:r>
              <a:rPr lang="en-US" sz="3200" dirty="0" err="1" smtClean="0"/>
              <a:t>keluaran</a:t>
            </a:r>
            <a:r>
              <a:rPr lang="en-US" sz="3200" dirty="0" smtClean="0"/>
              <a:t> Q = 0)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Dari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resting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Gb</a:t>
            </a:r>
            <a:r>
              <a:rPr lang="en-US" sz="2000" dirty="0" smtClean="0"/>
              <a:t>. 5.3 (a)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Dari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resting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Gb</a:t>
            </a:r>
            <a:r>
              <a:rPr lang="en-US" sz="2000" dirty="0" smtClean="0"/>
              <a:t>. 5.3 (b) ,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sesudah</a:t>
            </a:r>
            <a:r>
              <a:rPr lang="en-US" sz="2000" dirty="0" smtClean="0"/>
              <a:t> SET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1981200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CLEAR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NAND-1  (Q) = ‘0’ (LOW) →  </a:t>
            </a:r>
            <a:r>
              <a:rPr lang="en-US" dirty="0" err="1" smtClean="0"/>
              <a:t>keluaran</a:t>
            </a:r>
            <a:r>
              <a:rPr lang="en-US" dirty="0" smtClean="0"/>
              <a:t> NAND-2 (Q’) = HIGH (</a:t>
            </a:r>
            <a:r>
              <a:rPr lang="en-US" dirty="0" err="1" smtClean="0"/>
              <a:t>terkunci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CLEAR (</a:t>
            </a:r>
            <a:r>
              <a:rPr lang="en-US" dirty="0" err="1" smtClean="0"/>
              <a:t>saat</a:t>
            </a:r>
            <a:r>
              <a:rPr lang="en-US" dirty="0" smtClean="0"/>
              <a:t> t</a:t>
            </a:r>
            <a:r>
              <a:rPr lang="en-US" baseline="-25000" dirty="0" smtClean="0"/>
              <a:t>0</a:t>
            </a:r>
            <a:r>
              <a:rPr lang="en-US" dirty="0" smtClean="0"/>
              <a:t>) = ‘0’ → Q’= HIGH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CLEAR = ‘1’ (</a:t>
            </a:r>
            <a:r>
              <a:rPr lang="en-US" dirty="0" err="1" smtClean="0"/>
              <a:t>saat</a:t>
            </a:r>
            <a:r>
              <a:rPr lang="en-US" dirty="0" smtClean="0"/>
              <a:t> t</a:t>
            </a:r>
            <a:r>
              <a:rPr lang="en-US" baseline="-25000" dirty="0"/>
              <a:t>1</a:t>
            </a:r>
            <a:r>
              <a:rPr lang="en-US" dirty="0" smtClean="0"/>
              <a:t>) → </a:t>
            </a:r>
            <a:r>
              <a:rPr lang="en-US" dirty="0" err="1" smtClean="0"/>
              <a:t>karena</a:t>
            </a:r>
            <a:r>
              <a:rPr lang="en-US" dirty="0" smtClean="0"/>
              <a:t> Q = LOW→ Q’ </a:t>
            </a:r>
            <a:r>
              <a:rPr lang="en-US" dirty="0" err="1" smtClean="0"/>
              <a:t>tetap</a:t>
            </a:r>
            <a:r>
              <a:rPr lang="en-US" dirty="0" smtClean="0"/>
              <a:t> HIGH, Q </a:t>
            </a:r>
            <a:r>
              <a:rPr lang="en-US" dirty="0" err="1" smtClean="0"/>
              <a:t>tetap</a:t>
            </a:r>
            <a:r>
              <a:rPr lang="en-US" dirty="0" smtClean="0"/>
              <a:t> LOW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47244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CLEAR (</a:t>
            </a:r>
            <a:r>
              <a:rPr lang="en-US" dirty="0" err="1" smtClean="0"/>
              <a:t>saat</a:t>
            </a:r>
            <a:r>
              <a:rPr lang="en-US" dirty="0" smtClean="0"/>
              <a:t> t</a:t>
            </a:r>
            <a:r>
              <a:rPr lang="en-US" baseline="-25000" dirty="0" smtClean="0"/>
              <a:t>0</a:t>
            </a:r>
            <a:r>
              <a:rPr lang="en-US" dirty="0" smtClean="0"/>
              <a:t>) = ‘0’ → </a:t>
            </a:r>
            <a:r>
              <a:rPr lang="en-US" dirty="0" err="1" smtClean="0"/>
              <a:t>karena</a:t>
            </a:r>
            <a:r>
              <a:rPr lang="en-US" dirty="0" smtClean="0"/>
              <a:t> Q =  HIGH → </a:t>
            </a:r>
            <a:r>
              <a:rPr lang="en-US" dirty="0" err="1" smtClean="0"/>
              <a:t>keluaran</a:t>
            </a:r>
            <a:r>
              <a:rPr lang="en-US" dirty="0" smtClean="0"/>
              <a:t> NAND-2  (Q’) = ‘1’ → </a:t>
            </a:r>
            <a:r>
              <a:rPr lang="en-US" dirty="0" err="1" smtClean="0"/>
              <a:t>masukan</a:t>
            </a:r>
            <a:r>
              <a:rPr lang="en-US" dirty="0" smtClean="0"/>
              <a:t> NAND-1 </a:t>
            </a:r>
            <a:r>
              <a:rPr lang="en-US" dirty="0" err="1" smtClean="0"/>
              <a:t>jadi</a:t>
            </a:r>
            <a:r>
              <a:rPr lang="en-US" dirty="0" smtClean="0"/>
              <a:t> ‘1’ → </a:t>
            </a:r>
            <a:r>
              <a:rPr lang="en-US" dirty="0" err="1" smtClean="0"/>
              <a:t>keluaran</a:t>
            </a:r>
            <a:r>
              <a:rPr lang="en-US" dirty="0" smtClean="0"/>
              <a:t> NAND-1 (Q) = 0</a:t>
            </a:r>
          </a:p>
          <a:p>
            <a:pPr>
              <a:buFontTx/>
              <a:buChar char="-"/>
            </a:pPr>
            <a:r>
              <a:rPr lang="en-US" dirty="0" err="1" smtClean="0"/>
              <a:t>Saat</a:t>
            </a:r>
            <a:r>
              <a:rPr lang="en-US" dirty="0" smtClean="0"/>
              <a:t> CLEAR = ‘1’ (</a:t>
            </a:r>
            <a:r>
              <a:rPr lang="en-US" dirty="0" err="1" smtClean="0"/>
              <a:t>saat</a:t>
            </a:r>
            <a:r>
              <a:rPr lang="en-US" dirty="0" smtClean="0"/>
              <a:t> t</a:t>
            </a:r>
            <a:r>
              <a:rPr lang="en-US" baseline="-25000" dirty="0" smtClean="0"/>
              <a:t>1</a:t>
            </a:r>
            <a:r>
              <a:rPr lang="en-US" dirty="0" smtClean="0"/>
              <a:t>) → </a:t>
            </a:r>
            <a:r>
              <a:rPr lang="en-US" dirty="0" err="1" smtClean="0"/>
              <a:t>karena</a:t>
            </a:r>
            <a:r>
              <a:rPr lang="en-US" dirty="0" smtClean="0"/>
              <a:t> Q = LOW→ Q’ </a:t>
            </a:r>
            <a:r>
              <a:rPr lang="en-US" dirty="0" err="1" smtClean="0"/>
              <a:t>tetap</a:t>
            </a:r>
            <a:r>
              <a:rPr lang="en-US" dirty="0" smtClean="0"/>
              <a:t> HIGH, Q </a:t>
            </a:r>
            <a:r>
              <a:rPr lang="en-US" dirty="0" err="1" smtClean="0"/>
              <a:t>tetap</a:t>
            </a:r>
            <a:r>
              <a:rPr lang="en-US" dirty="0" smtClean="0"/>
              <a:t> LOW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57400"/>
            <a:ext cx="3429000" cy="211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686" y="4800600"/>
            <a:ext cx="300449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Setting </a:t>
            </a:r>
            <a:r>
              <a:rPr lang="en-US" sz="3200" dirty="0" err="1" smtClean="0"/>
              <a:t>dan</a:t>
            </a:r>
            <a:r>
              <a:rPr lang="en-US" sz="3200" dirty="0" smtClean="0"/>
              <a:t> Clearing </a:t>
            </a:r>
            <a:r>
              <a:rPr lang="en-US" sz="3200" dirty="0" err="1" smtClean="0"/>
              <a:t>bersamaan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2370582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371600"/>
            <a:ext cx="16573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1937774"/>
            <a:ext cx="1981200" cy="42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7200" y="36576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SET = CLEAR = 1 → </a:t>
            </a:r>
            <a:r>
              <a:rPr lang="en-US" dirty="0" err="1" smtClean="0"/>
              <a:t>kondisi</a:t>
            </a:r>
            <a:r>
              <a:rPr lang="en-US" dirty="0" smtClean="0"/>
              <a:t> ‘resting’ normal → </a:t>
            </a:r>
            <a:r>
              <a:rPr lang="en-US" dirty="0" err="1" smtClean="0"/>
              <a:t>keluaran</a:t>
            </a:r>
            <a:r>
              <a:rPr lang="en-US" dirty="0" smtClean="0"/>
              <a:t> ‘</a:t>
            </a:r>
            <a:r>
              <a:rPr lang="en-US" dirty="0" err="1" smtClean="0"/>
              <a:t>tetap</a:t>
            </a:r>
            <a:r>
              <a:rPr lang="en-US" dirty="0" smtClean="0"/>
              <a:t>’/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dirty="0" smtClean="0"/>
              <a:t>SET = 0, CLEAR = 1 → </a:t>
            </a:r>
            <a:r>
              <a:rPr lang="en-US" i="1" dirty="0" smtClean="0"/>
              <a:t>setting latch </a:t>
            </a:r>
            <a:r>
              <a:rPr lang="en-US" dirty="0" smtClean="0"/>
              <a:t>→ </a:t>
            </a:r>
            <a:r>
              <a:rPr lang="en-US" dirty="0" err="1" smtClean="0"/>
              <a:t>keluaran</a:t>
            </a:r>
            <a:r>
              <a:rPr lang="en-US" dirty="0" smtClean="0"/>
              <a:t> Q = 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meski</a:t>
            </a:r>
            <a:r>
              <a:rPr lang="en-US" dirty="0" smtClean="0"/>
              <a:t> SET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‘1’..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SET = 1, CLEAR = 0 → </a:t>
            </a:r>
            <a:r>
              <a:rPr lang="en-US" i="1" dirty="0" smtClean="0"/>
              <a:t>clearing (resetting) latch </a:t>
            </a:r>
            <a:r>
              <a:rPr lang="en-US" dirty="0" smtClean="0"/>
              <a:t>→ </a:t>
            </a:r>
            <a:r>
              <a:rPr lang="en-US" dirty="0" err="1" smtClean="0"/>
              <a:t>keluaran</a:t>
            </a:r>
            <a:r>
              <a:rPr lang="en-US" dirty="0" smtClean="0"/>
              <a:t> Q = 0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meski</a:t>
            </a:r>
            <a:r>
              <a:rPr lang="en-US" dirty="0" smtClean="0"/>
              <a:t> CLEAR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‘1’.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SET = CLEAR = 0 → </a:t>
            </a:r>
            <a:r>
              <a:rPr lang="en-US" dirty="0" err="1" smtClean="0"/>
              <a:t>terlarang</a:t>
            </a:r>
            <a:r>
              <a:rPr lang="en-US" dirty="0" smtClean="0"/>
              <a:t> →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yang </a:t>
            </a:r>
            <a:r>
              <a:rPr lang="en-US" dirty="0" err="1" smtClean="0"/>
              <a:t>ambigu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Representasi</a:t>
            </a:r>
            <a:r>
              <a:rPr lang="en-US" sz="3200" dirty="0" smtClean="0"/>
              <a:t> </a:t>
            </a:r>
            <a:r>
              <a:rPr lang="en-US" sz="3200" dirty="0" err="1" smtClean="0"/>
              <a:t>alternatif</a:t>
            </a:r>
            <a:r>
              <a:rPr lang="en-US" sz="3200" dirty="0" smtClean="0"/>
              <a:t> FF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NAND latch → active low → </a:t>
            </a:r>
            <a:r>
              <a:rPr lang="en-US" sz="2000" dirty="0" err="1" smtClean="0">
                <a:cs typeface="Times New Roman" pitchFamily="18" charset="0"/>
              </a:rPr>
              <a:t>perubahan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keluaran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saat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sinyal</a:t>
            </a:r>
            <a:r>
              <a:rPr lang="en-US" sz="2000" dirty="0" smtClean="0">
                <a:cs typeface="Times New Roman" pitchFamily="18" charset="0"/>
              </a:rPr>
              <a:t> SET </a:t>
            </a:r>
            <a:r>
              <a:rPr lang="en-US" sz="2000" dirty="0" err="1" smtClean="0">
                <a:cs typeface="Times New Roman" pitchFamily="18" charset="0"/>
              </a:rPr>
              <a:t>dan</a:t>
            </a:r>
            <a:r>
              <a:rPr lang="en-US" sz="2000" dirty="0" smtClean="0">
                <a:cs typeface="Times New Roman" pitchFamily="18" charset="0"/>
              </a:rPr>
              <a:t> CLEAR LOW</a:t>
            </a:r>
          </a:p>
          <a:p>
            <a:pPr>
              <a:buNone/>
            </a:pPr>
            <a:r>
              <a:rPr lang="en-US" sz="2000" dirty="0">
                <a:cs typeface="Times New Roman" pitchFamily="18" charset="0"/>
              </a:rPr>
              <a:t>	</a:t>
            </a:r>
            <a:r>
              <a:rPr lang="en-US" sz="2000" dirty="0" smtClean="0">
                <a:cs typeface="Times New Roman" pitchFamily="18" charset="0"/>
              </a:rPr>
              <a:t> → </a:t>
            </a:r>
            <a:r>
              <a:rPr lang="en-US" sz="2000" dirty="0" err="1" smtClean="0">
                <a:cs typeface="Times New Roman" pitchFamily="18" charset="0"/>
              </a:rPr>
              <a:t>masukan</a:t>
            </a:r>
            <a:r>
              <a:rPr lang="en-US" sz="2000" dirty="0" smtClean="0">
                <a:cs typeface="Times New Roman" pitchFamily="18" charset="0"/>
              </a:rPr>
              <a:t> SET </a:t>
            </a:r>
            <a:r>
              <a:rPr lang="en-US" sz="2000" dirty="0" err="1" smtClean="0">
                <a:cs typeface="Times New Roman" pitchFamily="18" charset="0"/>
              </a:rPr>
              <a:t>akan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menyebabkan</a:t>
            </a:r>
            <a:r>
              <a:rPr lang="en-US" sz="2000" dirty="0" smtClean="0">
                <a:cs typeface="Times New Roman" pitchFamily="18" charset="0"/>
              </a:rPr>
              <a:t> Q = 1 </a:t>
            </a:r>
            <a:r>
              <a:rPr lang="en-US" sz="2000" dirty="0" err="1" smtClean="0">
                <a:cs typeface="Times New Roman" pitchFamily="18" charset="0"/>
              </a:rPr>
              <a:t>saat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masukan</a:t>
            </a:r>
            <a:r>
              <a:rPr lang="en-US" sz="2000" dirty="0" smtClean="0">
                <a:cs typeface="Times New Roman" pitchFamily="18" charset="0"/>
              </a:rPr>
              <a:t> SET LOW</a:t>
            </a:r>
          </a:p>
          <a:p>
            <a:pPr>
              <a:buNone/>
            </a:pPr>
            <a:r>
              <a:rPr lang="en-US" sz="2000" dirty="0">
                <a:cs typeface="Times New Roman" pitchFamily="18" charset="0"/>
              </a:rPr>
              <a:t>	</a:t>
            </a:r>
            <a:r>
              <a:rPr lang="en-US" sz="2000" dirty="0" smtClean="0">
                <a:cs typeface="Times New Roman" pitchFamily="18" charset="0"/>
              </a:rPr>
              <a:t> → </a:t>
            </a:r>
            <a:r>
              <a:rPr lang="en-US" sz="2000" dirty="0" err="1" smtClean="0">
                <a:cs typeface="Times New Roman" pitchFamily="18" charset="0"/>
              </a:rPr>
              <a:t>masukan</a:t>
            </a:r>
            <a:r>
              <a:rPr lang="en-US" sz="2000" dirty="0" smtClean="0">
                <a:cs typeface="Times New Roman" pitchFamily="18" charset="0"/>
              </a:rPr>
              <a:t> CLEAR </a:t>
            </a:r>
            <a:r>
              <a:rPr lang="en-US" sz="2000" dirty="0" err="1" smtClean="0">
                <a:cs typeface="Times New Roman" pitchFamily="18" charset="0"/>
              </a:rPr>
              <a:t>akan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menyebabkan</a:t>
            </a:r>
            <a:r>
              <a:rPr lang="en-US" sz="2000" dirty="0" smtClean="0">
                <a:cs typeface="Times New Roman" pitchFamily="18" charset="0"/>
              </a:rPr>
              <a:t> Q = 0 </a:t>
            </a:r>
            <a:r>
              <a:rPr lang="en-US" sz="2000" dirty="0" err="1" smtClean="0">
                <a:cs typeface="Times New Roman" pitchFamily="18" charset="0"/>
              </a:rPr>
              <a:t>saat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masukan</a:t>
            </a:r>
            <a:r>
              <a:rPr lang="en-US" sz="2000" dirty="0" smtClean="0">
                <a:cs typeface="Times New Roman" pitchFamily="18" charset="0"/>
              </a:rPr>
              <a:t> CLEAR LOW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743200"/>
            <a:ext cx="2318192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895600"/>
            <a:ext cx="1395412" cy="1689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3048000"/>
            <a:ext cx="25527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52400" y="48768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Contoh</a:t>
            </a:r>
            <a:r>
              <a:rPr lang="en-US" u="sng" dirty="0" smtClean="0"/>
              <a:t>:</a:t>
            </a:r>
            <a:endParaRPr lang="en-US" u="sn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4800600"/>
            <a:ext cx="35623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3. NOR Latch</a:t>
            </a:r>
            <a:endParaRPr 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2834171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86200" y="990600"/>
            <a:ext cx="1987342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1219199"/>
            <a:ext cx="1600200" cy="131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3048000"/>
            <a:ext cx="66389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" y="3657600"/>
            <a:ext cx="830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SET = CLEAR = 0 → </a:t>
            </a:r>
            <a:r>
              <a:rPr lang="en-US" dirty="0" err="1" smtClean="0"/>
              <a:t>kondisi</a:t>
            </a:r>
            <a:r>
              <a:rPr lang="en-US" dirty="0" smtClean="0"/>
              <a:t> ‘resting’ normal → </a:t>
            </a:r>
            <a:r>
              <a:rPr lang="en-US" dirty="0" err="1" smtClean="0"/>
              <a:t>keluaran</a:t>
            </a:r>
            <a:r>
              <a:rPr lang="en-US" dirty="0" smtClean="0"/>
              <a:t> ‘</a:t>
            </a:r>
            <a:r>
              <a:rPr lang="en-US" dirty="0" err="1" smtClean="0"/>
              <a:t>tetap</a:t>
            </a:r>
            <a:r>
              <a:rPr lang="en-US" dirty="0" smtClean="0"/>
              <a:t>’/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dirty="0" smtClean="0"/>
              <a:t>SET = 1, CLEAR = 0 → </a:t>
            </a:r>
            <a:r>
              <a:rPr lang="en-US" i="1" dirty="0" smtClean="0"/>
              <a:t>setting latch </a:t>
            </a:r>
            <a:r>
              <a:rPr lang="en-US" dirty="0" smtClean="0"/>
              <a:t>→ </a:t>
            </a:r>
            <a:r>
              <a:rPr lang="en-US" dirty="0" err="1" smtClean="0"/>
              <a:t>keluaran</a:t>
            </a:r>
            <a:r>
              <a:rPr lang="en-US" dirty="0" smtClean="0"/>
              <a:t> Q = 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meski</a:t>
            </a:r>
            <a:r>
              <a:rPr lang="en-US" dirty="0" smtClean="0"/>
              <a:t> SET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‘0’.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SET = 0, CLEAR = 1 → </a:t>
            </a:r>
            <a:r>
              <a:rPr lang="en-US" i="1" dirty="0" smtClean="0"/>
              <a:t>clearing (resetting) latch </a:t>
            </a:r>
            <a:r>
              <a:rPr lang="en-US" dirty="0" smtClean="0"/>
              <a:t>→ </a:t>
            </a:r>
            <a:r>
              <a:rPr lang="en-US" dirty="0" err="1" smtClean="0"/>
              <a:t>keluaran</a:t>
            </a:r>
            <a:r>
              <a:rPr lang="en-US" dirty="0" smtClean="0"/>
              <a:t> Q = 0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meski</a:t>
            </a:r>
            <a:r>
              <a:rPr lang="en-US" dirty="0" smtClean="0"/>
              <a:t> CLEAR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‘0’.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SET = CLEAR = 1 → </a:t>
            </a:r>
            <a:r>
              <a:rPr lang="en-US" dirty="0" err="1" smtClean="0"/>
              <a:t>terlarang</a:t>
            </a:r>
            <a:r>
              <a:rPr lang="en-US" dirty="0" smtClean="0"/>
              <a:t> →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yang </a:t>
            </a:r>
            <a:r>
              <a:rPr lang="en-US" dirty="0" err="1" smtClean="0"/>
              <a:t>ambigu</a:t>
            </a:r>
            <a:r>
              <a:rPr lang="en-US" dirty="0" smtClean="0"/>
              <a:t> /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diprediksi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96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Contoh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9F15-8B40-4026-B334-203ED751835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59340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1848</Words>
  <Application>Microsoft Office PowerPoint</Application>
  <PresentationFormat>On-screen Show (4:3)</PresentationFormat>
  <Paragraphs>233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FLIP-FLOP (FF)</vt:lpstr>
      <vt:lpstr>1. Pendahuluan</vt:lpstr>
      <vt:lpstr>2. NAND gate latch</vt:lpstr>
      <vt:lpstr>Setting FF (men-set keluaran Q = 1)</vt:lpstr>
      <vt:lpstr>Clearing FF (men-reset keluaran Q = 0)</vt:lpstr>
      <vt:lpstr>Setting dan Clearing bersamaan</vt:lpstr>
      <vt:lpstr>Representasi alternatif FF</vt:lpstr>
      <vt:lpstr>3. NOR Latch</vt:lpstr>
      <vt:lpstr>Slide 9</vt:lpstr>
      <vt:lpstr>4. FLIP-FLOP dengan sinyal CLOCK</vt:lpstr>
      <vt:lpstr>FLIP-FLOP dengan CLOCK</vt:lpstr>
      <vt:lpstr>4.1.  FLIP-FLOP S-C dengan CLOCK</vt:lpstr>
      <vt:lpstr>Slide 13</vt:lpstr>
      <vt:lpstr>4.2.  FLIP-FLOP J-K dengan CLOCK</vt:lpstr>
      <vt:lpstr>Slide 15</vt:lpstr>
      <vt:lpstr>4.3.  FLIP-FLOP D dengan CLOCK</vt:lpstr>
      <vt:lpstr>Implementasi D Flip-Flop</vt:lpstr>
      <vt:lpstr>4.4 D Latch</vt:lpstr>
      <vt:lpstr>Slide 19</vt:lpstr>
      <vt:lpstr>5. Masukan Asinkron</vt:lpstr>
      <vt:lpstr>Slide 21</vt:lpstr>
      <vt:lpstr>6. IEEE/ANSI SYMBOLS</vt:lpstr>
      <vt:lpstr>Aplikasi FF – dalam rangkaian sekuensial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Latihan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FLIP-FLOP (FF)</dc:title>
  <dc:creator>acer</dc:creator>
  <cp:lastModifiedBy>DELL</cp:lastModifiedBy>
  <cp:revision>21</cp:revision>
  <dcterms:created xsi:type="dcterms:W3CDTF">2014-05-30T13:08:13Z</dcterms:created>
  <dcterms:modified xsi:type="dcterms:W3CDTF">2016-05-16T15:17:24Z</dcterms:modified>
</cp:coreProperties>
</file>