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7" r:id="rId3"/>
    <p:sldId id="288" r:id="rId4"/>
    <p:sldId id="289" r:id="rId5"/>
    <p:sldId id="292" r:id="rId6"/>
    <p:sldId id="291" r:id="rId7"/>
    <p:sldId id="290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1" r:id="rId16"/>
    <p:sldId id="300" r:id="rId17"/>
    <p:sldId id="302" r:id="rId18"/>
    <p:sldId id="303" r:id="rId19"/>
    <p:sldId id="304" r:id="rId20"/>
    <p:sldId id="305" r:id="rId21"/>
    <p:sldId id="307" r:id="rId22"/>
    <p:sldId id="308" r:id="rId23"/>
    <p:sldId id="309" r:id="rId24"/>
    <p:sldId id="310" r:id="rId25"/>
    <p:sldId id="313" r:id="rId26"/>
    <p:sldId id="31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71" autoAdjust="0"/>
    <p:restoredTop sz="90955" autoAdjust="0"/>
  </p:normalViewPr>
  <p:slideViewPr>
    <p:cSldViewPr>
      <p:cViewPr>
        <p:scale>
          <a:sx n="62" d="100"/>
          <a:sy n="62" d="100"/>
        </p:scale>
        <p:origin x="-150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14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D1E85-1847-4F56-86A3-42C3F82760D1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1EEFB-A969-4C18-9C37-80F6F383C3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319C5-85FC-4094-B996-6110B2487901}" type="datetime1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653D-DE83-4FDC-B0B7-4BBD51B04B6D}" type="datetime1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6A6A-7DE3-4382-96EB-79F4224B2192}" type="datetime1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B6C8-6E40-480F-9CCB-EDCCF8641035}" type="datetime1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D71D-4DB9-4082-A69D-24635756D4E7}" type="datetime1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8D16-7357-4225-9198-2532EB9E4E4E}" type="datetime1">
              <a:rPr lang="en-US" smtClean="0"/>
              <a:pPr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4129-54CA-4E01-9038-915D39C4173B}" type="datetime1">
              <a:rPr lang="en-US" smtClean="0"/>
              <a:pPr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A1E8-CEC8-4C92-BDA1-EA1BAE09F371}" type="datetime1">
              <a:rPr lang="en-US" smtClean="0"/>
              <a:pPr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42C6-07E4-46D7-AFFB-B4853623F4D5}" type="datetime1">
              <a:rPr lang="en-US" smtClean="0"/>
              <a:pPr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9804-7EA5-430F-8AF9-3E467B3FDF77}" type="datetime1">
              <a:rPr lang="en-US" smtClean="0"/>
              <a:pPr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B9B0-8098-4820-910B-ADD438F83934}" type="datetime1">
              <a:rPr lang="en-US" smtClean="0"/>
              <a:pPr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FA544-E9F0-4C9F-BE6E-FAB029DF8789}" type="datetime1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513BE-8FD0-474F-886F-908E52BE7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447800"/>
            <a:ext cx="8610600" cy="62865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fi-FI" sz="3600" dirty="0" smtClean="0"/>
              <a:t>Gerbang-gerbang logika dan aljabar Boole: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09800"/>
            <a:ext cx="7924800" cy="342900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fi-FI" sz="2800" dirty="0" smtClean="0">
                <a:solidFill>
                  <a:schemeClr val="tx2">
                    <a:lumMod val="75000"/>
                  </a:schemeClr>
                </a:solidFill>
              </a:rPr>
              <a:t>Format aljabar Boole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/>
            <a:r>
              <a:rPr lang="fi-FI" sz="2800" dirty="0" smtClean="0">
                <a:solidFill>
                  <a:schemeClr val="tx2">
                    <a:lumMod val="75000"/>
                  </a:schemeClr>
                </a:solidFill>
              </a:rPr>
              <a:t>Tabel kebenaran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/>
            <a:r>
              <a:rPr lang="fi-FI" sz="2800" dirty="0" smtClean="0">
                <a:solidFill>
                  <a:schemeClr val="tx2">
                    <a:lumMod val="75000"/>
                  </a:schemeClr>
                </a:solidFill>
              </a:rPr>
              <a:t>Gerbang OR dan operasinya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/>
            <a:r>
              <a:rPr lang="fi-FI" sz="2800" dirty="0" smtClean="0">
                <a:solidFill>
                  <a:schemeClr val="tx2">
                    <a:lumMod val="75000"/>
                  </a:schemeClr>
                </a:solidFill>
              </a:rPr>
              <a:t>Gerbang AND dan operasinya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/>
            <a:r>
              <a:rPr lang="fi-FI" sz="2800" dirty="0" smtClean="0">
                <a:solidFill>
                  <a:schemeClr val="tx2">
                    <a:lumMod val="75000"/>
                  </a:schemeClr>
                </a:solidFill>
              </a:rPr>
              <a:t>Gerbang NOT dan operasinya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/>
            <a:r>
              <a:rPr lang="fi-FI" sz="2800" dirty="0" smtClean="0">
                <a:solidFill>
                  <a:schemeClr val="tx2">
                    <a:lumMod val="75000"/>
                  </a:schemeClr>
                </a:solidFill>
              </a:rPr>
              <a:t>Menyatakan rangkaian logika secara aljabar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/>
            <a:r>
              <a:rPr lang="fi-FI" sz="2800" dirty="0" smtClean="0">
                <a:solidFill>
                  <a:schemeClr val="tx2">
                    <a:lumMod val="75000"/>
                  </a:schemeClr>
                </a:solidFill>
              </a:rPr>
              <a:t>Implementasi rangkaian digital dari pernyataan Boole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/>
            <a:r>
              <a:rPr lang="fi-FI" sz="2800" dirty="0" smtClean="0">
                <a:solidFill>
                  <a:schemeClr val="tx2">
                    <a:lumMod val="75000"/>
                  </a:schemeClr>
                </a:solidFill>
              </a:rPr>
              <a:t>Gerbang NOR dan NAND beserta operasinya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/>
            <a:r>
              <a:rPr lang="fi-FI" sz="2800" dirty="0" smtClean="0">
                <a:solidFill>
                  <a:schemeClr val="tx2">
                    <a:lumMod val="75000"/>
                  </a:schemeClr>
                </a:solidFill>
              </a:rPr>
              <a:t>Theorema Boole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/>
            <a:r>
              <a:rPr lang="fi-FI" sz="2800" dirty="0" smtClean="0">
                <a:solidFill>
                  <a:schemeClr val="tx2">
                    <a:lumMod val="75000"/>
                  </a:schemeClr>
                </a:solidFill>
              </a:rPr>
              <a:t>Teorema DeMorgan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fi-FI" sz="2800" dirty="0" smtClean="0">
                <a:solidFill>
                  <a:schemeClr val="tx2">
                    <a:lumMod val="75000"/>
                  </a:schemeClr>
                </a:solidFill>
              </a:rPr>
              <a:t>Penggunaan gerbang NAND dan NOR untuk menyatakan gerbang logika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52600" y="609600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 smtClean="0"/>
              <a:t>6. </a:t>
            </a:r>
            <a:r>
              <a:rPr lang="fi-FI" sz="2400" dirty="0" smtClean="0"/>
              <a:t>Menyatakan rangkaian logika secara aljabar</a:t>
            </a:r>
            <a:endParaRPr lang="en-US" sz="2400" dirty="0" smtClean="0"/>
          </a:p>
          <a:p>
            <a:pPr algn="ctr"/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95400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→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bagaimanapun</a:t>
            </a:r>
            <a:r>
              <a:rPr lang="en-US" dirty="0" smtClean="0"/>
              <a:t> </a:t>
            </a:r>
            <a:r>
              <a:rPr lang="en-US" dirty="0" err="1" smtClean="0"/>
              <a:t>rumitnya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dinyatakan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Boolean </a:t>
            </a:r>
            <a:r>
              <a:rPr lang="en-US" dirty="0" err="1" smtClean="0"/>
              <a:t>dasar</a:t>
            </a:r>
            <a:r>
              <a:rPr lang="en-US" dirty="0" smtClean="0"/>
              <a:t> OR, AND, NOT</a:t>
            </a:r>
          </a:p>
          <a:p>
            <a:r>
              <a:rPr lang="en-US" dirty="0" smtClean="0"/>
              <a:t>→ </a:t>
            </a:r>
            <a:r>
              <a:rPr lang="en-US" dirty="0" err="1" smtClean="0"/>
              <a:t>ekspresi</a:t>
            </a:r>
            <a:r>
              <a:rPr lang="en-US" dirty="0" smtClean="0"/>
              <a:t> </a:t>
            </a:r>
            <a:r>
              <a:rPr lang="en-US" dirty="0" err="1" smtClean="0"/>
              <a:t>aljabar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menerapkan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r>
              <a:rPr lang="en-US" dirty="0" smtClean="0"/>
              <a:t> Boolean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gerbangnya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19400"/>
            <a:ext cx="500682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ight Arrow 5"/>
          <p:cNvSpPr/>
          <p:nvPr/>
        </p:nvSpPr>
        <p:spPr>
          <a:xfrm>
            <a:off x="5105400" y="32004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38800" y="2590800"/>
            <a:ext cx="32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r>
              <a:rPr lang="en-US" dirty="0" smtClean="0"/>
              <a:t> </a:t>
            </a:r>
            <a:r>
              <a:rPr lang="en-US" dirty="0" err="1" smtClean="0"/>
              <a:t>aljabarnya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menghilangkan</a:t>
            </a:r>
            <a:r>
              <a:rPr lang="en-US" dirty="0" smtClean="0"/>
              <a:t> </a:t>
            </a:r>
            <a:r>
              <a:rPr lang="en-US" dirty="0" err="1" smtClean="0"/>
              <a:t>kerancuan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kurung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X = A . B + C = (AB) + C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4953000"/>
            <a:ext cx="5105400" cy="1098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371600" y="4038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19200" y="6096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5410200" y="54864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91200" y="4953000"/>
            <a:ext cx="281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r>
              <a:rPr lang="en-US" dirty="0" smtClean="0"/>
              <a:t> yang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kurung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yang </a:t>
            </a:r>
            <a:r>
              <a:rPr lang="en-US" dirty="0" err="1" smtClean="0"/>
              <a:t>keliru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4800" y="304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lain: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914400"/>
            <a:ext cx="6705600" cy="1841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752600"/>
            <a:ext cx="3143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685800"/>
            <a:ext cx="2762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0" y="914400"/>
            <a:ext cx="6381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33800" y="1905000"/>
            <a:ext cx="7524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34000" y="1752600"/>
            <a:ext cx="7905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086600" y="1219200"/>
            <a:ext cx="18573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57200" y="3048000"/>
            <a:ext cx="7391400" cy="2329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0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057400" y="3048000"/>
            <a:ext cx="6762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581400" y="3124200"/>
            <a:ext cx="838200" cy="399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2" name="Picture 1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876800" y="3200400"/>
            <a:ext cx="1066799" cy="34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3" name="Picture 1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943600" y="3962400"/>
            <a:ext cx="1295400" cy="349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4" name="Picture 14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781800" y="5334000"/>
            <a:ext cx="2081212" cy="40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ight Arrow 16"/>
          <p:cNvSpPr/>
          <p:nvPr/>
        </p:nvSpPr>
        <p:spPr>
          <a:xfrm>
            <a:off x="304800" y="59436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66800" y="571500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evaluasi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kebenarannya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kombinasi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= (2)</a:t>
            </a:r>
            <a:r>
              <a:rPr lang="en-US" baseline="30000" dirty="0" err="1" smtClean="0"/>
              <a:t>banyaknya_masukan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609601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7. </a:t>
            </a:r>
            <a:r>
              <a:rPr lang="fi-FI" sz="2400" dirty="0" smtClean="0"/>
              <a:t>Implementasi rangkaian digital dari pernyataan Boole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19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143000"/>
            <a:ext cx="17811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810000" y="12192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gerbang</a:t>
            </a:r>
            <a:r>
              <a:rPr lang="en-US" dirty="0" smtClean="0"/>
              <a:t> OR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penjumahan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‘term’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1752600"/>
            <a:ext cx="3810000" cy="714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ight Arrow 10"/>
          <p:cNvSpPr/>
          <p:nvPr/>
        </p:nvSpPr>
        <p:spPr>
          <a:xfrm>
            <a:off x="609600" y="28956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66800" y="27432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gerbang</a:t>
            </a:r>
            <a:r>
              <a:rPr lang="en-US" dirty="0" smtClean="0"/>
              <a:t> AND </a:t>
            </a:r>
            <a:r>
              <a:rPr lang="en-US" dirty="0" err="1" smtClean="0"/>
              <a:t>untuk</a:t>
            </a:r>
            <a:r>
              <a:rPr lang="en-US" dirty="0" smtClean="0"/>
              <a:t> 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AND:</a:t>
            </a:r>
            <a:endParaRPr lang="en-US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2743200"/>
            <a:ext cx="1447800" cy="30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0" y="3352800"/>
            <a:ext cx="6437086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ight Arrow 14"/>
          <p:cNvSpPr/>
          <p:nvPr/>
        </p:nvSpPr>
        <p:spPr>
          <a:xfrm>
            <a:off x="3505200" y="1371600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609601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7.a. </a:t>
            </a:r>
            <a:r>
              <a:rPr lang="fi-FI" sz="2400" dirty="0" smtClean="0"/>
              <a:t>Implementasi rangkaian digital dari tabel kebenaran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3716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</a:t>
            </a:r>
            <a:r>
              <a:rPr lang="en-US" dirty="0" err="1" smtClean="0"/>
              <a:t>kebenaran</a:t>
            </a:r>
            <a:r>
              <a:rPr lang="en-US" dirty="0" smtClean="0"/>
              <a:t> → </a:t>
            </a:r>
            <a:r>
              <a:rPr lang="en-US" dirty="0" err="1" smtClean="0"/>
              <a:t>nyatakan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r>
              <a:rPr lang="en-US" dirty="0" smtClean="0"/>
              <a:t> Boole → </a:t>
            </a:r>
            <a:r>
              <a:rPr lang="en-US" dirty="0" err="1" smtClean="0"/>
              <a:t>implementasikan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362200"/>
            <a:ext cx="165735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2971800"/>
            <a:ext cx="733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505200" y="1905000"/>
            <a:ext cx="5181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 err="1" smtClean="0"/>
              <a:t>Nyatakan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yang </a:t>
            </a:r>
            <a:r>
              <a:rPr lang="en-US" dirty="0" err="1" smtClean="0"/>
              <a:t>bernilai</a:t>
            </a:r>
            <a:r>
              <a:rPr lang="en-US" dirty="0" smtClean="0"/>
              <a:t> “1”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AND </a:t>
            </a:r>
            <a:r>
              <a:rPr lang="en-US" dirty="0" err="1" smtClean="0"/>
              <a:t>atas</a:t>
            </a:r>
            <a:r>
              <a:rPr lang="en-US" dirty="0" smtClean="0"/>
              <a:t>  </a:t>
            </a:r>
            <a:r>
              <a:rPr lang="en-US" dirty="0" err="1" smtClean="0"/>
              <a:t>kombinasi</a:t>
            </a:r>
            <a:r>
              <a:rPr lang="en-US" dirty="0" smtClean="0"/>
              <a:t> </a:t>
            </a:r>
            <a:r>
              <a:rPr lang="en-US" dirty="0" err="1" smtClean="0"/>
              <a:t>masukannya</a:t>
            </a:r>
            <a:r>
              <a:rPr lang="en-US" dirty="0" smtClean="0"/>
              <a:t> … </a:t>
            </a:r>
            <a:r>
              <a:rPr lang="en-US" dirty="0" err="1" smtClean="0"/>
              <a:t>nilai</a:t>
            </a:r>
            <a:r>
              <a:rPr lang="en-US" dirty="0" smtClean="0"/>
              <a:t> “0” →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terinvers</a:t>
            </a:r>
            <a:r>
              <a:rPr lang="en-US" dirty="0" smtClean="0"/>
              <a:t>; </a:t>
            </a:r>
            <a:r>
              <a:rPr lang="en-US" dirty="0" err="1" smtClean="0"/>
              <a:t>nilai</a:t>
            </a:r>
            <a:r>
              <a:rPr lang="en-US" dirty="0" smtClean="0"/>
              <a:t> “1” →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tak-terinvers</a:t>
            </a:r>
            <a:r>
              <a:rPr lang="en-US" dirty="0" smtClean="0"/>
              <a:t>;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kombinasi</a:t>
            </a:r>
            <a:r>
              <a:rPr lang="en-US" dirty="0" smtClean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diistilahkan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“</a:t>
            </a:r>
            <a:r>
              <a:rPr lang="en-US" dirty="0" err="1" smtClean="0"/>
              <a:t>minterm</a:t>
            </a:r>
            <a:r>
              <a:rPr lang="en-US" dirty="0" smtClean="0"/>
              <a:t>”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 err="1" smtClean="0"/>
              <a:t>ekspresi</a:t>
            </a:r>
            <a:r>
              <a:rPr lang="en-US" dirty="0" smtClean="0"/>
              <a:t> Boole → </a:t>
            </a:r>
            <a:r>
              <a:rPr lang="en-US" dirty="0" err="1" smtClean="0"/>
              <a:t>penjumlahan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“</a:t>
            </a:r>
            <a:r>
              <a:rPr lang="en-US" dirty="0" err="1" smtClean="0"/>
              <a:t>minterm</a:t>
            </a:r>
            <a:r>
              <a:rPr lang="en-US" dirty="0" smtClean="0"/>
              <a:t>”-</a:t>
            </a:r>
            <a:r>
              <a:rPr lang="en-US" dirty="0" err="1" smtClean="0"/>
              <a:t>nya</a:t>
            </a:r>
            <a:endParaRPr 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4038600"/>
            <a:ext cx="182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24200" y="4724400"/>
            <a:ext cx="4343400" cy="195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ight Arrow 9"/>
          <p:cNvSpPr/>
          <p:nvPr/>
        </p:nvSpPr>
        <p:spPr>
          <a:xfrm>
            <a:off x="838200" y="5486400"/>
            <a:ext cx="990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8. </a:t>
            </a:r>
            <a:r>
              <a:rPr lang="en-US" sz="2800" dirty="0" err="1" smtClean="0"/>
              <a:t>Gerbang</a:t>
            </a:r>
            <a:r>
              <a:rPr lang="en-US" sz="2800" dirty="0" smtClean="0"/>
              <a:t> NOR </a:t>
            </a:r>
            <a:r>
              <a:rPr lang="en-US" sz="2800" dirty="0" err="1" smtClean="0"/>
              <a:t>dan</a:t>
            </a:r>
            <a:r>
              <a:rPr lang="en-US" sz="2800" dirty="0" smtClean="0"/>
              <a:t> NAND 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operasinya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858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Ekspresi</a:t>
            </a:r>
            <a:r>
              <a:rPr lang="en-US" dirty="0" smtClean="0"/>
              <a:t> Boolean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gerbang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NOR: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4648200" y="2971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0" y="2438400"/>
            <a:ext cx="350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err="1" smtClean="0"/>
              <a:t>Simbol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gerbang</a:t>
            </a:r>
            <a:r>
              <a:rPr lang="en-US" dirty="0" smtClean="0"/>
              <a:t> NOR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endParaRPr lang="en-US" dirty="0" smtClean="0"/>
          </a:p>
          <a:p>
            <a:r>
              <a:rPr lang="en-US" dirty="0" smtClean="0"/>
              <a:t>Dan </a:t>
            </a:r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ekivalennya</a:t>
            </a:r>
            <a:r>
              <a:rPr lang="en-US" dirty="0" smtClean="0"/>
              <a:t> (</a:t>
            </a:r>
            <a:r>
              <a:rPr lang="en-US" dirty="0" err="1" smtClean="0"/>
              <a:t>bawah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 err="1" smtClean="0"/>
              <a:t>Rangkain</a:t>
            </a:r>
            <a:r>
              <a:rPr lang="en-US" dirty="0" smtClean="0"/>
              <a:t> </a:t>
            </a:r>
            <a:r>
              <a:rPr lang="en-US" dirty="0" err="1" smtClean="0"/>
              <a:t>ekivalen</a:t>
            </a:r>
            <a:r>
              <a:rPr lang="en-US" dirty="0" smtClean="0"/>
              <a:t> → </a:t>
            </a:r>
            <a:r>
              <a:rPr lang="en-US" dirty="0" err="1" smtClean="0"/>
              <a:t>rangkaian</a:t>
            </a:r>
            <a:r>
              <a:rPr lang="en-US" dirty="0" smtClean="0"/>
              <a:t> OR yang ‘</a:t>
            </a:r>
            <a:r>
              <a:rPr lang="en-US" dirty="0" err="1" smtClean="0"/>
              <a:t>diinvers</a:t>
            </a:r>
            <a:r>
              <a:rPr lang="en-US" dirty="0" smtClean="0"/>
              <a:t>’ </a:t>
            </a:r>
            <a:r>
              <a:rPr lang="en-US" dirty="0" err="1" smtClean="0"/>
              <a:t>keluarannya</a:t>
            </a:r>
            <a:endParaRPr lang="en-US" dirty="0" smtClean="0"/>
          </a:p>
        </p:txBody>
      </p:sp>
      <p:sp>
        <p:nvSpPr>
          <p:cNvPr id="7" name="Right Arrow 6"/>
          <p:cNvSpPr/>
          <p:nvPr/>
        </p:nvSpPr>
        <p:spPr>
          <a:xfrm>
            <a:off x="4191000" y="5257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962400" y="13716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00600" y="12954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Dibaca</a:t>
            </a:r>
            <a:r>
              <a:rPr lang="en-US" dirty="0" smtClean="0"/>
              <a:t> “x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A NOR B”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219200"/>
            <a:ext cx="116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905000"/>
            <a:ext cx="3886200" cy="2175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5029200" y="4724400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NOR </a:t>
            </a:r>
            <a:r>
              <a:rPr lang="en-US" dirty="0" err="1" smtClean="0"/>
              <a:t>dan</a:t>
            </a:r>
            <a:r>
              <a:rPr lang="en-US" dirty="0" smtClean="0"/>
              <a:t> OR (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memperlihatkan</a:t>
            </a:r>
            <a:r>
              <a:rPr lang="en-US" dirty="0" smtClean="0"/>
              <a:t> </a:t>
            </a:r>
            <a:r>
              <a:rPr lang="en-US" dirty="0" err="1" smtClean="0"/>
              <a:t>perbedaannya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</a:t>
            </a:r>
            <a:r>
              <a:rPr lang="en-US" dirty="0" err="1" smtClean="0"/>
              <a:t>gerbang</a:t>
            </a:r>
            <a:r>
              <a:rPr lang="en-US" dirty="0" smtClean="0"/>
              <a:t> NOR </a:t>
            </a:r>
            <a:r>
              <a:rPr lang="en-US" dirty="0" err="1" smtClean="0"/>
              <a:t>akan</a:t>
            </a:r>
            <a:r>
              <a:rPr lang="en-US" dirty="0" smtClean="0"/>
              <a:t> LOW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yang HIGH</a:t>
            </a:r>
            <a:endParaRPr lang="en-US" dirty="0"/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4343400"/>
            <a:ext cx="257175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6858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Ekspresi</a:t>
            </a:r>
            <a:r>
              <a:rPr lang="en-US" dirty="0" smtClean="0"/>
              <a:t> Boolean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gerbang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NAND: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4648200" y="2971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191000" y="5257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962400" y="13716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00600" y="12954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Dibaca</a:t>
            </a:r>
            <a:r>
              <a:rPr lang="en-US" dirty="0" smtClean="0"/>
              <a:t> “x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A NAND B”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29200" y="4724400"/>
            <a:ext cx="373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NAND </a:t>
            </a:r>
            <a:r>
              <a:rPr lang="en-US" dirty="0" err="1" smtClean="0"/>
              <a:t>dan</a:t>
            </a:r>
            <a:r>
              <a:rPr lang="en-US" dirty="0" smtClean="0"/>
              <a:t> AND (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memperlihatkan</a:t>
            </a:r>
            <a:r>
              <a:rPr lang="en-US" dirty="0" smtClean="0"/>
              <a:t> </a:t>
            </a:r>
            <a:r>
              <a:rPr lang="en-US" dirty="0" err="1" smtClean="0"/>
              <a:t>perbedaannya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</a:t>
            </a:r>
            <a:r>
              <a:rPr lang="en-US" dirty="0" err="1" smtClean="0"/>
              <a:t>gerbang</a:t>
            </a:r>
            <a:r>
              <a:rPr lang="en-US" dirty="0" smtClean="0"/>
              <a:t> NAND </a:t>
            </a:r>
            <a:r>
              <a:rPr lang="en-US" dirty="0" err="1" smtClean="0"/>
              <a:t>akan</a:t>
            </a:r>
            <a:r>
              <a:rPr lang="en-US" dirty="0" smtClean="0"/>
              <a:t> HIGH (“1”) 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yang LOW (“0”)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288749"/>
            <a:ext cx="838200" cy="34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286000"/>
            <a:ext cx="2895600" cy="1759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5257800" y="2362200"/>
            <a:ext cx="350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err="1" smtClean="0"/>
              <a:t>Simbol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gerbang</a:t>
            </a:r>
            <a:r>
              <a:rPr lang="en-US" dirty="0" smtClean="0"/>
              <a:t> NAND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endParaRPr lang="en-US" dirty="0" smtClean="0"/>
          </a:p>
          <a:p>
            <a:r>
              <a:rPr lang="en-US" dirty="0" smtClean="0"/>
              <a:t>Dan </a:t>
            </a:r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ekivalennya</a:t>
            </a:r>
            <a:r>
              <a:rPr lang="en-US" dirty="0" smtClean="0"/>
              <a:t> (</a:t>
            </a:r>
            <a:r>
              <a:rPr lang="en-US" dirty="0" err="1" smtClean="0"/>
              <a:t>bawah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 err="1" smtClean="0"/>
              <a:t>Rangkain</a:t>
            </a:r>
            <a:r>
              <a:rPr lang="en-US" dirty="0" smtClean="0"/>
              <a:t> </a:t>
            </a:r>
            <a:r>
              <a:rPr lang="en-US" dirty="0" err="1" smtClean="0"/>
              <a:t>ekivalen</a:t>
            </a:r>
            <a:r>
              <a:rPr lang="en-US" dirty="0" smtClean="0"/>
              <a:t> → </a:t>
            </a:r>
            <a:r>
              <a:rPr lang="en-US" dirty="0" err="1" smtClean="0"/>
              <a:t>rangkaian</a:t>
            </a:r>
            <a:r>
              <a:rPr lang="en-US" dirty="0" smtClean="0"/>
              <a:t> AND yang ‘</a:t>
            </a:r>
            <a:r>
              <a:rPr lang="en-US" dirty="0" err="1" smtClean="0"/>
              <a:t>diinvers</a:t>
            </a:r>
            <a:r>
              <a:rPr lang="en-US" dirty="0" smtClean="0"/>
              <a:t>’ </a:t>
            </a:r>
            <a:r>
              <a:rPr lang="en-US" dirty="0" err="1" smtClean="0"/>
              <a:t>keluarannya</a:t>
            </a:r>
            <a:endParaRPr lang="en-US" dirty="0" smtClean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4267200"/>
            <a:ext cx="3048000" cy="2306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9. </a:t>
            </a:r>
            <a:r>
              <a:rPr lang="en-US" sz="2800" dirty="0" err="1" smtClean="0"/>
              <a:t>Teorema</a:t>
            </a:r>
            <a:r>
              <a:rPr lang="en-US" sz="2800" dirty="0" smtClean="0"/>
              <a:t> Boolean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6002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Teorema</a:t>
            </a:r>
            <a:r>
              <a:rPr lang="en-US" dirty="0" smtClean="0"/>
              <a:t> Boolean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tunggal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286000"/>
            <a:ext cx="5486400" cy="4232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81000" y="8382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→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penyederhanaan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 / </a:t>
            </a:r>
            <a:r>
              <a:rPr lang="en-US" dirty="0" err="1" smtClean="0"/>
              <a:t>ekspresi</a:t>
            </a:r>
            <a:r>
              <a:rPr lang="en-US" dirty="0" smtClean="0"/>
              <a:t> </a:t>
            </a:r>
            <a:r>
              <a:rPr lang="en-US" dirty="0" err="1" smtClean="0"/>
              <a:t>aljabar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9. </a:t>
            </a:r>
            <a:r>
              <a:rPr lang="en-US" sz="2800" dirty="0" err="1" smtClean="0"/>
              <a:t>Teorema</a:t>
            </a:r>
            <a:r>
              <a:rPr lang="en-US" sz="2800" dirty="0" smtClean="0"/>
              <a:t> Boolean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096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Teorema</a:t>
            </a:r>
            <a:r>
              <a:rPr lang="en-US" dirty="0" smtClean="0"/>
              <a:t> Boolean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tunggal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143000"/>
            <a:ext cx="6019800" cy="47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9. </a:t>
            </a:r>
            <a:r>
              <a:rPr lang="en-US" sz="2800" dirty="0" err="1" smtClean="0"/>
              <a:t>Teorema</a:t>
            </a:r>
            <a:r>
              <a:rPr lang="en-US" sz="2800" dirty="0" smtClean="0"/>
              <a:t> Boolean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096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Teorema</a:t>
            </a:r>
            <a:r>
              <a:rPr lang="en-US" dirty="0" smtClean="0"/>
              <a:t> Boolean </a:t>
            </a:r>
            <a:r>
              <a:rPr lang="en-US" dirty="0" err="1" smtClean="0"/>
              <a:t>untuk</a:t>
            </a:r>
            <a:r>
              <a:rPr lang="en-US" dirty="0" smtClean="0"/>
              <a:t> multi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707707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648200"/>
            <a:ext cx="5848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5105400"/>
            <a:ext cx="54959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5638800"/>
            <a:ext cx="4257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04800"/>
            <a:ext cx="553402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066800"/>
            <a:ext cx="41433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1981200"/>
            <a:ext cx="22574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0" y="2362200"/>
            <a:ext cx="3952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86200" y="2819400"/>
            <a:ext cx="1543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91000" y="3124200"/>
            <a:ext cx="37814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41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3733800"/>
            <a:ext cx="47910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42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600200" y="4314240"/>
            <a:ext cx="5638800" cy="254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52600" y="3048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1. </a:t>
            </a:r>
            <a:r>
              <a:rPr lang="en-US" sz="2800" dirty="0" err="1" smtClean="0"/>
              <a:t>Aljabar</a:t>
            </a:r>
            <a:r>
              <a:rPr lang="en-US" sz="2800" dirty="0" smtClean="0"/>
              <a:t> Boolean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990600"/>
            <a:ext cx="8153400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→ </a:t>
            </a:r>
            <a:r>
              <a:rPr lang="en-US" i="1" dirty="0" err="1" smtClean="0"/>
              <a:t>mathematichal</a:t>
            </a:r>
            <a:r>
              <a:rPr lang="en-US" i="1" dirty="0" smtClean="0"/>
              <a:t> tool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mempermudah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disain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digital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→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, 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 </a:t>
            </a:r>
            <a:r>
              <a:rPr lang="en-US" dirty="0" err="1" smtClean="0"/>
              <a:t>aljabar</a:t>
            </a:r>
            <a:r>
              <a:rPr lang="en-US" dirty="0" smtClean="0"/>
              <a:t> (</a:t>
            </a:r>
            <a:r>
              <a:rPr lang="en-US" dirty="0" err="1" smtClean="0"/>
              <a:t>ekspresi</a:t>
            </a:r>
            <a:r>
              <a:rPr lang="en-US" dirty="0" smtClean="0"/>
              <a:t> Boolean)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→ </a:t>
            </a:r>
            <a:r>
              <a:rPr lang="en-US" dirty="0" err="1" smtClean="0"/>
              <a:t>konstanta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aljabar</a:t>
            </a:r>
            <a:r>
              <a:rPr lang="en-US" dirty="0" smtClean="0"/>
              <a:t> Boolean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: “0” </a:t>
            </a:r>
            <a:r>
              <a:rPr lang="en-US" dirty="0" err="1" smtClean="0"/>
              <a:t>dan</a:t>
            </a:r>
            <a:r>
              <a:rPr lang="en-US" dirty="0" smtClean="0"/>
              <a:t> “1”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→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prakteknya</a:t>
            </a:r>
            <a:r>
              <a:rPr lang="en-US" dirty="0" smtClean="0"/>
              <a:t>, </a:t>
            </a:r>
            <a:r>
              <a:rPr lang="en-US" dirty="0" err="1" smtClean="0"/>
              <a:t>nilai</a:t>
            </a:r>
            <a:r>
              <a:rPr lang="en-US" dirty="0" smtClean="0"/>
              <a:t> “0” </a:t>
            </a:r>
            <a:r>
              <a:rPr lang="en-US" dirty="0" err="1" smtClean="0"/>
              <a:t>dan</a:t>
            </a:r>
            <a:r>
              <a:rPr lang="en-US" dirty="0" smtClean="0"/>
              <a:t> “1”  </a:t>
            </a:r>
            <a:r>
              <a:rPr lang="en-US" dirty="0" err="1" smtClean="0"/>
              <a:t>merepresentasikan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tegangan</a:t>
            </a:r>
            <a:r>
              <a:rPr lang="en-US" dirty="0" smtClean="0"/>
              <a:t> (level </a:t>
            </a:r>
            <a:r>
              <a:rPr lang="en-US" dirty="0" err="1" smtClean="0"/>
              <a:t>logika</a:t>
            </a:r>
            <a:r>
              <a:rPr lang="en-US" dirty="0" smtClean="0"/>
              <a:t>)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 digital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886200"/>
            <a:ext cx="2819400" cy="205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ight Arrow 7"/>
          <p:cNvSpPr/>
          <p:nvPr/>
        </p:nvSpPr>
        <p:spPr>
          <a:xfrm>
            <a:off x="3886200" y="4648200"/>
            <a:ext cx="304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19600" y="4038600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disain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digital, </a:t>
            </a:r>
            <a:r>
              <a:rPr lang="en-US" dirty="0" err="1" smtClean="0"/>
              <a:t>logika</a:t>
            </a:r>
            <a:r>
              <a:rPr lang="en-US" dirty="0" smtClean="0"/>
              <a:t> “0” </a:t>
            </a:r>
            <a:r>
              <a:rPr lang="en-US" dirty="0" err="1" smtClean="0"/>
              <a:t>dan</a:t>
            </a:r>
            <a:r>
              <a:rPr lang="en-US" dirty="0" smtClean="0"/>
              <a:t> “1”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merepresentasikan</a:t>
            </a:r>
            <a:r>
              <a:rPr lang="en-US" dirty="0" smtClean="0"/>
              <a:t> </a:t>
            </a:r>
            <a:r>
              <a:rPr lang="en-US" dirty="0" err="1" smtClean="0"/>
              <a:t>kondisi-kondisi</a:t>
            </a:r>
            <a:r>
              <a:rPr lang="en-US" dirty="0" smtClean="0"/>
              <a:t> “False” </a:t>
            </a:r>
            <a:r>
              <a:rPr lang="en-US" dirty="0" err="1" smtClean="0"/>
              <a:t>dan</a:t>
            </a:r>
            <a:r>
              <a:rPr lang="en-US" dirty="0" smtClean="0"/>
              <a:t> “True”;</a:t>
            </a:r>
          </a:p>
          <a:p>
            <a:r>
              <a:rPr lang="en-US" dirty="0" smtClean="0"/>
              <a:t>“Off” </a:t>
            </a:r>
            <a:r>
              <a:rPr lang="en-US" dirty="0" err="1" smtClean="0"/>
              <a:t>dan</a:t>
            </a:r>
            <a:r>
              <a:rPr lang="en-US" dirty="0" smtClean="0"/>
              <a:t> “On”, </a:t>
            </a:r>
            <a:r>
              <a:rPr lang="en-US" dirty="0" err="1" smtClean="0"/>
              <a:t>dll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9. </a:t>
            </a:r>
            <a:r>
              <a:rPr lang="en-US" sz="2800" dirty="0" err="1" smtClean="0"/>
              <a:t>Teorema</a:t>
            </a:r>
            <a:r>
              <a:rPr lang="en-US" sz="2800" dirty="0" smtClean="0"/>
              <a:t> </a:t>
            </a:r>
            <a:r>
              <a:rPr lang="en-US" sz="2800" dirty="0" err="1" smtClean="0"/>
              <a:t>DeMorgan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6096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→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penyederhanaan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 / </a:t>
            </a:r>
            <a:r>
              <a:rPr lang="en-US" dirty="0" err="1" smtClean="0"/>
              <a:t>ekspresi</a:t>
            </a:r>
            <a:r>
              <a:rPr lang="en-US" dirty="0" smtClean="0"/>
              <a:t> </a:t>
            </a:r>
            <a:r>
              <a:rPr lang="en-US" dirty="0" err="1" smtClean="0"/>
              <a:t>aljabar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990600"/>
            <a:ext cx="33147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04800" y="18288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286000"/>
            <a:ext cx="6048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2819400"/>
            <a:ext cx="56578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3200400"/>
            <a:ext cx="990599" cy="36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9600" y="3657600"/>
            <a:ext cx="24860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00400" y="3886200"/>
            <a:ext cx="31527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505200" y="4495800"/>
            <a:ext cx="24955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6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76600" y="5029200"/>
            <a:ext cx="189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Implikasi</a:t>
            </a:r>
            <a:r>
              <a:rPr lang="en-US" sz="3200" dirty="0" smtClean="0"/>
              <a:t> </a:t>
            </a:r>
            <a:r>
              <a:rPr lang="en-US" sz="3200" dirty="0" err="1" smtClean="0"/>
              <a:t>teorema</a:t>
            </a:r>
            <a:r>
              <a:rPr lang="en-US" sz="3200" dirty="0" smtClean="0"/>
              <a:t> </a:t>
            </a:r>
            <a:r>
              <a:rPr lang="en-US" sz="3200" dirty="0" err="1" smtClean="0"/>
              <a:t>DeMorgan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1143000"/>
            <a:ext cx="2057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133600"/>
            <a:ext cx="594359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Down Arrow 7"/>
          <p:cNvSpPr/>
          <p:nvPr/>
        </p:nvSpPr>
        <p:spPr>
          <a:xfrm>
            <a:off x="4114800" y="1752600"/>
            <a:ext cx="457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96063" y="2057400"/>
            <a:ext cx="2547937" cy="632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ight Arrow 9"/>
          <p:cNvSpPr/>
          <p:nvPr/>
        </p:nvSpPr>
        <p:spPr>
          <a:xfrm>
            <a:off x="6096000" y="2209800"/>
            <a:ext cx="228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52800" y="3733800"/>
            <a:ext cx="20955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Down Arrow 10"/>
          <p:cNvSpPr/>
          <p:nvPr/>
        </p:nvSpPr>
        <p:spPr>
          <a:xfrm>
            <a:off x="4191000" y="4343400"/>
            <a:ext cx="457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4800600"/>
            <a:ext cx="6012759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ight Arrow 11"/>
          <p:cNvSpPr/>
          <p:nvPr/>
        </p:nvSpPr>
        <p:spPr>
          <a:xfrm>
            <a:off x="6248400" y="5029200"/>
            <a:ext cx="228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724650" y="4876800"/>
            <a:ext cx="2419350" cy="708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5800" y="304800"/>
            <a:ext cx="7848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2800" dirty="0" smtClean="0"/>
              <a:t>10. Penggunaan gerbang NAND dan NOR untuk menyatakan gerbang logika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5240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→ </a:t>
            </a:r>
            <a:r>
              <a:rPr lang="en-US" dirty="0" err="1" smtClean="0"/>
              <a:t>gerbang</a:t>
            </a:r>
            <a:r>
              <a:rPr lang="en-US" dirty="0" smtClean="0"/>
              <a:t> NAND </a:t>
            </a:r>
            <a:r>
              <a:rPr lang="en-US" dirty="0" err="1" smtClean="0"/>
              <a:t>dan</a:t>
            </a:r>
            <a:r>
              <a:rPr lang="en-US" dirty="0" smtClean="0"/>
              <a:t> NOR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mengimplementasikan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Boolean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286000"/>
            <a:ext cx="4715232" cy="72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3200400"/>
            <a:ext cx="4995862" cy="768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4114800"/>
            <a:ext cx="4843462" cy="116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828800"/>
            <a:ext cx="8077200" cy="3737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8600" y="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→ </a:t>
            </a:r>
            <a:r>
              <a:rPr lang="en-US" dirty="0" err="1" smtClean="0"/>
              <a:t>efisiensi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praktek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4572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Misalnya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838200"/>
            <a:ext cx="1847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ight Arrow 6"/>
          <p:cNvSpPr/>
          <p:nvPr/>
        </p:nvSpPr>
        <p:spPr>
          <a:xfrm>
            <a:off x="3733800" y="914400"/>
            <a:ext cx="3810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19600" y="7620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gerbang</a:t>
            </a:r>
            <a:r>
              <a:rPr lang="en-US" dirty="0" smtClean="0"/>
              <a:t> AND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 </a:t>
            </a:r>
            <a:r>
              <a:rPr lang="en-US" dirty="0" err="1" smtClean="0"/>
              <a:t>gerbang</a:t>
            </a:r>
            <a:r>
              <a:rPr lang="en-US" dirty="0" smtClean="0"/>
              <a:t> 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4478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Keping</a:t>
            </a:r>
            <a:r>
              <a:rPr lang="en-US" dirty="0" smtClean="0"/>
              <a:t> IC yang </a:t>
            </a:r>
            <a:r>
              <a:rPr lang="en-US" dirty="0" err="1" smtClean="0"/>
              <a:t>tersedia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4800600" y="2438400"/>
            <a:ext cx="3810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34000" y="1905000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gerbang</a:t>
            </a:r>
            <a:r>
              <a:rPr lang="en-US" dirty="0" smtClean="0"/>
              <a:t> AND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 </a:t>
            </a:r>
            <a:r>
              <a:rPr lang="en-US" dirty="0" err="1" smtClean="0"/>
              <a:t>gerbang</a:t>
            </a:r>
            <a:r>
              <a:rPr lang="en-US" dirty="0" smtClean="0"/>
              <a:t> OR</a:t>
            </a:r>
          </a:p>
          <a:p>
            <a:pPr>
              <a:buFont typeface="Wingdings" pitchFamily="2" charset="2"/>
              <a:buChar char="ü"/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gerbang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IC </a:t>
            </a:r>
            <a:r>
              <a:rPr lang="en-US" dirty="0" err="1" smtClean="0"/>
              <a:t>terpakai</a:t>
            </a:r>
            <a:endParaRPr lang="en-US" dirty="0"/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2541" y="1981200"/>
            <a:ext cx="4219459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3581400"/>
            <a:ext cx="2514601" cy="115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ight Arrow 15"/>
          <p:cNvSpPr/>
          <p:nvPr/>
        </p:nvSpPr>
        <p:spPr>
          <a:xfrm>
            <a:off x="3048000" y="40386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5200" y="3505200"/>
            <a:ext cx="2971274" cy="131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10400" y="3505200"/>
            <a:ext cx="2008823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ight Arrow 19"/>
          <p:cNvSpPr/>
          <p:nvPr/>
        </p:nvSpPr>
        <p:spPr>
          <a:xfrm>
            <a:off x="6629400" y="40386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585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66800" y="5029200"/>
            <a:ext cx="2133600" cy="161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Right Arrow 21"/>
          <p:cNvSpPr/>
          <p:nvPr/>
        </p:nvSpPr>
        <p:spPr>
          <a:xfrm>
            <a:off x="3352800" y="57150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886200" y="55626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keping</a:t>
            </a:r>
            <a:r>
              <a:rPr lang="en-US" dirty="0" smtClean="0"/>
              <a:t> IC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2000" y="990600"/>
            <a:ext cx="18131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Absorpsi :</a:t>
            </a:r>
          </a:p>
          <a:p>
            <a:pPr marL="342900" indent="-342900">
              <a:buAutoNum type="arabicPeriod"/>
            </a:pPr>
            <a:r>
              <a:rPr lang="id-ID" dirty="0" smtClean="0"/>
              <a:t>X + XY = X</a:t>
            </a:r>
          </a:p>
          <a:p>
            <a:pPr marL="342900" indent="-342900">
              <a:buAutoNum type="arabicPeriod"/>
            </a:pPr>
            <a:r>
              <a:rPr lang="id-ID" dirty="0" smtClean="0"/>
              <a:t>X(X+Y) = X</a:t>
            </a:r>
          </a:p>
          <a:p>
            <a:pPr marL="342900" indent="-342900">
              <a:buAutoNum type="arabicPeriod"/>
            </a:pPr>
            <a:r>
              <a:rPr lang="id-ID" dirty="0" smtClean="0"/>
              <a:t>X(X’ + Y) = XY</a:t>
            </a:r>
          </a:p>
          <a:p>
            <a:pPr marL="342900" indent="-342900">
              <a:buAutoNum type="arabicPeriod"/>
            </a:pPr>
            <a:r>
              <a:rPr lang="id-ID" dirty="0" smtClean="0"/>
              <a:t>X’(X + Y) = X’Y</a:t>
            </a:r>
            <a:endParaRPr lang="id-ID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62000" y="1914740"/>
            <a:ext cx="7315200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50000"/>
              </a:lnSpc>
              <a:spcAft>
                <a:spcPct val="50000"/>
              </a:spcAft>
            </a:pPr>
            <a:r>
              <a:rPr lang="id-ID" smtClean="0">
                <a:latin typeface="Arial" charset="0"/>
              </a:rPr>
              <a:t>Latihan</a:t>
            </a:r>
          </a:p>
          <a:p>
            <a:pPr marL="457200" indent="-457200">
              <a:lnSpc>
                <a:spcPct val="150000"/>
              </a:lnSpc>
              <a:spcAft>
                <a:spcPct val="50000"/>
              </a:spcAft>
              <a:buFontTx/>
              <a:buAutoNum type="arabicPeriod"/>
            </a:pPr>
            <a:r>
              <a:rPr lang="en-US" dirty="0" smtClean="0">
                <a:latin typeface="Arial" charset="0"/>
              </a:rPr>
              <a:t>F1(A,B,C) = A’B’C’ + ABC’ + AB’C’ + A’B’C + AB’C</a:t>
            </a:r>
          </a:p>
          <a:p>
            <a:pPr marL="457200" indent="-457200">
              <a:lnSpc>
                <a:spcPct val="120000"/>
              </a:lnSpc>
              <a:spcAft>
                <a:spcPct val="50000"/>
              </a:spcAft>
              <a:buFontTx/>
              <a:buAutoNum type="arabicPeriod"/>
            </a:pPr>
            <a:r>
              <a:rPr lang="en-US" dirty="0" smtClean="0">
                <a:latin typeface="Arial" charset="0"/>
              </a:rPr>
              <a:t>F2(A,B,C,D) = A’B’C’D + A’B’CD + A’BCD + ABCD + ABCD’ + AB’C’D + AB’CD + AB’CD’</a:t>
            </a:r>
          </a:p>
          <a:p>
            <a:pPr marL="457200" indent="-457200">
              <a:lnSpc>
                <a:spcPct val="150000"/>
              </a:lnSpc>
              <a:spcAft>
                <a:spcPct val="30000"/>
              </a:spcAft>
              <a:buFontTx/>
              <a:buAutoNum type="arabicPeriod"/>
            </a:pPr>
            <a:r>
              <a:rPr lang="en-US" dirty="0" smtClean="0">
                <a:latin typeface="Arial" charset="0"/>
              </a:rPr>
              <a:t>G(A,B,C) =[A’B’C’ + ABC’ + AB’C’ + A’B’C + AB’C]’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52600" y="3048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2. </a:t>
            </a:r>
            <a:r>
              <a:rPr lang="en-US" sz="2800" dirty="0" err="1" smtClean="0"/>
              <a:t>Tabel</a:t>
            </a:r>
            <a:r>
              <a:rPr lang="en-US" sz="2800" dirty="0" smtClean="0"/>
              <a:t> </a:t>
            </a:r>
            <a:r>
              <a:rPr lang="en-US" sz="2800" dirty="0" err="1" smtClean="0"/>
              <a:t>Kebenaran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990600"/>
            <a:ext cx="81534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→ </a:t>
            </a:r>
            <a:r>
              <a:rPr lang="en-US" dirty="0" err="1" smtClean="0"/>
              <a:t>sarana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smtClean="0"/>
              <a:t>logika</a:t>
            </a:r>
            <a:r>
              <a:rPr lang="en-US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tergantung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level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→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memperlihatkan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kombinasi</a:t>
            </a:r>
            <a:r>
              <a:rPr lang="en-US" dirty="0" smtClean="0"/>
              <a:t> level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masukan-masukannya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yang </a:t>
            </a:r>
            <a:r>
              <a:rPr lang="en-US" dirty="0" err="1" smtClean="0"/>
              <a:t>dihasilkan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kombinasi</a:t>
            </a:r>
            <a:r>
              <a:rPr lang="en-US" dirty="0" smtClean="0"/>
              <a:t> </a:t>
            </a:r>
            <a:r>
              <a:rPr lang="en-US" dirty="0" err="1" smtClean="0"/>
              <a:t>masukan-masukan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971800"/>
            <a:ext cx="17240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2819400"/>
            <a:ext cx="1371600" cy="2129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57200" y="4038600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Contoh</a:t>
            </a:r>
            <a:r>
              <a:rPr lang="en-US" sz="1600" dirty="0" smtClean="0"/>
              <a:t> </a:t>
            </a:r>
            <a:r>
              <a:rPr lang="en-US" sz="1600" dirty="0" err="1" smtClean="0"/>
              <a:t>rangkaian</a:t>
            </a:r>
            <a:r>
              <a:rPr lang="en-US" sz="1600" dirty="0" smtClean="0"/>
              <a:t> </a:t>
            </a:r>
            <a:r>
              <a:rPr lang="en-US" sz="1600" dirty="0" err="1" smtClean="0"/>
              <a:t>logika</a:t>
            </a:r>
            <a:endParaRPr lang="en-US" sz="1600" dirty="0" smtClean="0"/>
          </a:p>
          <a:p>
            <a:r>
              <a:rPr lang="en-US" sz="1600" dirty="0" err="1" smtClean="0"/>
              <a:t>Masukan</a:t>
            </a:r>
            <a:r>
              <a:rPr lang="en-US" sz="1600" dirty="0" smtClean="0"/>
              <a:t>: A, B, …</a:t>
            </a:r>
          </a:p>
          <a:p>
            <a:r>
              <a:rPr lang="en-US" sz="1600" dirty="0" err="1" smtClean="0"/>
              <a:t>Keluaran</a:t>
            </a:r>
            <a:r>
              <a:rPr lang="en-US" sz="1600" dirty="0" smtClean="0"/>
              <a:t>: x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724400" y="3276600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kombinasi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A = 0 </a:t>
            </a:r>
            <a:r>
              <a:rPr lang="en-US" dirty="0" err="1" smtClean="0"/>
              <a:t>dan</a:t>
            </a:r>
            <a:r>
              <a:rPr lang="en-US" dirty="0" smtClean="0"/>
              <a:t> B = 0 → </a:t>
            </a:r>
            <a:r>
              <a:rPr lang="en-US" dirty="0" err="1" smtClean="0"/>
              <a:t>keluaran</a:t>
            </a:r>
            <a:r>
              <a:rPr lang="en-US" dirty="0" smtClean="0"/>
              <a:t> x = 1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kombinasi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A = 0 </a:t>
            </a:r>
            <a:r>
              <a:rPr lang="en-US" dirty="0" err="1" smtClean="0"/>
              <a:t>dan</a:t>
            </a:r>
            <a:r>
              <a:rPr lang="en-US" dirty="0" smtClean="0"/>
              <a:t> B = 1 → </a:t>
            </a:r>
            <a:r>
              <a:rPr lang="en-US" dirty="0" err="1" smtClean="0"/>
              <a:t>keluaran</a:t>
            </a:r>
            <a:r>
              <a:rPr lang="en-US" dirty="0" smtClean="0"/>
              <a:t> x = 0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dll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57150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→ </a:t>
            </a:r>
            <a:r>
              <a:rPr lang="en-US" dirty="0" err="1" smtClean="0"/>
              <a:t>banyaknya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,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</a:p>
          <a:p>
            <a:r>
              <a:rPr lang="en-US" dirty="0" smtClean="0"/>
              <a:t>→ </a:t>
            </a:r>
            <a:r>
              <a:rPr lang="en-US" dirty="0" err="1" smtClean="0"/>
              <a:t>banyaknya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,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52600" y="3048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3. </a:t>
            </a:r>
            <a:r>
              <a:rPr lang="en-US" sz="2800" dirty="0" err="1" smtClean="0"/>
              <a:t>Gerbang</a:t>
            </a:r>
            <a:r>
              <a:rPr lang="en-US" sz="2800" dirty="0" smtClean="0"/>
              <a:t> </a:t>
            </a:r>
            <a:r>
              <a:rPr lang="en-US" sz="2800" dirty="0" err="1" smtClean="0"/>
              <a:t>logika</a:t>
            </a:r>
            <a:r>
              <a:rPr lang="en-US" sz="2800" dirty="0" smtClean="0"/>
              <a:t> OR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operasinya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1430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Ekspresi</a:t>
            </a:r>
            <a:r>
              <a:rPr lang="en-US" dirty="0" smtClean="0"/>
              <a:t> Boolean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gerbang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OR: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752600"/>
            <a:ext cx="1485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4191000"/>
            <a:ext cx="233997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2362200"/>
            <a:ext cx="2667000" cy="1381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ight Arrow 9"/>
          <p:cNvSpPr/>
          <p:nvPr/>
        </p:nvSpPr>
        <p:spPr>
          <a:xfrm>
            <a:off x="4343400" y="2971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53000" y="28194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Simbol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gerbang</a:t>
            </a:r>
            <a:r>
              <a:rPr lang="en-US" dirty="0" smtClean="0"/>
              <a:t> OR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4191000" y="5257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76800" y="4191000"/>
            <a:ext cx="350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gerbang</a:t>
            </a:r>
            <a:r>
              <a:rPr lang="en-US" dirty="0" smtClean="0"/>
              <a:t> OR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</a:t>
            </a:r>
            <a:r>
              <a:rPr lang="en-US" dirty="0" err="1" smtClean="0"/>
              <a:t>gerbang</a:t>
            </a:r>
            <a:r>
              <a:rPr lang="en-US" dirty="0" smtClean="0"/>
              <a:t> OR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“1”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“1”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 err="1" smtClean="0"/>
              <a:t>berlaku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endParaRPr lang="en-US" dirty="0" smtClean="0"/>
          </a:p>
        </p:txBody>
      </p:sp>
      <p:sp>
        <p:nvSpPr>
          <p:cNvPr id="14" name="Right Arrow 13"/>
          <p:cNvSpPr/>
          <p:nvPr/>
        </p:nvSpPr>
        <p:spPr>
          <a:xfrm>
            <a:off x="4724400" y="1828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81600" y="16764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Dibaca</a:t>
            </a:r>
            <a:r>
              <a:rPr lang="en-US" dirty="0" smtClean="0"/>
              <a:t> “x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A OR B”</a:t>
            </a:r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>
            <a:off x="6400800" y="5715000"/>
            <a:ext cx="2286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90600"/>
            <a:ext cx="6619554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Down Arrow 6"/>
          <p:cNvSpPr/>
          <p:nvPr/>
        </p:nvSpPr>
        <p:spPr>
          <a:xfrm>
            <a:off x="2057400" y="4876800"/>
            <a:ext cx="304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548640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Timing diagram  → </a:t>
            </a:r>
            <a:r>
              <a:rPr lang="en-US" dirty="0" smtClean="0"/>
              <a:t>diagram yang </a:t>
            </a:r>
            <a:r>
              <a:rPr lang="en-US" dirty="0" err="1" smtClean="0"/>
              <a:t>memperlihatkan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gelombang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gerbang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kombinasi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,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memperlihatkan</a:t>
            </a:r>
            <a:r>
              <a:rPr lang="en-US" dirty="0" smtClean="0"/>
              <a:t> </a:t>
            </a:r>
            <a:r>
              <a:rPr lang="en-US" dirty="0" err="1" smtClean="0"/>
              <a:t>kombinasi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‘</a:t>
            </a:r>
            <a:r>
              <a:rPr lang="en-US" dirty="0" err="1" smtClean="0"/>
              <a:t>waktu</a:t>
            </a:r>
            <a:r>
              <a:rPr lang="en-US" dirty="0" smtClean="0"/>
              <a:t>’ </a:t>
            </a:r>
            <a:r>
              <a:rPr lang="en-US" dirty="0" err="1" smtClean="0"/>
              <a:t>tertentu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4419600" y="2438400"/>
            <a:ext cx="441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dirty="0" err="1" smtClean="0"/>
              <a:t>Saat</a:t>
            </a:r>
            <a:r>
              <a:rPr lang="en-US" dirty="0" smtClean="0"/>
              <a:t> t</a:t>
            </a:r>
            <a:r>
              <a:rPr lang="en-US" baseline="-25000" dirty="0" smtClean="0"/>
              <a:t>0</a:t>
            </a:r>
            <a:r>
              <a:rPr lang="en-US" dirty="0" smtClean="0"/>
              <a:t> – t</a:t>
            </a:r>
            <a:r>
              <a:rPr lang="en-US" baseline="-25000" dirty="0" smtClean="0"/>
              <a:t>1</a:t>
            </a:r>
            <a:r>
              <a:rPr lang="en-US" dirty="0" smtClean="0"/>
              <a:t>  → </a:t>
            </a:r>
            <a:r>
              <a:rPr lang="en-US" dirty="0" err="1" smtClean="0"/>
              <a:t>kombinasi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“0” </a:t>
            </a:r>
            <a:r>
              <a:rPr lang="en-US" dirty="0" err="1" smtClean="0"/>
              <a:t>dan</a:t>
            </a:r>
            <a:r>
              <a:rPr lang="en-US" dirty="0" smtClean="0"/>
              <a:t> “0” → </a:t>
            </a:r>
            <a:r>
              <a:rPr lang="en-US" dirty="0" err="1" smtClean="0"/>
              <a:t>keluaran</a:t>
            </a:r>
            <a:r>
              <a:rPr lang="en-US" dirty="0" smtClean="0"/>
              <a:t> : “0”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 err="1" smtClean="0"/>
              <a:t>Saat</a:t>
            </a:r>
            <a:r>
              <a:rPr lang="en-US" dirty="0" smtClean="0"/>
              <a:t> t</a:t>
            </a:r>
            <a:r>
              <a:rPr lang="en-US" baseline="-25000" dirty="0" smtClean="0"/>
              <a:t>1</a:t>
            </a:r>
            <a:r>
              <a:rPr lang="en-US" dirty="0" smtClean="0"/>
              <a:t> – t</a:t>
            </a:r>
            <a:r>
              <a:rPr lang="en-US" baseline="-25000" dirty="0" smtClean="0"/>
              <a:t>2</a:t>
            </a:r>
            <a:r>
              <a:rPr lang="en-US" dirty="0" smtClean="0"/>
              <a:t>  → </a:t>
            </a:r>
            <a:r>
              <a:rPr lang="en-US" dirty="0" err="1" smtClean="0"/>
              <a:t>kombinasi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: A = 1 </a:t>
            </a:r>
            <a:r>
              <a:rPr lang="en-US" dirty="0" err="1" smtClean="0"/>
              <a:t>dan</a:t>
            </a:r>
            <a:r>
              <a:rPr lang="en-US" dirty="0" smtClean="0"/>
              <a:t> B = 0 → </a:t>
            </a:r>
            <a:r>
              <a:rPr lang="en-US" dirty="0" err="1" smtClean="0"/>
              <a:t>keluaran</a:t>
            </a:r>
            <a:r>
              <a:rPr lang="en-US" dirty="0" smtClean="0"/>
              <a:t> : 1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 err="1" smtClean="0"/>
              <a:t>Saat</a:t>
            </a:r>
            <a:r>
              <a:rPr lang="en-US" dirty="0" smtClean="0"/>
              <a:t> t</a:t>
            </a:r>
            <a:r>
              <a:rPr lang="en-US" baseline="-25000" dirty="0" smtClean="0"/>
              <a:t>2</a:t>
            </a:r>
            <a:r>
              <a:rPr lang="en-US" dirty="0" smtClean="0"/>
              <a:t> – t</a:t>
            </a:r>
            <a:r>
              <a:rPr lang="en-US" baseline="-25000" dirty="0" smtClean="0"/>
              <a:t>3</a:t>
            </a:r>
            <a:r>
              <a:rPr lang="en-US" dirty="0" smtClean="0"/>
              <a:t>  → </a:t>
            </a:r>
            <a:r>
              <a:rPr lang="en-US" dirty="0" err="1" smtClean="0"/>
              <a:t>kombinasi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: A = 1 </a:t>
            </a:r>
            <a:r>
              <a:rPr lang="en-US" dirty="0" err="1" smtClean="0"/>
              <a:t>dan</a:t>
            </a:r>
            <a:r>
              <a:rPr lang="en-US" dirty="0" smtClean="0"/>
              <a:t> B = 1 → </a:t>
            </a:r>
            <a:r>
              <a:rPr lang="en-US" dirty="0" err="1" smtClean="0"/>
              <a:t>keluaran</a:t>
            </a:r>
            <a:r>
              <a:rPr lang="en-US" dirty="0" smtClean="0"/>
              <a:t> : 1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 err="1" smtClean="0"/>
              <a:t>dst</a:t>
            </a:r>
            <a:endParaRPr lang="en-US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19200"/>
            <a:ext cx="761047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1" y="5214868"/>
            <a:ext cx="5867400" cy="5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52600" y="3048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4. </a:t>
            </a:r>
            <a:r>
              <a:rPr lang="en-US" sz="2800" dirty="0" err="1" smtClean="0"/>
              <a:t>Gerbang</a:t>
            </a:r>
            <a:r>
              <a:rPr lang="en-US" sz="2800" dirty="0" smtClean="0"/>
              <a:t> </a:t>
            </a:r>
            <a:r>
              <a:rPr lang="en-US" sz="2800" dirty="0" err="1" smtClean="0"/>
              <a:t>logika</a:t>
            </a:r>
            <a:r>
              <a:rPr lang="en-US" sz="2800" dirty="0" smtClean="0"/>
              <a:t> AND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operasinya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1430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Ekspresi</a:t>
            </a:r>
            <a:r>
              <a:rPr lang="en-US" dirty="0" smtClean="0"/>
              <a:t> Boolean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gerbang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AND: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4343400" y="2971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53000" y="28194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Simbol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gerbang</a:t>
            </a:r>
            <a:r>
              <a:rPr lang="en-US" dirty="0" smtClean="0"/>
              <a:t> AND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4191000" y="5257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76800" y="4191000"/>
            <a:ext cx="3505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gerbang</a:t>
            </a:r>
            <a:r>
              <a:rPr lang="en-US" dirty="0" smtClean="0"/>
              <a:t> AND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</a:t>
            </a:r>
            <a:r>
              <a:rPr lang="en-US" dirty="0" err="1" smtClean="0"/>
              <a:t>gerbang</a:t>
            </a:r>
            <a:r>
              <a:rPr lang="en-US" dirty="0" smtClean="0"/>
              <a:t> AND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“1” 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“1”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 err="1" smtClean="0"/>
              <a:t>berlaku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4343400" y="17526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181600" y="16764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Dibaca</a:t>
            </a:r>
            <a:r>
              <a:rPr lang="en-US" dirty="0" smtClean="0"/>
              <a:t> “x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A AND B”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6400800" y="563880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676400"/>
            <a:ext cx="13811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590800"/>
            <a:ext cx="3048000" cy="1127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4267200"/>
            <a:ext cx="237172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90600" y="48006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dirty="0" err="1" smtClean="0"/>
              <a:t>Keluaran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“1”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“1” → </a:t>
            </a:r>
            <a:r>
              <a:rPr lang="en-US" dirty="0" err="1" smtClean="0"/>
              <a:t>saat</a:t>
            </a:r>
            <a:r>
              <a:rPr lang="en-US" dirty="0" smtClean="0"/>
              <a:t> t</a:t>
            </a:r>
            <a:r>
              <a:rPr lang="en-US" baseline="-25000" dirty="0" smtClean="0"/>
              <a:t>2</a:t>
            </a:r>
            <a:r>
              <a:rPr lang="en-US" dirty="0" smtClean="0"/>
              <a:t> – t</a:t>
            </a:r>
            <a:r>
              <a:rPr lang="en-US" baseline="-25000" dirty="0" smtClean="0"/>
              <a:t>3 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t</a:t>
            </a:r>
            <a:r>
              <a:rPr lang="en-US" baseline="-25000" dirty="0" smtClean="0"/>
              <a:t>6</a:t>
            </a:r>
            <a:r>
              <a:rPr lang="en-US" dirty="0" smtClean="0"/>
              <a:t> – t</a:t>
            </a:r>
            <a:r>
              <a:rPr lang="en-US" baseline="-25000" dirty="0" smtClean="0"/>
              <a:t>7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99" y="1143000"/>
            <a:ext cx="6263123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13BE-8FD0-474F-886F-908E52BE764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52600" y="3048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5. </a:t>
            </a:r>
            <a:r>
              <a:rPr lang="en-US" sz="2800" dirty="0" err="1" smtClean="0"/>
              <a:t>Gerbang</a:t>
            </a:r>
            <a:r>
              <a:rPr lang="en-US" sz="2800" dirty="0" smtClean="0"/>
              <a:t> NOT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operasinya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9906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Ekspresi</a:t>
            </a:r>
            <a:r>
              <a:rPr lang="en-US" dirty="0" smtClean="0"/>
              <a:t> Boolean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gerbang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NOT: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4343400" y="2971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53000" y="28194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Simbol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gerbang</a:t>
            </a:r>
            <a:r>
              <a:rPr lang="en-US" dirty="0" smtClean="0"/>
              <a:t> NOT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133600" y="4876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43200" y="4191000"/>
            <a:ext cx="251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gerbang</a:t>
            </a:r>
            <a:r>
              <a:rPr lang="en-US" dirty="0" smtClean="0"/>
              <a:t> NOT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</a:t>
            </a:r>
            <a:r>
              <a:rPr lang="en-US" dirty="0" err="1" smtClean="0"/>
              <a:t>gerbang</a:t>
            </a:r>
            <a:r>
              <a:rPr lang="en-US" dirty="0" smtClean="0"/>
              <a:t> NOT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“1”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“0”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sebaliknya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4038600" y="16764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76800" y="1371600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Dibaca</a:t>
            </a:r>
            <a:r>
              <a:rPr lang="en-US" dirty="0" smtClean="0"/>
              <a:t> “x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NOT A”</a:t>
            </a:r>
          </a:p>
          <a:p>
            <a:r>
              <a:rPr lang="en-US" dirty="0" err="1" smtClean="0"/>
              <a:t>atau</a:t>
            </a:r>
            <a:r>
              <a:rPr lang="en-US" dirty="0" smtClean="0"/>
              <a:t> </a:t>
            </a:r>
          </a:p>
          <a:p>
            <a:r>
              <a:rPr lang="en-US" dirty="0" smtClean="0"/>
              <a:t>“x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invers</a:t>
            </a:r>
            <a:r>
              <a:rPr lang="en-US" dirty="0" smtClean="0"/>
              <a:t>  A”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524000"/>
            <a:ext cx="10382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4191000"/>
            <a:ext cx="1459949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2209800"/>
            <a:ext cx="2438400" cy="162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53200" y="3810000"/>
            <a:ext cx="1676400" cy="131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Down Arrow 18"/>
          <p:cNvSpPr/>
          <p:nvPr/>
        </p:nvSpPr>
        <p:spPr>
          <a:xfrm>
            <a:off x="7239000" y="525780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324600" y="5562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i="1" dirty="0" smtClean="0"/>
              <a:t>timing diagram</a:t>
            </a:r>
            <a:endParaRPr lang="en-US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6573</TotalTime>
  <Words>1157</Words>
  <Application>Microsoft Office PowerPoint</Application>
  <PresentationFormat>On-screen Show (4:3)</PresentationFormat>
  <Paragraphs>155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Gerbang-gerbang logika dan aljabar Boole: 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Implikasi teorema DeMorgan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Rangkaian Logika Kombinasional</dc:title>
  <dc:creator>acer</dc:creator>
  <cp:lastModifiedBy>DELL</cp:lastModifiedBy>
  <cp:revision>37</cp:revision>
  <dcterms:created xsi:type="dcterms:W3CDTF">2014-05-21T03:43:59Z</dcterms:created>
  <dcterms:modified xsi:type="dcterms:W3CDTF">2017-03-20T15:21:22Z</dcterms:modified>
</cp:coreProperties>
</file>