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7" r:id="rId10"/>
    <p:sldId id="266" r:id="rId11"/>
    <p:sldId id="268" r:id="rId12"/>
    <p:sldId id="269" r:id="rId13"/>
    <p:sldId id="291" r:id="rId14"/>
    <p:sldId id="292" r:id="rId15"/>
    <p:sldId id="293" r:id="rId16"/>
    <p:sldId id="270" r:id="rId17"/>
    <p:sldId id="271" r:id="rId18"/>
    <p:sldId id="272" r:id="rId19"/>
    <p:sldId id="273" r:id="rId20"/>
    <p:sldId id="274" r:id="rId21"/>
    <p:sldId id="294" r:id="rId22"/>
    <p:sldId id="295" r:id="rId23"/>
    <p:sldId id="275" r:id="rId24"/>
    <p:sldId id="264"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2" d="100"/>
          <a:sy n="62" d="100"/>
        </p:scale>
        <p:origin x="-636"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2AF36-604C-471D-9D73-182EB64DFDED}" type="datetimeFigureOut">
              <a:rPr lang="en-US" smtClean="0"/>
              <a:pPr/>
              <a:t>6/3/2017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94E1D4-0378-4B70-944C-343E7F3C2D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831B75-E96A-4521-9824-8C1E05E36A81}" type="datetime1">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2CB9C1-CCB1-4E7A-96DA-2FE2822FAB46}" type="datetime1">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6D651-C5C1-49CB-81F2-900EDBFC7ACF}" type="datetime1">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67E51F-5C04-42F3-8B16-1181F78A6435}" type="datetime1">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F6B34C-32F5-425C-9B70-6A18235DCDBD}" type="datetime1">
              <a:rPr lang="en-US" smtClean="0"/>
              <a:pPr/>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C09E1D-22C3-4877-B1E3-33C1C0898A3D}" type="datetime1">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106B19-D1F8-4D77-8DEA-5B24C1C66242}" type="datetime1">
              <a:rPr lang="en-US" smtClean="0"/>
              <a:pPr/>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67E171-7294-4CB2-9D6D-00BA51962F85}" type="datetime1">
              <a:rPr lang="en-US" smtClean="0"/>
              <a:pPr/>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3E961-7223-4017-AA6C-ADE205DD4180}" type="datetime1">
              <a:rPr lang="en-US" smtClean="0"/>
              <a:pPr/>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A91198-50F8-4DCB-B2B3-76CC79FCEE5E}" type="datetime1">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59732B-2567-433D-893A-BFADA9C4971E}" type="datetime1">
              <a:rPr lang="en-US" smtClean="0"/>
              <a:pPr/>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C0B3A-8966-4075-A941-4DB426225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01A50-EBE1-44AC-A354-8A84EF861284}" type="datetime1">
              <a:rPr lang="en-US" smtClean="0"/>
              <a:pPr/>
              <a:t>6/3/2017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C0B3A-8966-4075-A941-4DB426225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3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3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3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Rangkaian</a:t>
            </a:r>
            <a:r>
              <a:rPr lang="en-US" dirty="0" smtClean="0"/>
              <a:t> </a:t>
            </a:r>
            <a:r>
              <a:rPr lang="en-US" dirty="0" err="1" smtClean="0"/>
              <a:t>Aritmetika</a:t>
            </a:r>
            <a:r>
              <a:rPr lang="en-US" dirty="0" smtClean="0"/>
              <a:t> Digital</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A3DC0B3A-8966-4075-A941-4DB426225A3F}"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4. </a:t>
            </a:r>
            <a:r>
              <a:rPr lang="en-US" sz="3200" dirty="0" err="1" smtClean="0"/>
              <a:t>Pengurangan</a:t>
            </a:r>
            <a:r>
              <a:rPr lang="en-US" sz="3200" dirty="0" smtClean="0"/>
              <a:t> </a:t>
            </a:r>
            <a:r>
              <a:rPr lang="en-US" sz="3200" dirty="0" err="1" smtClean="0"/>
              <a:t>dalam</a:t>
            </a:r>
            <a:r>
              <a:rPr lang="en-US" sz="3200" dirty="0" smtClean="0"/>
              <a:t> </a:t>
            </a:r>
            <a:r>
              <a:rPr lang="en-US" sz="3200" dirty="0" err="1" smtClean="0"/>
              <a:t>sistem</a:t>
            </a:r>
            <a:r>
              <a:rPr lang="en-US" sz="3200" dirty="0" smtClean="0"/>
              <a:t> 2’s complement</a:t>
            </a:r>
            <a:endParaRPr lang="en-US" sz="3200" dirty="0"/>
          </a:p>
        </p:txBody>
      </p:sp>
      <p:sp>
        <p:nvSpPr>
          <p:cNvPr id="3" name="Content Placeholder 2"/>
          <p:cNvSpPr>
            <a:spLocks noGrp="1"/>
          </p:cNvSpPr>
          <p:nvPr>
            <p:ph idx="1"/>
          </p:nvPr>
        </p:nvSpPr>
        <p:spPr>
          <a:xfrm>
            <a:off x="304800" y="685800"/>
            <a:ext cx="8610600" cy="5440363"/>
          </a:xfrm>
        </p:spPr>
        <p:txBody>
          <a:bodyPr>
            <a:normAutofit/>
          </a:bodyPr>
          <a:lstStyle/>
          <a:p>
            <a:r>
              <a:rPr lang="en-US" sz="2000" dirty="0" err="1" smtClean="0"/>
              <a:t>Mengurangkan</a:t>
            </a:r>
            <a:r>
              <a:rPr lang="en-US" sz="2000" dirty="0" smtClean="0"/>
              <a:t> </a:t>
            </a:r>
            <a:r>
              <a:rPr lang="en-US" sz="2000" dirty="0" err="1" smtClean="0"/>
              <a:t>satu</a:t>
            </a:r>
            <a:r>
              <a:rPr lang="en-US" sz="2000" dirty="0" smtClean="0"/>
              <a:t> </a:t>
            </a:r>
            <a:r>
              <a:rPr lang="en-US" sz="2000" dirty="0" err="1" smtClean="0"/>
              <a:t>bilangan</a:t>
            </a:r>
            <a:r>
              <a:rPr lang="en-US" sz="2000" dirty="0" smtClean="0"/>
              <a:t> </a:t>
            </a:r>
            <a:r>
              <a:rPr lang="en-US" sz="2000" dirty="0" err="1" smtClean="0"/>
              <a:t>biner</a:t>
            </a:r>
            <a:r>
              <a:rPr lang="en-US" sz="2000" dirty="0" smtClean="0"/>
              <a:t> (</a:t>
            </a:r>
            <a:r>
              <a:rPr lang="en-US" sz="2000" dirty="0" err="1" smtClean="0"/>
              <a:t>pengurang</a:t>
            </a:r>
            <a:r>
              <a:rPr lang="en-US" sz="2000" dirty="0" smtClean="0"/>
              <a:t> = subtrahend) </a:t>
            </a:r>
            <a:r>
              <a:rPr lang="en-US" sz="2000" dirty="0" err="1" smtClean="0"/>
              <a:t>dari</a:t>
            </a:r>
            <a:r>
              <a:rPr lang="en-US" sz="2000" dirty="0" smtClean="0"/>
              <a:t> </a:t>
            </a:r>
            <a:r>
              <a:rPr lang="en-US" sz="2000" dirty="0" err="1" smtClean="0"/>
              <a:t>bilangan</a:t>
            </a:r>
            <a:r>
              <a:rPr lang="en-US" sz="2000" dirty="0" smtClean="0"/>
              <a:t> </a:t>
            </a:r>
            <a:r>
              <a:rPr lang="en-US" sz="2000" dirty="0" err="1" smtClean="0"/>
              <a:t>biner</a:t>
            </a:r>
            <a:r>
              <a:rPr lang="en-US" sz="2000" dirty="0" smtClean="0"/>
              <a:t> yang lain (yang </a:t>
            </a:r>
            <a:r>
              <a:rPr lang="en-US" sz="2000" dirty="0" err="1" smtClean="0"/>
              <a:t>dikurangi</a:t>
            </a:r>
            <a:r>
              <a:rPr lang="en-US" sz="2000" dirty="0" smtClean="0"/>
              <a:t> = minuend) : Minuend – subtrahend</a:t>
            </a:r>
          </a:p>
          <a:p>
            <a:r>
              <a:rPr lang="en-US" sz="2000" dirty="0" err="1" smtClean="0"/>
              <a:t>Prosedur</a:t>
            </a:r>
            <a:r>
              <a:rPr lang="en-US" sz="2000" dirty="0" smtClean="0"/>
              <a:t>:</a:t>
            </a:r>
          </a:p>
          <a:p>
            <a:pPr>
              <a:buNone/>
            </a:pPr>
            <a:r>
              <a:rPr lang="en-US" sz="2000" dirty="0"/>
              <a:t>	</a:t>
            </a:r>
            <a:r>
              <a:rPr lang="en-US" sz="2000" dirty="0" smtClean="0"/>
              <a:t>1). </a:t>
            </a:r>
            <a:r>
              <a:rPr lang="en-US" sz="2000" dirty="0" err="1" smtClean="0"/>
              <a:t>Negasi-kan</a:t>
            </a:r>
            <a:r>
              <a:rPr lang="en-US" sz="2000" dirty="0" smtClean="0"/>
              <a:t> </a:t>
            </a:r>
            <a:r>
              <a:rPr lang="en-US" sz="2000" i="1" dirty="0" smtClean="0"/>
              <a:t>subtrahend</a:t>
            </a:r>
          </a:p>
          <a:p>
            <a:pPr>
              <a:buNone/>
            </a:pPr>
            <a:r>
              <a:rPr lang="en-US" sz="2000" dirty="0"/>
              <a:t>	</a:t>
            </a:r>
            <a:r>
              <a:rPr lang="en-US" sz="2000" dirty="0" smtClean="0"/>
              <a:t>2). </a:t>
            </a:r>
            <a:r>
              <a:rPr lang="en-US" sz="2000" dirty="0" err="1" smtClean="0"/>
              <a:t>Tambahkan</a:t>
            </a:r>
            <a:r>
              <a:rPr lang="en-US" sz="2000" dirty="0" smtClean="0"/>
              <a:t> </a:t>
            </a:r>
            <a:r>
              <a:rPr lang="en-US" sz="2000" dirty="0" err="1" smtClean="0"/>
              <a:t>dengan</a:t>
            </a:r>
            <a:r>
              <a:rPr lang="en-US" sz="2000" dirty="0" smtClean="0"/>
              <a:t> </a:t>
            </a:r>
            <a:r>
              <a:rPr lang="en-US" sz="2000" i="1" dirty="0" smtClean="0"/>
              <a:t>minuend</a:t>
            </a:r>
          </a:p>
          <a:p>
            <a:pPr>
              <a:buNone/>
            </a:pPr>
            <a:endParaRPr lang="en-US" sz="2000" i="1" dirty="0"/>
          </a:p>
          <a:p>
            <a:pPr>
              <a:buNone/>
            </a:pPr>
            <a:endParaRPr lang="en-US" sz="2000" i="1" dirty="0" smtClean="0"/>
          </a:p>
          <a:p>
            <a:pPr>
              <a:buNone/>
            </a:pPr>
            <a:endParaRPr lang="en-US" sz="2000" i="1" dirty="0"/>
          </a:p>
          <a:p>
            <a:pPr>
              <a:buNone/>
            </a:pPr>
            <a:endParaRPr lang="en-US" sz="2000" i="1" dirty="0"/>
          </a:p>
          <a:p>
            <a:r>
              <a:rPr lang="en-US" sz="2000" i="1" dirty="0" smtClean="0"/>
              <a:t>Arithmetic overflow → </a:t>
            </a:r>
            <a:r>
              <a:rPr lang="en-US" sz="2000" i="1" dirty="0" err="1" smtClean="0"/>
              <a:t>menyebabkan</a:t>
            </a:r>
            <a:r>
              <a:rPr lang="en-US" sz="2000" i="1" dirty="0" smtClean="0"/>
              <a:t> </a:t>
            </a:r>
            <a:r>
              <a:rPr lang="en-US" sz="2000" i="1" dirty="0" err="1" smtClean="0"/>
              <a:t>kesalahan</a:t>
            </a:r>
            <a:r>
              <a:rPr lang="en-US" sz="2000" i="1" dirty="0" smtClean="0"/>
              <a:t> </a:t>
            </a:r>
            <a:r>
              <a:rPr lang="en-US" sz="2000" i="1" dirty="0" err="1" smtClean="0"/>
              <a:t>pada</a:t>
            </a:r>
            <a:r>
              <a:rPr lang="en-US" sz="2000" i="1" dirty="0" smtClean="0"/>
              <a:t> </a:t>
            </a:r>
            <a:r>
              <a:rPr lang="en-US" sz="2000" i="1" dirty="0" err="1" smtClean="0"/>
              <a:t>hasil</a:t>
            </a:r>
            <a:r>
              <a:rPr lang="en-US" sz="2000" i="1" dirty="0" smtClean="0"/>
              <a:t> </a:t>
            </a:r>
            <a:r>
              <a:rPr lang="en-US" sz="2000" i="1" dirty="0" err="1" smtClean="0"/>
              <a:t>operasi</a:t>
            </a:r>
            <a:endParaRPr lang="en-US" sz="2000" i="1" dirty="0" smtClean="0"/>
          </a:p>
          <a:p>
            <a:pPr>
              <a:buNone/>
            </a:pPr>
            <a:r>
              <a:rPr lang="en-US" sz="2000" i="1" dirty="0"/>
              <a:t>	</a:t>
            </a:r>
            <a:r>
              <a:rPr lang="en-US" sz="2000" i="1" dirty="0" smtClean="0"/>
              <a:t> → </a:t>
            </a:r>
            <a:r>
              <a:rPr lang="en-US" sz="2000" i="1" dirty="0" err="1" smtClean="0"/>
              <a:t>terjadi</a:t>
            </a:r>
            <a:r>
              <a:rPr lang="en-US" sz="2000" i="1" dirty="0" smtClean="0"/>
              <a:t> </a:t>
            </a:r>
            <a:r>
              <a:rPr lang="en-US" sz="2000" i="1" dirty="0" err="1" smtClean="0"/>
              <a:t>jika</a:t>
            </a:r>
            <a:r>
              <a:rPr lang="en-US" sz="2000" i="1" dirty="0" smtClean="0"/>
              <a:t> </a:t>
            </a:r>
            <a:r>
              <a:rPr lang="en-US" sz="2000" i="1" dirty="0" err="1" smtClean="0"/>
              <a:t>hasil</a:t>
            </a:r>
            <a:r>
              <a:rPr lang="en-US" sz="2000" i="1" dirty="0" smtClean="0"/>
              <a:t> </a:t>
            </a:r>
            <a:r>
              <a:rPr lang="en-US" sz="2000" i="1" dirty="0" err="1" smtClean="0"/>
              <a:t>operasi</a:t>
            </a:r>
            <a:r>
              <a:rPr lang="en-US" sz="2000" i="1" dirty="0" smtClean="0"/>
              <a:t> </a:t>
            </a:r>
            <a:r>
              <a:rPr lang="en-US" sz="2000" i="1" dirty="0" err="1" smtClean="0"/>
              <a:t>mempunyai</a:t>
            </a:r>
            <a:r>
              <a:rPr lang="en-US" sz="2000" i="1" dirty="0" smtClean="0"/>
              <a:t> bit </a:t>
            </a:r>
            <a:r>
              <a:rPr lang="en-US" sz="2000" i="1" dirty="0" err="1" smtClean="0"/>
              <a:t>melebihi</a:t>
            </a:r>
            <a:r>
              <a:rPr lang="en-US" sz="2000" i="1" dirty="0" smtClean="0"/>
              <a:t> yang </a:t>
            </a:r>
            <a:r>
              <a:rPr lang="en-US" sz="2000" i="1" dirty="0" err="1" smtClean="0"/>
              <a:t>disediakan</a:t>
            </a:r>
            <a:r>
              <a:rPr lang="en-US" sz="2000" i="1" dirty="0" smtClean="0"/>
              <a:t>.</a:t>
            </a:r>
          </a:p>
          <a:p>
            <a:pPr>
              <a:buNone/>
            </a:pPr>
            <a:r>
              <a:rPr lang="en-US" sz="2000" i="1" dirty="0"/>
              <a:t>	 </a:t>
            </a:r>
            <a:r>
              <a:rPr lang="en-US" sz="2000" i="1" dirty="0" smtClean="0"/>
              <a:t>    </a:t>
            </a:r>
            <a:r>
              <a:rPr lang="en-US" sz="2000" i="1" dirty="0" err="1" smtClean="0"/>
              <a:t>misal</a:t>
            </a:r>
            <a:r>
              <a:rPr lang="en-US" sz="2000" i="1" dirty="0" smtClean="0"/>
              <a:t>, </a:t>
            </a:r>
            <a:r>
              <a:rPr lang="en-US" sz="2000" i="1" dirty="0" err="1" smtClean="0"/>
              <a:t>sistem</a:t>
            </a:r>
            <a:r>
              <a:rPr lang="en-US" sz="2000" i="1" dirty="0" smtClean="0"/>
              <a:t> </a:t>
            </a:r>
            <a:r>
              <a:rPr lang="en-US" sz="2000" i="1" dirty="0" err="1" smtClean="0"/>
              <a:t>dengan</a:t>
            </a:r>
            <a:r>
              <a:rPr lang="en-US" sz="2000" i="1" dirty="0" smtClean="0"/>
              <a:t>: 4 bit </a:t>
            </a:r>
            <a:r>
              <a:rPr lang="en-US" sz="2000" i="1" dirty="0" err="1" smtClean="0"/>
              <a:t>untuk</a:t>
            </a:r>
            <a:r>
              <a:rPr lang="en-US" sz="2000" i="1" dirty="0" smtClean="0"/>
              <a:t> magnitude </a:t>
            </a:r>
            <a:r>
              <a:rPr lang="en-US" sz="2000" i="1" dirty="0" err="1" smtClean="0"/>
              <a:t>dan</a:t>
            </a:r>
            <a:r>
              <a:rPr lang="en-US" sz="2000" i="1" dirty="0" smtClean="0"/>
              <a:t> 1 bit </a:t>
            </a:r>
            <a:r>
              <a:rPr lang="en-US" sz="2000" i="1" dirty="0" err="1" smtClean="0"/>
              <a:t>untuk</a:t>
            </a:r>
            <a:r>
              <a:rPr lang="en-US" sz="2000" i="1" dirty="0" smtClean="0"/>
              <a:t> </a:t>
            </a:r>
            <a:r>
              <a:rPr lang="en-US" sz="2000" i="1" dirty="0" err="1" smtClean="0"/>
              <a:t>tanda</a:t>
            </a:r>
            <a:r>
              <a:rPr lang="en-US" sz="2000" i="1" dirty="0" smtClean="0"/>
              <a:t>.</a:t>
            </a:r>
          </a:p>
          <a:p>
            <a:pPr>
              <a:buNone/>
            </a:pPr>
            <a:endParaRPr lang="en-US" sz="2000" i="1" dirty="0" smtClean="0"/>
          </a:p>
          <a:p>
            <a:pPr>
              <a:buNone/>
            </a:pPr>
            <a:endParaRPr lang="en-US" sz="2000" i="1" dirty="0"/>
          </a:p>
          <a:p>
            <a:pPr>
              <a:buNone/>
            </a:pPr>
            <a:endParaRPr lang="en-US" sz="2000" i="1" dirty="0" smtClean="0"/>
          </a:p>
          <a:p>
            <a:pPr>
              <a:buNone/>
            </a:pPr>
            <a:endParaRPr lang="en-US" sz="2000" i="1" dirty="0"/>
          </a:p>
          <a:p>
            <a:pPr>
              <a:buNone/>
            </a:pPr>
            <a:endParaRPr lang="en-US" sz="2000" i="1" dirty="0" smtClean="0"/>
          </a:p>
          <a:p>
            <a:pPr>
              <a:buNone/>
            </a:pPr>
            <a:endParaRPr lang="en-US" sz="2000" i="1" dirty="0"/>
          </a:p>
          <a:p>
            <a:pPr>
              <a:buNone/>
            </a:pPr>
            <a:endParaRPr lang="en-US" sz="2000" i="1" dirty="0" smtClean="0"/>
          </a:p>
          <a:p>
            <a:pPr>
              <a:buNone/>
            </a:pPr>
            <a:endParaRPr lang="en-US" sz="2000" i="1" dirty="0"/>
          </a:p>
        </p:txBody>
      </p:sp>
      <p:pic>
        <p:nvPicPr>
          <p:cNvPr id="10242" name="Picture 2"/>
          <p:cNvPicPr>
            <a:picLocks noChangeAspect="1" noChangeArrowheads="1"/>
          </p:cNvPicPr>
          <p:nvPr/>
        </p:nvPicPr>
        <p:blipFill>
          <a:blip r:embed="rId2"/>
          <a:srcRect/>
          <a:stretch>
            <a:fillRect/>
          </a:stretch>
        </p:blipFill>
        <p:spPr bwMode="auto">
          <a:xfrm>
            <a:off x="4800600" y="1600200"/>
            <a:ext cx="2631057" cy="57622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29200" y="2362200"/>
            <a:ext cx="2686050" cy="47625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1524000" y="2667000"/>
            <a:ext cx="3333750" cy="1076325"/>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609600" y="5181600"/>
            <a:ext cx="4806460" cy="1524000"/>
          </a:xfrm>
          <a:prstGeom prst="rect">
            <a:avLst/>
          </a:prstGeom>
          <a:noFill/>
          <a:ln w="9525">
            <a:noFill/>
            <a:miter lim="800000"/>
            <a:headEnd/>
            <a:tailEnd/>
          </a:ln>
          <a:effectLst/>
        </p:spPr>
      </p:pic>
      <p:pic>
        <p:nvPicPr>
          <p:cNvPr id="10247" name="Picture 7"/>
          <p:cNvPicPr>
            <a:picLocks noChangeAspect="1" noChangeArrowheads="1"/>
          </p:cNvPicPr>
          <p:nvPr/>
        </p:nvPicPr>
        <p:blipFill>
          <a:blip r:embed="rId6"/>
          <a:srcRect/>
          <a:stretch>
            <a:fillRect/>
          </a:stretch>
        </p:blipFill>
        <p:spPr bwMode="auto">
          <a:xfrm>
            <a:off x="5867400" y="5486400"/>
            <a:ext cx="2046514" cy="7620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A3DC0B3A-8966-4075-A941-4DB426225A3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5. </a:t>
            </a:r>
            <a:r>
              <a:rPr lang="en-US" sz="3200" dirty="0" err="1" smtClean="0"/>
              <a:t>Perkalian</a:t>
            </a:r>
            <a:r>
              <a:rPr lang="en-US" sz="3200" dirty="0" smtClean="0"/>
              <a:t> </a:t>
            </a:r>
            <a:r>
              <a:rPr lang="en-US" sz="3200" dirty="0" err="1" smtClean="0"/>
              <a:t>bilangan</a:t>
            </a:r>
            <a:r>
              <a:rPr lang="en-US" sz="3200" dirty="0" smtClean="0"/>
              <a:t> </a:t>
            </a:r>
            <a:r>
              <a:rPr lang="en-US" sz="3200" dirty="0" err="1" smtClean="0"/>
              <a:t>biner</a:t>
            </a:r>
            <a:endParaRPr lang="en-US" sz="3200"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000" dirty="0" err="1" smtClean="0"/>
              <a:t>Mempunyai</a:t>
            </a:r>
            <a:r>
              <a:rPr lang="en-US" sz="2000" dirty="0" smtClean="0"/>
              <a:t> </a:t>
            </a:r>
            <a:r>
              <a:rPr lang="en-US" sz="2000" dirty="0" err="1" smtClean="0"/>
              <a:t>aturan</a:t>
            </a:r>
            <a:r>
              <a:rPr lang="en-US" sz="2000" dirty="0" smtClean="0"/>
              <a:t> </a:t>
            </a:r>
            <a:r>
              <a:rPr lang="en-US" sz="2000" dirty="0" err="1" smtClean="0"/>
              <a:t>serupa</a:t>
            </a:r>
            <a:r>
              <a:rPr lang="en-US" sz="2000" dirty="0" smtClean="0"/>
              <a:t> </a:t>
            </a:r>
            <a:r>
              <a:rPr lang="en-US" sz="2000" dirty="0" err="1" smtClean="0"/>
              <a:t>dengan</a:t>
            </a:r>
            <a:r>
              <a:rPr lang="en-US" sz="2000" dirty="0" smtClean="0"/>
              <a:t> </a:t>
            </a:r>
            <a:r>
              <a:rPr lang="en-US" sz="2000" dirty="0" err="1" smtClean="0"/>
              <a:t>perkalian</a:t>
            </a:r>
            <a:r>
              <a:rPr lang="en-US" sz="2000" dirty="0" smtClean="0"/>
              <a:t> </a:t>
            </a:r>
            <a:r>
              <a:rPr lang="en-US" sz="2000" dirty="0" err="1" smtClean="0"/>
              <a:t>bilangan</a:t>
            </a:r>
            <a:r>
              <a:rPr lang="en-US" sz="2000" dirty="0" smtClean="0"/>
              <a:t> </a:t>
            </a:r>
            <a:r>
              <a:rPr lang="en-US" sz="2000" dirty="0" err="1" smtClean="0"/>
              <a:t>desimal</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err="1" smtClean="0"/>
              <a:t>Dalam</a:t>
            </a:r>
            <a:r>
              <a:rPr lang="en-US" sz="2000" dirty="0" smtClean="0"/>
              <a:t> </a:t>
            </a:r>
            <a:r>
              <a:rPr lang="en-US" sz="2000" dirty="0" err="1" smtClean="0"/>
              <a:t>sistem</a:t>
            </a:r>
            <a:r>
              <a:rPr lang="en-US" sz="2000" dirty="0" smtClean="0"/>
              <a:t> 2’s complement</a:t>
            </a:r>
          </a:p>
          <a:p>
            <a:pPr>
              <a:buNone/>
            </a:pPr>
            <a:r>
              <a:rPr lang="en-US" sz="2000" dirty="0" smtClean="0"/>
              <a:t>	- </a:t>
            </a:r>
            <a:r>
              <a:rPr lang="en-US" sz="2000" dirty="0" err="1" smtClean="0"/>
              <a:t>dua</a:t>
            </a:r>
            <a:r>
              <a:rPr lang="en-US" sz="2000" dirty="0" smtClean="0"/>
              <a:t> </a:t>
            </a:r>
            <a:r>
              <a:rPr lang="en-US" sz="2000" dirty="0" err="1" smtClean="0"/>
              <a:t>bilangan</a:t>
            </a:r>
            <a:r>
              <a:rPr lang="en-US" sz="2000" dirty="0" smtClean="0"/>
              <a:t> </a:t>
            </a:r>
            <a:r>
              <a:rPr lang="en-US" sz="2000" dirty="0" err="1" smtClean="0"/>
              <a:t>positif</a:t>
            </a:r>
            <a:r>
              <a:rPr lang="en-US" sz="2000" dirty="0" smtClean="0"/>
              <a:t> :  </a:t>
            </a:r>
            <a:r>
              <a:rPr lang="en-US" sz="2000" dirty="0" err="1" smtClean="0"/>
              <a:t>perkalian</a:t>
            </a:r>
            <a:r>
              <a:rPr lang="en-US" sz="2000" dirty="0" smtClean="0"/>
              <a:t> magnitude </a:t>
            </a:r>
            <a:r>
              <a:rPr lang="en-US" sz="2000" dirty="0" err="1" smtClean="0"/>
              <a:t>kedua</a:t>
            </a:r>
            <a:r>
              <a:rPr lang="en-US" sz="2000" dirty="0" smtClean="0"/>
              <a:t> </a:t>
            </a:r>
            <a:r>
              <a:rPr lang="en-US" sz="2000" dirty="0" err="1" smtClean="0"/>
              <a:t>bilangan</a:t>
            </a:r>
            <a:r>
              <a:rPr lang="en-US" sz="2000" dirty="0" smtClean="0"/>
              <a:t> </a:t>
            </a:r>
            <a:r>
              <a:rPr lang="en-US" sz="2000" dirty="0" err="1" smtClean="0"/>
              <a:t>dan</a:t>
            </a:r>
            <a:r>
              <a:rPr lang="en-US" sz="2000" dirty="0" smtClean="0"/>
              <a:t> </a:t>
            </a:r>
            <a:r>
              <a:rPr lang="en-US" sz="2000" dirty="0" err="1" smtClean="0"/>
              <a:t>hasilny</a:t>
            </a:r>
            <a:r>
              <a:rPr lang="en-US" sz="2000" dirty="0" smtClean="0"/>
              <a:t> </a:t>
            </a:r>
            <a:r>
              <a:rPr lang="en-US" sz="2000" dirty="0" err="1" smtClean="0"/>
              <a:t>ditambahkan</a:t>
            </a:r>
            <a:r>
              <a:rPr lang="en-US" sz="2000" dirty="0" smtClean="0"/>
              <a:t> bit </a:t>
            </a:r>
            <a:r>
              <a:rPr lang="en-US" sz="2000" dirty="0" err="1" smtClean="0"/>
              <a:t>penanda</a:t>
            </a:r>
            <a:r>
              <a:rPr lang="en-US" sz="2000" dirty="0" smtClean="0"/>
              <a:t> </a:t>
            </a:r>
            <a:r>
              <a:rPr lang="en-US" sz="2000" dirty="0" err="1" smtClean="0"/>
              <a:t>positif</a:t>
            </a:r>
            <a:r>
              <a:rPr lang="en-US" sz="2000" dirty="0" smtClean="0"/>
              <a:t> (0)</a:t>
            </a:r>
          </a:p>
          <a:p>
            <a:pPr>
              <a:buNone/>
            </a:pPr>
            <a:r>
              <a:rPr lang="en-US" sz="2000" dirty="0" smtClean="0"/>
              <a:t>	- </a:t>
            </a:r>
            <a:r>
              <a:rPr lang="en-US" sz="2000" dirty="0" err="1" smtClean="0"/>
              <a:t>satu</a:t>
            </a:r>
            <a:r>
              <a:rPr lang="en-US" sz="2000" dirty="0" smtClean="0"/>
              <a:t> </a:t>
            </a:r>
            <a:r>
              <a:rPr lang="en-US" sz="2000" dirty="0" err="1" smtClean="0"/>
              <a:t>bilangan</a:t>
            </a:r>
            <a:r>
              <a:rPr lang="en-US" sz="2000" dirty="0" smtClean="0"/>
              <a:t> </a:t>
            </a:r>
            <a:r>
              <a:rPr lang="en-US" sz="2000" dirty="0" err="1" smtClean="0"/>
              <a:t>positif</a:t>
            </a:r>
            <a:r>
              <a:rPr lang="en-US" sz="2000" dirty="0" smtClean="0"/>
              <a:t> </a:t>
            </a:r>
            <a:r>
              <a:rPr lang="en-US" sz="2000" dirty="0" err="1" smtClean="0"/>
              <a:t>satu</a:t>
            </a:r>
            <a:r>
              <a:rPr lang="en-US" sz="2000" dirty="0" smtClean="0"/>
              <a:t> </a:t>
            </a:r>
            <a:r>
              <a:rPr lang="en-US" sz="2000" dirty="0" err="1" smtClean="0"/>
              <a:t>negatif</a:t>
            </a:r>
            <a:r>
              <a:rPr lang="en-US" sz="2000" dirty="0" smtClean="0"/>
              <a:t>:  </a:t>
            </a:r>
            <a:r>
              <a:rPr lang="en-US" sz="2000" dirty="0" err="1" smtClean="0"/>
              <a:t>negasi</a:t>
            </a:r>
            <a:r>
              <a:rPr lang="en-US" sz="2000" dirty="0" smtClean="0"/>
              <a:t> </a:t>
            </a:r>
            <a:r>
              <a:rPr lang="en-US" sz="2000" dirty="0" err="1" smtClean="0"/>
              <a:t>bilangan</a:t>
            </a:r>
            <a:r>
              <a:rPr lang="en-US" sz="2000" dirty="0" smtClean="0"/>
              <a:t> </a:t>
            </a:r>
            <a:r>
              <a:rPr lang="en-US" sz="2000" dirty="0" err="1" smtClean="0"/>
              <a:t>negatif</a:t>
            </a:r>
            <a:r>
              <a:rPr lang="en-US" sz="2000" dirty="0" smtClean="0"/>
              <a:t>  → </a:t>
            </a:r>
            <a:r>
              <a:rPr lang="en-US" sz="2000" dirty="0" err="1" smtClean="0"/>
              <a:t>positif</a:t>
            </a:r>
            <a:r>
              <a:rPr lang="en-US" sz="2000" dirty="0" smtClean="0"/>
              <a:t>, </a:t>
            </a:r>
            <a:r>
              <a:rPr lang="en-US" sz="2000" dirty="0" err="1" smtClean="0"/>
              <a:t>dan</a:t>
            </a:r>
            <a:r>
              <a:rPr lang="en-US" sz="2000" dirty="0" smtClean="0"/>
              <a:t> </a:t>
            </a:r>
            <a:r>
              <a:rPr lang="en-US" sz="2000" dirty="0" err="1" smtClean="0"/>
              <a:t>perkalian</a:t>
            </a:r>
            <a:r>
              <a:rPr lang="en-US" sz="2000" dirty="0" smtClean="0"/>
              <a:t> magnitude </a:t>
            </a:r>
            <a:r>
              <a:rPr lang="en-US" sz="2000" dirty="0" err="1" smtClean="0"/>
              <a:t>kedua</a:t>
            </a:r>
            <a:r>
              <a:rPr lang="en-US" sz="2000" dirty="0" smtClean="0"/>
              <a:t> </a:t>
            </a:r>
            <a:r>
              <a:rPr lang="en-US" sz="2000" dirty="0" err="1" smtClean="0"/>
              <a:t>bilangan</a:t>
            </a:r>
            <a:r>
              <a:rPr lang="en-US" sz="2000" dirty="0" smtClean="0"/>
              <a:t> </a:t>
            </a:r>
            <a:r>
              <a:rPr lang="en-US" sz="2000" dirty="0" err="1" smtClean="0"/>
              <a:t>dan</a:t>
            </a:r>
            <a:r>
              <a:rPr lang="en-US" sz="2000" dirty="0" smtClean="0"/>
              <a:t> </a:t>
            </a:r>
            <a:r>
              <a:rPr lang="en-US" sz="2000" dirty="0" err="1" smtClean="0"/>
              <a:t>hasilnya</a:t>
            </a:r>
            <a:r>
              <a:rPr lang="en-US" sz="2000" dirty="0" smtClean="0"/>
              <a:t> </a:t>
            </a:r>
            <a:r>
              <a:rPr lang="en-US" sz="2000" dirty="0" err="1" smtClean="0"/>
              <a:t>ditambahkan</a:t>
            </a:r>
            <a:r>
              <a:rPr lang="en-US" sz="2000" dirty="0" smtClean="0"/>
              <a:t> bit </a:t>
            </a:r>
            <a:r>
              <a:rPr lang="en-US" sz="2000" dirty="0" err="1" smtClean="0"/>
              <a:t>penanda</a:t>
            </a:r>
            <a:r>
              <a:rPr lang="en-US" sz="2000" dirty="0" smtClean="0"/>
              <a:t> </a:t>
            </a:r>
            <a:r>
              <a:rPr lang="en-US" sz="2000" dirty="0" err="1" smtClean="0"/>
              <a:t>negatif</a:t>
            </a:r>
            <a:r>
              <a:rPr lang="en-US" sz="2000" dirty="0" smtClean="0"/>
              <a:t> (1)</a:t>
            </a:r>
          </a:p>
          <a:p>
            <a:pPr>
              <a:buNone/>
            </a:pPr>
            <a:r>
              <a:rPr lang="en-US" sz="2000" dirty="0" smtClean="0"/>
              <a:t>	 - </a:t>
            </a:r>
            <a:r>
              <a:rPr lang="en-US" sz="2000" dirty="0" err="1" smtClean="0"/>
              <a:t>dua</a:t>
            </a:r>
            <a:r>
              <a:rPr lang="en-US" sz="2000" dirty="0" smtClean="0"/>
              <a:t> </a:t>
            </a:r>
            <a:r>
              <a:rPr lang="en-US" sz="2000" dirty="0" err="1" smtClean="0"/>
              <a:t>bilangan</a:t>
            </a:r>
            <a:r>
              <a:rPr lang="en-US" sz="2000" dirty="0" smtClean="0"/>
              <a:t> </a:t>
            </a:r>
            <a:r>
              <a:rPr lang="en-US" sz="2000" dirty="0" err="1" smtClean="0"/>
              <a:t>negatif</a:t>
            </a:r>
            <a:r>
              <a:rPr lang="en-US" sz="2000" dirty="0" smtClean="0"/>
              <a:t> : </a:t>
            </a:r>
            <a:r>
              <a:rPr lang="en-US" sz="2000" dirty="0" err="1" smtClean="0"/>
              <a:t>negasi</a:t>
            </a:r>
            <a:r>
              <a:rPr lang="en-US" sz="2000" dirty="0" smtClean="0"/>
              <a:t> </a:t>
            </a:r>
            <a:r>
              <a:rPr lang="en-US" sz="2000" dirty="0" err="1" smtClean="0"/>
              <a:t>kedua</a:t>
            </a:r>
            <a:r>
              <a:rPr lang="en-US" sz="2000" dirty="0" smtClean="0"/>
              <a:t> </a:t>
            </a:r>
            <a:r>
              <a:rPr lang="en-US" sz="2000" dirty="0" err="1" smtClean="0"/>
              <a:t>bilangan</a:t>
            </a:r>
            <a:r>
              <a:rPr lang="en-US" sz="2000" dirty="0" smtClean="0"/>
              <a:t> </a:t>
            </a:r>
            <a:r>
              <a:rPr lang="en-US" sz="2000" dirty="0" err="1" smtClean="0"/>
              <a:t>negatif</a:t>
            </a:r>
            <a:r>
              <a:rPr lang="en-US" sz="2000" dirty="0" smtClean="0"/>
              <a:t>  → </a:t>
            </a:r>
            <a:r>
              <a:rPr lang="en-US" sz="2000" dirty="0" err="1" smtClean="0"/>
              <a:t>positif</a:t>
            </a:r>
            <a:r>
              <a:rPr lang="en-US" sz="2000" dirty="0" smtClean="0"/>
              <a:t>, </a:t>
            </a:r>
            <a:r>
              <a:rPr lang="en-US" sz="2000" dirty="0" err="1" smtClean="0"/>
              <a:t>dan</a:t>
            </a:r>
            <a:r>
              <a:rPr lang="en-US" sz="2000" dirty="0" smtClean="0"/>
              <a:t> </a:t>
            </a:r>
            <a:r>
              <a:rPr lang="en-US" sz="2000" dirty="0" err="1" smtClean="0"/>
              <a:t>perkalian</a:t>
            </a:r>
            <a:r>
              <a:rPr lang="en-US" sz="2000" dirty="0" smtClean="0"/>
              <a:t> magnitude </a:t>
            </a:r>
            <a:r>
              <a:rPr lang="en-US" sz="2000" dirty="0" err="1" smtClean="0"/>
              <a:t>kedua</a:t>
            </a:r>
            <a:r>
              <a:rPr lang="en-US" sz="2000" dirty="0" smtClean="0"/>
              <a:t> </a:t>
            </a:r>
            <a:r>
              <a:rPr lang="en-US" sz="2000" dirty="0" err="1" smtClean="0"/>
              <a:t>bilangan</a:t>
            </a:r>
            <a:r>
              <a:rPr lang="en-US" sz="2000" dirty="0" smtClean="0"/>
              <a:t> </a:t>
            </a:r>
            <a:r>
              <a:rPr lang="en-US" sz="2000" dirty="0" err="1" smtClean="0"/>
              <a:t>dan</a:t>
            </a:r>
            <a:r>
              <a:rPr lang="en-US" sz="2000" dirty="0" smtClean="0"/>
              <a:t> </a:t>
            </a:r>
            <a:r>
              <a:rPr lang="en-US" sz="2000" dirty="0" err="1" smtClean="0"/>
              <a:t>hasilny</a:t>
            </a:r>
            <a:r>
              <a:rPr lang="en-US" sz="2000" dirty="0" smtClean="0"/>
              <a:t> </a:t>
            </a:r>
            <a:r>
              <a:rPr lang="en-US" sz="2000" dirty="0" err="1" smtClean="0"/>
              <a:t>ditambahkan</a:t>
            </a:r>
            <a:r>
              <a:rPr lang="en-US" sz="2000" dirty="0" smtClean="0"/>
              <a:t> bit </a:t>
            </a:r>
            <a:r>
              <a:rPr lang="en-US" sz="2000" dirty="0" err="1" smtClean="0"/>
              <a:t>penanda</a:t>
            </a:r>
            <a:r>
              <a:rPr lang="en-US" sz="2000" dirty="0" smtClean="0"/>
              <a:t> </a:t>
            </a:r>
            <a:r>
              <a:rPr lang="en-US" sz="2000" dirty="0" err="1" smtClean="0"/>
              <a:t>positif</a:t>
            </a:r>
            <a:r>
              <a:rPr lang="en-US" sz="2000" dirty="0" smtClean="0"/>
              <a:t> (0)</a:t>
            </a:r>
          </a:p>
          <a:p>
            <a:endParaRPr lang="en-US" sz="2000" dirty="0" smtClean="0"/>
          </a:p>
          <a:p>
            <a:endParaRPr lang="en-US" sz="2000" dirty="0" smtClean="0"/>
          </a:p>
          <a:p>
            <a:endParaRPr lang="en-US" sz="2000" dirty="0" smtClean="0"/>
          </a:p>
          <a:p>
            <a:endParaRPr lang="en-US" sz="2000" dirty="0" smtClean="0"/>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11</a:t>
            </a:fld>
            <a:endParaRPr lang="en-US"/>
          </a:p>
        </p:txBody>
      </p:sp>
      <p:pic>
        <p:nvPicPr>
          <p:cNvPr id="1026" name="Picture 2"/>
          <p:cNvPicPr>
            <a:picLocks noChangeAspect="1" noChangeArrowheads="1"/>
          </p:cNvPicPr>
          <p:nvPr/>
        </p:nvPicPr>
        <p:blipFill>
          <a:blip r:embed="rId2"/>
          <a:srcRect/>
          <a:stretch>
            <a:fillRect/>
          </a:stretch>
        </p:blipFill>
        <p:spPr bwMode="auto">
          <a:xfrm>
            <a:off x="3549870" y="1524000"/>
            <a:ext cx="3237186"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t>6. </a:t>
            </a:r>
            <a:r>
              <a:rPr lang="en-US" sz="3200" dirty="0" err="1" smtClean="0"/>
              <a:t>Pembagian</a:t>
            </a:r>
            <a:r>
              <a:rPr lang="en-US" sz="3200" dirty="0" smtClean="0"/>
              <a:t> </a:t>
            </a:r>
            <a:r>
              <a:rPr lang="en-US" sz="3200" dirty="0" err="1" smtClean="0"/>
              <a:t>bilangan</a:t>
            </a:r>
            <a:r>
              <a:rPr lang="en-US" sz="3200" dirty="0" smtClean="0"/>
              <a:t> </a:t>
            </a:r>
            <a:r>
              <a:rPr lang="en-US" sz="3200" dirty="0" err="1" smtClean="0"/>
              <a:t>biner</a:t>
            </a:r>
            <a:endParaRPr lang="en-US" sz="32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12</a:t>
            </a:fld>
            <a:endParaRPr lang="en-US"/>
          </a:p>
        </p:txBody>
      </p:sp>
      <p:pic>
        <p:nvPicPr>
          <p:cNvPr id="2050" name="Picture 2"/>
          <p:cNvPicPr>
            <a:picLocks noChangeAspect="1" noChangeArrowheads="1"/>
          </p:cNvPicPr>
          <p:nvPr/>
        </p:nvPicPr>
        <p:blipFill>
          <a:blip r:embed="rId2"/>
          <a:srcRect/>
          <a:stretch>
            <a:fillRect/>
          </a:stretch>
        </p:blipFill>
        <p:spPr bwMode="auto">
          <a:xfrm>
            <a:off x="1143000" y="990600"/>
            <a:ext cx="990600" cy="18161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505200" y="990600"/>
            <a:ext cx="1070202" cy="1981200"/>
          </a:xfrm>
          <a:prstGeom prst="rect">
            <a:avLst/>
          </a:prstGeom>
          <a:noFill/>
          <a:ln w="9525">
            <a:noFill/>
            <a:miter lim="800000"/>
            <a:headEnd/>
            <a:tailEnd/>
          </a:ln>
          <a:effectLst/>
        </p:spPr>
      </p:pic>
      <p:sp>
        <p:nvSpPr>
          <p:cNvPr id="7" name="Right Arrow 6"/>
          <p:cNvSpPr/>
          <p:nvPr/>
        </p:nvSpPr>
        <p:spPr>
          <a:xfrm>
            <a:off x="2590800" y="1676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4"/>
          <a:srcRect/>
          <a:stretch>
            <a:fillRect/>
          </a:stretch>
        </p:blipFill>
        <p:spPr bwMode="auto">
          <a:xfrm>
            <a:off x="5715000" y="762000"/>
            <a:ext cx="1743075" cy="3457575"/>
          </a:xfrm>
          <a:prstGeom prst="rect">
            <a:avLst/>
          </a:prstGeom>
          <a:noFill/>
          <a:ln w="9525">
            <a:noFill/>
            <a:miter lim="800000"/>
            <a:headEnd/>
            <a:tailEnd/>
          </a:ln>
          <a:effectLst/>
        </p:spPr>
      </p:pic>
      <p:sp>
        <p:nvSpPr>
          <p:cNvPr id="9" name="Right Arrow 8"/>
          <p:cNvSpPr/>
          <p:nvPr/>
        </p:nvSpPr>
        <p:spPr>
          <a:xfrm>
            <a:off x="5029200" y="17526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5"/>
          <p:cNvPicPr>
            <a:picLocks noChangeAspect="1" noChangeArrowheads="1"/>
          </p:cNvPicPr>
          <p:nvPr/>
        </p:nvPicPr>
        <p:blipFill>
          <a:blip r:embed="rId5"/>
          <a:srcRect/>
          <a:stretch>
            <a:fillRect/>
          </a:stretch>
        </p:blipFill>
        <p:spPr bwMode="auto">
          <a:xfrm>
            <a:off x="990600" y="3886200"/>
            <a:ext cx="1400175" cy="2181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Pembagian biner</a:t>
            </a:r>
            <a:endParaRPr lang="id-ID" dirty="0"/>
          </a:p>
        </p:txBody>
      </p:sp>
      <p:sp>
        <p:nvSpPr>
          <p:cNvPr id="3" name="Content Placeholder 2"/>
          <p:cNvSpPr>
            <a:spLocks noGrp="1"/>
          </p:cNvSpPr>
          <p:nvPr>
            <p:ph idx="1"/>
          </p:nvPr>
        </p:nvSpPr>
        <p:spPr/>
        <p:txBody>
          <a:bodyPr>
            <a:normAutofit fontScale="55000" lnSpcReduction="20000"/>
          </a:bodyPr>
          <a:lstStyle/>
          <a:p>
            <a:r>
              <a:rPr lang="id-ID" b="1" dirty="0" smtClean="0"/>
              <a:t>Bandingkan penyebut dengan angka pertama pembilang.</a:t>
            </a:r>
          </a:p>
          <a:p>
            <a:pPr lvl="1"/>
            <a:r>
              <a:rPr lang="id-ID" dirty="0" smtClean="0"/>
              <a:t>Kita ambil contoh 10101 ÷ 11. Tulis sebagai masalah untuk pembagian panjang, menggunakan 10101 sebagai pembilang serta 11 sebagai penyebut.</a:t>
            </a:r>
            <a:endParaRPr lang="id-ID" b="1" dirty="0" smtClean="0"/>
          </a:p>
          <a:p>
            <a:pPr lvl="1"/>
            <a:r>
              <a:rPr lang="id-ID" dirty="0" smtClean="0"/>
              <a:t>Dalam biner hanya ada dua pilihan, yaitu tidak dapat membagi bilangan dengan penyebut (berarti 0) atau penyebut hanya tercakup satu kali (berarti 1)</a:t>
            </a:r>
          </a:p>
          <a:p>
            <a:pPr lvl="2"/>
            <a:r>
              <a:rPr lang="id-ID" dirty="0" smtClean="0"/>
              <a:t>11 &gt; 1, jadi 11 tidak "tercakup oleh" 1. Tulis angka 0 sebagai angka pertama hasil bagi.</a:t>
            </a:r>
          </a:p>
          <a:p>
            <a:r>
              <a:rPr lang="id-ID" b="1" dirty="0" smtClean="0"/>
              <a:t>Kerjakan angka selanjutnya dan ulangi hingga mendapatkan angka 1.</a:t>
            </a:r>
            <a:r>
              <a:rPr lang="id-ID" dirty="0" smtClean="0"/>
              <a:t> </a:t>
            </a:r>
          </a:p>
          <a:p>
            <a:pPr lvl="1"/>
            <a:r>
              <a:rPr lang="id-ID" dirty="0" smtClean="0"/>
              <a:t>Turunkan angka selanjutnya dari pembilang. 11 &gt; 10. Tulis angka 0 pada hasil bagi.</a:t>
            </a:r>
          </a:p>
          <a:p>
            <a:pPr lvl="1"/>
            <a:r>
              <a:rPr lang="id-ID" dirty="0" smtClean="0"/>
              <a:t>Turunkan angka selanjutnya. 11 &lt; 101. Tulis angka 1 pada hasil bagi.</a:t>
            </a:r>
          </a:p>
          <a:p>
            <a:r>
              <a:rPr lang="id-ID" b="1" dirty="0" smtClean="0"/>
              <a:t>Temukan sisa pembagian.</a:t>
            </a:r>
          </a:p>
          <a:p>
            <a:pPr lvl="1"/>
            <a:r>
              <a:rPr lang="id-ID" dirty="0" smtClean="0"/>
              <a:t>Sama halnya dengan pembagian panjang desimal, kalikan angka yang baru saja kita dapatkan (1) dengan penyebut (11), lalu tulis hasilnya di bawah pembilang sejajar dengan angka yang baru saja kita hitung.</a:t>
            </a:r>
          </a:p>
          <a:p>
            <a:pPr lvl="2"/>
            <a:r>
              <a:rPr lang="id-ID" dirty="0" smtClean="0"/>
              <a:t>Tulis penyebut di bawah pembilang. Di sini, tuliskan 11 sejajar di bawah tiga angka pertama dari pembilang (101).</a:t>
            </a:r>
          </a:p>
          <a:p>
            <a:pPr lvl="2"/>
            <a:r>
              <a:rPr lang="id-ID" dirty="0" smtClean="0"/>
              <a:t>Hitung 101 - 11 agar mendapatkan sisa pembagian, yaitu 10. (Lihat cara mengurangi bilangan biner ).</a:t>
            </a:r>
          </a:p>
          <a:p>
            <a:r>
              <a:rPr lang="id-ID" b="1" dirty="0" smtClean="0"/>
              <a:t>Ulangi hingga masalah selesai.</a:t>
            </a:r>
          </a:p>
          <a:p>
            <a:pPr lvl="1"/>
            <a:r>
              <a:rPr lang="id-ID" dirty="0" smtClean="0"/>
              <a:t>Turunkan angka selanjutnya dari penyebut ke sisa pembagian untuk mendapatkan 100. Karena 11 &lt; 100, tulis 1 sebagai angka berikutnya dari hasil pembagian. Lanjutkan perhitungan seperti sebelumnya.</a:t>
            </a:r>
          </a:p>
          <a:p>
            <a:endParaRPr lang="id-ID"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dirty="0" smtClean="0"/>
              <a:t/>
            </a:r>
            <a:br>
              <a:rPr lang="en-US" dirty="0" smtClean="0"/>
            </a:br>
            <a:r>
              <a:rPr lang="en-US" dirty="0" smtClean="0"/>
              <a:t>BCD (Binary Coded Decimal)</a:t>
            </a:r>
            <a:br>
              <a:rPr lang="en-US" dirty="0" smtClean="0"/>
            </a:br>
            <a:endParaRPr lang="id-ID" dirty="0"/>
          </a:p>
        </p:txBody>
      </p:sp>
      <p:sp>
        <p:nvSpPr>
          <p:cNvPr id="3" name="Content Placeholder 2"/>
          <p:cNvSpPr>
            <a:spLocks noGrp="1"/>
          </p:cNvSpPr>
          <p:nvPr>
            <p:ph idx="1"/>
          </p:nvPr>
        </p:nvSpPr>
        <p:spPr>
          <a:xfrm>
            <a:off x="457200" y="1143000"/>
            <a:ext cx="8229600" cy="1905000"/>
          </a:xfrm>
        </p:spPr>
        <p:txBody>
          <a:bodyPr>
            <a:normAutofit fontScale="55000" lnSpcReduction="20000"/>
          </a:bodyPr>
          <a:lstStyle/>
          <a:p>
            <a:pPr>
              <a:defRPr/>
            </a:pPr>
            <a:r>
              <a:rPr lang="en-US" dirty="0" err="1" smtClean="0"/>
              <a:t>kode</a:t>
            </a:r>
            <a:r>
              <a:rPr lang="en-US" dirty="0" smtClean="0"/>
              <a:t>  </a:t>
            </a:r>
            <a:r>
              <a:rPr lang="en-US" dirty="0" err="1" smtClean="0"/>
              <a:t>jenis</a:t>
            </a:r>
            <a:r>
              <a:rPr lang="en-US" dirty="0" smtClean="0"/>
              <a:t>  </a:t>
            </a:r>
            <a:r>
              <a:rPr lang="en-US" dirty="0" err="1" smtClean="0"/>
              <a:t>ini</a:t>
            </a:r>
            <a:r>
              <a:rPr lang="en-US" dirty="0" smtClean="0"/>
              <a:t> </a:t>
            </a:r>
            <a:r>
              <a:rPr lang="en-US" dirty="0" err="1" smtClean="0"/>
              <a:t>sudah</a:t>
            </a:r>
            <a:r>
              <a:rPr lang="en-US" dirty="0" smtClean="0"/>
              <a:t> </a:t>
            </a:r>
            <a:r>
              <a:rPr lang="en-US" dirty="0" err="1" smtClean="0"/>
              <a:t>tidak</a:t>
            </a:r>
            <a:r>
              <a:rPr lang="en-US" dirty="0" smtClean="0"/>
              <a:t> </a:t>
            </a:r>
            <a:r>
              <a:rPr lang="en-US" dirty="0" err="1" smtClean="0"/>
              <a:t>dipakai</a:t>
            </a:r>
            <a:r>
              <a:rPr lang="en-US" dirty="0" smtClean="0"/>
              <a:t>  </a:t>
            </a:r>
            <a:r>
              <a:rPr lang="en-US" dirty="0" err="1" smtClean="0"/>
              <a:t>lagi</a:t>
            </a:r>
            <a:r>
              <a:rPr lang="en-US" dirty="0" smtClean="0"/>
              <a:t>  </a:t>
            </a:r>
            <a:r>
              <a:rPr lang="en-US" dirty="0" err="1" smtClean="0"/>
              <a:t>oleh</a:t>
            </a:r>
            <a:r>
              <a:rPr lang="en-US" dirty="0" smtClean="0"/>
              <a:t> </a:t>
            </a:r>
            <a:r>
              <a:rPr lang="en-US" dirty="0" err="1" smtClean="0"/>
              <a:t>komputer-komputer</a:t>
            </a:r>
            <a:r>
              <a:rPr lang="en-US" dirty="0" smtClean="0"/>
              <a:t>  </a:t>
            </a:r>
            <a:r>
              <a:rPr lang="en-US" dirty="0" err="1" smtClean="0"/>
              <a:t>generasi</a:t>
            </a:r>
            <a:r>
              <a:rPr lang="en-US" dirty="0" smtClean="0"/>
              <a:t>  </a:t>
            </a:r>
            <a:r>
              <a:rPr lang="en-US" dirty="0" err="1" smtClean="0"/>
              <a:t>sekarang</a:t>
            </a:r>
            <a:r>
              <a:rPr lang="en-US" dirty="0" smtClean="0"/>
              <a:t> </a:t>
            </a:r>
            <a:r>
              <a:rPr lang="en-US" dirty="0" err="1" smtClean="0"/>
              <a:t>karena</a:t>
            </a:r>
            <a:r>
              <a:rPr lang="en-US" dirty="0" smtClean="0"/>
              <a:t> </a:t>
            </a:r>
            <a:r>
              <a:rPr lang="en-US" dirty="0" err="1" smtClean="0"/>
              <a:t>sudah</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mewakili</a:t>
            </a:r>
            <a:r>
              <a:rPr lang="en-US" dirty="0" smtClean="0"/>
              <a:t> </a:t>
            </a:r>
            <a:r>
              <a:rPr lang="en-US" dirty="0" err="1" smtClean="0"/>
              <a:t>huruf</a:t>
            </a:r>
            <a:r>
              <a:rPr lang="en-US" dirty="0" smtClean="0"/>
              <a:t>  </a:t>
            </a:r>
            <a:r>
              <a:rPr lang="en-US" dirty="0" err="1" smtClean="0"/>
              <a:t>atau</a:t>
            </a:r>
            <a:r>
              <a:rPr lang="en-US" dirty="0" smtClean="0"/>
              <a:t> </a:t>
            </a:r>
            <a:r>
              <a:rPr lang="en-US" dirty="0" err="1" smtClean="0"/>
              <a:t>simbol-simbol</a:t>
            </a:r>
            <a:r>
              <a:rPr lang="en-US" dirty="0" smtClean="0"/>
              <a:t> </a:t>
            </a:r>
            <a:r>
              <a:rPr lang="en-US" dirty="0" err="1" smtClean="0"/>
              <a:t>karakter</a:t>
            </a:r>
            <a:r>
              <a:rPr lang="en-US" dirty="0" smtClean="0"/>
              <a:t> </a:t>
            </a:r>
            <a:r>
              <a:rPr lang="en-US" dirty="0" err="1" smtClean="0"/>
              <a:t>khusus</a:t>
            </a:r>
            <a:endParaRPr lang="en-US" dirty="0" smtClean="0"/>
          </a:p>
          <a:p>
            <a:pPr>
              <a:defRPr/>
            </a:pPr>
            <a:r>
              <a:rPr lang="en-US" dirty="0" err="1" smtClean="0"/>
              <a:t>Kode</a:t>
            </a:r>
            <a:r>
              <a:rPr lang="en-US" dirty="0" smtClean="0"/>
              <a:t> </a:t>
            </a:r>
            <a:r>
              <a:rPr lang="en-US" dirty="0" err="1" smtClean="0"/>
              <a:t>ini</a:t>
            </a:r>
            <a:r>
              <a:rPr lang="en-US" dirty="0" smtClean="0"/>
              <a:t> </a:t>
            </a:r>
            <a:r>
              <a:rPr lang="en-US" dirty="0" err="1" smtClean="0"/>
              <a:t>disusun</a:t>
            </a:r>
            <a:r>
              <a:rPr lang="en-US" dirty="0" smtClean="0"/>
              <a:t> </a:t>
            </a:r>
            <a:r>
              <a:rPr lang="en-US" dirty="0" err="1" smtClean="0"/>
              <a:t>kombinasi</a:t>
            </a:r>
            <a:r>
              <a:rPr lang="en-US" dirty="0" smtClean="0"/>
              <a:t> 4 </a:t>
            </a:r>
            <a:r>
              <a:rPr lang="en-US" dirty="0" err="1" smtClean="0"/>
              <a:t>buah</a:t>
            </a:r>
            <a:r>
              <a:rPr lang="en-US" dirty="0" smtClean="0"/>
              <a:t> digit </a:t>
            </a:r>
            <a:r>
              <a:rPr lang="en-US" dirty="0" err="1" smtClean="0"/>
              <a:t>biner</a:t>
            </a:r>
            <a:r>
              <a:rPr lang="en-US" dirty="0" smtClean="0"/>
              <a:t>.</a:t>
            </a:r>
          </a:p>
          <a:p>
            <a:pPr>
              <a:defRPr/>
            </a:pPr>
            <a:r>
              <a:rPr lang="en-US" dirty="0" err="1" smtClean="0"/>
              <a:t>Maksimal</a:t>
            </a:r>
            <a:r>
              <a:rPr lang="en-US" dirty="0" smtClean="0"/>
              <a:t> </a:t>
            </a:r>
            <a:r>
              <a:rPr lang="en-US" dirty="0" err="1" smtClean="0"/>
              <a:t>terbentuk</a:t>
            </a:r>
            <a:r>
              <a:rPr lang="en-US" dirty="0" smtClean="0"/>
              <a:t> 2⁴ = 16 </a:t>
            </a:r>
            <a:r>
              <a:rPr lang="en-US" dirty="0" err="1" smtClean="0"/>
              <a:t>kombinasi</a:t>
            </a:r>
            <a:r>
              <a:rPr lang="en-US" dirty="0" smtClean="0"/>
              <a:t>, </a:t>
            </a:r>
            <a:r>
              <a:rPr lang="en-US" dirty="0" err="1" smtClean="0"/>
              <a:t>tapi</a:t>
            </a:r>
            <a:r>
              <a:rPr lang="en-US" dirty="0" smtClean="0"/>
              <a:t> </a:t>
            </a:r>
            <a:r>
              <a:rPr lang="en-US" dirty="0" err="1" smtClean="0"/>
              <a:t>hanya</a:t>
            </a:r>
            <a:r>
              <a:rPr lang="en-US" dirty="0" smtClean="0"/>
              <a:t> 10  </a:t>
            </a:r>
            <a:r>
              <a:rPr lang="en-US" dirty="0" err="1" smtClean="0"/>
              <a:t>digunakan</a:t>
            </a:r>
            <a:r>
              <a:rPr lang="en-US" dirty="0" smtClean="0"/>
              <a:t>.</a:t>
            </a:r>
          </a:p>
          <a:p>
            <a:pPr>
              <a:defRPr/>
            </a:pPr>
            <a:r>
              <a:rPr lang="en-US" dirty="0" err="1" smtClean="0"/>
              <a:t>Hanya</a:t>
            </a:r>
            <a:r>
              <a:rPr lang="en-US" dirty="0" smtClean="0"/>
              <a:t> </a:t>
            </a:r>
            <a:r>
              <a:rPr lang="en-US" dirty="0" err="1" smtClean="0"/>
              <a:t>dapat</a:t>
            </a:r>
            <a:r>
              <a:rPr lang="en-US" dirty="0" smtClean="0"/>
              <a:t> </a:t>
            </a:r>
            <a:r>
              <a:rPr lang="en-US" dirty="0" err="1" smtClean="0"/>
              <a:t>memuat</a:t>
            </a:r>
            <a:r>
              <a:rPr lang="en-US" dirty="0" smtClean="0"/>
              <a:t> </a:t>
            </a:r>
            <a:r>
              <a:rPr lang="en-US" dirty="0" err="1" smtClean="0"/>
              <a:t>simbol</a:t>
            </a:r>
            <a:r>
              <a:rPr lang="en-US" dirty="0" smtClean="0"/>
              <a:t> </a:t>
            </a:r>
            <a:r>
              <a:rPr lang="en-US" dirty="0" err="1" smtClean="0"/>
              <a:t>angka</a:t>
            </a:r>
            <a:r>
              <a:rPr lang="en-US" dirty="0" smtClean="0"/>
              <a:t> </a:t>
            </a:r>
            <a:r>
              <a:rPr lang="en-US" dirty="0" err="1" smtClean="0"/>
              <a:t>saja</a:t>
            </a:r>
            <a:r>
              <a:rPr lang="en-US" dirty="0" smtClean="0"/>
              <a:t>.</a:t>
            </a:r>
          </a:p>
          <a:p>
            <a:pPr>
              <a:defRPr/>
            </a:pPr>
            <a:r>
              <a:rPr lang="en-US" dirty="0" err="1" smtClean="0"/>
              <a:t>Tiap</a:t>
            </a:r>
            <a:r>
              <a:rPr lang="en-US" dirty="0" smtClean="0"/>
              <a:t> </a:t>
            </a:r>
            <a:r>
              <a:rPr lang="en-US" dirty="0" err="1" smtClean="0"/>
              <a:t>angka</a:t>
            </a:r>
            <a:r>
              <a:rPr lang="en-US" dirty="0" smtClean="0"/>
              <a:t> </a:t>
            </a:r>
            <a:r>
              <a:rPr lang="en-US" dirty="0" err="1" smtClean="0"/>
              <a:t>dirubah</a:t>
            </a:r>
            <a:r>
              <a:rPr lang="en-US" dirty="0" smtClean="0"/>
              <a:t> </a:t>
            </a:r>
            <a:r>
              <a:rPr lang="en-US" dirty="0" err="1" smtClean="0"/>
              <a:t>ke</a:t>
            </a:r>
            <a:r>
              <a:rPr lang="en-US" dirty="0" smtClean="0"/>
              <a:t> </a:t>
            </a:r>
            <a:r>
              <a:rPr lang="en-US" dirty="0" err="1" smtClean="0"/>
              <a:t>biner</a:t>
            </a:r>
            <a:r>
              <a:rPr lang="en-US" dirty="0" smtClean="0"/>
              <a:t>.</a:t>
            </a:r>
          </a:p>
          <a:p>
            <a:pPr>
              <a:defRPr/>
            </a:pPr>
            <a:endParaRPr lang="id-ID"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14</a:t>
            </a:fld>
            <a:endParaRPr lang="en-US"/>
          </a:p>
        </p:txBody>
      </p:sp>
      <p:graphicFrame>
        <p:nvGraphicFramePr>
          <p:cNvPr id="5" name="Table 4"/>
          <p:cNvGraphicFramePr>
            <a:graphicFrameLocks noGrp="1"/>
          </p:cNvGraphicFramePr>
          <p:nvPr/>
        </p:nvGraphicFramePr>
        <p:xfrm>
          <a:off x="1524000" y="3124200"/>
          <a:ext cx="6096000" cy="301625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628650" marR="0" lvl="0" indent="0" algn="ctr" defTabSz="914400" rtl="0" eaLnBrk="1" fontAlgn="base" latinLnBrk="0" hangingPunct="1">
                        <a:lnSpc>
                          <a:spcPts val="125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BCD</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p>
                      <a:pPr marL="244475" marR="0" lvl="0" indent="0" algn="l" defTabSz="914400" rtl="0" eaLnBrk="1" fontAlgn="base" latinLnBrk="0" hangingPunct="1">
                        <a:lnSpc>
                          <a:spcPts val="1250"/>
                        </a:lnSpc>
                        <a:spcBef>
                          <a:spcPts val="88"/>
                        </a:spcBef>
                        <a:spcAft>
                          <a:spcPct val="0"/>
                        </a:spcAft>
                        <a:buClrTx/>
                        <a:buSzTx/>
                        <a:buFontTx/>
                        <a:buNone/>
                        <a:tabLst/>
                      </a:pPr>
                      <a:r>
                        <a:rPr kumimoji="0" lang="en-US" sz="1500" b="0" i="0" u="none" strike="noStrike" cap="none" normalizeH="0" baseline="0" smtClean="0">
                          <a:ln>
                            <a:noFill/>
                          </a:ln>
                          <a:solidFill>
                            <a:schemeClr val="tx1"/>
                          </a:solidFill>
                          <a:effectLst/>
                          <a:latin typeface="Times New Roman" pitchFamily="18" charset="0"/>
                          <a:cs typeface="Times New Roman" pitchFamily="18" charset="0"/>
                        </a:rPr>
                        <a:t>Digit desimal</a:t>
                      </a:r>
                      <a:endParaRPr kumimoji="0" lang="en-US" sz="1500" b="0" i="0" u="none" strike="noStrike" cap="none" normalizeH="0" baseline="0" smtClean="0">
                        <a:ln>
                          <a:noFill/>
                        </a:ln>
                        <a:solidFill>
                          <a:schemeClr val="tx1"/>
                        </a:solidFill>
                        <a:effectLst/>
                        <a:latin typeface="Calibri" pitchFamily="34" charset="0"/>
                        <a:cs typeface="Times New Roman" pitchFamily="18" charset="0"/>
                      </a:endParaRPr>
                    </a:p>
                  </a:txBody>
                  <a:tcPr marL="0" marR="0" marT="0" marB="0" anchor="ctr" horzOverflow="overflow"/>
                </a:tc>
              </a:tr>
              <a:tr h="370840">
                <a:tc>
                  <a:txBody>
                    <a:bodyPr/>
                    <a:lstStyle/>
                    <a:p>
                      <a:pPr marL="617538"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0000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0001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0010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0011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0100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0101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0110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0111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1000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7538" marR="0" lvl="0" indent="0" algn="ctr" defTabSz="914400" rtl="0" eaLnBrk="1" fontAlgn="base" latinLnBrk="0" hangingPunct="1">
                        <a:lnSpc>
                          <a:spcPts val="1263"/>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1001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c>
                  <a:txBody>
                    <a:bodyPr/>
                    <a:lstStyle/>
                    <a:p>
                      <a:pPr marL="619125"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ct val="115000"/>
                        </a:lnSpc>
                        <a:spcBef>
                          <a:spcPts val="75"/>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p>
                      <a:pPr marL="619125" marR="0" lvl="0" indent="0" algn="ctr" defTabSz="914400" rtl="0" eaLnBrk="1" fontAlgn="base" latinLnBrk="0" hangingPunct="1">
                        <a:lnSpc>
                          <a:spcPts val="1263"/>
                        </a:lnSpc>
                        <a:spcBef>
                          <a:spcPts val="88"/>
                        </a:spcBef>
                        <a:spcAft>
                          <a:spcPct val="0"/>
                        </a:spcAft>
                        <a:buClrTx/>
                        <a:buSzTx/>
                        <a:buFontTx/>
                        <a:buNone/>
                        <a:tabLst/>
                      </a:pPr>
                      <a:r>
                        <a:rPr kumimoji="0" lang="en-US" sz="15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500" b="0" i="0" u="none" strike="noStrike" cap="none" normalizeH="0" baseline="0" dirty="0" smtClean="0">
                        <a:ln>
                          <a:noFill/>
                        </a:ln>
                        <a:solidFill>
                          <a:schemeClr val="tx1"/>
                        </a:solidFill>
                        <a:effectLst/>
                        <a:latin typeface="Calibri" pitchFamily="34" charset="0"/>
                        <a:cs typeface="Times New Roman" pitchFamily="18" charset="0"/>
                      </a:endParaRPr>
                    </a:p>
                  </a:txBody>
                  <a:tcPr marL="0" marR="0" marT="0" marB="0" anchor="ctr" horzOverflow="overflow"/>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BCD (Binary Coded Decimal)</a:t>
            </a:r>
            <a:endParaRPr lang="id-ID" dirty="0"/>
          </a:p>
        </p:txBody>
      </p:sp>
      <p:sp>
        <p:nvSpPr>
          <p:cNvPr id="3" name="Content Placeholder 2"/>
          <p:cNvSpPr>
            <a:spLocks noGrp="1"/>
          </p:cNvSpPr>
          <p:nvPr>
            <p:ph idx="1"/>
          </p:nvPr>
        </p:nvSpPr>
        <p:spPr>
          <a:xfrm>
            <a:off x="457200" y="1447800"/>
            <a:ext cx="8229600" cy="4678363"/>
          </a:xfrm>
        </p:spPr>
        <p:txBody>
          <a:bodyPr/>
          <a:lstStyle/>
          <a:p>
            <a:r>
              <a:rPr lang="en-US" dirty="0" err="1" smtClean="0"/>
              <a:t>Contoh</a:t>
            </a:r>
            <a:r>
              <a:rPr lang="en-US" dirty="0" smtClean="0"/>
              <a:t> :</a:t>
            </a:r>
            <a:br>
              <a:rPr lang="en-US" dirty="0" smtClean="0"/>
            </a:br>
            <a:r>
              <a:rPr lang="en-US" dirty="0" smtClean="0"/>
              <a:t>1103   BCD = 0001 0001 0000 0011</a:t>
            </a:r>
          </a:p>
          <a:p>
            <a:pPr>
              <a:buNone/>
            </a:pPr>
            <a:r>
              <a:rPr lang="en-US" dirty="0" smtClean="0"/>
              <a:t>	212      BCD = 0010 0001 0010</a:t>
            </a:r>
          </a:p>
          <a:p>
            <a:pPr>
              <a:buNone/>
            </a:pPr>
            <a:endParaRPr lang="id-ID"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200" dirty="0" smtClean="0"/>
              <a:t>7. </a:t>
            </a:r>
            <a:r>
              <a:rPr lang="en-US" sz="3200" dirty="0" err="1" smtClean="0"/>
              <a:t>Penambahan</a:t>
            </a:r>
            <a:r>
              <a:rPr lang="en-US" sz="3200" dirty="0" smtClean="0"/>
              <a:t> BCD</a:t>
            </a:r>
            <a:endParaRPr lang="en-US" sz="3200" dirty="0"/>
          </a:p>
        </p:txBody>
      </p:sp>
      <p:sp>
        <p:nvSpPr>
          <p:cNvPr id="3" name="Content Placeholder 2"/>
          <p:cNvSpPr>
            <a:spLocks noGrp="1"/>
          </p:cNvSpPr>
          <p:nvPr>
            <p:ph idx="1"/>
          </p:nvPr>
        </p:nvSpPr>
        <p:spPr>
          <a:xfrm>
            <a:off x="457200" y="762000"/>
            <a:ext cx="8229600" cy="5364163"/>
          </a:xfrm>
        </p:spPr>
        <p:txBody>
          <a:bodyPr>
            <a:normAutofit/>
          </a:bodyPr>
          <a:lstStyle/>
          <a:p>
            <a:r>
              <a:rPr lang="en-US" sz="2000" dirty="0" err="1" smtClean="0"/>
              <a:t>Penambahan</a:t>
            </a:r>
            <a:r>
              <a:rPr lang="en-US" sz="2000" dirty="0" smtClean="0"/>
              <a:t> </a:t>
            </a:r>
            <a:r>
              <a:rPr lang="en-US" sz="2000" dirty="0" err="1" smtClean="0"/>
              <a:t>dengan</a:t>
            </a:r>
            <a:r>
              <a:rPr lang="en-US" sz="2000" dirty="0" smtClean="0"/>
              <a:t> </a:t>
            </a:r>
            <a:r>
              <a:rPr lang="en-US" sz="2000" dirty="0" err="1" smtClean="0"/>
              <a:t>hasil</a:t>
            </a:r>
            <a:r>
              <a:rPr lang="en-US" sz="2000" dirty="0" smtClean="0"/>
              <a:t> 9 </a:t>
            </a:r>
            <a:r>
              <a:rPr lang="en-US" sz="2000" dirty="0" err="1" smtClean="0"/>
              <a:t>atau</a:t>
            </a:r>
            <a:r>
              <a:rPr lang="en-US" sz="2000" dirty="0" smtClean="0"/>
              <a:t> </a:t>
            </a:r>
            <a:r>
              <a:rPr lang="en-US" sz="2000" dirty="0" err="1" smtClean="0"/>
              <a:t>kurang</a:t>
            </a:r>
            <a:endParaRPr lang="en-US" sz="2000" dirty="0" smtClean="0"/>
          </a:p>
          <a:p>
            <a:endParaRPr lang="en-US" sz="2000" dirty="0" smtClean="0"/>
          </a:p>
          <a:p>
            <a:endParaRPr lang="en-US" sz="2000" dirty="0" smtClean="0"/>
          </a:p>
          <a:p>
            <a:endParaRPr lang="en-US" sz="2000" dirty="0" smtClean="0"/>
          </a:p>
          <a:p>
            <a:r>
              <a:rPr lang="en-US" sz="2000" dirty="0" err="1" smtClean="0"/>
              <a:t>Penambahan</a:t>
            </a:r>
            <a:r>
              <a:rPr lang="en-US" sz="2000" dirty="0" smtClean="0"/>
              <a:t> </a:t>
            </a:r>
            <a:r>
              <a:rPr lang="en-US" sz="2000" dirty="0" err="1" smtClean="0"/>
              <a:t>dengan</a:t>
            </a:r>
            <a:r>
              <a:rPr lang="en-US" sz="2000" dirty="0" smtClean="0"/>
              <a:t> </a:t>
            </a:r>
            <a:r>
              <a:rPr lang="en-US" sz="2000" dirty="0" err="1" smtClean="0"/>
              <a:t>hasil</a:t>
            </a:r>
            <a:r>
              <a:rPr lang="en-US" sz="2000" dirty="0" smtClean="0"/>
              <a:t> &gt; 9:</a:t>
            </a:r>
          </a:p>
          <a:p>
            <a:pPr>
              <a:buNone/>
            </a:pPr>
            <a:r>
              <a:rPr lang="en-US" sz="2000" dirty="0" smtClean="0"/>
              <a:t>	→ </a:t>
            </a:r>
            <a:r>
              <a:rPr lang="en-US" sz="2000" dirty="0" err="1" smtClean="0"/>
              <a:t>hasil</a:t>
            </a:r>
            <a:r>
              <a:rPr lang="en-US" sz="2000" dirty="0" smtClean="0"/>
              <a:t> </a:t>
            </a:r>
            <a:r>
              <a:rPr lang="en-US" sz="2000" dirty="0" err="1" smtClean="0"/>
              <a:t>menjadi</a:t>
            </a:r>
            <a:r>
              <a:rPr lang="en-US" sz="2000" dirty="0" smtClean="0"/>
              <a:t> </a:t>
            </a:r>
            <a:r>
              <a:rPr lang="en-US" sz="2000" dirty="0" err="1" smtClean="0"/>
              <a:t>salah</a:t>
            </a:r>
            <a:r>
              <a:rPr lang="en-US" sz="2000" dirty="0" smtClean="0"/>
              <a:t> → </a:t>
            </a:r>
            <a:r>
              <a:rPr lang="en-US" sz="2000" dirty="0" err="1" smtClean="0"/>
              <a:t>untuk</a:t>
            </a:r>
            <a:r>
              <a:rPr lang="en-US" sz="2000" dirty="0" smtClean="0"/>
              <a:t> </a:t>
            </a:r>
            <a:r>
              <a:rPr lang="en-US" sz="2000" dirty="0" err="1" smtClean="0"/>
              <a:t>koreksi</a:t>
            </a:r>
            <a:r>
              <a:rPr lang="en-US" sz="2000" dirty="0" smtClean="0"/>
              <a:t> </a:t>
            </a:r>
            <a:r>
              <a:rPr lang="en-US" sz="2000" dirty="0" err="1" smtClean="0"/>
              <a:t>ditambahkan</a:t>
            </a:r>
            <a:r>
              <a:rPr lang="en-US" sz="2000" dirty="0" smtClean="0"/>
              <a:t> 6</a:t>
            </a:r>
            <a:r>
              <a:rPr lang="en-US" sz="2000" baseline="-25000" dirty="0" smtClean="0"/>
              <a:t>10</a:t>
            </a:r>
            <a:r>
              <a:rPr lang="en-US" sz="2000" dirty="0" smtClean="0"/>
              <a:t> = 0110 (BCD)</a:t>
            </a:r>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16</a:t>
            </a:fld>
            <a:endParaRPr lang="en-US"/>
          </a:p>
        </p:txBody>
      </p:sp>
      <p:pic>
        <p:nvPicPr>
          <p:cNvPr id="3074" name="Picture 2"/>
          <p:cNvPicPr>
            <a:picLocks noChangeAspect="1" noChangeArrowheads="1"/>
          </p:cNvPicPr>
          <p:nvPr/>
        </p:nvPicPr>
        <p:blipFill>
          <a:blip r:embed="rId2"/>
          <a:srcRect/>
          <a:stretch>
            <a:fillRect/>
          </a:stretch>
        </p:blipFill>
        <p:spPr bwMode="auto">
          <a:xfrm>
            <a:off x="1219200" y="1371600"/>
            <a:ext cx="2457450" cy="6762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724400" y="1371600"/>
            <a:ext cx="3352800" cy="6953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2514601" y="3124201"/>
            <a:ext cx="4114800" cy="859356"/>
          </a:xfrm>
          <a:prstGeom prst="rect">
            <a:avLst/>
          </a:prstGeom>
          <a:noFill/>
          <a:ln w="9525">
            <a:noFill/>
            <a:miter lim="800000"/>
            <a:headEnd/>
            <a:tailEnd/>
          </a:ln>
          <a:effectLst/>
        </p:spPr>
      </p:pic>
      <p:sp>
        <p:nvSpPr>
          <p:cNvPr id="8" name="Down Arrow 7"/>
          <p:cNvSpPr/>
          <p:nvPr/>
        </p:nvSpPr>
        <p:spPr>
          <a:xfrm>
            <a:off x="3962400" y="41910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a:blip r:embed="rId5"/>
          <a:srcRect/>
          <a:stretch>
            <a:fillRect/>
          </a:stretch>
        </p:blipFill>
        <p:spPr bwMode="auto">
          <a:xfrm>
            <a:off x="2667000" y="4724400"/>
            <a:ext cx="3530432" cy="1514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endParaRPr lang="en-US"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17</a:t>
            </a:fld>
            <a:endParaRPr lang="en-US"/>
          </a:p>
        </p:txBody>
      </p:sp>
      <p:pic>
        <p:nvPicPr>
          <p:cNvPr id="4098" name="Picture 2"/>
          <p:cNvPicPr>
            <a:picLocks noChangeAspect="1" noChangeArrowheads="1"/>
          </p:cNvPicPr>
          <p:nvPr/>
        </p:nvPicPr>
        <p:blipFill>
          <a:blip r:embed="rId2"/>
          <a:srcRect/>
          <a:stretch>
            <a:fillRect/>
          </a:stretch>
        </p:blipFill>
        <p:spPr bwMode="auto">
          <a:xfrm>
            <a:off x="762000" y="533400"/>
            <a:ext cx="5167137" cy="18478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14600" y="2362200"/>
            <a:ext cx="4505093" cy="2286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457200" y="4876800"/>
            <a:ext cx="6484925"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200" dirty="0" smtClean="0"/>
              <a:t>8. </a:t>
            </a:r>
            <a:r>
              <a:rPr lang="en-US" sz="3200" dirty="0" err="1" smtClean="0"/>
              <a:t>Aritmatika</a:t>
            </a:r>
            <a:r>
              <a:rPr lang="en-US" sz="3200" dirty="0" smtClean="0"/>
              <a:t> </a:t>
            </a:r>
            <a:r>
              <a:rPr lang="en-US" sz="3200" dirty="0" err="1" smtClean="0"/>
              <a:t>Heksadesimal</a:t>
            </a:r>
            <a:r>
              <a:rPr lang="en-US" sz="3200" dirty="0" smtClean="0"/>
              <a:t> </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sz="2200" dirty="0" err="1" smtClean="0"/>
              <a:t>Prosedur</a:t>
            </a:r>
            <a:r>
              <a:rPr lang="en-US" sz="2200" dirty="0" smtClean="0"/>
              <a:t> </a:t>
            </a:r>
            <a:r>
              <a:rPr lang="en-US" sz="2200" dirty="0" err="1" smtClean="0"/>
              <a:t>penjumlahan</a:t>
            </a:r>
            <a:r>
              <a:rPr lang="en-US" sz="2200" dirty="0" smtClean="0"/>
              <a:t> Hex:</a:t>
            </a:r>
          </a:p>
          <a:p>
            <a:pPr>
              <a:buNone/>
            </a:pPr>
            <a:r>
              <a:rPr lang="en-US" sz="2200" dirty="0" smtClean="0"/>
              <a:t>	1).  </a:t>
            </a:r>
            <a:r>
              <a:rPr lang="en-US" sz="2200" dirty="0" err="1" smtClean="0"/>
              <a:t>Jika</a:t>
            </a:r>
            <a:r>
              <a:rPr lang="en-US" sz="2200" dirty="0" smtClean="0"/>
              <a:t> </a:t>
            </a:r>
            <a:r>
              <a:rPr lang="en-US" sz="2200" dirty="0" err="1" smtClean="0"/>
              <a:t>hasil</a:t>
            </a:r>
            <a:r>
              <a:rPr lang="en-US" sz="2200" dirty="0" smtClean="0"/>
              <a:t> </a:t>
            </a:r>
            <a:r>
              <a:rPr lang="en-US" sz="2200" dirty="0" err="1" smtClean="0"/>
              <a:t>penjumlahan</a:t>
            </a:r>
            <a:r>
              <a:rPr lang="en-US" sz="2200" dirty="0" smtClean="0"/>
              <a:t> </a:t>
            </a:r>
            <a:r>
              <a:rPr lang="en-US" sz="2200" dirty="0" err="1" smtClean="0"/>
              <a:t>sama</a:t>
            </a:r>
            <a:r>
              <a:rPr lang="en-US" sz="2200" dirty="0" smtClean="0"/>
              <a:t> </a:t>
            </a:r>
            <a:r>
              <a:rPr lang="en-US" sz="2200" dirty="0" err="1" smtClean="0"/>
              <a:t>atau</a:t>
            </a:r>
            <a:r>
              <a:rPr lang="en-US" sz="2200" dirty="0" smtClean="0"/>
              <a:t> </a:t>
            </a:r>
            <a:r>
              <a:rPr lang="en-US" sz="2200" dirty="0" err="1" smtClean="0"/>
              <a:t>kurang</a:t>
            </a:r>
            <a:r>
              <a:rPr lang="en-US" sz="2200" dirty="0" smtClean="0"/>
              <a:t> </a:t>
            </a:r>
            <a:r>
              <a:rPr lang="en-US" sz="2200" dirty="0" err="1" smtClean="0"/>
              <a:t>dari</a:t>
            </a:r>
            <a:r>
              <a:rPr lang="en-US" sz="2200" dirty="0" smtClean="0"/>
              <a:t> 15: </a:t>
            </a:r>
            <a:r>
              <a:rPr lang="en-US" sz="2200" dirty="0" err="1" smtClean="0"/>
              <a:t>jumlahkan</a:t>
            </a:r>
            <a:r>
              <a:rPr lang="en-US" sz="2200" dirty="0" smtClean="0"/>
              <a:t> </a:t>
            </a:r>
            <a:r>
              <a:rPr lang="en-US" sz="2200" dirty="0" err="1" smtClean="0"/>
              <a:t>langsung</a:t>
            </a:r>
            <a:r>
              <a:rPr lang="en-US" sz="2200" dirty="0" smtClean="0"/>
              <a:t> </a:t>
            </a:r>
            <a:r>
              <a:rPr lang="en-US" sz="2200" dirty="0" err="1" smtClean="0"/>
              <a:t>dalam</a:t>
            </a:r>
            <a:r>
              <a:rPr lang="en-US" sz="2200" dirty="0" smtClean="0"/>
              <a:t> Hex</a:t>
            </a:r>
          </a:p>
          <a:p>
            <a:pPr>
              <a:buNone/>
            </a:pPr>
            <a:endParaRPr lang="en-US" sz="2200" dirty="0" smtClean="0"/>
          </a:p>
          <a:p>
            <a:pPr>
              <a:buNone/>
            </a:pPr>
            <a:endParaRPr lang="en-US" sz="2200" dirty="0" smtClean="0"/>
          </a:p>
          <a:p>
            <a:pPr>
              <a:buNone/>
            </a:pPr>
            <a:endParaRPr lang="en-US" sz="2200" dirty="0" smtClean="0"/>
          </a:p>
          <a:p>
            <a:pPr>
              <a:buNone/>
            </a:pPr>
            <a:r>
              <a:rPr lang="en-US" sz="2200" dirty="0" smtClean="0"/>
              <a:t>	2). </a:t>
            </a:r>
            <a:r>
              <a:rPr lang="en-US" sz="2200" dirty="0" err="1" smtClean="0"/>
              <a:t>Jika</a:t>
            </a:r>
            <a:r>
              <a:rPr lang="en-US" sz="2200" dirty="0" smtClean="0"/>
              <a:t> </a:t>
            </a:r>
            <a:r>
              <a:rPr lang="en-US" sz="2200" dirty="0" err="1" smtClean="0"/>
              <a:t>hasil</a:t>
            </a:r>
            <a:r>
              <a:rPr lang="en-US" sz="2200" dirty="0" smtClean="0"/>
              <a:t> </a:t>
            </a:r>
            <a:r>
              <a:rPr lang="en-US" sz="2200" dirty="0" err="1" smtClean="0"/>
              <a:t>penjumlahan</a:t>
            </a:r>
            <a:r>
              <a:rPr lang="en-US" sz="2200" dirty="0" smtClean="0"/>
              <a:t> </a:t>
            </a:r>
            <a:r>
              <a:rPr lang="en-US" sz="2200" dirty="0" err="1" smtClean="0"/>
              <a:t>sama</a:t>
            </a:r>
            <a:r>
              <a:rPr lang="en-US" sz="2200" dirty="0" smtClean="0"/>
              <a:t> </a:t>
            </a:r>
            <a:r>
              <a:rPr lang="en-US" sz="2200" dirty="0" err="1" smtClean="0"/>
              <a:t>atau</a:t>
            </a:r>
            <a:r>
              <a:rPr lang="en-US" sz="2200" dirty="0" smtClean="0"/>
              <a:t> </a:t>
            </a:r>
            <a:r>
              <a:rPr lang="en-US" sz="2200" dirty="0" err="1" smtClean="0"/>
              <a:t>lebih</a:t>
            </a:r>
            <a:r>
              <a:rPr lang="en-US" sz="2200" dirty="0" smtClean="0"/>
              <a:t> </a:t>
            </a:r>
            <a:r>
              <a:rPr lang="en-US" sz="2200" dirty="0" err="1" smtClean="0"/>
              <a:t>dari</a:t>
            </a:r>
            <a:r>
              <a:rPr lang="en-US" sz="2200" dirty="0" smtClean="0"/>
              <a:t> 16: </a:t>
            </a:r>
            <a:r>
              <a:rPr lang="en-US" sz="2200" dirty="0" err="1" smtClean="0"/>
              <a:t>kurangi</a:t>
            </a:r>
            <a:r>
              <a:rPr lang="en-US" sz="2200" dirty="0" smtClean="0"/>
              <a:t> </a:t>
            </a:r>
            <a:r>
              <a:rPr lang="en-US" sz="2200" dirty="0" err="1" smtClean="0"/>
              <a:t>hasil</a:t>
            </a:r>
            <a:r>
              <a:rPr lang="en-US" sz="2200" dirty="0" smtClean="0"/>
              <a:t> </a:t>
            </a:r>
            <a:r>
              <a:rPr lang="en-US" sz="2200" dirty="0" err="1" smtClean="0"/>
              <a:t>dengan</a:t>
            </a:r>
            <a:r>
              <a:rPr lang="en-US" sz="2200" dirty="0" smtClean="0"/>
              <a:t> 16 </a:t>
            </a:r>
            <a:r>
              <a:rPr lang="en-US" sz="2200" dirty="0" err="1" smtClean="0"/>
              <a:t>bawa</a:t>
            </a:r>
            <a:r>
              <a:rPr lang="en-US" sz="2200" dirty="0" smtClean="0"/>
              <a:t> </a:t>
            </a:r>
            <a:r>
              <a:rPr lang="en-US" sz="2200" i="1" dirty="0" smtClean="0"/>
              <a:t>carry </a:t>
            </a:r>
            <a:r>
              <a:rPr lang="en-US" sz="2200" dirty="0" smtClean="0"/>
              <a:t>‘1’ </a:t>
            </a:r>
            <a:r>
              <a:rPr lang="en-US" sz="2200" dirty="0" err="1" smtClean="0"/>
              <a:t>ke</a:t>
            </a:r>
            <a:r>
              <a:rPr lang="en-US" sz="2200" dirty="0" smtClean="0"/>
              <a:t> </a:t>
            </a:r>
            <a:r>
              <a:rPr lang="en-US" sz="2200" dirty="0" err="1" smtClean="0"/>
              <a:t>posisi</a:t>
            </a:r>
            <a:r>
              <a:rPr lang="en-US" sz="2200" dirty="0" smtClean="0"/>
              <a:t> digit </a:t>
            </a:r>
            <a:r>
              <a:rPr lang="en-US" sz="2200" dirty="0" err="1" smtClean="0"/>
              <a:t>berikutnya</a:t>
            </a:r>
            <a:r>
              <a:rPr lang="en-US" sz="2200" dirty="0" smtClean="0"/>
              <a:t> </a:t>
            </a:r>
            <a:r>
              <a:rPr lang="en-US" sz="2200" dirty="0" err="1" smtClean="0"/>
              <a:t>langsung</a:t>
            </a:r>
            <a:r>
              <a:rPr lang="en-US" sz="2200" dirty="0" smtClean="0"/>
              <a:t> </a:t>
            </a:r>
            <a:r>
              <a:rPr lang="en-US" sz="2200" dirty="0" err="1" smtClean="0"/>
              <a:t>dalam</a:t>
            </a:r>
            <a:r>
              <a:rPr lang="en-US" sz="2200" dirty="0" smtClean="0"/>
              <a:t> Hex</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18</a:t>
            </a:fld>
            <a:endParaRPr lang="en-US"/>
          </a:p>
        </p:txBody>
      </p:sp>
      <p:pic>
        <p:nvPicPr>
          <p:cNvPr id="5122" name="Picture 2"/>
          <p:cNvPicPr>
            <a:picLocks noChangeAspect="1" noChangeArrowheads="1"/>
          </p:cNvPicPr>
          <p:nvPr/>
        </p:nvPicPr>
        <p:blipFill>
          <a:blip r:embed="rId2"/>
          <a:srcRect/>
          <a:stretch>
            <a:fillRect/>
          </a:stretch>
        </p:blipFill>
        <p:spPr bwMode="auto">
          <a:xfrm>
            <a:off x="4191000" y="1828800"/>
            <a:ext cx="810733" cy="1143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600200" y="4419600"/>
            <a:ext cx="6400800"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dirty="0" err="1" smtClean="0"/>
              <a:t>Pengurangan</a:t>
            </a:r>
            <a:r>
              <a:rPr lang="en-US" sz="2000" dirty="0" smtClean="0"/>
              <a:t> Hex</a:t>
            </a:r>
          </a:p>
          <a:p>
            <a:pPr>
              <a:buNone/>
            </a:pPr>
            <a:r>
              <a:rPr lang="en-US" sz="2000" dirty="0" smtClean="0"/>
              <a:t>	</a:t>
            </a:r>
            <a:r>
              <a:rPr lang="en-US" sz="2000" dirty="0" err="1" smtClean="0"/>
              <a:t>menggunakan</a:t>
            </a:r>
            <a:r>
              <a:rPr lang="en-US" sz="2000" dirty="0" smtClean="0"/>
              <a:t> </a:t>
            </a:r>
            <a:r>
              <a:rPr lang="en-US" sz="2000" dirty="0" err="1" smtClean="0"/>
              <a:t>metode</a:t>
            </a:r>
            <a:r>
              <a:rPr lang="en-US" sz="2000" dirty="0" smtClean="0"/>
              <a:t> yang  </a:t>
            </a:r>
            <a:r>
              <a:rPr lang="en-US" sz="2000" dirty="0" err="1" smtClean="0"/>
              <a:t>serupa</a:t>
            </a:r>
            <a:r>
              <a:rPr lang="en-US" sz="2000" dirty="0" smtClean="0"/>
              <a:t>  </a:t>
            </a:r>
            <a:r>
              <a:rPr lang="en-US" sz="2000" dirty="0" err="1" smtClean="0"/>
              <a:t>pada</a:t>
            </a:r>
            <a:r>
              <a:rPr lang="en-US" sz="2000" dirty="0" smtClean="0"/>
              <a:t>  </a:t>
            </a:r>
            <a:r>
              <a:rPr lang="en-US" sz="2000" dirty="0" err="1" smtClean="0"/>
              <a:t>pengurangan</a:t>
            </a:r>
            <a:r>
              <a:rPr lang="en-US" sz="2000" dirty="0" smtClean="0"/>
              <a:t> </a:t>
            </a:r>
            <a:r>
              <a:rPr lang="en-US" sz="2000" dirty="0" err="1" smtClean="0"/>
              <a:t>biner</a:t>
            </a:r>
            <a:r>
              <a:rPr lang="en-US" sz="2000" dirty="0" smtClean="0"/>
              <a:t> → </a:t>
            </a:r>
            <a:r>
              <a:rPr lang="en-US" sz="2000" dirty="0" err="1" smtClean="0"/>
              <a:t>mengubah</a:t>
            </a:r>
            <a:r>
              <a:rPr lang="en-US" sz="2000" dirty="0" smtClean="0"/>
              <a:t> </a:t>
            </a:r>
            <a:r>
              <a:rPr lang="en-US" sz="2000" dirty="0" err="1" smtClean="0"/>
              <a:t>bilangan</a:t>
            </a:r>
            <a:r>
              <a:rPr lang="en-US" sz="2000" dirty="0" smtClean="0"/>
              <a:t> </a:t>
            </a:r>
            <a:r>
              <a:rPr lang="en-US" sz="2000" dirty="0" err="1" smtClean="0"/>
              <a:t>pengurang</a:t>
            </a:r>
            <a:r>
              <a:rPr lang="en-US" sz="2000" dirty="0" smtClean="0"/>
              <a:t> (</a:t>
            </a:r>
            <a:r>
              <a:rPr lang="en-US" sz="2000" i="1" dirty="0" smtClean="0"/>
              <a:t>subtrahend</a:t>
            </a:r>
            <a:r>
              <a:rPr lang="en-US" sz="2000" dirty="0" smtClean="0"/>
              <a:t>) </a:t>
            </a:r>
            <a:r>
              <a:rPr lang="en-US" sz="2000" dirty="0" err="1" smtClean="0"/>
              <a:t>ke</a:t>
            </a:r>
            <a:r>
              <a:rPr lang="en-US" sz="2000" dirty="0" smtClean="0"/>
              <a:t> </a:t>
            </a:r>
            <a:r>
              <a:rPr lang="en-US" sz="2000" dirty="0" err="1" smtClean="0"/>
              <a:t>bentuk</a:t>
            </a:r>
            <a:r>
              <a:rPr lang="en-US" sz="2000" dirty="0" smtClean="0"/>
              <a:t> 2’s complement </a:t>
            </a:r>
            <a:r>
              <a:rPr lang="en-US" sz="2000" dirty="0" err="1" smtClean="0"/>
              <a:t>dan</a:t>
            </a:r>
            <a:r>
              <a:rPr lang="en-US" sz="2000" dirty="0" smtClean="0"/>
              <a:t> </a:t>
            </a:r>
            <a:r>
              <a:rPr lang="en-US" sz="2000" dirty="0" err="1" smtClean="0"/>
              <a:t>menambahkan</a:t>
            </a:r>
            <a:r>
              <a:rPr lang="en-US" sz="2000" dirty="0" smtClean="0"/>
              <a:t> </a:t>
            </a:r>
            <a:r>
              <a:rPr lang="en-US" sz="2000" dirty="0" err="1" smtClean="0"/>
              <a:t>ke</a:t>
            </a:r>
            <a:r>
              <a:rPr lang="en-US" sz="2000" dirty="0" smtClean="0"/>
              <a:t> </a:t>
            </a:r>
            <a:r>
              <a:rPr lang="en-US" sz="2000" dirty="0" err="1" smtClean="0"/>
              <a:t>bilangan</a:t>
            </a:r>
            <a:r>
              <a:rPr lang="en-US" sz="2000" dirty="0" smtClean="0"/>
              <a:t> yang </a:t>
            </a:r>
            <a:r>
              <a:rPr lang="en-US" sz="2000" dirty="0" err="1" smtClean="0"/>
              <a:t>dikurangi</a:t>
            </a:r>
            <a:r>
              <a:rPr lang="en-US" sz="2000" dirty="0" smtClean="0"/>
              <a:t> (</a:t>
            </a:r>
            <a:r>
              <a:rPr lang="en-US" sz="2000" i="1" dirty="0" smtClean="0"/>
              <a:t>minuend</a:t>
            </a:r>
            <a:r>
              <a:rPr lang="en-US" sz="2000" dirty="0" smtClean="0"/>
              <a:t>), </a:t>
            </a:r>
            <a:r>
              <a:rPr lang="en-US" sz="2000" dirty="0" err="1" smtClean="0"/>
              <a:t>dan</a:t>
            </a:r>
            <a:r>
              <a:rPr lang="en-US" sz="2000" dirty="0" smtClean="0"/>
              <a:t> </a:t>
            </a:r>
            <a:r>
              <a:rPr lang="en-US" sz="2000" i="1" dirty="0" smtClean="0"/>
              <a:t>carry out </a:t>
            </a:r>
            <a:r>
              <a:rPr lang="en-US" sz="2000" dirty="0" err="1" smtClean="0"/>
              <a:t>pada</a:t>
            </a:r>
            <a:r>
              <a:rPr lang="en-US" sz="2000" dirty="0" smtClean="0"/>
              <a:t> </a:t>
            </a:r>
            <a:r>
              <a:rPr lang="en-US" sz="2000" i="1" dirty="0" smtClean="0"/>
              <a:t>MSD</a:t>
            </a:r>
            <a:r>
              <a:rPr lang="en-US" sz="2000" dirty="0" smtClean="0"/>
              <a:t> </a:t>
            </a:r>
            <a:r>
              <a:rPr lang="en-US" sz="2000" dirty="0" err="1" smtClean="0"/>
              <a:t>diabaikan</a:t>
            </a:r>
            <a:r>
              <a:rPr lang="en-US" sz="2000" dirty="0" smtClean="0"/>
              <a:t>.</a:t>
            </a:r>
          </a:p>
          <a:p>
            <a:pPr>
              <a:buNone/>
            </a:pPr>
            <a:r>
              <a:rPr lang="en-US" sz="2000" dirty="0" smtClean="0"/>
              <a:t>	 → </a:t>
            </a:r>
            <a:r>
              <a:rPr lang="en-US" sz="2000" dirty="0" err="1" smtClean="0"/>
              <a:t>Pengubahan</a:t>
            </a:r>
            <a:r>
              <a:rPr lang="en-US" sz="2000" dirty="0" smtClean="0"/>
              <a:t> </a:t>
            </a:r>
            <a:r>
              <a:rPr lang="en-US" sz="2000" dirty="0" err="1" smtClean="0"/>
              <a:t>ke</a:t>
            </a:r>
            <a:r>
              <a:rPr lang="en-US" sz="2000" dirty="0" smtClean="0"/>
              <a:t> 2’s complement: 2 </a:t>
            </a:r>
            <a:r>
              <a:rPr lang="en-US" sz="2000" dirty="0" err="1" smtClean="0"/>
              <a:t>macam</a:t>
            </a:r>
            <a:r>
              <a:rPr lang="en-US" sz="2000" dirty="0" smtClean="0"/>
              <a:t> </a:t>
            </a:r>
            <a:r>
              <a:rPr lang="en-US" sz="2000" dirty="0" err="1" smtClean="0"/>
              <a:t>cara</a:t>
            </a:r>
            <a:r>
              <a:rPr lang="en-US" sz="2000" dirty="0" smtClean="0"/>
              <a:t>:</a:t>
            </a:r>
          </a:p>
          <a:p>
            <a:pPr>
              <a:buNone/>
            </a:pPr>
            <a:r>
              <a:rPr lang="en-US" sz="2000" dirty="0" smtClean="0"/>
              <a:t>		a) Hex → </a:t>
            </a:r>
            <a:r>
              <a:rPr lang="en-US" sz="2000" dirty="0" err="1" smtClean="0"/>
              <a:t>biner</a:t>
            </a:r>
            <a:r>
              <a:rPr lang="en-US" sz="2000" dirty="0" smtClean="0"/>
              <a:t> → 2’s complement → Hex</a:t>
            </a:r>
          </a:p>
          <a:p>
            <a:pPr>
              <a:buNone/>
            </a:pPr>
            <a:r>
              <a:rPr lang="en-US" sz="2000" dirty="0" smtClean="0"/>
              <a:t>		b) </a:t>
            </a:r>
            <a:r>
              <a:rPr lang="en-US" sz="2000" dirty="0" err="1" smtClean="0"/>
              <a:t>Kurangkan</a:t>
            </a:r>
            <a:r>
              <a:rPr lang="en-US" sz="2000" dirty="0" smtClean="0"/>
              <a:t> </a:t>
            </a:r>
            <a:r>
              <a:rPr lang="en-US" sz="2000" dirty="0" err="1" smtClean="0"/>
              <a:t>tiap</a:t>
            </a:r>
            <a:r>
              <a:rPr lang="en-US" sz="2000" dirty="0" smtClean="0"/>
              <a:t> digit Hex </a:t>
            </a:r>
            <a:r>
              <a:rPr lang="en-US" sz="2000" dirty="0" err="1" smtClean="0"/>
              <a:t>dari</a:t>
            </a:r>
            <a:r>
              <a:rPr lang="en-US" sz="2000" dirty="0" smtClean="0"/>
              <a:t> F (15</a:t>
            </a:r>
            <a:r>
              <a:rPr lang="en-US" sz="2000" baseline="-25000" dirty="0" smtClean="0"/>
              <a:t>10</a:t>
            </a:r>
            <a:r>
              <a:rPr lang="en-US" sz="2000" dirty="0" smtClean="0"/>
              <a:t> ) → </a:t>
            </a:r>
            <a:r>
              <a:rPr lang="en-US" sz="2000" dirty="0" err="1" smtClean="0"/>
              <a:t>kemudian</a:t>
            </a:r>
            <a:r>
              <a:rPr lang="en-US" sz="2000" dirty="0" smtClean="0"/>
              <a:t> </a:t>
            </a:r>
            <a:r>
              <a:rPr lang="en-US" sz="2000" dirty="0" err="1" smtClean="0"/>
              <a:t>di</a:t>
            </a:r>
            <a:r>
              <a:rPr lang="id-ID" sz="2000" smtClean="0"/>
              <a:t>tambah</a:t>
            </a:r>
            <a:r>
              <a:rPr lang="en-US" sz="2000" smtClean="0"/>
              <a:t> </a:t>
            </a:r>
            <a:r>
              <a:rPr lang="en-US" sz="2000" dirty="0" smtClean="0"/>
              <a:t>‘1’</a:t>
            </a:r>
          </a:p>
          <a:p>
            <a:r>
              <a:rPr lang="en-US" sz="2000" dirty="0" err="1" smtClean="0"/>
              <a:t>Contoh</a:t>
            </a:r>
            <a:r>
              <a:rPr lang="en-US" sz="2000" dirty="0" smtClean="0"/>
              <a:t> : </a:t>
            </a:r>
          </a:p>
          <a:p>
            <a:pPr>
              <a:buNone/>
            </a:pPr>
            <a:r>
              <a:rPr lang="en-US" sz="2000" dirty="0" smtClean="0"/>
              <a:t>       </a:t>
            </a:r>
            <a:r>
              <a:rPr lang="en-US" sz="2000" dirty="0" err="1" smtClean="0"/>
              <a:t>Mencari</a:t>
            </a:r>
            <a:r>
              <a:rPr lang="en-US" sz="2000" dirty="0" smtClean="0"/>
              <a:t> 2’s complement –</a:t>
            </a:r>
            <a:r>
              <a:rPr lang="en-US" sz="2000" dirty="0" err="1" smtClean="0"/>
              <a:t>nya</a:t>
            </a:r>
            <a:r>
              <a:rPr lang="en-US" sz="2000" dirty="0" smtClean="0"/>
              <a:t> </a:t>
            </a:r>
            <a:r>
              <a:rPr lang="en-US" sz="2000" dirty="0" err="1" smtClean="0"/>
              <a:t>bilangan</a:t>
            </a:r>
            <a:r>
              <a:rPr lang="en-US" sz="2000" dirty="0" smtClean="0"/>
              <a:t> 73A:</a:t>
            </a:r>
          </a:p>
          <a:p>
            <a:pPr>
              <a:buNone/>
            </a:pPr>
            <a:r>
              <a:rPr lang="en-US" sz="2000" dirty="0" smtClean="0"/>
              <a:t>	Cara a).</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19</a:t>
            </a:fld>
            <a:endParaRPr lang="en-US"/>
          </a:p>
        </p:txBody>
      </p:sp>
      <p:pic>
        <p:nvPicPr>
          <p:cNvPr id="6146" name="Picture 2"/>
          <p:cNvPicPr>
            <a:picLocks noChangeAspect="1" noChangeArrowheads="1"/>
          </p:cNvPicPr>
          <p:nvPr/>
        </p:nvPicPr>
        <p:blipFill>
          <a:blip r:embed="rId2"/>
          <a:srcRect/>
          <a:stretch>
            <a:fillRect/>
          </a:stretch>
        </p:blipFill>
        <p:spPr bwMode="auto">
          <a:xfrm>
            <a:off x="2057399" y="4495799"/>
            <a:ext cx="4588047" cy="1219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1. </a:t>
            </a:r>
            <a:r>
              <a:rPr lang="en-US" sz="3200" dirty="0" err="1" smtClean="0"/>
              <a:t>Penjumlahan</a:t>
            </a:r>
            <a:r>
              <a:rPr lang="en-US" sz="3200" dirty="0" smtClean="0"/>
              <a:t> </a:t>
            </a:r>
            <a:r>
              <a:rPr lang="en-US" sz="3200" dirty="0" err="1" smtClean="0"/>
              <a:t>biner</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err="1" smtClean="0"/>
              <a:t>Empat</a:t>
            </a:r>
            <a:r>
              <a:rPr lang="en-US" sz="2000" dirty="0" smtClean="0"/>
              <a:t> </a:t>
            </a:r>
            <a:r>
              <a:rPr lang="en-US" sz="2000" dirty="0" err="1" smtClean="0"/>
              <a:t>kasus</a:t>
            </a:r>
            <a:r>
              <a:rPr lang="en-US" sz="2000" dirty="0" smtClean="0"/>
              <a:t> yang </a:t>
            </a:r>
            <a:r>
              <a:rPr lang="en-US" sz="2000" dirty="0" err="1" smtClean="0"/>
              <a:t>terjadi</a:t>
            </a:r>
            <a:r>
              <a:rPr lang="en-US" sz="2000" dirty="0" smtClean="0"/>
              <a:t> </a:t>
            </a:r>
            <a:r>
              <a:rPr lang="en-US" sz="2000" dirty="0" err="1" smtClean="0"/>
              <a:t>dalam</a:t>
            </a:r>
            <a:r>
              <a:rPr lang="en-US" sz="2000" dirty="0" smtClean="0"/>
              <a:t> </a:t>
            </a:r>
            <a:r>
              <a:rPr lang="en-US" sz="2000" dirty="0" err="1" smtClean="0"/>
              <a:t>penambahan</a:t>
            </a:r>
            <a:r>
              <a:rPr lang="en-US" sz="2000" dirty="0" smtClean="0"/>
              <a:t> </a:t>
            </a:r>
            <a:r>
              <a:rPr lang="en-US" sz="2000" dirty="0" err="1" smtClean="0"/>
              <a:t>bilangan</a:t>
            </a:r>
            <a:r>
              <a:rPr lang="en-US" sz="2000" dirty="0" smtClean="0"/>
              <a:t> </a:t>
            </a:r>
            <a:r>
              <a:rPr lang="en-US" sz="2000" dirty="0" err="1" smtClean="0"/>
              <a:t>biner</a:t>
            </a:r>
            <a:r>
              <a:rPr lang="en-US" sz="2000" dirty="0" smtClean="0"/>
              <a:t>:</a:t>
            </a:r>
          </a:p>
          <a:p>
            <a:endParaRPr lang="en-US" sz="2000" dirty="0"/>
          </a:p>
          <a:p>
            <a:endParaRPr lang="en-US" sz="2000" dirty="0" smtClean="0"/>
          </a:p>
          <a:p>
            <a:endParaRPr lang="en-US" sz="2000" dirty="0"/>
          </a:p>
          <a:p>
            <a:pPr>
              <a:buNone/>
            </a:pPr>
            <a:endParaRPr lang="en-US" sz="2000" dirty="0"/>
          </a:p>
          <a:p>
            <a:r>
              <a:rPr lang="en-US" sz="2000" dirty="0" err="1" smtClean="0"/>
              <a:t>Penjumlahan</a:t>
            </a:r>
            <a:r>
              <a:rPr lang="en-US" sz="2000" dirty="0" smtClean="0"/>
              <a:t> </a:t>
            </a:r>
            <a:r>
              <a:rPr lang="en-US" sz="2000" dirty="0" err="1" smtClean="0"/>
              <a:t>susun</a:t>
            </a:r>
            <a:r>
              <a:rPr lang="en-US" sz="2000" dirty="0" smtClean="0"/>
              <a:t> </a:t>
            </a:r>
            <a:r>
              <a:rPr lang="en-US" sz="2000" dirty="0" err="1" smtClean="0"/>
              <a:t>biner</a:t>
            </a:r>
            <a:r>
              <a:rPr lang="en-US" sz="2000" dirty="0" smtClean="0"/>
              <a:t> </a:t>
            </a:r>
            <a:r>
              <a:rPr lang="en-US" sz="2000" dirty="0" err="1" smtClean="0"/>
              <a:t>serupa</a:t>
            </a:r>
            <a:r>
              <a:rPr lang="en-US" sz="2000" dirty="0" smtClean="0"/>
              <a:t> </a:t>
            </a:r>
            <a:r>
              <a:rPr lang="en-US" sz="2000" dirty="0" err="1" smtClean="0"/>
              <a:t>dengan</a:t>
            </a:r>
            <a:r>
              <a:rPr lang="en-US" sz="2000" dirty="0" smtClean="0"/>
              <a:t> </a:t>
            </a:r>
            <a:r>
              <a:rPr lang="en-US" sz="2000" dirty="0" err="1" smtClean="0"/>
              <a:t>penjumlahan</a:t>
            </a:r>
            <a:r>
              <a:rPr lang="en-US" sz="2000" dirty="0" smtClean="0"/>
              <a:t> </a:t>
            </a:r>
            <a:r>
              <a:rPr lang="en-US" sz="2000" dirty="0" err="1" smtClean="0"/>
              <a:t>desimal</a:t>
            </a:r>
            <a:endParaRPr lang="en-US" sz="2000" dirty="0" smtClean="0"/>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762000" y="1752600"/>
            <a:ext cx="4678179" cy="981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477000" y="1752600"/>
            <a:ext cx="685800" cy="914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924800" y="1524000"/>
            <a:ext cx="685800" cy="1428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752600" y="3657600"/>
            <a:ext cx="990600" cy="7524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3505200" y="3581400"/>
            <a:ext cx="1209675" cy="8096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5486400" y="3657600"/>
            <a:ext cx="1571625" cy="790575"/>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A3DC0B3A-8966-4075-A941-4DB426225A3F}"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a:bodyPr>
          <a:lstStyle/>
          <a:p>
            <a:pPr>
              <a:buNone/>
            </a:pPr>
            <a:r>
              <a:rPr lang="en-US" sz="2000" dirty="0" smtClean="0"/>
              <a:t>Cara b)</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err="1" smtClean="0"/>
              <a:t>Contoh</a:t>
            </a:r>
            <a:r>
              <a:rPr lang="en-US" sz="2000" dirty="0" smtClean="0"/>
              <a:t> </a:t>
            </a:r>
            <a:r>
              <a:rPr lang="en-US" sz="2000" dirty="0" err="1" smtClean="0"/>
              <a:t>operasi</a:t>
            </a:r>
            <a:r>
              <a:rPr lang="en-US" sz="2000" dirty="0" smtClean="0"/>
              <a:t> </a:t>
            </a:r>
            <a:r>
              <a:rPr lang="en-US" sz="2000" dirty="0" err="1" smtClean="0"/>
              <a:t>pengurangan</a:t>
            </a:r>
            <a:r>
              <a:rPr lang="en-US" sz="2000" dirty="0" smtClean="0"/>
              <a:t>:</a:t>
            </a:r>
          </a:p>
          <a:p>
            <a:pPr>
              <a:buNone/>
            </a:pPr>
            <a:r>
              <a:rPr lang="en-US" sz="2000" dirty="0" smtClean="0"/>
              <a:t>   592</a:t>
            </a:r>
            <a:r>
              <a:rPr lang="en-US" sz="2000" baseline="-25000" dirty="0" smtClean="0"/>
              <a:t>16</a:t>
            </a:r>
            <a:r>
              <a:rPr lang="en-US" sz="2000" dirty="0" smtClean="0"/>
              <a:t> – 3A5</a:t>
            </a:r>
            <a:r>
              <a:rPr lang="en-US" sz="2000" baseline="-25000" dirty="0" smtClean="0"/>
              <a:t>16</a:t>
            </a:r>
            <a:endParaRPr lang="en-US" sz="2000" dirty="0" smtClean="0"/>
          </a:p>
          <a:p>
            <a:pPr>
              <a:buNone/>
            </a:pPr>
            <a:r>
              <a:rPr lang="en-US" sz="2000" dirty="0" err="1" smtClean="0"/>
              <a:t>Solusi</a:t>
            </a:r>
            <a:r>
              <a:rPr lang="en-US" sz="2000" dirty="0" smtClean="0"/>
              <a:t>:</a:t>
            </a:r>
          </a:p>
          <a:p>
            <a:pPr>
              <a:buNone/>
            </a:pPr>
            <a:r>
              <a:rPr lang="en-US" sz="2000" dirty="0" smtClean="0"/>
              <a:t> 2’s complement </a:t>
            </a:r>
            <a:r>
              <a:rPr lang="en-US" sz="2000" dirty="0" err="1" smtClean="0"/>
              <a:t>dari</a:t>
            </a:r>
            <a:r>
              <a:rPr lang="en-US" sz="2000" dirty="0" smtClean="0"/>
              <a:t> 3A5</a:t>
            </a:r>
            <a:r>
              <a:rPr lang="en-US" sz="2000" baseline="-25000" dirty="0" smtClean="0"/>
              <a:t>16</a:t>
            </a:r>
            <a:r>
              <a:rPr lang="en-US" sz="2000" dirty="0" smtClean="0"/>
              <a:t> = C5B</a:t>
            </a:r>
          </a:p>
          <a:p>
            <a:pPr>
              <a:buNone/>
            </a:pPr>
            <a:r>
              <a:rPr lang="en-US" sz="2000" dirty="0" err="1" smtClean="0"/>
              <a:t>Maka</a:t>
            </a:r>
            <a:r>
              <a:rPr lang="en-US" sz="2000" dirty="0" smtClean="0"/>
              <a:t> :</a:t>
            </a:r>
          </a:p>
          <a:p>
            <a:pPr>
              <a:buNone/>
            </a:pPr>
            <a:endParaRPr lang="en-US" sz="2000" dirty="0" smtClean="0"/>
          </a:p>
          <a:p>
            <a:pPr>
              <a:buNone/>
            </a:pPr>
            <a:endParaRPr lang="en-US" sz="2000" dirty="0" smtClean="0"/>
          </a:p>
          <a:p>
            <a:pPr>
              <a:buNone/>
            </a:pPr>
            <a:endParaRPr lang="en-US" sz="2000" dirty="0" smtClean="0"/>
          </a:p>
          <a:p>
            <a:r>
              <a:rPr lang="en-US" sz="2000" dirty="0" smtClean="0"/>
              <a:t>Hex </a:t>
            </a:r>
            <a:r>
              <a:rPr lang="en-US" sz="2000" dirty="0" err="1" smtClean="0"/>
              <a:t>bertanda</a:t>
            </a:r>
            <a:r>
              <a:rPr lang="en-US" sz="2000" dirty="0" smtClean="0"/>
              <a:t> → </a:t>
            </a:r>
            <a:r>
              <a:rPr lang="en-US" sz="2000" dirty="0" err="1" smtClean="0"/>
              <a:t>dilihat</a:t>
            </a:r>
            <a:r>
              <a:rPr lang="en-US" sz="2000" dirty="0" smtClean="0"/>
              <a:t> </a:t>
            </a:r>
            <a:r>
              <a:rPr lang="en-US" sz="2000" dirty="0" err="1" smtClean="0"/>
              <a:t>pada</a:t>
            </a:r>
            <a:r>
              <a:rPr lang="en-US" sz="2000" dirty="0" smtClean="0"/>
              <a:t> </a:t>
            </a:r>
            <a:r>
              <a:rPr lang="en-US" sz="2000" dirty="0" err="1" smtClean="0"/>
              <a:t>representasi</a:t>
            </a:r>
            <a:r>
              <a:rPr lang="en-US" sz="2000" dirty="0" smtClean="0"/>
              <a:t> </a:t>
            </a:r>
            <a:r>
              <a:rPr lang="en-US" sz="2000" dirty="0" err="1" smtClean="0"/>
              <a:t>biner</a:t>
            </a:r>
            <a:r>
              <a:rPr lang="en-US" sz="2000" dirty="0" smtClean="0"/>
              <a:t> : MSD ‘0’ → </a:t>
            </a:r>
            <a:r>
              <a:rPr lang="en-US" sz="2000" dirty="0" err="1" smtClean="0"/>
              <a:t>positif</a:t>
            </a:r>
            <a:endParaRPr lang="en-US" sz="2000" dirty="0" smtClean="0"/>
          </a:p>
          <a:p>
            <a:pPr>
              <a:buNone/>
            </a:pPr>
            <a:r>
              <a:rPr lang="en-US" sz="2000" dirty="0" smtClean="0"/>
              <a:t>                                                                                              MSD ‘1’ → </a:t>
            </a:r>
            <a:r>
              <a:rPr lang="en-US" sz="2000" dirty="0" err="1" smtClean="0"/>
              <a:t>negatif</a:t>
            </a:r>
            <a:endParaRPr lang="en-US" sz="2000" dirty="0" smtClean="0"/>
          </a:p>
          <a:p>
            <a:pPr>
              <a:buNone/>
            </a:pPr>
            <a:r>
              <a:rPr lang="en-US" sz="2000" dirty="0" smtClean="0"/>
              <a:t>                  → </a:t>
            </a:r>
            <a:r>
              <a:rPr lang="en-US" sz="2000" dirty="0" err="1" smtClean="0"/>
              <a:t>dilihat</a:t>
            </a:r>
            <a:r>
              <a:rPr lang="en-US" sz="2000" dirty="0" smtClean="0"/>
              <a:t> </a:t>
            </a:r>
            <a:r>
              <a:rPr lang="en-US" sz="2000" dirty="0" err="1" smtClean="0"/>
              <a:t>pada</a:t>
            </a:r>
            <a:r>
              <a:rPr lang="en-US" sz="2000" dirty="0" smtClean="0"/>
              <a:t> </a:t>
            </a:r>
            <a:r>
              <a:rPr lang="en-US" sz="2000" dirty="0" err="1" smtClean="0"/>
              <a:t>representasi</a:t>
            </a:r>
            <a:r>
              <a:rPr lang="en-US" sz="2000" dirty="0" smtClean="0"/>
              <a:t> Hex:  MSD ≤ 7 → </a:t>
            </a:r>
            <a:r>
              <a:rPr lang="en-US" sz="2000" dirty="0" err="1" smtClean="0"/>
              <a:t>positif</a:t>
            </a:r>
            <a:endParaRPr lang="en-US" sz="2000" dirty="0" smtClean="0"/>
          </a:p>
          <a:p>
            <a:pPr>
              <a:buNone/>
            </a:pPr>
            <a:r>
              <a:rPr lang="en-US" sz="2000" dirty="0" smtClean="0"/>
              <a:t>                                                                              MSD ≥ 8→ </a:t>
            </a:r>
            <a:r>
              <a:rPr lang="en-US" sz="2000" dirty="0" err="1" smtClean="0"/>
              <a:t>negatif</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20</a:t>
            </a:fld>
            <a:endParaRPr lang="en-US"/>
          </a:p>
        </p:txBody>
      </p:sp>
      <p:pic>
        <p:nvPicPr>
          <p:cNvPr id="7171" name="Picture 3"/>
          <p:cNvPicPr>
            <a:picLocks noChangeAspect="1" noChangeArrowheads="1"/>
          </p:cNvPicPr>
          <p:nvPr/>
        </p:nvPicPr>
        <p:blipFill>
          <a:blip r:embed="rId2"/>
          <a:srcRect/>
          <a:stretch>
            <a:fillRect/>
          </a:stretch>
        </p:blipFill>
        <p:spPr bwMode="auto">
          <a:xfrm>
            <a:off x="2133600" y="609600"/>
            <a:ext cx="5384006" cy="14478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1600200" y="3810000"/>
            <a:ext cx="1809750" cy="962025"/>
          </a:xfrm>
          <a:prstGeom prst="rect">
            <a:avLst/>
          </a:prstGeom>
          <a:noFill/>
          <a:ln w="9525">
            <a:noFill/>
            <a:miter lim="800000"/>
            <a:headEnd/>
            <a:tailEnd/>
          </a:ln>
          <a:effectLst/>
        </p:spPr>
      </p:pic>
      <p:sp>
        <p:nvSpPr>
          <p:cNvPr id="8" name="TextBox 7"/>
          <p:cNvSpPr txBox="1"/>
          <p:nvPr/>
        </p:nvSpPr>
        <p:spPr>
          <a:xfrm>
            <a:off x="4038600" y="4114800"/>
            <a:ext cx="3429000" cy="369332"/>
          </a:xfrm>
          <a:prstGeom prst="rect">
            <a:avLst/>
          </a:prstGeom>
          <a:noFill/>
        </p:spPr>
        <p:txBody>
          <a:bodyPr wrap="square" rtlCol="0">
            <a:spAutoFit/>
          </a:bodyPr>
          <a:lstStyle/>
          <a:p>
            <a:r>
              <a:rPr lang="en-US" dirty="0" err="1" smtClean="0"/>
              <a:t>Jadi</a:t>
            </a:r>
            <a:r>
              <a:rPr lang="en-US" dirty="0" smtClean="0"/>
              <a:t>: 592</a:t>
            </a:r>
            <a:r>
              <a:rPr lang="en-US" baseline="-25000" dirty="0" smtClean="0"/>
              <a:t>16</a:t>
            </a:r>
            <a:r>
              <a:rPr lang="en-US" dirty="0" smtClean="0"/>
              <a:t> – 3A5</a:t>
            </a:r>
            <a:r>
              <a:rPr lang="en-US" baseline="-25000" dirty="0" smtClean="0"/>
              <a:t>16 </a:t>
            </a:r>
            <a:r>
              <a:rPr lang="en-US" dirty="0" smtClean="0"/>
              <a:t>= 1E</a:t>
            </a:r>
            <a:r>
              <a:rPr lang="id-ID" smtClean="0"/>
              <a:t>D</a:t>
            </a:r>
            <a:r>
              <a:rPr lang="en-US" baseline="-25000" smtClean="0"/>
              <a:t>16</a:t>
            </a:r>
            <a:r>
              <a:rPr lang="en-US"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Latihan</a:t>
            </a:r>
            <a:endParaRPr lang="id-ID"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a:pPr>
            <a:r>
              <a:rPr lang="en-US" dirty="0" err="1" smtClean="0"/>
              <a:t>Tentukan</a:t>
            </a:r>
            <a:r>
              <a:rPr lang="en-US" dirty="0" smtClean="0"/>
              <a:t> </a:t>
            </a:r>
            <a:r>
              <a:rPr lang="en-US" dirty="0" err="1" smtClean="0"/>
              <a:t>komplemen</a:t>
            </a:r>
            <a:r>
              <a:rPr lang="en-US" dirty="0" smtClean="0"/>
              <a:t> 2 </a:t>
            </a:r>
            <a:r>
              <a:rPr lang="en-US" dirty="0" err="1" smtClean="0"/>
              <a:t>nya</a:t>
            </a:r>
            <a:r>
              <a:rPr lang="en-US" dirty="0" smtClean="0"/>
              <a:t>:</a:t>
            </a:r>
          </a:p>
          <a:p>
            <a:pPr marL="514350" indent="-514350">
              <a:buAutoNum type="alphaLcPeriod"/>
            </a:pPr>
            <a:r>
              <a:rPr lang="en-US" dirty="0" smtClean="0"/>
              <a:t>+23</a:t>
            </a:r>
            <a:r>
              <a:rPr lang="en-US" baseline="-25000" dirty="0" smtClean="0"/>
              <a:t>10</a:t>
            </a:r>
            <a:endParaRPr lang="en-US" dirty="0" smtClean="0"/>
          </a:p>
          <a:p>
            <a:pPr marL="514350" indent="-514350">
              <a:buAutoNum type="alphaLcPeriod"/>
            </a:pPr>
            <a:r>
              <a:rPr lang="en-US" dirty="0" smtClean="0"/>
              <a:t>+37</a:t>
            </a:r>
            <a:r>
              <a:rPr lang="en-US" baseline="-25000" dirty="0" smtClean="0"/>
              <a:t>10</a:t>
            </a:r>
            <a:endParaRPr lang="en-US" dirty="0" smtClean="0"/>
          </a:p>
          <a:p>
            <a:pPr marL="514350" indent="-514350">
              <a:buAutoNum type="alphaLcPeriod"/>
            </a:pPr>
            <a:r>
              <a:rPr lang="en-US" dirty="0" smtClean="0"/>
              <a:t>78C</a:t>
            </a:r>
            <a:r>
              <a:rPr lang="en-US" baseline="-25000" dirty="0" smtClean="0"/>
              <a:t>16</a:t>
            </a:r>
            <a:endParaRPr lang="en-US" dirty="0" smtClean="0"/>
          </a:p>
          <a:p>
            <a:pPr marL="514350" indent="-514350">
              <a:buAutoNum type="alphaLcPeriod"/>
            </a:pPr>
            <a:r>
              <a:rPr lang="en-US" dirty="0" smtClean="0"/>
              <a:t>9AB</a:t>
            </a:r>
            <a:r>
              <a:rPr lang="en-US" baseline="-25000" dirty="0" smtClean="0"/>
              <a:t>16</a:t>
            </a:r>
            <a:endParaRPr lang="en-US" dirty="0" smtClean="0"/>
          </a:p>
          <a:p>
            <a:pPr marL="514350" indent="-514350">
              <a:buNone/>
            </a:pPr>
            <a:r>
              <a:rPr lang="en-US" dirty="0" smtClean="0"/>
              <a:t>2. </a:t>
            </a:r>
            <a:r>
              <a:rPr lang="en-US" dirty="0" err="1" smtClean="0"/>
              <a:t>Selesaikan</a:t>
            </a:r>
            <a:r>
              <a:rPr lang="en-US" dirty="0" smtClean="0"/>
              <a:t> :</a:t>
            </a:r>
          </a:p>
          <a:p>
            <a:pPr marL="514350" indent="-514350">
              <a:buAutoNum type="alphaLcPeriod"/>
            </a:pPr>
            <a:r>
              <a:rPr lang="en-US" dirty="0" smtClean="0"/>
              <a:t> +38</a:t>
            </a:r>
            <a:r>
              <a:rPr lang="en-US" baseline="-25000" dirty="0" smtClean="0"/>
              <a:t>10</a:t>
            </a:r>
            <a:r>
              <a:rPr lang="en-US" dirty="0" smtClean="0"/>
              <a:t> – 23</a:t>
            </a:r>
            <a:r>
              <a:rPr lang="en-US" baseline="-25000" dirty="0" smtClean="0"/>
              <a:t>10</a:t>
            </a:r>
            <a:r>
              <a:rPr lang="en-US" dirty="0" smtClean="0"/>
              <a:t> =……</a:t>
            </a:r>
          </a:p>
          <a:p>
            <a:pPr marL="514350" indent="-514350">
              <a:buAutoNum type="alphaLcPeriod"/>
            </a:pPr>
            <a:r>
              <a:rPr lang="en-US" dirty="0" smtClean="0"/>
              <a:t>+45</a:t>
            </a:r>
            <a:r>
              <a:rPr lang="en-US" baseline="-25000" dirty="0" smtClean="0"/>
              <a:t>10</a:t>
            </a:r>
            <a:r>
              <a:rPr lang="en-US" dirty="0" smtClean="0"/>
              <a:t> -56</a:t>
            </a:r>
            <a:r>
              <a:rPr lang="en-US" baseline="-25000" dirty="0" smtClean="0"/>
              <a:t>10 </a:t>
            </a:r>
            <a:r>
              <a:rPr lang="en-US" dirty="0" smtClean="0"/>
              <a:t>=…….</a:t>
            </a:r>
          </a:p>
          <a:p>
            <a:pPr marL="514350" indent="-514350">
              <a:buAutoNum type="alphaLcPeriod"/>
            </a:pPr>
            <a:r>
              <a:rPr lang="en-US" dirty="0" smtClean="0"/>
              <a:t>+223</a:t>
            </a:r>
            <a:r>
              <a:rPr lang="en-US" baseline="-25000" dirty="0" smtClean="0"/>
              <a:t>16 </a:t>
            </a:r>
            <a:r>
              <a:rPr lang="en-US" dirty="0" smtClean="0"/>
              <a:t>– 446</a:t>
            </a:r>
            <a:r>
              <a:rPr lang="en-US" baseline="-25000" dirty="0" smtClean="0"/>
              <a:t>16</a:t>
            </a:r>
            <a:r>
              <a:rPr lang="en-US" dirty="0" smtClean="0"/>
              <a:t> =…..</a:t>
            </a:r>
          </a:p>
          <a:p>
            <a:pPr marL="514350" indent="-514350">
              <a:buAutoNum type="alphaLcPeriod"/>
            </a:pPr>
            <a:r>
              <a:rPr lang="en-US" dirty="0" smtClean="0"/>
              <a:t>+ABC</a:t>
            </a:r>
            <a:r>
              <a:rPr lang="en-US" baseline="-25000" dirty="0" smtClean="0"/>
              <a:t>16</a:t>
            </a:r>
            <a:r>
              <a:rPr lang="en-US" dirty="0" smtClean="0"/>
              <a:t>+ DEF</a:t>
            </a:r>
            <a:r>
              <a:rPr lang="en-US" baseline="-25000" dirty="0" smtClean="0"/>
              <a:t>16</a:t>
            </a:r>
            <a:r>
              <a:rPr lang="en-US" dirty="0" smtClean="0"/>
              <a:t>=…</a:t>
            </a:r>
          </a:p>
          <a:p>
            <a:pPr marL="514350" indent="-514350">
              <a:buNone/>
            </a:pPr>
            <a:r>
              <a:rPr lang="en-US" dirty="0" smtClean="0"/>
              <a:t>d. 1011010</a:t>
            </a:r>
            <a:r>
              <a:rPr lang="en-US" baseline="-25000" dirty="0" smtClean="0"/>
              <a:t>2</a:t>
            </a:r>
            <a:r>
              <a:rPr lang="en-US" dirty="0" smtClean="0"/>
              <a:t> : 110</a:t>
            </a:r>
            <a:r>
              <a:rPr lang="en-US" baseline="-25000" dirty="0" smtClean="0"/>
              <a:t>2</a:t>
            </a:r>
            <a:r>
              <a:rPr lang="en-US" dirty="0" smtClean="0"/>
              <a:t> =….</a:t>
            </a:r>
          </a:p>
          <a:p>
            <a:pPr marL="514350" indent="-514350">
              <a:buNone/>
            </a:pPr>
            <a:r>
              <a:rPr lang="en-US" dirty="0" smtClean="0"/>
              <a:t>e. 101101</a:t>
            </a:r>
            <a:r>
              <a:rPr lang="en-US" baseline="-25000" dirty="0" smtClean="0"/>
              <a:t>2 </a:t>
            </a:r>
            <a:r>
              <a:rPr lang="en-US" dirty="0" smtClean="0"/>
              <a:t>: 101</a:t>
            </a:r>
            <a:r>
              <a:rPr lang="en-US" baseline="-25000" dirty="0" smtClean="0"/>
              <a:t>2</a:t>
            </a:r>
            <a:r>
              <a:rPr lang="en-US" dirty="0" smtClean="0"/>
              <a:t> =……</a:t>
            </a:r>
            <a:endParaRPr lang="id-ID"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
        <p:nvSpPr>
          <p:cNvPr id="4" name="Slide Number Placeholder 3"/>
          <p:cNvSpPr>
            <a:spLocks noGrp="1"/>
          </p:cNvSpPr>
          <p:nvPr>
            <p:ph type="sldNum" sz="quarter" idx="12"/>
          </p:nvPr>
        </p:nvSpPr>
        <p:spPr/>
        <p:txBody>
          <a:bodyPr/>
          <a:lstStyle/>
          <a:p>
            <a:fld id="{A3DC0B3A-8966-4075-A941-4DB426225A3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smtClean="0"/>
              <a:t>9. </a:t>
            </a:r>
            <a:r>
              <a:rPr lang="en-US" sz="3200" dirty="0" err="1" smtClean="0"/>
              <a:t>Rangkaian</a:t>
            </a:r>
            <a:r>
              <a:rPr lang="en-US" sz="3200" dirty="0" smtClean="0"/>
              <a:t> </a:t>
            </a:r>
            <a:r>
              <a:rPr lang="en-US" sz="3200" dirty="0" err="1" smtClean="0"/>
              <a:t>Aritmatika</a:t>
            </a:r>
            <a:endParaRPr lang="en-US" sz="3200" dirty="0"/>
          </a:p>
        </p:txBody>
      </p:sp>
      <p:sp>
        <p:nvSpPr>
          <p:cNvPr id="3" name="Content Placeholder 2"/>
          <p:cNvSpPr>
            <a:spLocks noGrp="1"/>
          </p:cNvSpPr>
          <p:nvPr>
            <p:ph idx="1"/>
          </p:nvPr>
        </p:nvSpPr>
        <p:spPr>
          <a:xfrm>
            <a:off x="457200" y="990600"/>
            <a:ext cx="8229600" cy="5135563"/>
          </a:xfrm>
        </p:spPr>
        <p:txBody>
          <a:bodyPr>
            <a:normAutofit/>
          </a:bodyPr>
          <a:lstStyle/>
          <a:p>
            <a:r>
              <a:rPr lang="en-US" sz="2000" dirty="0" smtClean="0"/>
              <a:t>ALU (Arithmetic Logic Unit)</a:t>
            </a:r>
          </a:p>
          <a:p>
            <a:pPr>
              <a:buNone/>
            </a:pPr>
            <a:r>
              <a:rPr lang="en-US" sz="2000" dirty="0" smtClean="0"/>
              <a:t>	→ </a:t>
            </a:r>
            <a:r>
              <a:rPr lang="en-US" sz="2000" dirty="0" err="1" smtClean="0"/>
              <a:t>semua</a:t>
            </a:r>
            <a:r>
              <a:rPr lang="en-US" sz="2000" dirty="0" smtClean="0"/>
              <a:t> </a:t>
            </a:r>
            <a:r>
              <a:rPr lang="en-US" sz="2000" dirty="0" err="1" smtClean="0"/>
              <a:t>operasi</a:t>
            </a:r>
            <a:r>
              <a:rPr lang="en-US" sz="2000" dirty="0" smtClean="0"/>
              <a:t> </a:t>
            </a:r>
            <a:r>
              <a:rPr lang="en-US" sz="2000" dirty="0" err="1" smtClean="0"/>
              <a:t>aritmatika</a:t>
            </a:r>
            <a:r>
              <a:rPr lang="en-US" sz="2000" dirty="0" smtClean="0"/>
              <a:t> </a:t>
            </a:r>
            <a:r>
              <a:rPr lang="en-US" sz="2000" dirty="0" err="1" smtClean="0"/>
              <a:t>dilakukan</a:t>
            </a:r>
            <a:r>
              <a:rPr lang="en-US" sz="2000" dirty="0" smtClean="0"/>
              <a:t> </a:t>
            </a:r>
            <a:r>
              <a:rPr lang="en-US" sz="2000" dirty="0" err="1" smtClean="0"/>
              <a:t>oleh</a:t>
            </a:r>
            <a:r>
              <a:rPr lang="en-US" sz="2000" dirty="0" smtClean="0"/>
              <a:t> </a:t>
            </a:r>
            <a:r>
              <a:rPr lang="en-US" sz="2000" dirty="0" err="1" smtClean="0"/>
              <a:t>bagian</a:t>
            </a:r>
            <a:r>
              <a:rPr lang="en-US" sz="2000" dirty="0" smtClean="0"/>
              <a:t> ALU </a:t>
            </a:r>
            <a:r>
              <a:rPr lang="en-US" sz="2000" dirty="0" err="1" smtClean="0"/>
              <a:t>dari</a:t>
            </a:r>
            <a:r>
              <a:rPr lang="en-US" sz="2000" dirty="0" smtClean="0"/>
              <a:t> </a:t>
            </a:r>
            <a:r>
              <a:rPr lang="en-US" sz="2000" dirty="0" err="1" smtClean="0"/>
              <a:t>suatu</a:t>
            </a:r>
            <a:r>
              <a:rPr lang="en-US" sz="2000" dirty="0" smtClean="0"/>
              <a:t> </a:t>
            </a:r>
            <a:r>
              <a:rPr lang="en-US" sz="2000" dirty="0" err="1" smtClean="0"/>
              <a:t>komputer</a:t>
            </a:r>
            <a:r>
              <a:rPr lang="en-US" sz="2000" dirty="0" smtClean="0"/>
              <a:t> digital</a:t>
            </a:r>
          </a:p>
          <a:p>
            <a:pPr>
              <a:buNone/>
            </a:pPr>
            <a:r>
              <a:rPr lang="en-US" sz="2000" dirty="0" smtClean="0"/>
              <a:t>	 → </a:t>
            </a:r>
            <a:r>
              <a:rPr lang="en-US" sz="2000" dirty="0" err="1" smtClean="0"/>
              <a:t>Fungsi</a:t>
            </a:r>
            <a:r>
              <a:rPr lang="en-US" sz="2000" dirty="0" smtClean="0"/>
              <a:t> </a:t>
            </a:r>
            <a:r>
              <a:rPr lang="en-US" sz="2000" dirty="0" err="1" smtClean="0"/>
              <a:t>utama</a:t>
            </a:r>
            <a:r>
              <a:rPr lang="en-US" sz="2000" dirty="0" smtClean="0"/>
              <a:t> </a:t>
            </a:r>
            <a:r>
              <a:rPr lang="en-US" sz="2000" dirty="0" err="1" smtClean="0"/>
              <a:t>dari</a:t>
            </a:r>
            <a:r>
              <a:rPr lang="en-US" sz="2000" dirty="0" smtClean="0"/>
              <a:t> ALU </a:t>
            </a:r>
            <a:r>
              <a:rPr lang="en-US" sz="2000" dirty="0" err="1" smtClean="0"/>
              <a:t>adalah</a:t>
            </a:r>
            <a:r>
              <a:rPr lang="en-US" sz="2000" dirty="0" smtClean="0"/>
              <a:t>: </a:t>
            </a:r>
            <a:r>
              <a:rPr lang="en-US" sz="2000" dirty="0" err="1" smtClean="0"/>
              <a:t>menerima</a:t>
            </a:r>
            <a:r>
              <a:rPr lang="en-US" sz="2000" dirty="0" smtClean="0"/>
              <a:t> data </a:t>
            </a:r>
            <a:r>
              <a:rPr lang="en-US" sz="2000" dirty="0" err="1" smtClean="0"/>
              <a:t>biner</a:t>
            </a:r>
            <a:r>
              <a:rPr lang="en-US" sz="2000" dirty="0" smtClean="0"/>
              <a:t> </a:t>
            </a:r>
            <a:r>
              <a:rPr lang="en-US" sz="2000" dirty="0" err="1" smtClean="0"/>
              <a:t>dari</a:t>
            </a:r>
            <a:r>
              <a:rPr lang="en-US" sz="2000" dirty="0" smtClean="0"/>
              <a:t> </a:t>
            </a:r>
            <a:r>
              <a:rPr lang="en-US" sz="2000" dirty="0" err="1" smtClean="0"/>
              <a:t>memori</a:t>
            </a:r>
            <a:r>
              <a:rPr lang="en-US" sz="2000" dirty="0" smtClean="0"/>
              <a:t>, </a:t>
            </a:r>
            <a:r>
              <a:rPr lang="en-US" sz="2000" dirty="0" err="1" smtClean="0"/>
              <a:t>dan</a:t>
            </a:r>
            <a:r>
              <a:rPr lang="en-US" sz="2000" dirty="0" smtClean="0"/>
              <a:t> </a:t>
            </a:r>
            <a:r>
              <a:rPr lang="en-US" sz="2000" dirty="0" err="1" smtClean="0"/>
              <a:t>melaksanakan</a:t>
            </a:r>
            <a:r>
              <a:rPr lang="en-US" sz="2000" dirty="0" smtClean="0"/>
              <a:t> </a:t>
            </a:r>
            <a:r>
              <a:rPr lang="en-US" sz="2000" dirty="0" err="1" smtClean="0"/>
              <a:t>operasi</a:t>
            </a:r>
            <a:r>
              <a:rPr lang="en-US" sz="2000" dirty="0" smtClean="0"/>
              <a:t> </a:t>
            </a:r>
            <a:r>
              <a:rPr lang="en-US" sz="2000" dirty="0" err="1" smtClean="0"/>
              <a:t>aritmatika</a:t>
            </a:r>
            <a:r>
              <a:rPr lang="en-US" sz="2000" dirty="0" smtClean="0"/>
              <a:t> </a:t>
            </a:r>
            <a:r>
              <a:rPr lang="en-US" sz="2000" dirty="0" err="1" smtClean="0"/>
              <a:t>atau</a:t>
            </a:r>
            <a:r>
              <a:rPr lang="en-US" sz="2000" dirty="0" smtClean="0"/>
              <a:t> </a:t>
            </a:r>
            <a:r>
              <a:rPr lang="en-US" sz="2000" dirty="0" err="1" smtClean="0"/>
              <a:t>logika</a:t>
            </a:r>
            <a:r>
              <a:rPr lang="en-US" sz="2000" dirty="0" smtClean="0"/>
              <a:t> </a:t>
            </a:r>
            <a:r>
              <a:rPr lang="en-US" sz="2000" dirty="0" err="1" smtClean="0"/>
              <a:t>sesuai</a:t>
            </a:r>
            <a:r>
              <a:rPr lang="en-US" sz="2000" dirty="0" smtClean="0"/>
              <a:t> </a:t>
            </a:r>
            <a:r>
              <a:rPr lang="en-US" sz="2000" dirty="0" err="1" smtClean="0"/>
              <a:t>instruksi</a:t>
            </a:r>
            <a:r>
              <a:rPr lang="en-US" sz="2000" dirty="0" smtClean="0"/>
              <a:t> </a:t>
            </a:r>
            <a:r>
              <a:rPr lang="en-US" sz="2000" dirty="0" err="1" smtClean="0"/>
              <a:t>dari</a:t>
            </a:r>
            <a:r>
              <a:rPr lang="en-US" sz="2000" dirty="0" smtClean="0"/>
              <a:t> unit </a:t>
            </a:r>
            <a:r>
              <a:rPr lang="en-US" sz="2000" dirty="0" err="1" smtClean="0"/>
              <a:t>pengendali</a:t>
            </a:r>
            <a:endParaRPr lang="en-US" sz="2000" dirty="0" smtClean="0"/>
          </a:p>
          <a:p>
            <a:pPr>
              <a:buNone/>
            </a:pPr>
            <a:r>
              <a:rPr lang="en-US" sz="2000" dirty="0" smtClean="0"/>
              <a:t>	 → ALU paling </a:t>
            </a:r>
            <a:r>
              <a:rPr lang="en-US" sz="2000" dirty="0" err="1" smtClean="0"/>
              <a:t>sedikit</a:t>
            </a:r>
            <a:r>
              <a:rPr lang="en-US" sz="2000" dirty="0" smtClean="0"/>
              <a:t> </a:t>
            </a:r>
            <a:r>
              <a:rPr lang="en-US" sz="2000" dirty="0" err="1" smtClean="0"/>
              <a:t>mempunyai</a:t>
            </a:r>
            <a:r>
              <a:rPr lang="en-US" sz="2000" dirty="0" smtClean="0"/>
              <a:t> </a:t>
            </a:r>
            <a:r>
              <a:rPr lang="en-US" sz="2000" dirty="0" err="1" smtClean="0"/>
              <a:t>dua</a:t>
            </a:r>
            <a:r>
              <a:rPr lang="en-US" sz="2000" dirty="0" smtClean="0"/>
              <a:t> flip-flop register: register B </a:t>
            </a:r>
            <a:r>
              <a:rPr lang="en-US" sz="2000" dirty="0" err="1" smtClean="0"/>
              <a:t>dan</a:t>
            </a:r>
            <a:r>
              <a:rPr lang="en-US" sz="2000" dirty="0" smtClean="0"/>
              <a:t> register </a:t>
            </a:r>
            <a:r>
              <a:rPr lang="en-US" sz="2000" dirty="0" err="1" smtClean="0"/>
              <a:t>akumulator</a:t>
            </a:r>
            <a:r>
              <a:rPr lang="en-US" sz="2000" dirty="0" smtClean="0"/>
              <a:t>, </a:t>
            </a:r>
            <a:r>
              <a:rPr lang="en-US" sz="2000" dirty="0" err="1" smtClean="0"/>
              <a:t>dan</a:t>
            </a:r>
            <a:r>
              <a:rPr lang="en-US" sz="2000" dirty="0" smtClean="0"/>
              <a:t> </a:t>
            </a:r>
            <a:r>
              <a:rPr lang="en-US" sz="2000" dirty="0" err="1" smtClean="0"/>
              <a:t>rangkaian</a:t>
            </a:r>
            <a:r>
              <a:rPr lang="en-US" sz="2000" dirty="0" smtClean="0"/>
              <a:t> </a:t>
            </a:r>
            <a:r>
              <a:rPr lang="en-US" sz="2000" dirty="0" err="1" smtClean="0"/>
              <a:t>logika</a:t>
            </a:r>
            <a:r>
              <a:rPr lang="en-US" sz="2000" dirty="0" smtClean="0"/>
              <a:t> </a:t>
            </a:r>
            <a:r>
              <a:rPr lang="en-US" sz="2000" dirty="0" err="1" smtClean="0"/>
              <a:t>kombinasional</a:t>
            </a:r>
            <a:endParaRPr lang="en-US" sz="2000" dirty="0" smtClean="0"/>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8382000" cy="4800600"/>
          </a:xfrm>
        </p:spPr>
        <p:txBody>
          <a:bodyPr>
            <a:normAutofit/>
          </a:bodyPr>
          <a:lstStyle/>
          <a:p>
            <a:r>
              <a:rPr lang="en-US" sz="2000" dirty="0" err="1" smtClean="0"/>
              <a:t>Contoh</a:t>
            </a:r>
            <a:r>
              <a:rPr lang="en-US" sz="2000" dirty="0" smtClean="0"/>
              <a:t> </a:t>
            </a:r>
            <a:r>
              <a:rPr lang="en-US" sz="2000" dirty="0" err="1" smtClean="0"/>
              <a:t>urutan</a:t>
            </a:r>
            <a:r>
              <a:rPr lang="id-ID" sz="2000" dirty="0" smtClean="0"/>
              <a:t> </a:t>
            </a:r>
            <a:r>
              <a:rPr lang="en-US" sz="2000" dirty="0" err="1" smtClean="0"/>
              <a:t>operasi</a:t>
            </a:r>
            <a:r>
              <a:rPr lang="en-US" sz="2000" dirty="0" smtClean="0"/>
              <a:t>:</a:t>
            </a:r>
          </a:p>
          <a:p>
            <a:pPr>
              <a:buNone/>
            </a:pPr>
            <a:r>
              <a:rPr lang="en-US" sz="2000" dirty="0" smtClean="0"/>
              <a:t>1.  Unit </a:t>
            </a:r>
            <a:r>
              <a:rPr lang="en-US" sz="2000" dirty="0" err="1" smtClean="0"/>
              <a:t>kontrol</a:t>
            </a:r>
            <a:r>
              <a:rPr lang="en-US" sz="2000" dirty="0" smtClean="0"/>
              <a:t> </a:t>
            </a:r>
            <a:r>
              <a:rPr lang="en-US" sz="2000" dirty="0" err="1" smtClean="0"/>
              <a:t>menerima</a:t>
            </a:r>
            <a:r>
              <a:rPr lang="en-US" sz="2000" dirty="0" smtClean="0"/>
              <a:t> </a:t>
            </a:r>
            <a:r>
              <a:rPr lang="en-US" sz="2000" dirty="0" err="1" smtClean="0"/>
              <a:t>instruksi</a:t>
            </a:r>
            <a:endParaRPr lang="en-US" sz="2000" dirty="0" smtClean="0"/>
          </a:p>
          <a:p>
            <a:pPr>
              <a:buNone/>
            </a:pPr>
            <a:r>
              <a:rPr lang="en-US" sz="2000" dirty="0" smtClean="0"/>
              <a:t>      (</a:t>
            </a:r>
            <a:r>
              <a:rPr lang="en-US" sz="2000" dirty="0" err="1" smtClean="0"/>
              <a:t>dari</a:t>
            </a:r>
            <a:r>
              <a:rPr lang="en-US" sz="2000" dirty="0" smtClean="0"/>
              <a:t> unit </a:t>
            </a:r>
            <a:r>
              <a:rPr lang="en-US" sz="2000" dirty="0" err="1" smtClean="0"/>
              <a:t>memori</a:t>
            </a:r>
            <a:r>
              <a:rPr lang="en-US" sz="2000" dirty="0" smtClean="0"/>
              <a:t>) yang </a:t>
            </a:r>
          </a:p>
          <a:p>
            <a:pPr>
              <a:buNone/>
            </a:pPr>
            <a:r>
              <a:rPr lang="en-US" sz="2000" dirty="0" smtClean="0"/>
              <a:t>      </a:t>
            </a:r>
            <a:r>
              <a:rPr lang="en-US" sz="2000" dirty="0" err="1" smtClean="0"/>
              <a:t>memberi-tahukan</a:t>
            </a:r>
            <a:r>
              <a:rPr lang="en-US" sz="2000" dirty="0" smtClean="0"/>
              <a:t> </a:t>
            </a:r>
            <a:r>
              <a:rPr lang="en-US" sz="2000" dirty="0" err="1" smtClean="0"/>
              <a:t>suatu</a:t>
            </a:r>
            <a:r>
              <a:rPr lang="en-US" sz="2000" dirty="0" smtClean="0"/>
              <a:t> data </a:t>
            </a:r>
          </a:p>
          <a:p>
            <a:pPr>
              <a:buNone/>
            </a:pPr>
            <a:r>
              <a:rPr lang="en-US" sz="2000" dirty="0" smtClean="0"/>
              <a:t>      </a:t>
            </a:r>
            <a:r>
              <a:rPr lang="en-US" sz="2000" dirty="0" err="1" smtClean="0"/>
              <a:t>tersimpan</a:t>
            </a:r>
            <a:r>
              <a:rPr lang="en-US" sz="2000" dirty="0" smtClean="0"/>
              <a:t> </a:t>
            </a:r>
            <a:r>
              <a:rPr lang="en-US" sz="2000" dirty="0" err="1" smtClean="0"/>
              <a:t>dalam</a:t>
            </a:r>
            <a:r>
              <a:rPr lang="en-US" sz="2000" dirty="0" smtClean="0"/>
              <a:t> </a:t>
            </a:r>
            <a:r>
              <a:rPr lang="en-US" sz="2000" dirty="0" err="1" smtClean="0"/>
              <a:t>memori</a:t>
            </a:r>
            <a:r>
              <a:rPr lang="en-US" sz="2000" dirty="0" smtClean="0"/>
              <a:t> </a:t>
            </a:r>
            <a:r>
              <a:rPr lang="en-US" sz="2000" dirty="0" err="1" smtClean="0"/>
              <a:t>dengan</a:t>
            </a:r>
            <a:endParaRPr lang="en-US" sz="2000" dirty="0" smtClean="0"/>
          </a:p>
          <a:p>
            <a:pPr>
              <a:buNone/>
            </a:pPr>
            <a:r>
              <a:rPr lang="en-US" sz="2000" dirty="0" smtClean="0"/>
              <a:t>      </a:t>
            </a:r>
            <a:r>
              <a:rPr lang="en-US" sz="2000" dirty="0" err="1" smtClean="0"/>
              <a:t>alamat</a:t>
            </a:r>
            <a:r>
              <a:rPr lang="en-US" sz="2000" dirty="0" smtClean="0"/>
              <a:t> </a:t>
            </a:r>
            <a:r>
              <a:rPr lang="en-US" sz="2000" dirty="0" err="1" smtClean="0"/>
              <a:t>tertentu</a:t>
            </a:r>
            <a:r>
              <a:rPr lang="en-US" sz="2000" dirty="0" smtClean="0"/>
              <a:t>, </a:t>
            </a:r>
            <a:r>
              <a:rPr lang="en-US" sz="2000" dirty="0" err="1" smtClean="0"/>
              <a:t>harus</a:t>
            </a:r>
            <a:r>
              <a:rPr lang="en-US" sz="2000" dirty="0" smtClean="0"/>
              <a:t> </a:t>
            </a:r>
            <a:r>
              <a:rPr lang="en-US" sz="2000" dirty="0" err="1" smtClean="0"/>
              <a:t>ditambahkan</a:t>
            </a:r>
            <a:r>
              <a:rPr lang="en-US" sz="2000" dirty="0" smtClean="0"/>
              <a:t> </a:t>
            </a:r>
          </a:p>
          <a:p>
            <a:pPr>
              <a:buNone/>
            </a:pPr>
            <a:r>
              <a:rPr lang="en-US" sz="2000" dirty="0" smtClean="0"/>
              <a:t>      </a:t>
            </a:r>
            <a:r>
              <a:rPr lang="en-US" sz="2000" dirty="0" err="1" smtClean="0"/>
              <a:t>dengan</a:t>
            </a:r>
            <a:r>
              <a:rPr lang="en-US" sz="2000" dirty="0" smtClean="0"/>
              <a:t> </a:t>
            </a:r>
            <a:r>
              <a:rPr lang="en-US" sz="2000" dirty="0" err="1" smtClean="0"/>
              <a:t>angka</a:t>
            </a:r>
            <a:r>
              <a:rPr lang="en-US" sz="2000" dirty="0" smtClean="0"/>
              <a:t> </a:t>
            </a:r>
            <a:r>
              <a:rPr lang="en-US" sz="2000" dirty="0" err="1" smtClean="0"/>
              <a:t>biner</a:t>
            </a:r>
            <a:r>
              <a:rPr lang="en-US" sz="2000" dirty="0" smtClean="0"/>
              <a:t> </a:t>
            </a:r>
            <a:r>
              <a:rPr lang="en-US" sz="2000" dirty="0" err="1" smtClean="0"/>
              <a:t>dalam</a:t>
            </a:r>
            <a:r>
              <a:rPr lang="en-US" sz="2000" dirty="0" smtClean="0"/>
              <a:t> </a:t>
            </a:r>
            <a:r>
              <a:rPr lang="en-US" sz="2000" dirty="0" err="1" smtClean="0"/>
              <a:t>akumulator</a:t>
            </a:r>
            <a:endParaRPr lang="en-US" sz="2000" dirty="0" smtClean="0"/>
          </a:p>
          <a:p>
            <a:pPr marL="457200" indent="-457200">
              <a:buAutoNum type="arabicPeriod" startAt="2"/>
            </a:pPr>
            <a:r>
              <a:rPr lang="en-US" sz="2000" dirty="0" smtClean="0"/>
              <a:t>Dari </a:t>
            </a:r>
            <a:r>
              <a:rPr lang="en-US" sz="2000" dirty="0" err="1" smtClean="0"/>
              <a:t>memori</a:t>
            </a:r>
            <a:r>
              <a:rPr lang="en-US" sz="2000" dirty="0" smtClean="0"/>
              <a:t>, data </a:t>
            </a:r>
            <a:r>
              <a:rPr lang="en-US" sz="2000" dirty="0" err="1" smtClean="0"/>
              <a:t>ditransfer</a:t>
            </a:r>
            <a:r>
              <a:rPr lang="en-US" sz="2000" dirty="0" smtClean="0"/>
              <a:t> </a:t>
            </a:r>
            <a:r>
              <a:rPr lang="en-US" sz="2000" dirty="0" err="1" smtClean="0"/>
              <a:t>ke</a:t>
            </a:r>
            <a:r>
              <a:rPr lang="en-US" sz="2000" dirty="0" smtClean="0"/>
              <a:t> register B</a:t>
            </a:r>
          </a:p>
          <a:p>
            <a:pPr marL="457200" indent="-457200">
              <a:buAutoNum type="arabicPeriod" startAt="2"/>
            </a:pPr>
            <a:r>
              <a:rPr lang="en-US" sz="2000" dirty="0" err="1" smtClean="0"/>
              <a:t>Angka</a:t>
            </a:r>
            <a:r>
              <a:rPr lang="en-US" sz="2000" dirty="0" smtClean="0"/>
              <a:t> </a:t>
            </a:r>
            <a:r>
              <a:rPr lang="en-US" sz="2000" dirty="0" err="1" smtClean="0"/>
              <a:t>dalam</a:t>
            </a:r>
            <a:r>
              <a:rPr lang="en-US" sz="2000" dirty="0" smtClean="0"/>
              <a:t> </a:t>
            </a:r>
            <a:r>
              <a:rPr lang="en-US" sz="2000" dirty="0" err="1" smtClean="0"/>
              <a:t>akumulator</a:t>
            </a:r>
            <a:r>
              <a:rPr lang="en-US" sz="2000" dirty="0" smtClean="0"/>
              <a:t> </a:t>
            </a:r>
            <a:r>
              <a:rPr lang="en-US" sz="2000" dirty="0" err="1" smtClean="0"/>
              <a:t>dan</a:t>
            </a:r>
            <a:r>
              <a:rPr lang="en-US" sz="2000" dirty="0" smtClean="0"/>
              <a:t> register B </a:t>
            </a:r>
            <a:r>
              <a:rPr lang="en-US" sz="2000" dirty="0" err="1" smtClean="0"/>
              <a:t>dijumlahkan</a:t>
            </a:r>
            <a:r>
              <a:rPr lang="en-US" sz="2000" dirty="0" smtClean="0"/>
              <a:t> </a:t>
            </a:r>
            <a:r>
              <a:rPr lang="en-US" sz="2000" dirty="0" err="1" smtClean="0"/>
              <a:t>pada</a:t>
            </a:r>
            <a:r>
              <a:rPr lang="en-US" sz="2000" dirty="0" smtClean="0"/>
              <a:t> </a:t>
            </a:r>
            <a:r>
              <a:rPr lang="en-US" sz="2000" dirty="0" err="1" smtClean="0"/>
              <a:t>suatu</a:t>
            </a:r>
            <a:r>
              <a:rPr lang="en-US" sz="2000" dirty="0" smtClean="0"/>
              <a:t> </a:t>
            </a:r>
            <a:r>
              <a:rPr lang="en-US" sz="2000" dirty="0" err="1" smtClean="0"/>
              <a:t>rangkaian</a:t>
            </a:r>
            <a:r>
              <a:rPr lang="en-US" sz="2000" dirty="0" smtClean="0"/>
              <a:t> </a:t>
            </a:r>
            <a:r>
              <a:rPr lang="en-US" sz="2000" dirty="0" err="1" smtClean="0"/>
              <a:t>logika</a:t>
            </a:r>
            <a:r>
              <a:rPr lang="en-US" sz="2000" dirty="0" smtClean="0"/>
              <a:t>. </a:t>
            </a:r>
            <a:r>
              <a:rPr lang="en-US" sz="2000" dirty="0" err="1" smtClean="0"/>
              <a:t>Hasilnya</a:t>
            </a:r>
            <a:r>
              <a:rPr lang="en-US" sz="2000" dirty="0" smtClean="0"/>
              <a:t> </a:t>
            </a:r>
            <a:r>
              <a:rPr lang="en-US" sz="2000" dirty="0" err="1" smtClean="0"/>
              <a:t>disimpan</a:t>
            </a:r>
            <a:r>
              <a:rPr lang="en-US" sz="2000" dirty="0" smtClean="0"/>
              <a:t> </a:t>
            </a:r>
            <a:r>
              <a:rPr lang="en-US" sz="2000" dirty="0" err="1" smtClean="0"/>
              <a:t>lagi</a:t>
            </a:r>
            <a:r>
              <a:rPr lang="en-US" sz="2000" dirty="0" smtClean="0"/>
              <a:t> </a:t>
            </a:r>
            <a:r>
              <a:rPr lang="en-US" sz="2000" dirty="0" err="1" smtClean="0"/>
              <a:t>dalam</a:t>
            </a:r>
            <a:r>
              <a:rPr lang="en-US" sz="2000" dirty="0" smtClean="0"/>
              <a:t> </a:t>
            </a:r>
            <a:r>
              <a:rPr lang="en-US" sz="2000" dirty="0" err="1" smtClean="0"/>
              <a:t>akumulator</a:t>
            </a:r>
            <a:endParaRPr lang="en-US" sz="2000" dirty="0" smtClean="0"/>
          </a:p>
          <a:p>
            <a:pPr marL="457200" indent="-457200">
              <a:buAutoNum type="arabicPeriod" startAt="2"/>
            </a:pPr>
            <a:r>
              <a:rPr lang="en-US" sz="2000" dirty="0" err="1" smtClean="0"/>
              <a:t>Bilangan</a:t>
            </a:r>
            <a:r>
              <a:rPr lang="en-US" sz="2000" dirty="0" smtClean="0"/>
              <a:t> </a:t>
            </a:r>
            <a:r>
              <a:rPr lang="en-US" sz="2000" dirty="0" err="1" smtClean="0"/>
              <a:t>baru</a:t>
            </a:r>
            <a:r>
              <a:rPr lang="en-US" sz="2000" dirty="0" smtClean="0"/>
              <a:t> </a:t>
            </a:r>
            <a:r>
              <a:rPr lang="en-US" sz="2000" dirty="0" err="1" smtClean="0"/>
              <a:t>akan</a:t>
            </a:r>
            <a:r>
              <a:rPr lang="en-US" sz="2000" dirty="0" smtClean="0"/>
              <a:t> </a:t>
            </a:r>
            <a:r>
              <a:rPr lang="en-US" sz="2000" dirty="0" err="1" smtClean="0"/>
              <a:t>menetap</a:t>
            </a:r>
            <a:r>
              <a:rPr lang="en-US" sz="2000" dirty="0" smtClean="0"/>
              <a:t> </a:t>
            </a:r>
            <a:r>
              <a:rPr lang="en-US" sz="2000" dirty="0" err="1" smtClean="0"/>
              <a:t>dalam</a:t>
            </a:r>
            <a:r>
              <a:rPr lang="en-US" sz="2000" dirty="0" smtClean="0"/>
              <a:t> </a:t>
            </a:r>
            <a:r>
              <a:rPr lang="en-US" sz="2000" dirty="0" err="1" smtClean="0"/>
              <a:t>akumulato</a:t>
            </a:r>
            <a:r>
              <a:rPr lang="id-ID" sz="2000" dirty="0" smtClean="0"/>
              <a:t>r</a:t>
            </a:r>
            <a:r>
              <a:rPr lang="en-US" sz="2000" dirty="0" smtClean="0"/>
              <a:t> </a:t>
            </a:r>
            <a:r>
              <a:rPr lang="en-US" sz="2000" dirty="0" err="1" smtClean="0"/>
              <a:t>sampai</a:t>
            </a:r>
            <a:r>
              <a:rPr lang="en-US" sz="2000" dirty="0" smtClean="0"/>
              <a:t>: </a:t>
            </a:r>
            <a:r>
              <a:rPr lang="en-US" sz="2000" dirty="0" err="1" smtClean="0"/>
              <a:t>ada</a:t>
            </a:r>
            <a:r>
              <a:rPr lang="en-US" sz="2000" dirty="0" smtClean="0"/>
              <a:t> </a:t>
            </a:r>
            <a:r>
              <a:rPr lang="en-US" sz="2000" dirty="0" err="1" smtClean="0"/>
              <a:t>bilangan</a:t>
            </a:r>
            <a:r>
              <a:rPr lang="en-US" sz="2000" dirty="0" smtClean="0"/>
              <a:t> lain yang </a:t>
            </a:r>
            <a:r>
              <a:rPr lang="en-US" sz="2000" dirty="0" err="1" smtClean="0"/>
              <a:t>akan</a:t>
            </a:r>
            <a:r>
              <a:rPr lang="en-US" sz="2000" dirty="0" smtClean="0"/>
              <a:t> </a:t>
            </a:r>
            <a:r>
              <a:rPr lang="en-US" sz="2000" dirty="0" err="1" smtClean="0"/>
              <a:t>ditambahkan</a:t>
            </a:r>
            <a:r>
              <a:rPr lang="en-US" sz="2000" dirty="0" smtClean="0"/>
              <a:t>, </a:t>
            </a:r>
            <a:r>
              <a:rPr lang="en-US" sz="2000" dirty="0" err="1" smtClean="0"/>
              <a:t>atau</a:t>
            </a:r>
            <a:r>
              <a:rPr lang="en-US" sz="2000" dirty="0" smtClean="0"/>
              <a:t> </a:t>
            </a:r>
            <a:r>
              <a:rPr lang="en-US" sz="2000" dirty="0" err="1" smtClean="0"/>
              <a:t>dikirim</a:t>
            </a:r>
            <a:r>
              <a:rPr lang="en-US" sz="2000" dirty="0" smtClean="0"/>
              <a:t> </a:t>
            </a:r>
            <a:r>
              <a:rPr lang="en-US" sz="2000" dirty="0" err="1" smtClean="0"/>
              <a:t>untuk</a:t>
            </a:r>
            <a:r>
              <a:rPr lang="en-US" sz="2000" dirty="0" smtClean="0"/>
              <a:t> </a:t>
            </a:r>
            <a:r>
              <a:rPr lang="en-US" sz="2000" dirty="0" err="1" smtClean="0"/>
              <a:t>disimpan</a:t>
            </a:r>
            <a:r>
              <a:rPr lang="en-US" sz="2000" dirty="0" smtClean="0"/>
              <a:t> </a:t>
            </a:r>
            <a:r>
              <a:rPr lang="en-US" sz="2000" dirty="0" err="1" smtClean="0"/>
              <a:t>pada</a:t>
            </a:r>
            <a:r>
              <a:rPr lang="en-US" sz="2000" dirty="0" smtClean="0"/>
              <a:t> </a:t>
            </a:r>
            <a:r>
              <a:rPr lang="en-US" sz="2000" dirty="0" err="1" smtClean="0"/>
              <a:t>memori</a:t>
            </a:r>
            <a:r>
              <a:rPr lang="en-US" sz="2000" dirty="0" smtClean="0"/>
              <a:t> </a:t>
            </a:r>
            <a:r>
              <a:rPr lang="en-US" sz="2000" dirty="0" err="1" smtClean="0"/>
              <a:t>atau</a:t>
            </a:r>
            <a:r>
              <a:rPr lang="en-US" sz="2000" dirty="0" smtClean="0"/>
              <a:t> media </a:t>
            </a:r>
            <a:r>
              <a:rPr lang="en-US" sz="2000" dirty="0" err="1" smtClean="0"/>
              <a:t>penyimpanan</a:t>
            </a:r>
            <a:r>
              <a:rPr lang="en-US" sz="2000" dirty="0" smtClean="0"/>
              <a:t> data </a:t>
            </a:r>
            <a:r>
              <a:rPr lang="en-US" sz="2000" dirty="0" err="1" smtClean="0"/>
              <a:t>lainnya</a:t>
            </a:r>
            <a:endParaRPr lang="en-US" sz="2000" dirty="0" smtClean="0"/>
          </a:p>
        </p:txBody>
      </p:sp>
      <p:sp>
        <p:nvSpPr>
          <p:cNvPr id="4" name="Slide Number Placeholder 3"/>
          <p:cNvSpPr>
            <a:spLocks noGrp="1"/>
          </p:cNvSpPr>
          <p:nvPr>
            <p:ph type="sldNum" sz="quarter" idx="12"/>
          </p:nvPr>
        </p:nvSpPr>
        <p:spPr/>
        <p:txBody>
          <a:bodyPr/>
          <a:lstStyle/>
          <a:p>
            <a:fld id="{A3DC0B3A-8966-4075-A941-4DB426225A3F}" type="slidenum">
              <a:rPr lang="en-US" smtClean="0"/>
              <a:pPr/>
              <a:t>24</a:t>
            </a:fld>
            <a:endParaRPr lang="en-US"/>
          </a:p>
        </p:txBody>
      </p:sp>
      <p:pic>
        <p:nvPicPr>
          <p:cNvPr id="8194" name="Picture 2"/>
          <p:cNvPicPr>
            <a:picLocks noChangeAspect="1" noChangeArrowheads="1"/>
          </p:cNvPicPr>
          <p:nvPr/>
        </p:nvPicPr>
        <p:blipFill>
          <a:blip r:embed="rId2"/>
          <a:srcRect/>
          <a:stretch>
            <a:fillRect/>
          </a:stretch>
        </p:blipFill>
        <p:spPr bwMode="auto">
          <a:xfrm>
            <a:off x="4629150" y="914400"/>
            <a:ext cx="4514850" cy="296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3200" dirty="0" smtClean="0"/>
              <a:t>10. </a:t>
            </a:r>
            <a:r>
              <a:rPr lang="en-US" sz="3200" dirty="0" err="1" smtClean="0"/>
              <a:t>Penambah</a:t>
            </a:r>
            <a:r>
              <a:rPr lang="en-US" sz="3200" dirty="0" smtClean="0"/>
              <a:t> </a:t>
            </a:r>
            <a:r>
              <a:rPr lang="en-US" sz="3200" dirty="0" err="1" smtClean="0"/>
              <a:t>biner</a:t>
            </a:r>
            <a:r>
              <a:rPr lang="en-US" sz="3200" dirty="0" smtClean="0"/>
              <a:t> </a:t>
            </a:r>
            <a:r>
              <a:rPr lang="en-US" sz="3200" dirty="0" err="1" smtClean="0"/>
              <a:t>paralel</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sz="2000" dirty="0" err="1" smtClean="0"/>
              <a:t>Proses</a:t>
            </a:r>
            <a:r>
              <a:rPr lang="en-US" sz="2000" dirty="0" smtClean="0"/>
              <a:t> </a:t>
            </a:r>
            <a:r>
              <a:rPr lang="en-US" sz="2000" dirty="0" err="1" smtClean="0"/>
              <a:t>penambah</a:t>
            </a:r>
            <a:r>
              <a:rPr lang="en-US" sz="2000" dirty="0" smtClean="0"/>
              <a:t> (</a:t>
            </a:r>
            <a:r>
              <a:rPr lang="en-US" sz="2000" dirty="0" err="1" smtClean="0"/>
              <a:t>penjumlah</a:t>
            </a:r>
            <a:r>
              <a:rPr lang="en-US" sz="2000" dirty="0" smtClean="0"/>
              <a:t>) 2 </a:t>
            </a:r>
            <a:r>
              <a:rPr lang="en-US" sz="2000" dirty="0" err="1" smtClean="0"/>
              <a:t>bilangan</a:t>
            </a:r>
            <a:r>
              <a:rPr lang="en-US" sz="2000" dirty="0" smtClean="0"/>
              <a:t> </a:t>
            </a:r>
            <a:r>
              <a:rPr lang="en-US" sz="2000" dirty="0" err="1" smtClean="0"/>
              <a:t>biner</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25</a:t>
            </a:fld>
            <a:endParaRPr lang="en-US"/>
          </a:p>
        </p:txBody>
      </p:sp>
      <p:pic>
        <p:nvPicPr>
          <p:cNvPr id="9218" name="Picture 2"/>
          <p:cNvPicPr>
            <a:picLocks noChangeAspect="1" noChangeArrowheads="1"/>
          </p:cNvPicPr>
          <p:nvPr/>
        </p:nvPicPr>
        <p:blipFill>
          <a:blip r:embed="rId2"/>
          <a:srcRect/>
          <a:stretch>
            <a:fillRect/>
          </a:stretch>
        </p:blipFill>
        <p:spPr bwMode="auto">
          <a:xfrm>
            <a:off x="1752600" y="1371600"/>
            <a:ext cx="5810250" cy="2943225"/>
          </a:xfrm>
          <a:prstGeom prst="rect">
            <a:avLst/>
          </a:prstGeom>
          <a:noFill/>
          <a:ln w="9525">
            <a:noFill/>
            <a:miter lim="800000"/>
            <a:headEnd/>
            <a:tailEnd/>
          </a:ln>
          <a:effectLst/>
        </p:spPr>
      </p:pic>
      <p:sp>
        <p:nvSpPr>
          <p:cNvPr id="6" name="TextBox 5"/>
          <p:cNvSpPr txBox="1"/>
          <p:nvPr/>
        </p:nvSpPr>
        <p:spPr>
          <a:xfrm>
            <a:off x="609600" y="4419600"/>
            <a:ext cx="8077200" cy="2031325"/>
          </a:xfrm>
          <a:prstGeom prst="rect">
            <a:avLst/>
          </a:prstGeom>
          <a:noFill/>
        </p:spPr>
        <p:txBody>
          <a:bodyPr wrap="square" rtlCol="0">
            <a:spAutoFit/>
          </a:bodyPr>
          <a:lstStyle/>
          <a:p>
            <a:pPr>
              <a:buFontTx/>
              <a:buChar char="-"/>
            </a:pPr>
            <a:r>
              <a:rPr lang="en-US" dirty="0" err="1" smtClean="0"/>
              <a:t>Bilangan</a:t>
            </a:r>
            <a:r>
              <a:rPr lang="en-US" dirty="0" smtClean="0"/>
              <a:t> </a:t>
            </a:r>
            <a:r>
              <a:rPr lang="en-US" dirty="0" err="1" smtClean="0"/>
              <a:t>biner</a:t>
            </a:r>
            <a:r>
              <a:rPr lang="en-US" dirty="0" smtClean="0"/>
              <a:t> </a:t>
            </a:r>
            <a:r>
              <a:rPr lang="en-US" dirty="0" err="1" smtClean="0"/>
              <a:t>disimpan</a:t>
            </a:r>
            <a:r>
              <a:rPr lang="en-US" dirty="0" smtClean="0"/>
              <a:t> </a:t>
            </a:r>
            <a:r>
              <a:rPr lang="en-US" dirty="0" err="1" smtClean="0"/>
              <a:t>dalam</a:t>
            </a:r>
            <a:r>
              <a:rPr lang="en-US" dirty="0" smtClean="0"/>
              <a:t>:</a:t>
            </a:r>
          </a:p>
          <a:p>
            <a:r>
              <a:rPr lang="en-US" dirty="0" smtClean="0"/>
              <a:t>           - register </a:t>
            </a:r>
            <a:r>
              <a:rPr lang="en-US" dirty="0" err="1" smtClean="0"/>
              <a:t>akumulator</a:t>
            </a:r>
            <a:r>
              <a:rPr lang="en-US" dirty="0" smtClean="0"/>
              <a:t> (</a:t>
            </a:r>
            <a:r>
              <a:rPr lang="en-US" dirty="0" err="1" smtClean="0"/>
              <a:t>bilangan</a:t>
            </a:r>
            <a:r>
              <a:rPr lang="en-US" dirty="0" smtClean="0"/>
              <a:t> yang </a:t>
            </a:r>
            <a:r>
              <a:rPr lang="en-US" dirty="0" err="1" smtClean="0"/>
              <a:t>akan</a:t>
            </a:r>
            <a:r>
              <a:rPr lang="en-US" dirty="0" smtClean="0"/>
              <a:t> </a:t>
            </a:r>
            <a:r>
              <a:rPr lang="en-US" dirty="0" err="1" smtClean="0"/>
              <a:t>ditambah</a:t>
            </a:r>
            <a:r>
              <a:rPr lang="en-US" dirty="0" smtClean="0"/>
              <a:t> – </a:t>
            </a:r>
            <a:r>
              <a:rPr lang="en-US" dirty="0" err="1" smtClean="0"/>
              <a:t>augend</a:t>
            </a:r>
            <a:r>
              <a:rPr lang="en-US" dirty="0" smtClean="0"/>
              <a:t> : A</a:t>
            </a:r>
            <a:r>
              <a:rPr lang="en-US" baseline="-25000" dirty="0" smtClean="0"/>
              <a:t>4</a:t>
            </a:r>
            <a:r>
              <a:rPr lang="en-US" dirty="0" smtClean="0"/>
              <a:t> A</a:t>
            </a:r>
            <a:r>
              <a:rPr lang="en-US" baseline="-25000" dirty="0" smtClean="0"/>
              <a:t>3</a:t>
            </a:r>
            <a:r>
              <a:rPr lang="en-US" dirty="0" smtClean="0"/>
              <a:t> A</a:t>
            </a:r>
            <a:r>
              <a:rPr lang="en-US" baseline="-25000" dirty="0" smtClean="0"/>
              <a:t>2</a:t>
            </a:r>
            <a:r>
              <a:rPr lang="en-US" dirty="0" smtClean="0"/>
              <a:t> A</a:t>
            </a:r>
            <a:r>
              <a:rPr lang="en-US" baseline="-25000" dirty="0" smtClean="0"/>
              <a:t>1</a:t>
            </a:r>
            <a:r>
              <a:rPr lang="en-US" dirty="0" smtClean="0"/>
              <a:t> A</a:t>
            </a:r>
            <a:r>
              <a:rPr lang="en-US" baseline="-25000" dirty="0" smtClean="0"/>
              <a:t>0 </a:t>
            </a:r>
            <a:r>
              <a:rPr lang="en-US" dirty="0" smtClean="0"/>
              <a:t>)</a:t>
            </a:r>
          </a:p>
          <a:p>
            <a:r>
              <a:rPr lang="en-US" dirty="0" smtClean="0"/>
              <a:t>           - register B (</a:t>
            </a:r>
            <a:r>
              <a:rPr lang="en-US" dirty="0" err="1" smtClean="0"/>
              <a:t>bilangan</a:t>
            </a:r>
            <a:r>
              <a:rPr lang="en-US" dirty="0" smtClean="0"/>
              <a:t> </a:t>
            </a:r>
            <a:r>
              <a:rPr lang="en-US" dirty="0" err="1" smtClean="0"/>
              <a:t>penambah</a:t>
            </a:r>
            <a:r>
              <a:rPr lang="en-US" dirty="0" smtClean="0"/>
              <a:t> – addend : B</a:t>
            </a:r>
            <a:r>
              <a:rPr lang="en-US" baseline="-25000" dirty="0" smtClean="0"/>
              <a:t>4</a:t>
            </a:r>
            <a:r>
              <a:rPr lang="en-US" dirty="0" smtClean="0"/>
              <a:t> B</a:t>
            </a:r>
            <a:r>
              <a:rPr lang="en-US" baseline="-25000" dirty="0" smtClean="0"/>
              <a:t>3</a:t>
            </a:r>
            <a:r>
              <a:rPr lang="en-US" dirty="0" smtClean="0"/>
              <a:t> B</a:t>
            </a:r>
            <a:r>
              <a:rPr lang="en-US" baseline="-25000" dirty="0" smtClean="0"/>
              <a:t>2</a:t>
            </a:r>
            <a:r>
              <a:rPr lang="en-US" dirty="0" smtClean="0"/>
              <a:t> B</a:t>
            </a:r>
            <a:r>
              <a:rPr lang="en-US" baseline="-25000" dirty="0" smtClean="0"/>
              <a:t>1</a:t>
            </a:r>
            <a:r>
              <a:rPr lang="en-US" dirty="0" smtClean="0"/>
              <a:t> B</a:t>
            </a:r>
            <a:r>
              <a:rPr lang="en-US" baseline="-25000" dirty="0" smtClean="0"/>
              <a:t>0 </a:t>
            </a:r>
            <a:r>
              <a:rPr lang="en-US" dirty="0" smtClean="0"/>
              <a:t>)</a:t>
            </a:r>
          </a:p>
          <a:p>
            <a:pPr>
              <a:buFontTx/>
              <a:buChar char="-"/>
            </a:pPr>
            <a:r>
              <a:rPr lang="en-US" dirty="0" err="1" smtClean="0"/>
              <a:t>Tiap</a:t>
            </a:r>
            <a:r>
              <a:rPr lang="en-US" dirty="0" smtClean="0"/>
              <a:t> register </a:t>
            </a:r>
            <a:r>
              <a:rPr lang="en-US" dirty="0" err="1" smtClean="0"/>
              <a:t>di</a:t>
            </a:r>
            <a:r>
              <a:rPr lang="en-US" dirty="0" smtClean="0"/>
              <a:t> </a:t>
            </a:r>
            <a:r>
              <a:rPr lang="en-US" dirty="0" err="1" smtClean="0"/>
              <a:t>atas</a:t>
            </a:r>
            <a:r>
              <a:rPr lang="en-US" dirty="0" smtClean="0"/>
              <a:t> </a:t>
            </a:r>
            <a:r>
              <a:rPr lang="en-US" dirty="0" err="1" smtClean="0"/>
              <a:t>terdiri</a:t>
            </a:r>
            <a:r>
              <a:rPr lang="en-US" dirty="0" smtClean="0"/>
              <a:t> </a:t>
            </a:r>
            <a:r>
              <a:rPr lang="en-US" dirty="0" err="1" smtClean="0"/>
              <a:t>dari</a:t>
            </a:r>
            <a:r>
              <a:rPr lang="en-US" dirty="0" smtClean="0"/>
              <a:t> 5 </a:t>
            </a:r>
            <a:r>
              <a:rPr lang="en-US" dirty="0" err="1" smtClean="0"/>
              <a:t>buah</a:t>
            </a:r>
            <a:r>
              <a:rPr lang="en-US" dirty="0" smtClean="0"/>
              <a:t> Flip-flop (= </a:t>
            </a:r>
            <a:r>
              <a:rPr lang="en-US" dirty="0" err="1" smtClean="0"/>
              <a:t>menyimpan</a:t>
            </a:r>
            <a:r>
              <a:rPr lang="en-US" dirty="0" smtClean="0"/>
              <a:t> 5 bit data)</a:t>
            </a:r>
          </a:p>
          <a:p>
            <a:pPr>
              <a:buFontTx/>
              <a:buChar char="-"/>
            </a:pPr>
            <a:r>
              <a:rPr lang="en-US" dirty="0" smtClean="0"/>
              <a:t> </a:t>
            </a:r>
            <a:r>
              <a:rPr lang="en-US" dirty="0" err="1" smtClean="0"/>
              <a:t>Pada</a:t>
            </a:r>
            <a:r>
              <a:rPr lang="en-US" dirty="0" smtClean="0"/>
              <a:t> </a:t>
            </a:r>
            <a:r>
              <a:rPr lang="en-US" dirty="0" err="1" smtClean="0"/>
              <a:t>setiap</a:t>
            </a:r>
            <a:r>
              <a:rPr lang="en-US" dirty="0" smtClean="0"/>
              <a:t> bit </a:t>
            </a:r>
            <a:r>
              <a:rPr lang="en-US" dirty="0" err="1" smtClean="0"/>
              <a:t>operasi</a:t>
            </a:r>
            <a:r>
              <a:rPr lang="en-US" dirty="0" smtClean="0"/>
              <a:t> </a:t>
            </a:r>
            <a:r>
              <a:rPr lang="en-US" dirty="0" err="1" smtClean="0"/>
              <a:t>penambahan</a:t>
            </a:r>
            <a:r>
              <a:rPr lang="en-US" dirty="0" smtClean="0"/>
              <a:t> : </a:t>
            </a:r>
            <a:r>
              <a:rPr lang="en-US" dirty="0" err="1" smtClean="0"/>
              <a:t>terjadi</a:t>
            </a:r>
            <a:r>
              <a:rPr lang="en-US" dirty="0" smtClean="0"/>
              <a:t> </a:t>
            </a:r>
            <a:r>
              <a:rPr lang="en-US" dirty="0" err="1" smtClean="0"/>
              <a:t>penambahan</a:t>
            </a:r>
            <a:r>
              <a:rPr lang="en-US" dirty="0" smtClean="0"/>
              <a:t> :  </a:t>
            </a:r>
            <a:r>
              <a:rPr lang="en-US" u="sng" dirty="0" err="1" smtClean="0"/>
              <a:t>misal</a:t>
            </a:r>
            <a:r>
              <a:rPr lang="en-US" u="sng" dirty="0" smtClean="0"/>
              <a:t> </a:t>
            </a:r>
            <a:r>
              <a:rPr lang="en-US" u="sng" dirty="0" err="1" smtClean="0"/>
              <a:t>pada</a:t>
            </a:r>
            <a:r>
              <a:rPr lang="en-US" u="sng" dirty="0" smtClean="0"/>
              <a:t> bit </a:t>
            </a:r>
            <a:r>
              <a:rPr lang="en-US" u="sng" dirty="0" err="1" smtClean="0"/>
              <a:t>kedua</a:t>
            </a:r>
            <a:r>
              <a:rPr lang="en-US" dirty="0" smtClean="0"/>
              <a:t>: </a:t>
            </a:r>
          </a:p>
          <a:p>
            <a:r>
              <a:rPr lang="en-US" dirty="0" smtClean="0"/>
              <a:t> A</a:t>
            </a:r>
            <a:r>
              <a:rPr lang="en-US" baseline="-25000" dirty="0" smtClean="0"/>
              <a:t>1 </a:t>
            </a:r>
            <a:r>
              <a:rPr lang="en-US" dirty="0" smtClean="0"/>
              <a:t> + B</a:t>
            </a:r>
            <a:r>
              <a:rPr lang="en-US" baseline="-25000" dirty="0" smtClean="0"/>
              <a:t>1</a:t>
            </a:r>
            <a:r>
              <a:rPr lang="en-US" dirty="0" smtClean="0"/>
              <a:t> + C</a:t>
            </a:r>
            <a:r>
              <a:rPr lang="en-US" baseline="-25000" dirty="0" smtClean="0"/>
              <a:t>1</a:t>
            </a:r>
            <a:r>
              <a:rPr lang="en-US" dirty="0" smtClean="0"/>
              <a:t>  yang </a:t>
            </a:r>
            <a:r>
              <a:rPr lang="en-US" dirty="0" err="1" smtClean="0"/>
              <a:t>akan</a:t>
            </a:r>
            <a:r>
              <a:rPr lang="en-US" dirty="0" smtClean="0"/>
              <a:t> </a:t>
            </a:r>
            <a:r>
              <a:rPr lang="en-US" dirty="0" err="1" smtClean="0"/>
              <a:t>menghasilkan</a:t>
            </a:r>
            <a:r>
              <a:rPr lang="en-US" dirty="0" smtClean="0"/>
              <a:t>: </a:t>
            </a:r>
            <a:r>
              <a:rPr lang="en-US" dirty="0" err="1" smtClean="0"/>
              <a:t>hasil</a:t>
            </a:r>
            <a:r>
              <a:rPr lang="en-US" dirty="0" smtClean="0"/>
              <a:t> </a:t>
            </a:r>
            <a:r>
              <a:rPr lang="en-US" dirty="0" err="1" smtClean="0"/>
              <a:t>jumlah</a:t>
            </a:r>
            <a:r>
              <a:rPr lang="en-US" dirty="0" smtClean="0"/>
              <a:t>  (S) </a:t>
            </a:r>
            <a:r>
              <a:rPr lang="en-US" dirty="0" err="1" smtClean="0"/>
              <a:t>dan</a:t>
            </a:r>
            <a:r>
              <a:rPr lang="en-US" dirty="0" smtClean="0"/>
              <a:t> </a:t>
            </a:r>
            <a:r>
              <a:rPr lang="en-US" i="1" dirty="0" smtClean="0"/>
              <a:t>carry </a:t>
            </a:r>
            <a:r>
              <a:rPr lang="en-US" dirty="0" smtClean="0"/>
              <a:t>(C)</a:t>
            </a:r>
          </a:p>
          <a:p>
            <a:r>
              <a:rPr lang="en-US" dirty="0" smtClean="0"/>
              <a:t>- Carry </a:t>
            </a:r>
            <a:r>
              <a:rPr lang="en-US" dirty="0" err="1" smtClean="0"/>
              <a:t>akan</a:t>
            </a:r>
            <a:r>
              <a:rPr lang="en-US" dirty="0" smtClean="0"/>
              <a:t> </a:t>
            </a:r>
            <a:r>
              <a:rPr lang="en-US" dirty="0" err="1" smtClean="0"/>
              <a:t>ditambahkan</a:t>
            </a:r>
            <a:r>
              <a:rPr lang="en-US" dirty="0" smtClean="0"/>
              <a:t> </a:t>
            </a:r>
            <a:r>
              <a:rPr lang="en-US" dirty="0" err="1" smtClean="0"/>
              <a:t>pada</a:t>
            </a:r>
            <a:r>
              <a:rPr lang="en-US" dirty="0" smtClean="0"/>
              <a:t> </a:t>
            </a:r>
            <a:r>
              <a:rPr lang="en-US" dirty="0" err="1" smtClean="0"/>
              <a:t>posisi</a:t>
            </a:r>
            <a:r>
              <a:rPr lang="en-US" dirty="0" smtClean="0"/>
              <a:t> bit </a:t>
            </a:r>
            <a:r>
              <a:rPr lang="en-US" dirty="0" err="1" smtClean="0"/>
              <a:t>berikutnya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dirty="0" err="1" smtClean="0"/>
              <a:t>Penambahan</a:t>
            </a:r>
            <a:r>
              <a:rPr lang="en-US" sz="2000" dirty="0" smtClean="0"/>
              <a:t> </a:t>
            </a:r>
            <a:r>
              <a:rPr lang="en-US" sz="2000" dirty="0" err="1" smtClean="0"/>
              <a:t>masing-masing</a:t>
            </a:r>
            <a:r>
              <a:rPr lang="en-US" sz="2000" dirty="0" smtClean="0"/>
              <a:t> bit </a:t>
            </a:r>
            <a:r>
              <a:rPr lang="en-US" sz="2000" dirty="0" err="1" smtClean="0"/>
              <a:t>dilakukan</a:t>
            </a:r>
            <a:r>
              <a:rPr lang="en-US" sz="2000" dirty="0" smtClean="0"/>
              <a:t> </a:t>
            </a:r>
            <a:r>
              <a:rPr lang="en-US" sz="2000" dirty="0" err="1" smtClean="0"/>
              <a:t>dengan</a:t>
            </a:r>
            <a:r>
              <a:rPr lang="en-US" sz="2000" dirty="0" smtClean="0"/>
              <a:t> </a:t>
            </a:r>
            <a:r>
              <a:rPr lang="en-US" sz="2000" dirty="0" err="1" smtClean="0"/>
              <a:t>rangkaian</a:t>
            </a:r>
            <a:r>
              <a:rPr lang="en-US" sz="2000" dirty="0" smtClean="0"/>
              <a:t> </a:t>
            </a:r>
            <a:r>
              <a:rPr lang="en-US" sz="2000" dirty="0" err="1" smtClean="0"/>
              <a:t>logika</a:t>
            </a:r>
            <a:r>
              <a:rPr lang="en-US" sz="2000" dirty="0" smtClean="0"/>
              <a:t> yang </a:t>
            </a:r>
            <a:r>
              <a:rPr lang="en-US" sz="2000" dirty="0" err="1" smtClean="0"/>
              <a:t>disebut</a:t>
            </a:r>
            <a:r>
              <a:rPr lang="en-US" sz="2000" dirty="0" smtClean="0"/>
              <a:t> FA = Full adder</a:t>
            </a:r>
          </a:p>
          <a:p>
            <a:r>
              <a:rPr lang="en-US" sz="2000" dirty="0" err="1" smtClean="0"/>
              <a:t>Untuk</a:t>
            </a:r>
            <a:r>
              <a:rPr lang="en-US" sz="2000" dirty="0" smtClean="0"/>
              <a:t> </a:t>
            </a:r>
            <a:r>
              <a:rPr lang="en-US" sz="2000" dirty="0" err="1" smtClean="0"/>
              <a:t>penambahan</a:t>
            </a:r>
            <a:r>
              <a:rPr lang="en-US" sz="2000" dirty="0" smtClean="0"/>
              <a:t> </a:t>
            </a:r>
            <a:r>
              <a:rPr lang="en-US" sz="2000" dirty="0" err="1" smtClean="0"/>
              <a:t>bilangan</a:t>
            </a:r>
            <a:r>
              <a:rPr lang="en-US" sz="2000" dirty="0" smtClean="0"/>
              <a:t> </a:t>
            </a:r>
            <a:r>
              <a:rPr lang="en-US" sz="2000" dirty="0" err="1" smtClean="0"/>
              <a:t>biner</a:t>
            </a:r>
            <a:r>
              <a:rPr lang="en-US" sz="2000" dirty="0" smtClean="0"/>
              <a:t> 5 bit → 5 </a:t>
            </a:r>
            <a:r>
              <a:rPr lang="en-US" sz="2000" dirty="0" err="1" smtClean="0"/>
              <a:t>buah</a:t>
            </a:r>
            <a:r>
              <a:rPr lang="en-US" sz="2000" dirty="0" smtClean="0"/>
              <a:t> FA</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26</a:t>
            </a:fld>
            <a:endParaRPr lang="en-US"/>
          </a:p>
        </p:txBody>
      </p:sp>
      <p:pic>
        <p:nvPicPr>
          <p:cNvPr id="10242" name="Picture 2"/>
          <p:cNvPicPr>
            <a:picLocks noChangeAspect="1" noChangeArrowheads="1"/>
          </p:cNvPicPr>
          <p:nvPr/>
        </p:nvPicPr>
        <p:blipFill>
          <a:blip r:embed="rId2"/>
          <a:srcRect/>
          <a:stretch>
            <a:fillRect/>
          </a:stretch>
        </p:blipFill>
        <p:spPr bwMode="auto">
          <a:xfrm>
            <a:off x="1142999" y="1905000"/>
            <a:ext cx="7339169"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dirty="0" smtClean="0"/>
              <a:t>11. </a:t>
            </a:r>
            <a:r>
              <a:rPr lang="en-US" sz="3200" dirty="0" err="1" smtClean="0"/>
              <a:t>Rancangan</a:t>
            </a:r>
            <a:r>
              <a:rPr lang="en-US" sz="3200" dirty="0" smtClean="0"/>
              <a:t> </a:t>
            </a:r>
            <a:r>
              <a:rPr lang="en-US" sz="3200" dirty="0" err="1" smtClean="0"/>
              <a:t>rangkaian</a:t>
            </a:r>
            <a:r>
              <a:rPr lang="en-US" sz="3200" dirty="0" smtClean="0"/>
              <a:t> </a:t>
            </a:r>
            <a:r>
              <a:rPr lang="en-US" sz="3200" dirty="0" err="1" smtClean="0"/>
              <a:t>logika</a:t>
            </a:r>
            <a:r>
              <a:rPr lang="en-US" sz="3200" dirty="0" smtClean="0"/>
              <a:t> yang </a:t>
            </a:r>
            <a:r>
              <a:rPr lang="en-US" sz="3200" dirty="0" err="1" smtClean="0"/>
              <a:t>berfungsi</a:t>
            </a:r>
            <a:r>
              <a:rPr lang="en-US" sz="3200" dirty="0" smtClean="0"/>
              <a:t> </a:t>
            </a:r>
            <a:r>
              <a:rPr lang="en-US" sz="3200" dirty="0" err="1" smtClean="0"/>
              <a:t>sebagai</a:t>
            </a:r>
            <a:r>
              <a:rPr lang="en-US" sz="3200" dirty="0" smtClean="0"/>
              <a:t> full adder (FA)</a:t>
            </a:r>
            <a:endParaRPr lang="en-US" sz="3200" dirty="0"/>
          </a:p>
        </p:txBody>
      </p:sp>
      <p:sp>
        <p:nvSpPr>
          <p:cNvPr id="3" name="Content Placeholder 2"/>
          <p:cNvSpPr>
            <a:spLocks noGrp="1"/>
          </p:cNvSpPr>
          <p:nvPr>
            <p:ph idx="1"/>
          </p:nvPr>
        </p:nvSpPr>
        <p:spPr>
          <a:xfrm>
            <a:off x="152400" y="1371600"/>
            <a:ext cx="8534400" cy="4754563"/>
          </a:xfrm>
        </p:spPr>
        <p:txBody>
          <a:bodyPr>
            <a:normAutofit/>
          </a:bodyPr>
          <a:lstStyle/>
          <a:p>
            <a:r>
              <a:rPr lang="en-US" sz="2000" dirty="0" err="1" smtClean="0"/>
              <a:t>Tiap</a:t>
            </a:r>
            <a:r>
              <a:rPr lang="en-US" sz="2000" dirty="0" smtClean="0"/>
              <a:t> </a:t>
            </a:r>
            <a:r>
              <a:rPr lang="en-US" sz="2000" dirty="0" err="1" smtClean="0"/>
              <a:t>Rangkaian</a:t>
            </a:r>
            <a:r>
              <a:rPr lang="en-US" sz="2000" dirty="0" smtClean="0"/>
              <a:t> FA </a:t>
            </a:r>
            <a:r>
              <a:rPr lang="en-US" sz="2000" dirty="0" err="1" smtClean="0"/>
              <a:t>akan</a:t>
            </a:r>
            <a:r>
              <a:rPr lang="en-US" sz="2000" dirty="0" smtClean="0"/>
              <a:t> </a:t>
            </a:r>
            <a:r>
              <a:rPr lang="en-US" sz="2000" dirty="0" err="1" smtClean="0"/>
              <a:t>mempunyai</a:t>
            </a:r>
            <a:r>
              <a:rPr lang="en-US" sz="2000" dirty="0" smtClean="0"/>
              <a:t>:</a:t>
            </a:r>
          </a:p>
          <a:p>
            <a:pPr>
              <a:buNone/>
            </a:pPr>
            <a:r>
              <a:rPr lang="en-US" sz="2000" dirty="0" smtClean="0"/>
              <a:t>	- 3 </a:t>
            </a:r>
            <a:r>
              <a:rPr lang="en-US" sz="2000" dirty="0" err="1" smtClean="0"/>
              <a:t>masukan</a:t>
            </a:r>
            <a:r>
              <a:rPr lang="en-US" sz="2000" dirty="0" smtClean="0"/>
              <a:t>: A, B, C</a:t>
            </a:r>
            <a:r>
              <a:rPr lang="en-US" sz="2000" baseline="-25000" dirty="0" smtClean="0"/>
              <a:t>IN</a:t>
            </a:r>
            <a:endParaRPr lang="en-US" sz="2000" dirty="0" smtClean="0"/>
          </a:p>
          <a:p>
            <a:pPr>
              <a:buNone/>
            </a:pPr>
            <a:r>
              <a:rPr lang="en-US" sz="2000" dirty="0" smtClean="0"/>
              <a:t>      - 2 </a:t>
            </a:r>
            <a:r>
              <a:rPr lang="en-US" sz="2000" dirty="0" err="1" smtClean="0"/>
              <a:t>keluaran</a:t>
            </a:r>
            <a:r>
              <a:rPr lang="en-US" sz="2000" dirty="0" smtClean="0"/>
              <a:t>: S, </a:t>
            </a:r>
            <a:r>
              <a:rPr lang="en-US" sz="2000" dirty="0" err="1" smtClean="0"/>
              <a:t>dan</a:t>
            </a:r>
            <a:r>
              <a:rPr lang="en-US" sz="2000" dirty="0" smtClean="0"/>
              <a:t> C</a:t>
            </a:r>
            <a:r>
              <a:rPr lang="en-US" sz="2000" baseline="-25000" dirty="0" smtClean="0"/>
              <a:t>OUT</a:t>
            </a:r>
            <a:endParaRPr lang="en-US" sz="2000" dirty="0" smtClean="0"/>
          </a:p>
          <a:p>
            <a:r>
              <a:rPr lang="en-US" sz="2000" dirty="0" err="1" smtClean="0"/>
              <a:t>Tabel</a:t>
            </a:r>
            <a:r>
              <a:rPr lang="en-US" sz="2000" dirty="0" smtClean="0"/>
              <a:t> </a:t>
            </a:r>
            <a:r>
              <a:rPr lang="en-US" sz="2000" dirty="0" err="1" smtClean="0"/>
              <a:t>keluaran</a:t>
            </a:r>
            <a:r>
              <a:rPr lang="en-US" sz="2000" dirty="0" smtClean="0"/>
              <a:t> </a:t>
            </a:r>
            <a:r>
              <a:rPr lang="en-US" sz="2000" dirty="0" err="1" smtClean="0"/>
              <a:t>Rangkaian</a:t>
            </a:r>
            <a:r>
              <a:rPr lang="en-US" sz="2000" dirty="0" smtClean="0"/>
              <a:t> </a:t>
            </a:r>
            <a:r>
              <a:rPr lang="en-US" sz="2000" dirty="0" err="1" smtClean="0"/>
              <a:t>logika</a:t>
            </a:r>
            <a:r>
              <a:rPr lang="en-US" sz="2000" dirty="0" smtClean="0"/>
              <a:t> FA:</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27</a:t>
            </a:fld>
            <a:endParaRPr lang="en-US"/>
          </a:p>
        </p:txBody>
      </p:sp>
      <p:pic>
        <p:nvPicPr>
          <p:cNvPr id="11267" name="Picture 3"/>
          <p:cNvPicPr>
            <a:picLocks noChangeAspect="1" noChangeArrowheads="1"/>
          </p:cNvPicPr>
          <p:nvPr/>
        </p:nvPicPr>
        <p:blipFill>
          <a:blip r:embed="rId2"/>
          <a:srcRect/>
          <a:stretch>
            <a:fillRect/>
          </a:stretch>
        </p:blipFill>
        <p:spPr bwMode="auto">
          <a:xfrm>
            <a:off x="291898" y="3200400"/>
            <a:ext cx="3680027" cy="30480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3"/>
          <a:srcRect/>
          <a:stretch>
            <a:fillRect/>
          </a:stretch>
        </p:blipFill>
        <p:spPr bwMode="auto">
          <a:xfrm>
            <a:off x="6400800" y="990600"/>
            <a:ext cx="2600325" cy="2447925"/>
          </a:xfrm>
          <a:prstGeom prst="rect">
            <a:avLst/>
          </a:prstGeom>
          <a:noFill/>
          <a:ln w="9525">
            <a:noFill/>
            <a:miter lim="800000"/>
            <a:headEnd/>
            <a:tailEnd/>
          </a:ln>
          <a:effectLst/>
        </p:spPr>
      </p:pic>
      <p:sp>
        <p:nvSpPr>
          <p:cNvPr id="9" name="Right Arrow 8"/>
          <p:cNvSpPr/>
          <p:nvPr/>
        </p:nvSpPr>
        <p:spPr>
          <a:xfrm>
            <a:off x="4267200" y="4724400"/>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9" name="Picture 5"/>
          <p:cNvPicPr>
            <a:picLocks noChangeAspect="1" noChangeArrowheads="1"/>
          </p:cNvPicPr>
          <p:nvPr/>
        </p:nvPicPr>
        <p:blipFill>
          <a:blip r:embed="rId4"/>
          <a:srcRect/>
          <a:stretch>
            <a:fillRect/>
          </a:stretch>
        </p:blipFill>
        <p:spPr bwMode="auto">
          <a:xfrm>
            <a:off x="5334000" y="3733800"/>
            <a:ext cx="3314700" cy="438150"/>
          </a:xfrm>
          <a:prstGeom prst="rect">
            <a:avLst/>
          </a:prstGeom>
          <a:noFill/>
          <a:ln w="9525">
            <a:noFill/>
            <a:miter lim="800000"/>
            <a:headEnd/>
            <a:tailEnd/>
          </a:ln>
          <a:effectLst/>
        </p:spPr>
      </p:pic>
      <p:pic>
        <p:nvPicPr>
          <p:cNvPr id="11270" name="Picture 6"/>
          <p:cNvPicPr>
            <a:picLocks noChangeAspect="1" noChangeArrowheads="1"/>
          </p:cNvPicPr>
          <p:nvPr/>
        </p:nvPicPr>
        <p:blipFill>
          <a:blip r:embed="rId5"/>
          <a:srcRect/>
          <a:stretch>
            <a:fillRect/>
          </a:stretch>
        </p:blipFill>
        <p:spPr bwMode="auto">
          <a:xfrm>
            <a:off x="5562600" y="4191000"/>
            <a:ext cx="3162300" cy="342900"/>
          </a:xfrm>
          <a:prstGeom prst="rect">
            <a:avLst/>
          </a:prstGeom>
          <a:noFill/>
          <a:ln w="9525">
            <a:noFill/>
            <a:miter lim="800000"/>
            <a:headEnd/>
            <a:tailEnd/>
          </a:ln>
          <a:effectLst/>
        </p:spPr>
      </p:pic>
      <p:pic>
        <p:nvPicPr>
          <p:cNvPr id="11271" name="Picture 7"/>
          <p:cNvPicPr>
            <a:picLocks noChangeAspect="1" noChangeArrowheads="1"/>
          </p:cNvPicPr>
          <p:nvPr/>
        </p:nvPicPr>
        <p:blipFill>
          <a:blip r:embed="rId6"/>
          <a:srcRect/>
          <a:stretch>
            <a:fillRect/>
          </a:stretch>
        </p:blipFill>
        <p:spPr bwMode="auto">
          <a:xfrm>
            <a:off x="5562600" y="4495800"/>
            <a:ext cx="2362200" cy="342900"/>
          </a:xfrm>
          <a:prstGeom prst="rect">
            <a:avLst/>
          </a:prstGeom>
          <a:noFill/>
          <a:ln w="9525">
            <a:noFill/>
            <a:miter lim="800000"/>
            <a:headEnd/>
            <a:tailEnd/>
          </a:ln>
          <a:effectLst/>
        </p:spPr>
      </p:pic>
      <p:sp>
        <p:nvSpPr>
          <p:cNvPr id="13" name="TextBox 12"/>
          <p:cNvSpPr txBox="1"/>
          <p:nvPr/>
        </p:nvSpPr>
        <p:spPr>
          <a:xfrm>
            <a:off x="4876800" y="4953000"/>
            <a:ext cx="3352800" cy="381000"/>
          </a:xfrm>
          <a:prstGeom prst="rect">
            <a:avLst/>
          </a:prstGeom>
          <a:noFill/>
        </p:spPr>
        <p:txBody>
          <a:bodyPr wrap="square" rtlCol="0">
            <a:spAutoFit/>
          </a:bodyPr>
          <a:lstStyle/>
          <a:p>
            <a:r>
              <a:rPr lang="en-US" dirty="0" err="1" smtClean="0"/>
              <a:t>Jika</a:t>
            </a:r>
            <a:r>
              <a:rPr lang="en-US" dirty="0" smtClean="0"/>
              <a:t>:                          , </a:t>
            </a:r>
            <a:r>
              <a:rPr lang="en-US" dirty="0" err="1" smtClean="0"/>
              <a:t>maka</a:t>
            </a:r>
            <a:r>
              <a:rPr lang="en-US" dirty="0" smtClean="0"/>
              <a:t>:</a:t>
            </a:r>
            <a:endParaRPr lang="en-US" dirty="0"/>
          </a:p>
        </p:txBody>
      </p:sp>
      <p:pic>
        <p:nvPicPr>
          <p:cNvPr id="11274" name="Picture 10"/>
          <p:cNvPicPr>
            <a:picLocks noChangeAspect="1" noChangeArrowheads="1"/>
          </p:cNvPicPr>
          <p:nvPr/>
        </p:nvPicPr>
        <p:blipFill>
          <a:blip r:embed="rId7"/>
          <a:srcRect/>
          <a:stretch>
            <a:fillRect/>
          </a:stretch>
        </p:blipFill>
        <p:spPr bwMode="auto">
          <a:xfrm>
            <a:off x="5486400" y="4953000"/>
            <a:ext cx="1133475" cy="266700"/>
          </a:xfrm>
          <a:prstGeom prst="rect">
            <a:avLst/>
          </a:prstGeom>
          <a:noFill/>
          <a:ln w="9525">
            <a:noFill/>
            <a:miter lim="800000"/>
            <a:headEnd/>
            <a:tailEnd/>
          </a:ln>
          <a:effectLst/>
        </p:spPr>
      </p:pic>
      <p:pic>
        <p:nvPicPr>
          <p:cNvPr id="11275" name="Picture 11"/>
          <p:cNvPicPr>
            <a:picLocks noChangeAspect="1" noChangeArrowheads="1"/>
          </p:cNvPicPr>
          <p:nvPr/>
        </p:nvPicPr>
        <p:blipFill>
          <a:blip r:embed="rId8"/>
          <a:srcRect/>
          <a:stretch>
            <a:fillRect/>
          </a:stretch>
        </p:blipFill>
        <p:spPr bwMode="auto">
          <a:xfrm>
            <a:off x="5638800" y="5334000"/>
            <a:ext cx="2419350" cy="209550"/>
          </a:xfrm>
          <a:prstGeom prst="rect">
            <a:avLst/>
          </a:prstGeom>
          <a:noFill/>
          <a:ln w="9525">
            <a:noFill/>
            <a:miter lim="800000"/>
            <a:headEnd/>
            <a:tailEnd/>
          </a:ln>
          <a:effectLst/>
        </p:spPr>
      </p:pic>
      <p:pic>
        <p:nvPicPr>
          <p:cNvPr id="11276" name="Picture 12"/>
          <p:cNvPicPr>
            <a:picLocks noChangeAspect="1" noChangeArrowheads="1"/>
          </p:cNvPicPr>
          <p:nvPr/>
        </p:nvPicPr>
        <p:blipFill>
          <a:blip r:embed="rId9"/>
          <a:srcRect/>
          <a:stretch>
            <a:fillRect/>
          </a:stretch>
        </p:blipFill>
        <p:spPr bwMode="auto">
          <a:xfrm>
            <a:off x="4800600" y="5791200"/>
            <a:ext cx="3533775" cy="266700"/>
          </a:xfrm>
          <a:prstGeom prst="rect">
            <a:avLst/>
          </a:prstGeom>
          <a:noFill/>
          <a:ln w="9525">
            <a:noFill/>
            <a:miter lim="800000"/>
            <a:headEnd/>
            <a:tailEnd/>
          </a:ln>
          <a:effectLst/>
        </p:spPr>
      </p:pic>
      <p:pic>
        <p:nvPicPr>
          <p:cNvPr id="11277" name="Picture 13"/>
          <p:cNvPicPr>
            <a:picLocks noChangeAspect="1" noChangeArrowheads="1"/>
          </p:cNvPicPr>
          <p:nvPr/>
        </p:nvPicPr>
        <p:blipFill>
          <a:blip r:embed="rId10"/>
          <a:srcRect/>
          <a:stretch>
            <a:fillRect/>
          </a:stretch>
        </p:blipFill>
        <p:spPr bwMode="auto">
          <a:xfrm>
            <a:off x="5410200" y="6172200"/>
            <a:ext cx="1838325" cy="21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DC0B3A-8966-4075-A941-4DB426225A3F}" type="slidenum">
              <a:rPr lang="en-US" smtClean="0"/>
              <a:pPr/>
              <a:t>28</a:t>
            </a:fld>
            <a:endParaRPr lang="en-US"/>
          </a:p>
        </p:txBody>
      </p:sp>
      <p:pic>
        <p:nvPicPr>
          <p:cNvPr id="12290" name="Picture 2"/>
          <p:cNvPicPr>
            <a:picLocks noChangeAspect="1" noChangeArrowheads="1"/>
          </p:cNvPicPr>
          <p:nvPr/>
        </p:nvPicPr>
        <p:blipFill>
          <a:blip r:embed="rId2"/>
          <a:srcRect/>
          <a:stretch>
            <a:fillRect/>
          </a:stretch>
        </p:blipFill>
        <p:spPr bwMode="auto">
          <a:xfrm>
            <a:off x="533400" y="685800"/>
            <a:ext cx="3581400" cy="2193949"/>
          </a:xfrm>
          <a:prstGeom prst="rect">
            <a:avLst/>
          </a:prstGeom>
          <a:noFill/>
          <a:ln w="9525">
            <a:noFill/>
            <a:miter lim="800000"/>
            <a:headEnd/>
            <a:tailEnd/>
          </a:ln>
          <a:effectLst/>
        </p:spPr>
      </p:pic>
      <p:pic>
        <p:nvPicPr>
          <p:cNvPr id="12291" name="Picture 3"/>
          <p:cNvPicPr>
            <a:picLocks noGrp="1" noChangeAspect="1" noChangeArrowheads="1"/>
          </p:cNvPicPr>
          <p:nvPr>
            <p:ph idx="1"/>
          </p:nvPr>
        </p:nvPicPr>
        <p:blipFill>
          <a:blip r:embed="rId3"/>
          <a:srcRect/>
          <a:stretch>
            <a:fillRect/>
          </a:stretch>
        </p:blipFill>
        <p:spPr bwMode="auto">
          <a:xfrm>
            <a:off x="533400" y="2971800"/>
            <a:ext cx="3695700" cy="1905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2667000" y="3581400"/>
            <a:ext cx="3230504" cy="25908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5"/>
          <a:srcRect/>
          <a:stretch>
            <a:fillRect/>
          </a:stretch>
        </p:blipFill>
        <p:spPr bwMode="auto">
          <a:xfrm>
            <a:off x="6096000" y="3962400"/>
            <a:ext cx="1847850" cy="295275"/>
          </a:xfrm>
          <a:prstGeom prst="rect">
            <a:avLst/>
          </a:prstGeom>
          <a:noFill/>
          <a:ln w="9525">
            <a:noFill/>
            <a:miter lim="800000"/>
            <a:headEnd/>
            <a:tailEnd/>
          </a:ln>
          <a:effectLst/>
        </p:spPr>
      </p:pic>
      <p:pic>
        <p:nvPicPr>
          <p:cNvPr id="12294" name="Picture 6"/>
          <p:cNvPicPr>
            <a:picLocks noChangeAspect="1" noChangeArrowheads="1"/>
          </p:cNvPicPr>
          <p:nvPr/>
        </p:nvPicPr>
        <p:blipFill>
          <a:blip r:embed="rId6"/>
          <a:srcRect/>
          <a:stretch>
            <a:fillRect/>
          </a:stretch>
        </p:blipFill>
        <p:spPr bwMode="auto">
          <a:xfrm>
            <a:off x="6096000" y="5105400"/>
            <a:ext cx="1743075" cy="266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12. </a:t>
            </a:r>
            <a:r>
              <a:rPr lang="en-US" sz="3200" dirty="0" err="1" smtClean="0"/>
              <a:t>Rangkaian</a:t>
            </a:r>
            <a:r>
              <a:rPr lang="en-US" sz="3200" dirty="0" smtClean="0"/>
              <a:t> </a:t>
            </a:r>
            <a:r>
              <a:rPr lang="en-US" sz="3200" dirty="0" err="1" smtClean="0"/>
              <a:t>Lengkap</a:t>
            </a:r>
            <a:r>
              <a:rPr lang="en-US" sz="3200" dirty="0" smtClean="0"/>
              <a:t> Full Adder </a:t>
            </a:r>
            <a:r>
              <a:rPr lang="en-US" sz="3200" dirty="0" err="1" smtClean="0"/>
              <a:t>dan</a:t>
            </a:r>
            <a:r>
              <a:rPr lang="en-US" sz="3200" dirty="0" smtClean="0"/>
              <a:t> register</a:t>
            </a:r>
            <a:endParaRPr lang="en-US" sz="32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29</a:t>
            </a:fld>
            <a:endParaRPr lang="en-US"/>
          </a:p>
        </p:txBody>
      </p:sp>
      <p:pic>
        <p:nvPicPr>
          <p:cNvPr id="13314" name="Picture 2"/>
          <p:cNvPicPr>
            <a:picLocks noChangeAspect="1" noChangeArrowheads="1"/>
          </p:cNvPicPr>
          <p:nvPr/>
        </p:nvPicPr>
        <p:blipFill>
          <a:blip r:embed="rId2"/>
          <a:srcRect/>
          <a:stretch>
            <a:fillRect/>
          </a:stretch>
        </p:blipFill>
        <p:spPr bwMode="auto">
          <a:xfrm>
            <a:off x="152400" y="838200"/>
            <a:ext cx="4419600" cy="38100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85800" y="4572000"/>
            <a:ext cx="3124200" cy="1517857"/>
          </a:xfrm>
          <a:prstGeom prst="rect">
            <a:avLst/>
          </a:prstGeom>
          <a:noFill/>
          <a:ln w="9525">
            <a:noFill/>
            <a:miter lim="800000"/>
            <a:headEnd/>
            <a:tailEnd/>
          </a:ln>
          <a:effectLst/>
        </p:spPr>
      </p:pic>
      <p:pic>
        <p:nvPicPr>
          <p:cNvPr id="13316" name="Picture 4"/>
          <p:cNvPicPr>
            <a:picLocks noChangeAspect="1" noChangeArrowheads="1"/>
          </p:cNvPicPr>
          <p:nvPr/>
        </p:nvPicPr>
        <p:blipFill>
          <a:blip r:embed="rId4"/>
          <a:srcRect/>
          <a:stretch>
            <a:fillRect/>
          </a:stretch>
        </p:blipFill>
        <p:spPr bwMode="auto">
          <a:xfrm>
            <a:off x="228600" y="6248400"/>
            <a:ext cx="5324475" cy="419100"/>
          </a:xfrm>
          <a:prstGeom prst="rect">
            <a:avLst/>
          </a:prstGeom>
          <a:noFill/>
          <a:ln w="9525">
            <a:noFill/>
            <a:miter lim="800000"/>
            <a:headEnd/>
            <a:tailEnd/>
          </a:ln>
          <a:effectLst/>
        </p:spPr>
      </p:pic>
      <p:sp>
        <p:nvSpPr>
          <p:cNvPr id="8" name="TextBox 7"/>
          <p:cNvSpPr txBox="1"/>
          <p:nvPr/>
        </p:nvSpPr>
        <p:spPr>
          <a:xfrm>
            <a:off x="4724400" y="914400"/>
            <a:ext cx="4419600" cy="5509200"/>
          </a:xfrm>
          <a:prstGeom prst="rect">
            <a:avLst/>
          </a:prstGeom>
          <a:noFill/>
        </p:spPr>
        <p:txBody>
          <a:bodyPr wrap="square" rtlCol="0">
            <a:spAutoFit/>
          </a:bodyPr>
          <a:lstStyle/>
          <a:p>
            <a:pPr marL="342900" indent="-342900"/>
            <a:r>
              <a:rPr lang="en-US" sz="1600" dirty="0" err="1" smtClean="0"/>
              <a:t>Contoh</a:t>
            </a:r>
            <a:r>
              <a:rPr lang="en-US" sz="1600" dirty="0" smtClean="0"/>
              <a:t>: 1001 + 0101</a:t>
            </a:r>
          </a:p>
          <a:p>
            <a:pPr marL="342900" indent="-342900">
              <a:buAutoNum type="arabicParenR"/>
            </a:pPr>
            <a:r>
              <a:rPr lang="en-US" sz="1600" dirty="0" smtClean="0"/>
              <a:t>[A] = 0000. </a:t>
            </a:r>
            <a:r>
              <a:rPr lang="en-US" sz="1600" dirty="0" err="1" smtClean="0"/>
              <a:t>Pulsa</a:t>
            </a:r>
            <a:r>
              <a:rPr lang="en-US" sz="1600" dirty="0" smtClean="0"/>
              <a:t>              </a:t>
            </a:r>
            <a:r>
              <a:rPr lang="en-US" sz="1600" dirty="0" err="1" smtClean="0"/>
              <a:t>diterapkan</a:t>
            </a:r>
            <a:r>
              <a:rPr lang="en-US" sz="1600" dirty="0" smtClean="0"/>
              <a:t>  </a:t>
            </a:r>
            <a:r>
              <a:rPr lang="en-US" sz="1600" dirty="0" err="1" smtClean="0"/>
              <a:t>ke</a:t>
            </a:r>
            <a:r>
              <a:rPr lang="en-US" sz="1600" dirty="0" smtClean="0"/>
              <a:t> </a:t>
            </a:r>
            <a:r>
              <a:rPr lang="en-US" sz="1600" dirty="0" err="1" smtClean="0"/>
              <a:t>masukan</a:t>
            </a:r>
            <a:r>
              <a:rPr lang="en-US" sz="1600" dirty="0" smtClean="0"/>
              <a:t> </a:t>
            </a:r>
            <a:r>
              <a:rPr lang="en-US" sz="1600" dirty="0" err="1" smtClean="0"/>
              <a:t>asinkron</a:t>
            </a:r>
            <a:r>
              <a:rPr lang="en-US" sz="1600" dirty="0" smtClean="0"/>
              <a:t>            </a:t>
            </a:r>
            <a:r>
              <a:rPr lang="en-US" sz="1600" dirty="0" err="1" smtClean="0"/>
              <a:t>pada</a:t>
            </a:r>
            <a:r>
              <a:rPr lang="en-US" sz="1600" dirty="0" smtClean="0"/>
              <a:t> </a:t>
            </a:r>
            <a:r>
              <a:rPr lang="en-US" sz="1600" dirty="0" err="1" smtClean="0"/>
              <a:t>tiap</a:t>
            </a:r>
            <a:r>
              <a:rPr lang="en-US" sz="1600" dirty="0" smtClean="0"/>
              <a:t> FF </a:t>
            </a:r>
            <a:r>
              <a:rPr lang="en-US" sz="1600" dirty="0" err="1" smtClean="0"/>
              <a:t>pada</a:t>
            </a:r>
            <a:r>
              <a:rPr lang="en-US" sz="1600" dirty="0" smtClean="0"/>
              <a:t> register A. (</a:t>
            </a:r>
            <a:r>
              <a:rPr lang="en-US" sz="1600" i="1" dirty="0" smtClean="0"/>
              <a:t>t</a:t>
            </a:r>
            <a:r>
              <a:rPr lang="en-US" sz="1600" baseline="-25000" dirty="0" smtClean="0"/>
              <a:t>1</a:t>
            </a:r>
            <a:r>
              <a:rPr lang="en-US" sz="1600" dirty="0" smtClean="0"/>
              <a:t>).</a:t>
            </a:r>
          </a:p>
          <a:p>
            <a:pPr marL="342900" indent="-342900">
              <a:buAutoNum type="arabicParenR"/>
            </a:pPr>
            <a:r>
              <a:rPr lang="en-US" sz="1600" dirty="0" smtClean="0"/>
              <a:t> [M] → [B] (</a:t>
            </a:r>
            <a:r>
              <a:rPr lang="en-US" sz="1600" dirty="0" err="1" smtClean="0"/>
              <a:t>isi</a:t>
            </a:r>
            <a:r>
              <a:rPr lang="en-US" sz="1600" dirty="0" smtClean="0"/>
              <a:t> register M (</a:t>
            </a:r>
            <a:r>
              <a:rPr lang="en-US" sz="1600" dirty="0" err="1" smtClean="0"/>
              <a:t>memori</a:t>
            </a:r>
            <a:r>
              <a:rPr lang="en-US" sz="1600" dirty="0" smtClean="0"/>
              <a:t>) </a:t>
            </a:r>
            <a:r>
              <a:rPr lang="en-US" sz="1600" dirty="0" err="1" smtClean="0"/>
              <a:t>ditransfer</a:t>
            </a:r>
            <a:r>
              <a:rPr lang="en-US" sz="1600" dirty="0" smtClean="0"/>
              <a:t> </a:t>
            </a:r>
            <a:r>
              <a:rPr lang="en-US" sz="1600" dirty="0" err="1" smtClean="0"/>
              <a:t>ke</a:t>
            </a:r>
            <a:r>
              <a:rPr lang="en-US" sz="1600" dirty="0" smtClean="0"/>
              <a:t> register B) : </a:t>
            </a:r>
            <a:r>
              <a:rPr lang="en-US" sz="1600" dirty="0" err="1" smtClean="0"/>
              <a:t>angka</a:t>
            </a:r>
            <a:r>
              <a:rPr lang="en-US" sz="1600" dirty="0" smtClean="0"/>
              <a:t> </a:t>
            </a:r>
            <a:r>
              <a:rPr lang="en-US" sz="1600" dirty="0" err="1" smtClean="0"/>
              <a:t>biner</a:t>
            </a:r>
            <a:r>
              <a:rPr lang="en-US" sz="1600" dirty="0" smtClean="0"/>
              <a:t> 1001 </a:t>
            </a:r>
            <a:r>
              <a:rPr lang="en-US" sz="1600" dirty="0" err="1" smtClean="0"/>
              <a:t>di</a:t>
            </a:r>
            <a:r>
              <a:rPr lang="en-US" sz="1600" dirty="0" smtClean="0"/>
              <a:t>-</a:t>
            </a:r>
            <a:r>
              <a:rPr lang="en-US" sz="1600" i="1" dirty="0" smtClean="0"/>
              <a:t>load</a:t>
            </a:r>
            <a:r>
              <a:rPr lang="en-US" sz="1600" dirty="0" smtClean="0"/>
              <a:t> </a:t>
            </a:r>
            <a:r>
              <a:rPr lang="en-US" sz="1600" dirty="0" err="1" smtClean="0"/>
              <a:t>ke</a:t>
            </a:r>
            <a:r>
              <a:rPr lang="en-US" sz="1600" dirty="0" smtClean="0"/>
              <a:t> register B </a:t>
            </a:r>
            <a:r>
              <a:rPr lang="en-US" sz="1600" dirty="0" err="1" smtClean="0"/>
              <a:t>saat</a:t>
            </a:r>
            <a:r>
              <a:rPr lang="en-US" sz="1600" dirty="0" smtClean="0"/>
              <a:t> </a:t>
            </a:r>
            <a:r>
              <a:rPr lang="en-US" sz="1600" i="1" dirty="0" smtClean="0"/>
              <a:t>PGT</a:t>
            </a:r>
            <a:r>
              <a:rPr lang="en-US" sz="1600" dirty="0" smtClean="0"/>
              <a:t> </a:t>
            </a:r>
            <a:r>
              <a:rPr lang="en-US" sz="1600" dirty="0" err="1" smtClean="0"/>
              <a:t>dari</a:t>
            </a:r>
            <a:r>
              <a:rPr lang="en-US" sz="1600" dirty="0" smtClean="0"/>
              <a:t> </a:t>
            </a:r>
            <a:r>
              <a:rPr lang="en-US" sz="1600" dirty="0" err="1" smtClean="0"/>
              <a:t>pulsa</a:t>
            </a:r>
            <a:r>
              <a:rPr lang="en-US" sz="1600" dirty="0" smtClean="0"/>
              <a:t> LOAD </a:t>
            </a:r>
            <a:r>
              <a:rPr lang="en-US" sz="1600" dirty="0" err="1" smtClean="0"/>
              <a:t>saat</a:t>
            </a:r>
            <a:r>
              <a:rPr lang="en-US" sz="1600" dirty="0" smtClean="0"/>
              <a:t> </a:t>
            </a:r>
            <a:r>
              <a:rPr lang="en-US" sz="1600" i="1" dirty="0" smtClean="0"/>
              <a:t>t</a:t>
            </a:r>
            <a:r>
              <a:rPr lang="en-US" sz="1600" baseline="-25000" dirty="0" smtClean="0"/>
              <a:t>2</a:t>
            </a:r>
            <a:endParaRPr lang="en-US" sz="1600" dirty="0" smtClean="0"/>
          </a:p>
          <a:p>
            <a:pPr marL="342900" indent="-342900">
              <a:buAutoNum type="arabicParenR"/>
            </a:pPr>
            <a:r>
              <a:rPr lang="en-US" sz="1600" dirty="0" smtClean="0"/>
              <a:t>[S]*→ [B]. </a:t>
            </a:r>
            <a:r>
              <a:rPr lang="en-US" sz="1600" dirty="0" err="1" smtClean="0"/>
              <a:t>Dengan</a:t>
            </a:r>
            <a:r>
              <a:rPr lang="en-US" sz="1600" dirty="0" smtClean="0"/>
              <a:t> [B] = 1001 </a:t>
            </a:r>
            <a:r>
              <a:rPr lang="en-US" sz="1600" dirty="0" err="1" smtClean="0"/>
              <a:t>dan</a:t>
            </a:r>
            <a:r>
              <a:rPr lang="en-US" sz="1600" dirty="0" smtClean="0"/>
              <a:t> [A] = 0000, full adder </a:t>
            </a:r>
            <a:r>
              <a:rPr lang="en-US" sz="1600" dirty="0" err="1" smtClean="0"/>
              <a:t>menghasilkan</a:t>
            </a:r>
            <a:r>
              <a:rPr lang="en-US" sz="1600" dirty="0" smtClean="0"/>
              <a:t> </a:t>
            </a:r>
            <a:r>
              <a:rPr lang="en-US" sz="1600" dirty="0" err="1" smtClean="0"/>
              <a:t>keluaran</a:t>
            </a:r>
            <a:r>
              <a:rPr lang="en-US" sz="1600" dirty="0" smtClean="0"/>
              <a:t> 1001, </a:t>
            </a:r>
            <a:r>
              <a:rPr lang="en-US" sz="1600" dirty="0" err="1" smtClean="0"/>
              <a:t>atau</a:t>
            </a:r>
            <a:r>
              <a:rPr lang="en-US" sz="1600" dirty="0" smtClean="0"/>
              <a:t> [S] = 1001. </a:t>
            </a:r>
            <a:r>
              <a:rPr lang="en-US" sz="1600" dirty="0" err="1" smtClean="0"/>
              <a:t>Hasil</a:t>
            </a:r>
            <a:r>
              <a:rPr lang="en-US" sz="1600" dirty="0" smtClean="0"/>
              <a:t> </a:t>
            </a:r>
            <a:r>
              <a:rPr lang="en-US" sz="1600" dirty="0" err="1" smtClean="0"/>
              <a:t>ini</a:t>
            </a:r>
            <a:r>
              <a:rPr lang="en-US" sz="1600" dirty="0" smtClean="0"/>
              <a:t> </a:t>
            </a:r>
            <a:r>
              <a:rPr lang="en-US" sz="1600" dirty="0" err="1" smtClean="0"/>
              <a:t>ditransfer</a:t>
            </a:r>
            <a:r>
              <a:rPr lang="en-US" sz="1600" dirty="0" smtClean="0"/>
              <a:t> </a:t>
            </a:r>
            <a:r>
              <a:rPr lang="en-US" sz="1600" dirty="0" err="1" smtClean="0"/>
              <a:t>ke</a:t>
            </a:r>
            <a:r>
              <a:rPr lang="en-US" sz="1600" dirty="0" smtClean="0"/>
              <a:t> register A </a:t>
            </a:r>
            <a:r>
              <a:rPr lang="en-US" sz="1600" dirty="0" err="1" smtClean="0"/>
              <a:t>saat</a:t>
            </a:r>
            <a:r>
              <a:rPr lang="en-US" sz="1600" dirty="0" smtClean="0"/>
              <a:t> PGT </a:t>
            </a:r>
            <a:r>
              <a:rPr lang="en-US" sz="1600" dirty="0" err="1" smtClean="0"/>
              <a:t>pada</a:t>
            </a:r>
            <a:r>
              <a:rPr lang="en-US" sz="1600" dirty="0" smtClean="0"/>
              <a:t> </a:t>
            </a:r>
            <a:r>
              <a:rPr lang="en-US" sz="1600" dirty="0" err="1" smtClean="0"/>
              <a:t>pulsa</a:t>
            </a:r>
            <a:r>
              <a:rPr lang="en-US" sz="1600" dirty="0" smtClean="0"/>
              <a:t> TRANSFER </a:t>
            </a:r>
            <a:r>
              <a:rPr lang="en-US" sz="1600" dirty="0" err="1" smtClean="0"/>
              <a:t>saat</a:t>
            </a:r>
            <a:r>
              <a:rPr lang="en-US" sz="1600" dirty="0" smtClean="0"/>
              <a:t> </a:t>
            </a:r>
            <a:r>
              <a:rPr lang="en-US" sz="1600" i="1" dirty="0" smtClean="0"/>
              <a:t>t</a:t>
            </a:r>
            <a:r>
              <a:rPr lang="en-US" sz="1600" baseline="-25000" dirty="0" smtClean="0"/>
              <a:t>3</a:t>
            </a:r>
            <a:r>
              <a:rPr lang="en-US" sz="1600" i="1" dirty="0" smtClean="0"/>
              <a:t>. </a:t>
            </a:r>
            <a:r>
              <a:rPr lang="en-US" sz="1600" dirty="0" smtClean="0"/>
              <a:t>[A] = 1001</a:t>
            </a:r>
          </a:p>
          <a:p>
            <a:pPr marL="342900" indent="-342900">
              <a:buAutoNum type="arabicParenR"/>
            </a:pPr>
            <a:r>
              <a:rPr lang="en-US" sz="1600" dirty="0" smtClean="0"/>
              <a:t>[M] → [B] </a:t>
            </a:r>
            <a:r>
              <a:rPr lang="en-US" sz="1600" dirty="0" err="1" smtClean="0"/>
              <a:t>bilangan</a:t>
            </a:r>
            <a:r>
              <a:rPr lang="en-US" sz="1600" dirty="0" smtClean="0"/>
              <a:t> </a:t>
            </a:r>
            <a:r>
              <a:rPr lang="en-US" sz="1600" dirty="0" err="1" smtClean="0"/>
              <a:t>biner</a:t>
            </a:r>
            <a:r>
              <a:rPr lang="en-US" sz="1600" dirty="0" smtClean="0"/>
              <a:t> </a:t>
            </a:r>
            <a:r>
              <a:rPr lang="en-US" sz="1600" dirty="0" err="1" smtClean="0"/>
              <a:t>kedua</a:t>
            </a:r>
            <a:r>
              <a:rPr lang="en-US" sz="1600" dirty="0" smtClean="0"/>
              <a:t> </a:t>
            </a:r>
            <a:r>
              <a:rPr lang="en-US" sz="1600" dirty="0" err="1" smtClean="0"/>
              <a:t>ditransfer</a:t>
            </a:r>
            <a:r>
              <a:rPr lang="en-US" sz="1600" dirty="0" smtClean="0"/>
              <a:t> </a:t>
            </a:r>
            <a:r>
              <a:rPr lang="en-US" sz="1600" dirty="0" err="1" smtClean="0"/>
              <a:t>saat</a:t>
            </a:r>
            <a:r>
              <a:rPr lang="en-US" sz="1600" dirty="0" smtClean="0"/>
              <a:t> PGT </a:t>
            </a:r>
            <a:r>
              <a:rPr lang="en-US" sz="1600" dirty="0" err="1" smtClean="0"/>
              <a:t>pada</a:t>
            </a:r>
            <a:r>
              <a:rPr lang="en-US" sz="1600" dirty="0" smtClean="0"/>
              <a:t> </a:t>
            </a:r>
            <a:r>
              <a:rPr lang="en-US" sz="1600" dirty="0" err="1" smtClean="0"/>
              <a:t>pulsa</a:t>
            </a:r>
            <a:r>
              <a:rPr lang="en-US" sz="1600" dirty="0" smtClean="0"/>
              <a:t> LOAD </a:t>
            </a:r>
            <a:r>
              <a:rPr lang="en-US" sz="1600" dirty="0" err="1" smtClean="0"/>
              <a:t>kedua</a:t>
            </a:r>
            <a:r>
              <a:rPr lang="en-US" sz="1600" dirty="0" smtClean="0"/>
              <a:t> </a:t>
            </a:r>
            <a:r>
              <a:rPr lang="en-US" sz="1600" dirty="0" err="1" smtClean="0"/>
              <a:t>saat</a:t>
            </a:r>
            <a:r>
              <a:rPr lang="en-US" sz="1600" dirty="0" smtClean="0"/>
              <a:t> </a:t>
            </a:r>
            <a:r>
              <a:rPr lang="en-US" sz="1600" i="1" dirty="0" smtClean="0"/>
              <a:t>t</a:t>
            </a:r>
            <a:r>
              <a:rPr lang="en-US" sz="1600" baseline="-25000" dirty="0" smtClean="0"/>
              <a:t>4</a:t>
            </a:r>
            <a:r>
              <a:rPr lang="en-US" sz="1600" i="1" dirty="0" smtClean="0"/>
              <a:t>. </a:t>
            </a:r>
            <a:r>
              <a:rPr lang="en-US" sz="1600" dirty="0" smtClean="0"/>
              <a:t>[B] = 0101</a:t>
            </a:r>
          </a:p>
          <a:p>
            <a:pPr marL="342900" indent="-342900">
              <a:buAutoNum type="arabicParenR"/>
            </a:pPr>
            <a:r>
              <a:rPr lang="en-US" sz="1600" dirty="0" smtClean="0"/>
              <a:t>[S] → [A]. </a:t>
            </a:r>
            <a:r>
              <a:rPr lang="en-US" sz="1600" dirty="0" err="1" smtClean="0"/>
              <a:t>Dengan</a:t>
            </a:r>
            <a:r>
              <a:rPr lang="en-US" sz="1600" dirty="0" smtClean="0"/>
              <a:t> [B] = 0101 </a:t>
            </a:r>
            <a:r>
              <a:rPr lang="en-US" sz="1600" dirty="0" err="1" smtClean="0"/>
              <a:t>dan</a:t>
            </a:r>
            <a:r>
              <a:rPr lang="en-US" sz="1600" dirty="0" smtClean="0"/>
              <a:t> [A] = 1001 full adder </a:t>
            </a:r>
            <a:r>
              <a:rPr lang="en-US" sz="1600" dirty="0" err="1" smtClean="0"/>
              <a:t>menghasilkan</a:t>
            </a:r>
            <a:r>
              <a:rPr lang="en-US" sz="1600" dirty="0" smtClean="0"/>
              <a:t> [S] = 1110. </a:t>
            </a:r>
            <a:r>
              <a:rPr lang="en-US" sz="1600" dirty="0" err="1" smtClean="0"/>
              <a:t>Keluaran</a:t>
            </a:r>
            <a:r>
              <a:rPr lang="en-US" sz="1600" dirty="0" smtClean="0"/>
              <a:t> </a:t>
            </a:r>
            <a:r>
              <a:rPr lang="en-US" sz="1600" dirty="0" err="1" smtClean="0"/>
              <a:t>ini</a:t>
            </a:r>
            <a:r>
              <a:rPr lang="en-US" sz="1600" dirty="0" smtClean="0"/>
              <a:t> </a:t>
            </a:r>
            <a:r>
              <a:rPr lang="en-US" sz="1600" dirty="0" err="1" smtClean="0"/>
              <a:t>ditransfer</a:t>
            </a:r>
            <a:r>
              <a:rPr lang="en-US" sz="1600" dirty="0" smtClean="0"/>
              <a:t> </a:t>
            </a:r>
            <a:r>
              <a:rPr lang="en-US" sz="1600" dirty="0" err="1" smtClean="0"/>
              <a:t>ke</a:t>
            </a:r>
            <a:r>
              <a:rPr lang="en-US" sz="1600" dirty="0" smtClean="0"/>
              <a:t> register A </a:t>
            </a:r>
            <a:r>
              <a:rPr lang="en-US" sz="1600" dirty="0" err="1" smtClean="0"/>
              <a:t>ketika</a:t>
            </a:r>
            <a:r>
              <a:rPr lang="en-US" sz="1600" dirty="0" smtClean="0"/>
              <a:t> </a:t>
            </a:r>
            <a:r>
              <a:rPr lang="en-US" sz="1600" dirty="0" err="1" smtClean="0"/>
              <a:t>pulsa</a:t>
            </a:r>
            <a:r>
              <a:rPr lang="en-US" sz="1600" dirty="0" smtClean="0"/>
              <a:t> TRANSFER </a:t>
            </a:r>
            <a:r>
              <a:rPr lang="en-US" sz="1600" dirty="0" err="1" smtClean="0"/>
              <a:t>kedua</a:t>
            </a:r>
            <a:r>
              <a:rPr lang="en-US" sz="1600" dirty="0" smtClean="0"/>
              <a:t> </a:t>
            </a:r>
            <a:r>
              <a:rPr lang="en-US" sz="1600" dirty="0" err="1" smtClean="0"/>
              <a:t>muncul</a:t>
            </a:r>
            <a:r>
              <a:rPr lang="en-US" sz="1600" dirty="0" smtClean="0"/>
              <a:t> </a:t>
            </a:r>
            <a:r>
              <a:rPr lang="en-US" sz="1600" dirty="0" err="1" smtClean="0"/>
              <a:t>saat</a:t>
            </a:r>
            <a:r>
              <a:rPr lang="en-US" sz="1600" dirty="0" smtClean="0"/>
              <a:t> </a:t>
            </a:r>
            <a:r>
              <a:rPr lang="en-US" sz="1600" i="1" dirty="0" smtClean="0"/>
              <a:t>t</a:t>
            </a:r>
            <a:r>
              <a:rPr lang="en-US" sz="1600" baseline="-25000" dirty="0" smtClean="0"/>
              <a:t>5</a:t>
            </a:r>
            <a:r>
              <a:rPr lang="en-US" sz="1600" i="1" dirty="0" smtClean="0"/>
              <a:t>. </a:t>
            </a:r>
            <a:r>
              <a:rPr lang="en-US" sz="1600" dirty="0" smtClean="0"/>
              <a:t>[A] = 1110</a:t>
            </a:r>
          </a:p>
          <a:p>
            <a:pPr marL="342900" indent="-342900">
              <a:buAutoNum type="arabicParenR"/>
            </a:pPr>
            <a:r>
              <a:rPr lang="en-US" sz="1600" dirty="0" err="1" smtClean="0"/>
              <a:t>Pada</a:t>
            </a:r>
            <a:r>
              <a:rPr lang="en-US" sz="1600" dirty="0" smtClean="0"/>
              <a:t> </a:t>
            </a:r>
            <a:r>
              <a:rPr lang="en-US" sz="1600" dirty="0" err="1" smtClean="0"/>
              <a:t>titik</a:t>
            </a:r>
            <a:r>
              <a:rPr lang="en-US" sz="1600" dirty="0" smtClean="0"/>
              <a:t> </a:t>
            </a:r>
            <a:r>
              <a:rPr lang="en-US" sz="1600" dirty="0" err="1" smtClean="0"/>
              <a:t>ini</a:t>
            </a:r>
            <a:r>
              <a:rPr lang="en-US" sz="1600" dirty="0" smtClean="0"/>
              <a:t> </a:t>
            </a:r>
            <a:r>
              <a:rPr lang="en-US" sz="1600" dirty="0" err="1" smtClean="0"/>
              <a:t>hasil</a:t>
            </a:r>
            <a:r>
              <a:rPr lang="en-US" sz="1600" dirty="0" smtClean="0"/>
              <a:t> </a:t>
            </a:r>
            <a:r>
              <a:rPr lang="en-US" sz="1600" dirty="0" err="1" smtClean="0"/>
              <a:t>penjumlahan</a:t>
            </a:r>
            <a:r>
              <a:rPr lang="en-US" sz="1600" dirty="0" smtClean="0"/>
              <a:t> </a:t>
            </a:r>
            <a:r>
              <a:rPr lang="en-US" sz="1600" dirty="0" err="1" smtClean="0"/>
              <a:t>dua</a:t>
            </a:r>
            <a:r>
              <a:rPr lang="en-US" sz="1600" dirty="0" smtClean="0"/>
              <a:t> </a:t>
            </a:r>
            <a:r>
              <a:rPr lang="en-US" sz="1600" dirty="0" err="1" smtClean="0"/>
              <a:t>bilangan</a:t>
            </a:r>
            <a:r>
              <a:rPr lang="en-US" sz="1600" dirty="0" smtClean="0"/>
              <a:t> </a:t>
            </a:r>
            <a:r>
              <a:rPr lang="en-US" sz="1600" dirty="0" err="1" smtClean="0"/>
              <a:t>biner</a:t>
            </a:r>
            <a:r>
              <a:rPr lang="en-US" sz="1600" dirty="0" smtClean="0"/>
              <a:t> </a:t>
            </a:r>
            <a:r>
              <a:rPr lang="en-US" sz="1600" dirty="0" err="1" smtClean="0"/>
              <a:t>ini</a:t>
            </a:r>
            <a:r>
              <a:rPr lang="en-US" sz="1600" dirty="0" smtClean="0"/>
              <a:t> </a:t>
            </a:r>
            <a:r>
              <a:rPr lang="en-US" sz="1600" dirty="0" err="1" smtClean="0"/>
              <a:t>dalam</a:t>
            </a:r>
            <a:r>
              <a:rPr lang="en-US" sz="1600" dirty="0" smtClean="0"/>
              <a:t> </a:t>
            </a:r>
            <a:r>
              <a:rPr lang="en-US" sz="1600" dirty="0" err="1" smtClean="0"/>
              <a:t>akumulator</a:t>
            </a:r>
            <a:r>
              <a:rPr lang="en-US" sz="1600" dirty="0" smtClean="0"/>
              <a:t>.  </a:t>
            </a:r>
            <a:r>
              <a:rPr lang="en-US" sz="1600" dirty="0" err="1" smtClean="0"/>
              <a:t>Biasanya</a:t>
            </a:r>
            <a:r>
              <a:rPr lang="en-US" sz="1600" dirty="0" smtClean="0"/>
              <a:t> </a:t>
            </a:r>
            <a:r>
              <a:rPr lang="en-US" sz="1600" dirty="0" err="1" smtClean="0"/>
              <a:t>isi</a:t>
            </a:r>
            <a:r>
              <a:rPr lang="en-US" sz="1600" dirty="0" smtClean="0"/>
              <a:t> register </a:t>
            </a:r>
            <a:r>
              <a:rPr lang="en-US" sz="1600" dirty="0" err="1" smtClean="0"/>
              <a:t>akumulator</a:t>
            </a:r>
            <a:r>
              <a:rPr lang="en-US" sz="1600" dirty="0" smtClean="0"/>
              <a:t> </a:t>
            </a:r>
            <a:r>
              <a:rPr lang="en-US" sz="1600" dirty="0" err="1" smtClean="0"/>
              <a:t>ini</a:t>
            </a:r>
            <a:r>
              <a:rPr lang="en-US" sz="1600" dirty="0" smtClean="0"/>
              <a:t> </a:t>
            </a:r>
            <a:r>
              <a:rPr lang="en-US" sz="1600" dirty="0" err="1" smtClean="0"/>
              <a:t>kemudian</a:t>
            </a:r>
            <a:r>
              <a:rPr lang="en-US" sz="1600" dirty="0" smtClean="0"/>
              <a:t> </a:t>
            </a:r>
            <a:r>
              <a:rPr lang="en-US" sz="1600" dirty="0" err="1" smtClean="0"/>
              <a:t>ditransfer</a:t>
            </a:r>
            <a:r>
              <a:rPr lang="en-US" sz="1600" dirty="0" smtClean="0"/>
              <a:t> </a:t>
            </a:r>
            <a:r>
              <a:rPr lang="en-US" sz="1600" dirty="0" err="1" smtClean="0"/>
              <a:t>ke</a:t>
            </a:r>
            <a:r>
              <a:rPr lang="en-US" sz="1600" dirty="0" smtClean="0"/>
              <a:t> </a:t>
            </a:r>
            <a:r>
              <a:rPr lang="en-US" sz="1600" dirty="0" err="1" smtClean="0"/>
              <a:t>memori</a:t>
            </a:r>
            <a:r>
              <a:rPr lang="en-US" sz="1600" dirty="0" smtClean="0"/>
              <a:t>. </a:t>
            </a:r>
            <a:r>
              <a:rPr lang="en-US" sz="1600" dirty="0" err="1" smtClean="0"/>
              <a:t>Gambar</a:t>
            </a:r>
            <a:r>
              <a:rPr lang="en-US" sz="1600" dirty="0" smtClean="0"/>
              <a:t> </a:t>
            </a:r>
            <a:r>
              <a:rPr lang="en-US" sz="1600" dirty="0" err="1" smtClean="0"/>
              <a:t>di</a:t>
            </a:r>
            <a:r>
              <a:rPr lang="en-US" sz="1600" dirty="0" smtClean="0"/>
              <a:t> </a:t>
            </a:r>
            <a:r>
              <a:rPr lang="en-US" sz="1600" dirty="0" err="1" smtClean="0"/>
              <a:t>samping</a:t>
            </a:r>
            <a:r>
              <a:rPr lang="en-US" sz="1600" dirty="0" smtClean="0"/>
              <a:t> </a:t>
            </a:r>
            <a:r>
              <a:rPr lang="en-US" sz="1600" dirty="0" err="1" smtClean="0"/>
              <a:t>tidak</a:t>
            </a:r>
            <a:r>
              <a:rPr lang="en-US" sz="1600" dirty="0" smtClean="0"/>
              <a:t> </a:t>
            </a:r>
            <a:r>
              <a:rPr lang="en-US" sz="1600" dirty="0" err="1" smtClean="0"/>
              <a:t>memperlihatkan</a:t>
            </a:r>
            <a:r>
              <a:rPr lang="en-US" sz="1600" dirty="0" smtClean="0"/>
              <a:t> </a:t>
            </a:r>
            <a:r>
              <a:rPr lang="en-US" sz="1600" dirty="0" err="1" smtClean="0"/>
              <a:t>rangkaian</a:t>
            </a:r>
            <a:r>
              <a:rPr lang="en-US" sz="1600" dirty="0" smtClean="0"/>
              <a:t> </a:t>
            </a:r>
            <a:r>
              <a:rPr lang="en-US" sz="1600" dirty="0" err="1" smtClean="0"/>
              <a:t>untuk</a:t>
            </a:r>
            <a:r>
              <a:rPr lang="en-US" sz="1600" dirty="0" smtClean="0"/>
              <a:t>: [M] → [A]</a:t>
            </a:r>
          </a:p>
        </p:txBody>
      </p:sp>
      <p:pic>
        <p:nvPicPr>
          <p:cNvPr id="13317" name="Picture 5"/>
          <p:cNvPicPr>
            <a:picLocks noChangeAspect="1" noChangeArrowheads="1"/>
          </p:cNvPicPr>
          <p:nvPr/>
        </p:nvPicPr>
        <p:blipFill>
          <a:blip r:embed="rId5"/>
          <a:srcRect/>
          <a:stretch>
            <a:fillRect/>
          </a:stretch>
        </p:blipFill>
        <p:spPr bwMode="auto">
          <a:xfrm>
            <a:off x="6629400" y="1295400"/>
            <a:ext cx="457200" cy="168442"/>
          </a:xfrm>
          <a:prstGeom prst="rect">
            <a:avLst/>
          </a:prstGeom>
          <a:noFill/>
          <a:ln w="9525">
            <a:noFill/>
            <a:miter lim="800000"/>
            <a:headEnd/>
            <a:tailEnd/>
          </a:ln>
          <a:effectLst/>
        </p:spPr>
      </p:pic>
      <p:pic>
        <p:nvPicPr>
          <p:cNvPr id="13318" name="Picture 6"/>
          <p:cNvPicPr>
            <a:picLocks noChangeAspect="1" noChangeArrowheads="1"/>
          </p:cNvPicPr>
          <p:nvPr/>
        </p:nvPicPr>
        <p:blipFill>
          <a:blip r:embed="rId6"/>
          <a:srcRect/>
          <a:stretch>
            <a:fillRect/>
          </a:stretch>
        </p:blipFill>
        <p:spPr bwMode="auto">
          <a:xfrm>
            <a:off x="6705600" y="1524000"/>
            <a:ext cx="381000" cy="1987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2. </a:t>
            </a:r>
            <a:r>
              <a:rPr lang="en-US" sz="3200" dirty="0" err="1" smtClean="0"/>
              <a:t>Representasi</a:t>
            </a:r>
            <a:r>
              <a:rPr lang="en-US" sz="3200" dirty="0" smtClean="0"/>
              <a:t> </a:t>
            </a:r>
            <a:r>
              <a:rPr lang="en-US" sz="3200" dirty="0" err="1" smtClean="0"/>
              <a:t>bilangan</a:t>
            </a:r>
            <a:r>
              <a:rPr lang="en-US" sz="3200" dirty="0" smtClean="0"/>
              <a:t> </a:t>
            </a:r>
            <a:r>
              <a:rPr lang="en-US" sz="3200" dirty="0" err="1" smtClean="0"/>
              <a:t>biner</a:t>
            </a:r>
            <a:r>
              <a:rPr lang="en-US" sz="3200" dirty="0" smtClean="0"/>
              <a:t> </a:t>
            </a:r>
            <a:r>
              <a:rPr lang="en-US" sz="3200" dirty="0" err="1" smtClean="0"/>
              <a:t>bertanda</a:t>
            </a:r>
            <a:endParaRPr lang="en-US" sz="3200"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err="1" smtClean="0"/>
              <a:t>Bilangan</a:t>
            </a:r>
            <a:r>
              <a:rPr lang="en-US" sz="2000" dirty="0" smtClean="0"/>
              <a:t> </a:t>
            </a:r>
            <a:r>
              <a:rPr lang="en-US" sz="2000" dirty="0" err="1" smtClean="0"/>
              <a:t>biner</a:t>
            </a:r>
            <a:r>
              <a:rPr lang="en-US" sz="2000" dirty="0" smtClean="0"/>
              <a:t> </a:t>
            </a:r>
            <a:r>
              <a:rPr lang="en-US" sz="2000" dirty="0" err="1" smtClean="0"/>
              <a:t>dalam</a:t>
            </a:r>
            <a:r>
              <a:rPr lang="en-US" sz="2000" dirty="0" smtClean="0"/>
              <a:t> </a:t>
            </a:r>
            <a:r>
              <a:rPr lang="en-US" sz="2000" dirty="0" err="1" smtClean="0"/>
              <a:t>komputer</a:t>
            </a:r>
            <a:r>
              <a:rPr lang="en-US" sz="2000" dirty="0" smtClean="0"/>
              <a:t> digital </a:t>
            </a:r>
            <a:r>
              <a:rPr lang="en-US" sz="2000" dirty="0" err="1" smtClean="0"/>
              <a:t>dalam</a:t>
            </a:r>
            <a:r>
              <a:rPr lang="en-US" sz="2000" dirty="0" smtClean="0"/>
              <a:t> </a:t>
            </a:r>
            <a:r>
              <a:rPr lang="en-US" sz="2000" dirty="0" err="1" smtClean="0"/>
              <a:t>perangkat</a:t>
            </a:r>
            <a:r>
              <a:rPr lang="en-US" sz="2000" dirty="0" smtClean="0"/>
              <a:t> </a:t>
            </a:r>
            <a:r>
              <a:rPr lang="en-US" sz="2000" dirty="0" err="1" smtClean="0"/>
              <a:t>biner</a:t>
            </a:r>
            <a:r>
              <a:rPr lang="en-US" sz="2000" dirty="0" smtClean="0"/>
              <a:t> (flip-flop)</a:t>
            </a:r>
          </a:p>
          <a:p>
            <a:r>
              <a:rPr lang="en-US" sz="2000" dirty="0" smtClean="0"/>
              <a:t>1 FF → 1 bit</a:t>
            </a:r>
          </a:p>
          <a:p>
            <a:r>
              <a:rPr lang="en-US" sz="2000" dirty="0" err="1" smtClean="0"/>
              <a:t>Representasi</a:t>
            </a:r>
            <a:r>
              <a:rPr lang="en-US" sz="2000" dirty="0" smtClean="0"/>
              <a:t>  </a:t>
            </a:r>
            <a:r>
              <a:rPr lang="en-US" sz="2000" dirty="0" err="1" smtClean="0"/>
              <a:t>bilangan</a:t>
            </a:r>
            <a:r>
              <a:rPr lang="en-US" sz="2000" dirty="0" smtClean="0"/>
              <a:t> </a:t>
            </a:r>
            <a:r>
              <a:rPr lang="en-US" sz="2000" dirty="0" err="1" smtClean="0"/>
              <a:t>biner</a:t>
            </a:r>
            <a:r>
              <a:rPr lang="en-US" sz="2000" dirty="0" smtClean="0"/>
              <a:t> </a:t>
            </a:r>
            <a:r>
              <a:rPr lang="en-US" sz="2000" dirty="0" err="1" smtClean="0"/>
              <a:t>bertanda</a:t>
            </a:r>
            <a:r>
              <a:rPr lang="en-US" sz="2000" dirty="0" smtClean="0"/>
              <a:t> ( </a:t>
            </a:r>
            <a:r>
              <a:rPr lang="en-US" sz="2000" dirty="0" err="1" smtClean="0"/>
              <a:t>tanda</a:t>
            </a:r>
            <a:r>
              <a:rPr lang="en-US" sz="2000" dirty="0" smtClean="0"/>
              <a:t> + </a:t>
            </a:r>
            <a:r>
              <a:rPr lang="en-US" sz="2000" dirty="0" err="1" smtClean="0"/>
              <a:t>atau</a:t>
            </a:r>
            <a:r>
              <a:rPr lang="en-US" sz="2000" dirty="0" smtClean="0"/>
              <a:t> -) → </a:t>
            </a:r>
            <a:r>
              <a:rPr lang="en-US" sz="2000" smtClean="0"/>
              <a:t>penambahan </a:t>
            </a:r>
            <a:r>
              <a:rPr lang="en-US" sz="2000" dirty="0" smtClean="0"/>
              <a:t>bit </a:t>
            </a:r>
            <a:r>
              <a:rPr lang="en-US" sz="2000" dirty="0" err="1" smtClean="0"/>
              <a:t>penanda</a:t>
            </a:r>
            <a:r>
              <a:rPr lang="en-US" sz="2000" dirty="0" smtClean="0"/>
              <a:t> (</a:t>
            </a:r>
            <a:r>
              <a:rPr lang="en-US" sz="2000" i="1" dirty="0" smtClean="0"/>
              <a:t>sign bit</a:t>
            </a:r>
            <a:r>
              <a:rPr lang="en-US" sz="2000" dirty="0" smtClean="0"/>
              <a:t>)</a:t>
            </a:r>
          </a:p>
          <a:p>
            <a:pPr>
              <a:buNone/>
            </a:pPr>
            <a:r>
              <a:rPr lang="en-US" sz="2000" dirty="0"/>
              <a:t>	</a:t>
            </a:r>
            <a:r>
              <a:rPr lang="en-US" sz="2000" dirty="0" smtClean="0"/>
              <a:t> →  1).  </a:t>
            </a:r>
            <a:r>
              <a:rPr lang="en-US" sz="2000" i="1" dirty="0" smtClean="0"/>
              <a:t>Sign-magnitude system</a:t>
            </a:r>
          </a:p>
          <a:p>
            <a:pPr>
              <a:buNone/>
            </a:pPr>
            <a:r>
              <a:rPr lang="en-US" sz="2000" dirty="0"/>
              <a:t>	</a:t>
            </a:r>
            <a:r>
              <a:rPr lang="en-US" sz="2000" dirty="0" smtClean="0"/>
              <a:t> →  2).  </a:t>
            </a:r>
            <a:r>
              <a:rPr lang="en-US" sz="2000" i="1" dirty="0" smtClean="0"/>
              <a:t>2’s-complement systems</a:t>
            </a:r>
          </a:p>
          <a:p>
            <a:pPr>
              <a:buNone/>
            </a:pPr>
            <a:r>
              <a:rPr lang="en-US" sz="2000" dirty="0" smtClean="0"/>
              <a:t>1. Sign-magnitude system</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609600" y="3733800"/>
            <a:ext cx="4872182" cy="1524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0" y="5105400"/>
            <a:ext cx="4837490" cy="1447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5791200"/>
            <a:ext cx="2333625" cy="6477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3DC0B3A-8966-4075-A941-4DB426225A3F}"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smtClean="0"/>
              <a:t>13. Carry propagation (</a:t>
            </a:r>
            <a:r>
              <a:rPr lang="en-US" sz="3200" dirty="0" err="1" smtClean="0"/>
              <a:t>propagasi</a:t>
            </a:r>
            <a:r>
              <a:rPr lang="en-US" sz="3200" dirty="0" smtClean="0"/>
              <a:t> carry)</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000" dirty="0" smtClean="0"/>
              <a:t>→ </a:t>
            </a:r>
            <a:r>
              <a:rPr lang="en-US" sz="2000" i="1" dirty="0" smtClean="0"/>
              <a:t>carry propagation </a:t>
            </a:r>
            <a:r>
              <a:rPr lang="en-US" sz="2000" dirty="0" err="1" smtClean="0"/>
              <a:t>atau</a:t>
            </a:r>
            <a:r>
              <a:rPr lang="en-US" sz="2000" dirty="0" smtClean="0"/>
              <a:t> </a:t>
            </a:r>
            <a:r>
              <a:rPr lang="en-US" sz="2000" i="1" dirty="0" smtClean="0"/>
              <a:t>carry ripple </a:t>
            </a:r>
            <a:r>
              <a:rPr lang="en-US" sz="2000" dirty="0" smtClean="0"/>
              <a:t>→ </a:t>
            </a:r>
            <a:r>
              <a:rPr lang="en-US" sz="2000" dirty="0" err="1" smtClean="0"/>
              <a:t>Efek</a:t>
            </a:r>
            <a:r>
              <a:rPr lang="en-US" sz="2000" dirty="0" smtClean="0"/>
              <a:t> yang </a:t>
            </a:r>
            <a:r>
              <a:rPr lang="en-US" sz="2000" dirty="0" err="1" smtClean="0"/>
              <a:t>membatasi</a:t>
            </a:r>
            <a:r>
              <a:rPr lang="en-US" sz="2000" dirty="0" smtClean="0"/>
              <a:t> </a:t>
            </a:r>
            <a:r>
              <a:rPr lang="en-US" sz="2000" dirty="0" err="1" smtClean="0"/>
              <a:t>kecepatan</a:t>
            </a:r>
            <a:r>
              <a:rPr lang="en-US" sz="2000" dirty="0" smtClean="0"/>
              <a:t> </a:t>
            </a:r>
            <a:r>
              <a:rPr lang="en-US" sz="2000" dirty="0" err="1" smtClean="0"/>
              <a:t>proses</a:t>
            </a:r>
            <a:r>
              <a:rPr lang="en-US" sz="2000" dirty="0" smtClean="0"/>
              <a:t> </a:t>
            </a:r>
            <a:r>
              <a:rPr lang="en-US" sz="2000" dirty="0" err="1" smtClean="0"/>
              <a:t>penjumlahan</a:t>
            </a:r>
            <a:endParaRPr lang="en-US" sz="2000" dirty="0" smtClean="0"/>
          </a:p>
          <a:p>
            <a:pPr>
              <a:buNone/>
            </a:pPr>
            <a:r>
              <a:rPr lang="en-US" sz="2000" dirty="0" smtClean="0"/>
              <a:t>      </a:t>
            </a:r>
            <a:r>
              <a:rPr lang="en-US" sz="2000" dirty="0" err="1" smtClean="0"/>
              <a:t>Contoh</a:t>
            </a:r>
            <a:r>
              <a:rPr lang="en-US" sz="2000" dirty="0" smtClean="0"/>
              <a:t>:</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r>
              <a:rPr lang="en-US" sz="2000" dirty="0" smtClean="0"/>
              <a:t>→ </a:t>
            </a:r>
            <a:r>
              <a:rPr lang="en-US" sz="2000" dirty="0" err="1" smtClean="0"/>
              <a:t>semakin</a:t>
            </a:r>
            <a:r>
              <a:rPr lang="en-US" sz="2000" dirty="0" smtClean="0"/>
              <a:t> </a:t>
            </a:r>
            <a:r>
              <a:rPr lang="en-US" sz="2000" dirty="0" err="1" smtClean="0"/>
              <a:t>banyak</a:t>
            </a:r>
            <a:r>
              <a:rPr lang="en-US" sz="2000" dirty="0" smtClean="0"/>
              <a:t> bit → </a:t>
            </a:r>
            <a:r>
              <a:rPr lang="en-US" sz="2000" dirty="0" err="1" smtClean="0"/>
              <a:t>semakin</a:t>
            </a:r>
            <a:r>
              <a:rPr lang="en-US" sz="2000" dirty="0" smtClean="0"/>
              <a:t> </a:t>
            </a:r>
            <a:r>
              <a:rPr lang="en-US" sz="2000" dirty="0" err="1" smtClean="0"/>
              <a:t>lamban</a:t>
            </a:r>
            <a:endParaRPr lang="en-US" sz="2000" dirty="0" smtClean="0"/>
          </a:p>
          <a:p>
            <a:pPr>
              <a:buNone/>
            </a:pPr>
            <a:r>
              <a:rPr lang="en-US" sz="2000" dirty="0" smtClean="0"/>
              <a:t>→ </a:t>
            </a:r>
            <a:r>
              <a:rPr lang="en-US" sz="2000" dirty="0" err="1" smtClean="0"/>
              <a:t>diatasi</a:t>
            </a:r>
            <a:r>
              <a:rPr lang="en-US" sz="2000" dirty="0" smtClean="0"/>
              <a:t> </a:t>
            </a:r>
            <a:r>
              <a:rPr lang="en-US" sz="2000" dirty="0" err="1" smtClean="0"/>
              <a:t>salah</a:t>
            </a:r>
            <a:r>
              <a:rPr lang="en-US" sz="2000" dirty="0" smtClean="0"/>
              <a:t> </a:t>
            </a:r>
            <a:r>
              <a:rPr lang="en-US" sz="2000" dirty="0" err="1" smtClean="0"/>
              <a:t>satunya</a:t>
            </a:r>
            <a:r>
              <a:rPr lang="en-US" sz="2000" dirty="0" smtClean="0"/>
              <a:t> </a:t>
            </a:r>
            <a:r>
              <a:rPr lang="en-US" sz="2000" dirty="0" err="1" smtClean="0"/>
              <a:t>dengan</a:t>
            </a:r>
            <a:r>
              <a:rPr lang="en-US" sz="2000" dirty="0" smtClean="0"/>
              <a:t> </a:t>
            </a:r>
            <a:r>
              <a:rPr lang="en-US" sz="2000" i="1" dirty="0" smtClean="0"/>
              <a:t>look-ahead carry </a:t>
            </a:r>
            <a:r>
              <a:rPr lang="en-US" sz="2000" dirty="0" smtClean="0"/>
              <a:t>→ </a:t>
            </a:r>
            <a:r>
              <a:rPr lang="en-US" sz="2000" dirty="0" err="1" smtClean="0"/>
              <a:t>menggunakan</a:t>
            </a:r>
            <a:r>
              <a:rPr lang="en-US" sz="2000" dirty="0" smtClean="0"/>
              <a:t> </a:t>
            </a:r>
            <a:r>
              <a:rPr lang="en-US" sz="2000" dirty="0" err="1" smtClean="0"/>
              <a:t>gerbang</a:t>
            </a:r>
            <a:r>
              <a:rPr lang="en-US" sz="2000" dirty="0" smtClean="0"/>
              <a:t> </a:t>
            </a:r>
            <a:r>
              <a:rPr lang="en-US" sz="2000" dirty="0" err="1" smtClean="0"/>
              <a:t>logika</a:t>
            </a:r>
            <a:r>
              <a:rPr lang="en-US" sz="2000" dirty="0" smtClean="0"/>
              <a:t> </a:t>
            </a:r>
            <a:r>
              <a:rPr lang="en-US" sz="2000" dirty="0" err="1" smtClean="0"/>
              <a:t>untuk</a:t>
            </a:r>
            <a:r>
              <a:rPr lang="en-US" sz="2000" dirty="0" smtClean="0"/>
              <a:t> </a:t>
            </a:r>
            <a:r>
              <a:rPr lang="en-US" sz="2000" dirty="0" err="1" smtClean="0"/>
              <a:t>melihat</a:t>
            </a:r>
            <a:r>
              <a:rPr lang="en-US" sz="2000" dirty="0" smtClean="0"/>
              <a:t> bit </a:t>
            </a:r>
            <a:r>
              <a:rPr lang="en-US" sz="2000" dirty="0" err="1" smtClean="0"/>
              <a:t>orde</a:t>
            </a:r>
            <a:r>
              <a:rPr lang="en-US" sz="2000" dirty="0" smtClean="0"/>
              <a:t> </a:t>
            </a:r>
            <a:r>
              <a:rPr lang="en-US" sz="2000" dirty="0" err="1" smtClean="0"/>
              <a:t>lebih</a:t>
            </a:r>
            <a:r>
              <a:rPr lang="en-US" sz="2000" dirty="0" smtClean="0"/>
              <a:t> </a:t>
            </a:r>
            <a:r>
              <a:rPr lang="en-US" sz="2000" dirty="0" err="1" smtClean="0"/>
              <a:t>rendah</a:t>
            </a:r>
            <a:r>
              <a:rPr lang="en-US" sz="2000" dirty="0" smtClean="0"/>
              <a:t> </a:t>
            </a:r>
            <a:r>
              <a:rPr lang="en-US" sz="2000" dirty="0" err="1" smtClean="0"/>
              <a:t>dari</a:t>
            </a:r>
            <a:r>
              <a:rPr lang="en-US" sz="2000" dirty="0" smtClean="0"/>
              <a:t> </a:t>
            </a:r>
            <a:r>
              <a:rPr lang="en-US" sz="2000" dirty="0" err="1" smtClean="0"/>
              <a:t>augend</a:t>
            </a:r>
            <a:r>
              <a:rPr lang="en-US" sz="2000" dirty="0" smtClean="0"/>
              <a:t> </a:t>
            </a:r>
            <a:r>
              <a:rPr lang="en-US" sz="2000" dirty="0" err="1" smtClean="0"/>
              <a:t>dan</a:t>
            </a:r>
            <a:r>
              <a:rPr lang="en-US" sz="2000" dirty="0" smtClean="0"/>
              <a:t> addend </a:t>
            </a:r>
            <a:r>
              <a:rPr lang="en-US" sz="2000" dirty="0" err="1" smtClean="0"/>
              <a:t>untuk</a:t>
            </a:r>
            <a:r>
              <a:rPr lang="en-US" sz="2000" dirty="0" smtClean="0"/>
              <a:t> </a:t>
            </a:r>
            <a:r>
              <a:rPr lang="en-US" sz="2000" dirty="0" err="1" smtClean="0"/>
              <a:t>melihat</a:t>
            </a:r>
            <a:r>
              <a:rPr lang="en-US" sz="2000" dirty="0" smtClean="0"/>
              <a:t> </a:t>
            </a:r>
            <a:r>
              <a:rPr lang="en-US" sz="2000" dirty="0" err="1" smtClean="0"/>
              <a:t>apakah</a:t>
            </a:r>
            <a:r>
              <a:rPr lang="en-US" sz="2000" dirty="0" smtClean="0"/>
              <a:t> carry </a:t>
            </a:r>
            <a:r>
              <a:rPr lang="en-US" sz="2000" dirty="0" err="1" smtClean="0"/>
              <a:t>orde</a:t>
            </a:r>
            <a:r>
              <a:rPr lang="en-US" sz="2000" dirty="0" smtClean="0"/>
              <a:t> </a:t>
            </a:r>
            <a:r>
              <a:rPr lang="en-US" sz="2000" dirty="0" err="1" smtClean="0"/>
              <a:t>lebih</a:t>
            </a:r>
            <a:r>
              <a:rPr lang="en-US" sz="2000" dirty="0" smtClean="0"/>
              <a:t> </a:t>
            </a:r>
            <a:r>
              <a:rPr lang="en-US" sz="2000" dirty="0" err="1" smtClean="0"/>
              <a:t>tinggi</a:t>
            </a:r>
            <a:r>
              <a:rPr lang="en-US" sz="2000" dirty="0" smtClean="0"/>
              <a:t> </a:t>
            </a:r>
            <a:r>
              <a:rPr lang="en-US" sz="2000" dirty="0" err="1" smtClean="0"/>
              <a:t>perlu</a:t>
            </a:r>
            <a:r>
              <a:rPr lang="en-US" sz="2000" dirty="0" smtClean="0"/>
              <a:t> </a:t>
            </a:r>
            <a:r>
              <a:rPr lang="en-US" sz="2000" dirty="0" err="1" smtClean="0"/>
              <a:t>dibangkitkan</a:t>
            </a:r>
            <a:r>
              <a:rPr lang="en-US" sz="2000" dirty="0" smtClean="0"/>
              <a:t> </a:t>
            </a:r>
            <a:r>
              <a:rPr lang="en-US" sz="2000" dirty="0" err="1" smtClean="0"/>
              <a:t>atau</a:t>
            </a:r>
            <a:r>
              <a:rPr lang="en-US" sz="2000" dirty="0" smtClean="0"/>
              <a:t> </a:t>
            </a:r>
            <a:r>
              <a:rPr lang="en-US" sz="2000" dirty="0" err="1" smtClean="0"/>
              <a:t>tidak</a:t>
            </a:r>
            <a:r>
              <a:rPr lang="en-US" sz="2000" dirty="0" smtClean="0"/>
              <a:t>. </a:t>
            </a:r>
            <a:endParaRPr lang="en-US" sz="2000" i="1" dirty="0" smtClean="0"/>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30</a:t>
            </a:fld>
            <a:endParaRPr lang="en-US"/>
          </a:p>
        </p:txBody>
      </p:sp>
      <p:pic>
        <p:nvPicPr>
          <p:cNvPr id="14338" name="Picture 2"/>
          <p:cNvPicPr>
            <a:picLocks noChangeAspect="1" noChangeArrowheads="1"/>
          </p:cNvPicPr>
          <p:nvPr/>
        </p:nvPicPr>
        <p:blipFill>
          <a:blip r:embed="rId2"/>
          <a:srcRect/>
          <a:stretch>
            <a:fillRect/>
          </a:stretch>
        </p:blipFill>
        <p:spPr bwMode="auto">
          <a:xfrm>
            <a:off x="1524000" y="2133600"/>
            <a:ext cx="1171575" cy="1000125"/>
          </a:xfrm>
          <a:prstGeom prst="rect">
            <a:avLst/>
          </a:prstGeom>
          <a:noFill/>
          <a:ln w="9525">
            <a:noFill/>
            <a:miter lim="800000"/>
            <a:headEnd/>
            <a:tailEnd/>
          </a:ln>
          <a:effectLst/>
        </p:spPr>
      </p:pic>
      <p:sp>
        <p:nvSpPr>
          <p:cNvPr id="6" name="Right Arrow 5"/>
          <p:cNvSpPr/>
          <p:nvPr/>
        </p:nvSpPr>
        <p:spPr>
          <a:xfrm>
            <a:off x="3048000" y="2514600"/>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810000" y="1828800"/>
            <a:ext cx="4800600" cy="1754326"/>
          </a:xfrm>
          <a:prstGeom prst="rect">
            <a:avLst/>
          </a:prstGeom>
          <a:noFill/>
        </p:spPr>
        <p:txBody>
          <a:bodyPr wrap="square" rtlCol="0">
            <a:spAutoFit/>
          </a:bodyPr>
          <a:lstStyle/>
          <a:p>
            <a:r>
              <a:rPr lang="en-US" dirty="0" err="1" smtClean="0"/>
              <a:t>Hasil</a:t>
            </a:r>
            <a:r>
              <a:rPr lang="en-US" dirty="0" smtClean="0"/>
              <a:t> </a:t>
            </a:r>
            <a:r>
              <a:rPr lang="en-US" dirty="0" err="1" smtClean="0"/>
              <a:t>satu</a:t>
            </a:r>
            <a:r>
              <a:rPr lang="en-US" dirty="0" smtClean="0"/>
              <a:t> bit </a:t>
            </a:r>
            <a:r>
              <a:rPr lang="en-US" dirty="0" err="1" smtClean="0"/>
              <a:t>penjumlahan</a:t>
            </a:r>
            <a:r>
              <a:rPr lang="en-US" dirty="0" smtClean="0"/>
              <a:t> </a:t>
            </a:r>
            <a:r>
              <a:rPr lang="en-US" dirty="0" err="1" smtClean="0"/>
              <a:t>harus</a:t>
            </a:r>
            <a:r>
              <a:rPr lang="en-US" dirty="0" smtClean="0"/>
              <a:t> </a:t>
            </a:r>
            <a:r>
              <a:rPr lang="en-US" dirty="0" err="1" smtClean="0"/>
              <a:t>menunggu</a:t>
            </a:r>
            <a:r>
              <a:rPr lang="en-US" dirty="0" smtClean="0"/>
              <a:t> carry </a:t>
            </a:r>
            <a:r>
              <a:rPr lang="en-US" dirty="0" err="1" smtClean="0"/>
              <a:t>dari</a:t>
            </a:r>
            <a:r>
              <a:rPr lang="en-US" dirty="0" smtClean="0"/>
              <a:t> </a:t>
            </a:r>
            <a:r>
              <a:rPr lang="en-US" dirty="0" err="1" smtClean="0"/>
              <a:t>penjumlahan</a:t>
            </a:r>
            <a:r>
              <a:rPr lang="en-US" dirty="0" smtClean="0"/>
              <a:t> bit </a:t>
            </a:r>
            <a:r>
              <a:rPr lang="en-US" dirty="0" err="1" smtClean="0"/>
              <a:t>sebelumnya</a:t>
            </a:r>
            <a:endParaRPr lang="en-US" dirty="0" smtClean="0"/>
          </a:p>
          <a:p>
            <a:r>
              <a:rPr lang="en-US" dirty="0" smtClean="0"/>
              <a:t>→ </a:t>
            </a:r>
            <a:r>
              <a:rPr lang="en-US" dirty="0" err="1" smtClean="0"/>
              <a:t>jika</a:t>
            </a:r>
            <a:r>
              <a:rPr lang="en-US" dirty="0" smtClean="0"/>
              <a:t> </a:t>
            </a:r>
            <a:r>
              <a:rPr lang="en-US" dirty="0" err="1" smtClean="0"/>
              <a:t>propagasi</a:t>
            </a:r>
            <a:r>
              <a:rPr lang="en-US" dirty="0" smtClean="0"/>
              <a:t>  </a:t>
            </a:r>
            <a:r>
              <a:rPr lang="en-US" dirty="0" err="1" smtClean="0"/>
              <a:t>satu</a:t>
            </a:r>
            <a:r>
              <a:rPr lang="en-US" dirty="0" smtClean="0"/>
              <a:t> carry </a:t>
            </a:r>
            <a:r>
              <a:rPr lang="en-US" dirty="0" err="1" smtClean="0"/>
              <a:t>perlu</a:t>
            </a:r>
            <a:r>
              <a:rPr lang="en-US" dirty="0" smtClean="0"/>
              <a:t> 40ns</a:t>
            </a:r>
          </a:p>
          <a:p>
            <a:r>
              <a:rPr lang="en-US" dirty="0" smtClean="0"/>
              <a:t>→ </a:t>
            </a:r>
            <a:r>
              <a:rPr lang="en-US" dirty="0" err="1" smtClean="0"/>
              <a:t>nilai</a:t>
            </a:r>
            <a:r>
              <a:rPr lang="en-US" dirty="0" smtClean="0"/>
              <a:t> S</a:t>
            </a:r>
            <a:r>
              <a:rPr lang="en-US" baseline="-25000" dirty="0" smtClean="0"/>
              <a:t>3</a:t>
            </a:r>
            <a:r>
              <a:rPr lang="en-US" dirty="0" smtClean="0"/>
              <a:t> </a:t>
            </a:r>
            <a:r>
              <a:rPr lang="en-US" dirty="0" err="1" smtClean="0"/>
              <a:t>baru</a:t>
            </a:r>
            <a:r>
              <a:rPr lang="en-US" dirty="0" smtClean="0"/>
              <a:t> </a:t>
            </a:r>
            <a:r>
              <a:rPr lang="en-US" dirty="0" err="1" smtClean="0"/>
              <a:t>akan</a:t>
            </a:r>
            <a:r>
              <a:rPr lang="en-US" dirty="0" smtClean="0"/>
              <a:t> </a:t>
            </a:r>
            <a:r>
              <a:rPr lang="en-US" dirty="0" err="1" smtClean="0"/>
              <a:t>mencapai</a:t>
            </a:r>
            <a:r>
              <a:rPr lang="en-US" dirty="0" smtClean="0"/>
              <a:t> </a:t>
            </a:r>
            <a:r>
              <a:rPr lang="en-US" dirty="0" err="1" smtClean="0"/>
              <a:t>nilai</a:t>
            </a:r>
            <a:r>
              <a:rPr lang="en-US" dirty="0" smtClean="0"/>
              <a:t> (level) yang </a:t>
            </a:r>
            <a:r>
              <a:rPr lang="en-US" dirty="0" err="1" smtClean="0"/>
              <a:t>benar</a:t>
            </a:r>
            <a:r>
              <a:rPr lang="en-US" dirty="0" smtClean="0"/>
              <a:t> </a:t>
            </a:r>
            <a:r>
              <a:rPr lang="en-US" dirty="0" err="1" smtClean="0"/>
              <a:t>setelan</a:t>
            </a:r>
            <a:r>
              <a:rPr lang="en-US" dirty="0" smtClean="0"/>
              <a:t> 120ns </a:t>
            </a:r>
            <a:r>
              <a:rPr lang="en-US" dirty="0" err="1" smtClean="0"/>
              <a:t>sesudah</a:t>
            </a:r>
            <a:r>
              <a:rPr lang="en-US" dirty="0" smtClean="0"/>
              <a:t> C</a:t>
            </a:r>
            <a:r>
              <a:rPr lang="en-US" baseline="-25000" dirty="0" smtClean="0"/>
              <a:t>1</a:t>
            </a:r>
            <a:r>
              <a:rPr lang="en-US" dirty="0" smtClean="0"/>
              <a:t> </a:t>
            </a:r>
            <a:r>
              <a:rPr lang="en-US" dirty="0" err="1" smtClean="0"/>
              <a:t>muncul</a:t>
            </a:r>
            <a:r>
              <a:rPr lang="en-US" dirty="0" smtClean="0"/>
              <a:t>. </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14. Integrated-Circuit </a:t>
            </a:r>
            <a:r>
              <a:rPr lang="en-US" sz="3200" dirty="0" err="1" smtClean="0"/>
              <a:t>Parralel</a:t>
            </a:r>
            <a:r>
              <a:rPr lang="en-US" sz="3200" dirty="0" smtClean="0"/>
              <a:t> Adder</a:t>
            </a:r>
            <a:endParaRPr lang="en-US" sz="3200"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smtClean="0"/>
              <a:t>IC </a:t>
            </a:r>
            <a:r>
              <a:rPr lang="en-US" sz="2000" dirty="0" err="1" smtClean="0"/>
              <a:t>keluargaTTL</a:t>
            </a:r>
            <a:r>
              <a:rPr lang="en-US" sz="2000" dirty="0" smtClean="0"/>
              <a:t>: 7483A, 74LS83A</a:t>
            </a:r>
            <a:r>
              <a:rPr lang="en-US" sz="2000" smtClean="0"/>
              <a:t>, </a:t>
            </a:r>
            <a:r>
              <a:rPr lang="en-US" sz="2000" smtClean="0"/>
              <a:t>7483</a:t>
            </a:r>
            <a:r>
              <a:rPr lang="en-US" sz="2000" dirty="0" smtClean="0"/>
              <a:t>,  </a:t>
            </a:r>
            <a:r>
              <a:rPr lang="en-US" sz="2000" dirty="0" err="1" smtClean="0"/>
              <a:t>dan</a:t>
            </a:r>
            <a:r>
              <a:rPr lang="en-US" sz="2000" dirty="0" smtClean="0"/>
              <a:t> 74LS283. </a:t>
            </a:r>
          </a:p>
          <a:p>
            <a:pPr>
              <a:buNone/>
            </a:pPr>
            <a:r>
              <a:rPr lang="en-US" sz="2000" dirty="0" smtClean="0"/>
              <a:t>	(</a:t>
            </a:r>
            <a:r>
              <a:rPr lang="en-US" sz="2000" i="1" dirty="0" smtClean="0"/>
              <a:t>four-bit </a:t>
            </a:r>
            <a:r>
              <a:rPr lang="en-US" sz="2000" i="1" dirty="0" err="1" smtClean="0"/>
              <a:t>parralel</a:t>
            </a:r>
            <a:r>
              <a:rPr lang="en-US" sz="2000" i="1" dirty="0" smtClean="0"/>
              <a:t>-adder chips</a:t>
            </a:r>
            <a:r>
              <a:rPr lang="en-US" sz="2000" dirty="0" smtClean="0"/>
              <a:t>)</a:t>
            </a:r>
          </a:p>
          <a:p>
            <a:r>
              <a:rPr lang="en-US" sz="2000" dirty="0" smtClean="0"/>
              <a:t>IC </a:t>
            </a:r>
            <a:r>
              <a:rPr lang="en-US" sz="2000" dirty="0" err="1" smtClean="0"/>
              <a:t>keluarga</a:t>
            </a:r>
            <a:r>
              <a:rPr lang="en-US" sz="2000" dirty="0" smtClean="0"/>
              <a:t> CMOS: 74HC283</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31</a:t>
            </a:fld>
            <a:endParaRPr lang="en-US"/>
          </a:p>
        </p:txBody>
      </p:sp>
      <p:pic>
        <p:nvPicPr>
          <p:cNvPr id="15362" name="Picture 2"/>
          <p:cNvPicPr>
            <a:picLocks noChangeAspect="1" noChangeArrowheads="1"/>
          </p:cNvPicPr>
          <p:nvPr/>
        </p:nvPicPr>
        <p:blipFill>
          <a:blip r:embed="rId2"/>
          <a:srcRect/>
          <a:stretch>
            <a:fillRect/>
          </a:stretch>
        </p:blipFill>
        <p:spPr bwMode="auto">
          <a:xfrm>
            <a:off x="533400" y="2438400"/>
            <a:ext cx="1895475" cy="6477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5486400" y="2057400"/>
            <a:ext cx="2828925" cy="215265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a:srcRect/>
          <a:stretch>
            <a:fillRect/>
          </a:stretch>
        </p:blipFill>
        <p:spPr bwMode="auto">
          <a:xfrm>
            <a:off x="1295400" y="3124200"/>
            <a:ext cx="4629150"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15. </a:t>
            </a:r>
            <a:r>
              <a:rPr lang="en-US" sz="3200" dirty="0" err="1" smtClean="0"/>
              <a:t>Sistem</a:t>
            </a:r>
            <a:r>
              <a:rPr lang="en-US" sz="3200" dirty="0" smtClean="0"/>
              <a:t> 2’s complement</a:t>
            </a:r>
            <a:endParaRPr lang="en-US" sz="3200" dirty="0"/>
          </a:p>
        </p:txBody>
      </p:sp>
      <p:sp>
        <p:nvSpPr>
          <p:cNvPr id="3" name="Content Placeholder 2"/>
          <p:cNvSpPr>
            <a:spLocks noGrp="1"/>
          </p:cNvSpPr>
          <p:nvPr>
            <p:ph idx="1"/>
          </p:nvPr>
        </p:nvSpPr>
        <p:spPr>
          <a:xfrm>
            <a:off x="457200" y="685800"/>
            <a:ext cx="8229600" cy="5440363"/>
          </a:xfrm>
        </p:spPr>
        <p:txBody>
          <a:bodyPr>
            <a:normAutofit/>
          </a:bodyPr>
          <a:lstStyle/>
          <a:p>
            <a:r>
              <a:rPr lang="en-US" sz="2000" dirty="0" err="1" smtClean="0"/>
              <a:t>Penambahan</a:t>
            </a:r>
            <a:endParaRPr lang="en-US" sz="2000" dirty="0" smtClean="0"/>
          </a:p>
          <a:p>
            <a:pPr>
              <a:buNone/>
            </a:pPr>
            <a:r>
              <a:rPr lang="en-US" sz="2000" dirty="0" smtClean="0"/>
              <a:t>	→ </a:t>
            </a:r>
            <a:r>
              <a:rPr lang="en-US" sz="2000" dirty="0" err="1" smtClean="0"/>
              <a:t>menggunakan</a:t>
            </a:r>
            <a:r>
              <a:rPr lang="en-US" sz="2000" dirty="0" smtClean="0"/>
              <a:t> </a:t>
            </a:r>
            <a:r>
              <a:rPr lang="en-US" sz="2000" i="1" dirty="0" smtClean="0"/>
              <a:t>parallel adder </a:t>
            </a:r>
            <a:r>
              <a:rPr lang="en-US" sz="2000" dirty="0" err="1" smtClean="0"/>
              <a:t>biasa</a:t>
            </a:r>
            <a:endParaRPr lang="en-US" sz="2000" dirty="0" smtClean="0"/>
          </a:p>
          <a:p>
            <a:pPr>
              <a:buNone/>
            </a:pPr>
            <a:r>
              <a:rPr lang="en-US" sz="2000" dirty="0" smtClean="0"/>
              <a:t>		</a:t>
            </a:r>
            <a:r>
              <a:rPr lang="en-US" sz="2000" dirty="0" err="1" smtClean="0"/>
              <a:t>misalnya</a:t>
            </a:r>
            <a:r>
              <a:rPr lang="en-US" sz="2000" dirty="0" smtClean="0"/>
              <a:t>: -3 + (+6)</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32</a:t>
            </a:fld>
            <a:endParaRPr lang="en-US"/>
          </a:p>
        </p:txBody>
      </p:sp>
      <p:pic>
        <p:nvPicPr>
          <p:cNvPr id="16386" name="Picture 2"/>
          <p:cNvPicPr>
            <a:picLocks noChangeAspect="1" noChangeArrowheads="1"/>
          </p:cNvPicPr>
          <p:nvPr/>
        </p:nvPicPr>
        <p:blipFill>
          <a:blip r:embed="rId2"/>
          <a:srcRect/>
          <a:stretch>
            <a:fillRect/>
          </a:stretch>
        </p:blipFill>
        <p:spPr bwMode="auto">
          <a:xfrm>
            <a:off x="1600200" y="2133600"/>
            <a:ext cx="5616519" cy="35052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1143000" y="5867400"/>
            <a:ext cx="6575679" cy="31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err="1" smtClean="0"/>
              <a:t>Pengurangan</a:t>
            </a:r>
            <a:endParaRPr lang="en-US" sz="2000" dirty="0" smtClean="0"/>
          </a:p>
          <a:p>
            <a:pPr>
              <a:buNone/>
            </a:pPr>
            <a:r>
              <a:rPr lang="en-US" sz="2000" dirty="0" smtClean="0"/>
              <a:t>	→ </a:t>
            </a:r>
            <a:r>
              <a:rPr lang="en-US" sz="2000" dirty="0" err="1" smtClean="0"/>
              <a:t>prosedur</a:t>
            </a:r>
            <a:r>
              <a:rPr lang="en-US" sz="2000" dirty="0" smtClean="0"/>
              <a:t> </a:t>
            </a:r>
            <a:r>
              <a:rPr lang="en-US" sz="2000" dirty="0" err="1" smtClean="0"/>
              <a:t>serupa</a:t>
            </a:r>
            <a:r>
              <a:rPr lang="en-US" sz="2000" dirty="0" smtClean="0"/>
              <a:t>: </a:t>
            </a:r>
            <a:r>
              <a:rPr lang="en-US" sz="2000" dirty="0" err="1" smtClean="0"/>
              <a:t>bilangan</a:t>
            </a:r>
            <a:r>
              <a:rPr lang="en-US" sz="2000" dirty="0" smtClean="0"/>
              <a:t> </a:t>
            </a:r>
            <a:r>
              <a:rPr lang="en-US" sz="2000" dirty="0" err="1" smtClean="0"/>
              <a:t>pengurang</a:t>
            </a:r>
            <a:r>
              <a:rPr lang="en-US" sz="2000" dirty="0" smtClean="0"/>
              <a:t> → </a:t>
            </a:r>
            <a:r>
              <a:rPr lang="en-US" sz="2000" dirty="0" err="1" smtClean="0"/>
              <a:t>diubah</a:t>
            </a:r>
            <a:r>
              <a:rPr lang="en-US" sz="2000" dirty="0" smtClean="0"/>
              <a:t> </a:t>
            </a:r>
            <a:r>
              <a:rPr lang="en-US" sz="2000" dirty="0" err="1" smtClean="0"/>
              <a:t>ke</a:t>
            </a:r>
            <a:r>
              <a:rPr lang="en-US" sz="2000" dirty="0" smtClean="0"/>
              <a:t> 2’complement → </a:t>
            </a:r>
            <a:r>
              <a:rPr lang="en-US" sz="2000" dirty="0" err="1" smtClean="0"/>
              <a:t>ditambahkan</a:t>
            </a:r>
            <a:r>
              <a:rPr lang="en-US" sz="2000" dirty="0" smtClean="0"/>
              <a:t> </a:t>
            </a:r>
            <a:r>
              <a:rPr lang="en-US" sz="2000" dirty="0" err="1" smtClean="0"/>
              <a:t>ke</a:t>
            </a:r>
            <a:r>
              <a:rPr lang="en-US" sz="2000" dirty="0" smtClean="0"/>
              <a:t> </a:t>
            </a:r>
            <a:r>
              <a:rPr lang="en-US" sz="2000" dirty="0" err="1" smtClean="0"/>
              <a:t>bilangan</a:t>
            </a:r>
            <a:r>
              <a:rPr lang="en-US" sz="2000" dirty="0" smtClean="0"/>
              <a:t> yang </a:t>
            </a:r>
            <a:r>
              <a:rPr lang="en-US" sz="2000" dirty="0" err="1" smtClean="0"/>
              <a:t>akan</a:t>
            </a:r>
            <a:r>
              <a:rPr lang="en-US" sz="2000" dirty="0" smtClean="0"/>
              <a:t> </a:t>
            </a:r>
            <a:r>
              <a:rPr lang="en-US" sz="2000" dirty="0" err="1" smtClean="0"/>
              <a:t>dikurangi</a:t>
            </a: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r>
              <a:rPr lang="en-US" sz="1800" dirty="0" err="1" smtClean="0"/>
              <a:t>Langkah-langkah</a:t>
            </a:r>
            <a:r>
              <a:rPr lang="en-US" sz="1800" dirty="0" smtClean="0"/>
              <a:t>:</a:t>
            </a:r>
          </a:p>
          <a:p>
            <a:pPr>
              <a:buNone/>
            </a:pPr>
            <a:r>
              <a:rPr lang="en-US" sz="1800" dirty="0" smtClean="0"/>
              <a:t>	a). +4 </a:t>
            </a:r>
            <a:r>
              <a:rPr lang="en-US" sz="1800" dirty="0" err="1" smtClean="0"/>
              <a:t>disimpan</a:t>
            </a:r>
            <a:r>
              <a:rPr lang="en-US" sz="1800" dirty="0" smtClean="0"/>
              <a:t> </a:t>
            </a:r>
            <a:r>
              <a:rPr lang="en-US" sz="1800" dirty="0" err="1" smtClean="0"/>
              <a:t>dalam</a:t>
            </a:r>
            <a:r>
              <a:rPr lang="en-US" sz="1800" dirty="0" smtClean="0"/>
              <a:t> register A : 0100</a:t>
            </a:r>
          </a:p>
          <a:p>
            <a:pPr>
              <a:buNone/>
            </a:pPr>
            <a:r>
              <a:rPr lang="en-US" sz="1800" dirty="0" smtClean="0"/>
              <a:t>	b). +6 </a:t>
            </a:r>
            <a:r>
              <a:rPr lang="en-US" sz="1800" dirty="0" err="1" smtClean="0"/>
              <a:t>disimpan</a:t>
            </a:r>
            <a:r>
              <a:rPr lang="en-US" sz="1800" dirty="0" smtClean="0"/>
              <a:t> </a:t>
            </a:r>
            <a:r>
              <a:rPr lang="en-US" sz="1800" dirty="0" err="1" smtClean="0"/>
              <a:t>dalam</a:t>
            </a:r>
            <a:r>
              <a:rPr lang="en-US" sz="1800" dirty="0" smtClean="0"/>
              <a:t> register B : 0110</a:t>
            </a:r>
          </a:p>
          <a:p>
            <a:pPr>
              <a:buNone/>
            </a:pPr>
            <a:r>
              <a:rPr lang="en-US" sz="1800" dirty="0" smtClean="0"/>
              <a:t>	c). </a:t>
            </a:r>
            <a:r>
              <a:rPr lang="en-US" sz="1800" dirty="0" err="1" smtClean="0"/>
              <a:t>Keluaran</a:t>
            </a:r>
            <a:r>
              <a:rPr lang="en-US" sz="1800" dirty="0" smtClean="0"/>
              <a:t> flip-flop register B yang </a:t>
            </a:r>
            <a:r>
              <a:rPr lang="en-US" sz="1800" dirty="0" err="1" smtClean="0"/>
              <a:t>ter-inversi</a:t>
            </a:r>
            <a:r>
              <a:rPr lang="en-US" sz="1800" dirty="0" smtClean="0"/>
              <a:t> : [ B ] = 1001 </a:t>
            </a:r>
            <a:r>
              <a:rPr lang="en-US" sz="1800" dirty="0" err="1" smtClean="0"/>
              <a:t>diumpankan</a:t>
            </a:r>
            <a:r>
              <a:rPr lang="en-US" sz="1800" dirty="0" smtClean="0"/>
              <a:t> </a:t>
            </a:r>
            <a:r>
              <a:rPr lang="en-US" sz="1800" dirty="0" err="1" smtClean="0"/>
              <a:t>ke</a:t>
            </a:r>
            <a:r>
              <a:rPr lang="en-US" sz="1800" dirty="0" smtClean="0"/>
              <a:t> adder</a:t>
            </a:r>
          </a:p>
          <a:p>
            <a:pPr>
              <a:buNone/>
            </a:pPr>
            <a:r>
              <a:rPr lang="en-US" sz="1800" dirty="0" smtClean="0"/>
              <a:t>	d). </a:t>
            </a:r>
            <a:r>
              <a:rPr lang="en-US" sz="1800" dirty="0" err="1" smtClean="0"/>
              <a:t>Rangkaian</a:t>
            </a:r>
            <a:r>
              <a:rPr lang="en-US" sz="1800" dirty="0" smtClean="0"/>
              <a:t> parallel-adder </a:t>
            </a:r>
            <a:r>
              <a:rPr lang="en-US" sz="1800" dirty="0" err="1" smtClean="0"/>
              <a:t>menambahkan</a:t>
            </a:r>
            <a:r>
              <a:rPr lang="en-US" sz="1800" dirty="0" smtClean="0"/>
              <a:t> [A] = 0100 </a:t>
            </a:r>
            <a:r>
              <a:rPr lang="en-US" sz="1800" dirty="0" err="1" smtClean="0"/>
              <a:t>dan</a:t>
            </a:r>
            <a:r>
              <a:rPr lang="en-US" sz="1800" dirty="0" smtClean="0"/>
              <a:t> [ B ] = 1001 </a:t>
            </a:r>
            <a:r>
              <a:rPr lang="en-US" sz="1800" dirty="0" err="1" smtClean="0"/>
              <a:t>dan</a:t>
            </a:r>
            <a:r>
              <a:rPr lang="en-US" sz="1800" dirty="0" smtClean="0"/>
              <a:t> carry C</a:t>
            </a:r>
            <a:r>
              <a:rPr lang="en-US" sz="1800" baseline="-25000" dirty="0" smtClean="0"/>
              <a:t>0</a:t>
            </a:r>
            <a:r>
              <a:rPr lang="en-US" sz="1800" dirty="0" smtClean="0"/>
              <a:t> = 1, </a:t>
            </a:r>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33</a:t>
            </a:fld>
            <a:endParaRPr lang="en-US"/>
          </a:p>
        </p:txBody>
      </p:sp>
      <p:pic>
        <p:nvPicPr>
          <p:cNvPr id="17410" name="Picture 2"/>
          <p:cNvPicPr>
            <a:picLocks noChangeAspect="1" noChangeArrowheads="1"/>
          </p:cNvPicPr>
          <p:nvPr/>
        </p:nvPicPr>
        <p:blipFill>
          <a:blip r:embed="rId2"/>
          <a:srcRect/>
          <a:stretch>
            <a:fillRect/>
          </a:stretch>
        </p:blipFill>
        <p:spPr bwMode="auto">
          <a:xfrm>
            <a:off x="3886200" y="1484627"/>
            <a:ext cx="4800600" cy="2416338"/>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684335" y="1752600"/>
            <a:ext cx="2603255" cy="1295400"/>
          </a:xfrm>
          <a:prstGeom prst="rect">
            <a:avLst/>
          </a:prstGeom>
          <a:noFill/>
          <a:ln w="9525">
            <a:noFill/>
            <a:miter lim="800000"/>
            <a:headEnd/>
            <a:tailEnd/>
          </a:ln>
          <a:effectLst/>
        </p:spPr>
      </p:pic>
      <p:sp>
        <p:nvSpPr>
          <p:cNvPr id="8" name="TextBox 7"/>
          <p:cNvSpPr txBox="1"/>
          <p:nvPr/>
        </p:nvSpPr>
        <p:spPr>
          <a:xfrm>
            <a:off x="762000" y="3276600"/>
            <a:ext cx="2819400" cy="381000"/>
          </a:xfrm>
          <a:prstGeom prst="rect">
            <a:avLst/>
          </a:prstGeom>
          <a:noFill/>
        </p:spPr>
        <p:txBody>
          <a:bodyPr wrap="square" rtlCol="0">
            <a:spAutoFit/>
          </a:bodyPr>
          <a:lstStyle/>
          <a:p>
            <a:r>
              <a:rPr lang="en-US" dirty="0" err="1" smtClean="0"/>
              <a:t>Misal</a:t>
            </a:r>
            <a:r>
              <a:rPr lang="en-US" dirty="0" smtClean="0"/>
              <a:t>: +4 – (+6) = +2</a:t>
            </a:r>
            <a:endParaRPr lang="en-US" dirty="0"/>
          </a:p>
        </p:txBody>
      </p:sp>
      <p:cxnSp>
        <p:nvCxnSpPr>
          <p:cNvPr id="12" name="Straight Connector 11"/>
          <p:cNvCxnSpPr/>
          <p:nvPr/>
        </p:nvCxnSpPr>
        <p:spPr>
          <a:xfrm>
            <a:off x="5410200" y="46482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77000" y="4953000"/>
            <a:ext cx="1524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7412" name="Picture 4"/>
          <p:cNvPicPr>
            <a:picLocks noChangeAspect="1" noChangeArrowheads="1"/>
          </p:cNvPicPr>
          <p:nvPr/>
        </p:nvPicPr>
        <p:blipFill>
          <a:blip r:embed="rId4"/>
          <a:srcRect/>
          <a:stretch>
            <a:fillRect/>
          </a:stretch>
        </p:blipFill>
        <p:spPr bwMode="auto">
          <a:xfrm>
            <a:off x="990600" y="5562600"/>
            <a:ext cx="2429220" cy="1066800"/>
          </a:xfrm>
          <a:prstGeom prst="rect">
            <a:avLst/>
          </a:prstGeom>
          <a:noFill/>
          <a:ln w="9525">
            <a:noFill/>
            <a:miter lim="800000"/>
            <a:headEnd/>
            <a:tailEnd/>
          </a:ln>
          <a:effectLst/>
        </p:spPr>
      </p:pic>
      <p:sp>
        <p:nvSpPr>
          <p:cNvPr id="15" name="Right Arrow 14"/>
          <p:cNvSpPr/>
          <p:nvPr/>
        </p:nvSpPr>
        <p:spPr>
          <a:xfrm>
            <a:off x="4038600" y="6400800"/>
            <a:ext cx="533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352800" y="6019800"/>
            <a:ext cx="2286000" cy="338554"/>
          </a:xfrm>
          <a:prstGeom prst="rect">
            <a:avLst/>
          </a:prstGeom>
          <a:noFill/>
        </p:spPr>
        <p:txBody>
          <a:bodyPr wrap="square" rtlCol="0">
            <a:spAutoFit/>
          </a:bodyPr>
          <a:lstStyle/>
          <a:p>
            <a:r>
              <a:rPr lang="en-US" sz="1600" dirty="0" err="1" smtClean="0"/>
              <a:t>Ubah</a:t>
            </a:r>
            <a:r>
              <a:rPr lang="en-US" sz="1600" dirty="0" smtClean="0"/>
              <a:t> </a:t>
            </a:r>
            <a:r>
              <a:rPr lang="en-US" sz="1600" dirty="0" err="1" smtClean="0"/>
              <a:t>ke</a:t>
            </a:r>
            <a:r>
              <a:rPr lang="en-US" sz="1600" dirty="0" smtClean="0"/>
              <a:t> 2’s complement</a:t>
            </a:r>
            <a:endParaRPr lang="en-US" sz="1600" dirty="0"/>
          </a:p>
        </p:txBody>
      </p:sp>
      <p:pic>
        <p:nvPicPr>
          <p:cNvPr id="17413" name="Picture 5"/>
          <p:cNvPicPr>
            <a:picLocks noChangeAspect="1" noChangeArrowheads="1"/>
          </p:cNvPicPr>
          <p:nvPr/>
        </p:nvPicPr>
        <p:blipFill>
          <a:blip r:embed="rId5"/>
          <a:srcRect/>
          <a:stretch>
            <a:fillRect/>
          </a:stretch>
        </p:blipFill>
        <p:spPr bwMode="auto">
          <a:xfrm>
            <a:off x="5638800" y="5715000"/>
            <a:ext cx="12763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sz="2000" dirty="0" err="1" smtClean="0"/>
              <a:t>Kombinasi</a:t>
            </a:r>
            <a:r>
              <a:rPr lang="en-US" sz="2000" dirty="0" smtClean="0"/>
              <a:t> </a:t>
            </a:r>
            <a:r>
              <a:rPr lang="en-US" sz="2000" dirty="0" err="1" smtClean="0"/>
              <a:t>penambah</a:t>
            </a:r>
            <a:r>
              <a:rPr lang="en-US" sz="2000" dirty="0" smtClean="0"/>
              <a:t> </a:t>
            </a:r>
            <a:r>
              <a:rPr lang="en-US" sz="2000" dirty="0" err="1" smtClean="0"/>
              <a:t>dan</a:t>
            </a:r>
            <a:r>
              <a:rPr lang="en-US" sz="2000" dirty="0" smtClean="0"/>
              <a:t> </a:t>
            </a:r>
            <a:r>
              <a:rPr lang="en-US" sz="2000" dirty="0" err="1" smtClean="0"/>
              <a:t>pengurang</a:t>
            </a: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34</a:t>
            </a:fld>
            <a:endParaRPr lang="en-US"/>
          </a:p>
        </p:txBody>
      </p:sp>
      <p:pic>
        <p:nvPicPr>
          <p:cNvPr id="18434" name="Picture 2"/>
          <p:cNvPicPr>
            <a:picLocks noChangeAspect="1" noChangeArrowheads="1"/>
          </p:cNvPicPr>
          <p:nvPr/>
        </p:nvPicPr>
        <p:blipFill>
          <a:blip r:embed="rId2"/>
          <a:srcRect/>
          <a:stretch>
            <a:fillRect/>
          </a:stretch>
        </p:blipFill>
        <p:spPr bwMode="auto">
          <a:xfrm>
            <a:off x="152400" y="1143000"/>
            <a:ext cx="3810000" cy="4000840"/>
          </a:xfrm>
          <a:prstGeom prst="rect">
            <a:avLst/>
          </a:prstGeom>
          <a:noFill/>
          <a:ln w="9525">
            <a:noFill/>
            <a:miter lim="800000"/>
            <a:headEnd/>
            <a:tailEnd/>
          </a:ln>
          <a:effectLst/>
        </p:spPr>
      </p:pic>
      <p:sp>
        <p:nvSpPr>
          <p:cNvPr id="7" name="TextBox 6"/>
          <p:cNvSpPr txBox="1"/>
          <p:nvPr/>
        </p:nvSpPr>
        <p:spPr>
          <a:xfrm>
            <a:off x="4648200" y="1066800"/>
            <a:ext cx="4495800" cy="1477328"/>
          </a:xfrm>
          <a:prstGeom prst="rect">
            <a:avLst/>
          </a:prstGeom>
          <a:noFill/>
        </p:spPr>
        <p:txBody>
          <a:bodyPr wrap="square" rtlCol="0">
            <a:spAutoFit/>
          </a:bodyPr>
          <a:lstStyle/>
          <a:p>
            <a:pPr>
              <a:buFontTx/>
              <a:buChar char="-"/>
            </a:pPr>
            <a:r>
              <a:rPr lang="en-US" dirty="0" err="1" smtClean="0"/>
              <a:t>Satu</a:t>
            </a:r>
            <a:r>
              <a:rPr lang="en-US" dirty="0" smtClean="0"/>
              <a:t> </a:t>
            </a:r>
            <a:r>
              <a:rPr lang="en-US" dirty="0" err="1" smtClean="0"/>
              <a:t>rangkaian</a:t>
            </a:r>
            <a:r>
              <a:rPr lang="en-US" dirty="0" smtClean="0"/>
              <a:t> </a:t>
            </a:r>
            <a:r>
              <a:rPr lang="en-US" dirty="0" err="1" smtClean="0"/>
              <a:t>untuk</a:t>
            </a:r>
            <a:r>
              <a:rPr lang="en-US" dirty="0" smtClean="0"/>
              <a:t> </a:t>
            </a:r>
            <a:r>
              <a:rPr lang="en-US" dirty="0" err="1" smtClean="0"/>
              <a:t>penambah</a:t>
            </a:r>
            <a:r>
              <a:rPr lang="en-US" dirty="0" smtClean="0"/>
              <a:t> </a:t>
            </a:r>
            <a:r>
              <a:rPr lang="en-US" dirty="0" err="1" smtClean="0"/>
              <a:t>juga</a:t>
            </a:r>
            <a:r>
              <a:rPr lang="en-US" dirty="0" smtClean="0"/>
              <a:t> </a:t>
            </a:r>
            <a:r>
              <a:rPr lang="en-US" dirty="0" err="1" smtClean="0"/>
              <a:t>pengurang</a:t>
            </a:r>
            <a:r>
              <a:rPr lang="en-US" dirty="0" smtClean="0"/>
              <a:t> → </a:t>
            </a:r>
            <a:r>
              <a:rPr lang="en-US" dirty="0" err="1" smtClean="0"/>
              <a:t>dikendalikan</a:t>
            </a:r>
            <a:r>
              <a:rPr lang="en-US" dirty="0" smtClean="0"/>
              <a:t> </a:t>
            </a:r>
            <a:r>
              <a:rPr lang="en-US" dirty="0" err="1" smtClean="0"/>
              <a:t>dengan</a:t>
            </a:r>
            <a:r>
              <a:rPr lang="en-US" dirty="0" smtClean="0"/>
              <a:t> </a:t>
            </a:r>
            <a:r>
              <a:rPr lang="en-US" dirty="0" err="1" smtClean="0"/>
              <a:t>sinyal</a:t>
            </a:r>
            <a:r>
              <a:rPr lang="en-US" dirty="0" smtClean="0"/>
              <a:t> </a:t>
            </a:r>
            <a:r>
              <a:rPr lang="en-US" dirty="0" err="1" smtClean="0"/>
              <a:t>kontrol</a:t>
            </a:r>
            <a:r>
              <a:rPr lang="en-US" dirty="0" smtClean="0"/>
              <a:t> ADD </a:t>
            </a:r>
            <a:r>
              <a:rPr lang="en-US" dirty="0" err="1" smtClean="0"/>
              <a:t>dan</a:t>
            </a:r>
            <a:r>
              <a:rPr lang="en-US" dirty="0" smtClean="0"/>
              <a:t> SUB</a:t>
            </a:r>
          </a:p>
          <a:p>
            <a:pPr>
              <a:buFontTx/>
              <a:buChar char="-"/>
            </a:pPr>
            <a:r>
              <a:rPr lang="en-US" dirty="0" smtClean="0"/>
              <a:t> ADD: high → </a:t>
            </a:r>
            <a:r>
              <a:rPr lang="en-US" dirty="0" err="1" smtClean="0"/>
              <a:t>menjadi</a:t>
            </a:r>
            <a:r>
              <a:rPr lang="en-US" dirty="0" smtClean="0"/>
              <a:t> </a:t>
            </a:r>
            <a:r>
              <a:rPr lang="en-US" dirty="0" err="1" smtClean="0"/>
              <a:t>penambah</a:t>
            </a:r>
            <a:r>
              <a:rPr lang="en-US" dirty="0" smtClean="0"/>
              <a:t> ([A]+[B])</a:t>
            </a:r>
          </a:p>
          <a:p>
            <a:pPr>
              <a:buFontTx/>
              <a:buChar char="-"/>
            </a:pPr>
            <a:r>
              <a:rPr lang="en-US" dirty="0" smtClean="0"/>
              <a:t> SUB: high → </a:t>
            </a:r>
            <a:r>
              <a:rPr lang="en-US" dirty="0" err="1" smtClean="0"/>
              <a:t>menjadi</a:t>
            </a:r>
            <a:r>
              <a:rPr lang="en-US" dirty="0" smtClean="0"/>
              <a:t> </a:t>
            </a:r>
            <a:r>
              <a:rPr lang="en-US" dirty="0" err="1" smtClean="0"/>
              <a:t>pengurang</a:t>
            </a:r>
            <a:r>
              <a:rPr lang="en-US" dirty="0" smtClean="0"/>
              <a:t> ([A]-[B])</a:t>
            </a:r>
          </a:p>
        </p:txBody>
      </p:sp>
      <p:sp>
        <p:nvSpPr>
          <p:cNvPr id="10" name="TextBox 9"/>
          <p:cNvSpPr txBox="1"/>
          <p:nvPr/>
        </p:nvSpPr>
        <p:spPr>
          <a:xfrm>
            <a:off x="4114800" y="2743200"/>
            <a:ext cx="5029200" cy="3077766"/>
          </a:xfrm>
          <a:prstGeom prst="rect">
            <a:avLst/>
          </a:prstGeom>
          <a:noFill/>
        </p:spPr>
        <p:txBody>
          <a:bodyPr wrap="square" rtlCol="0">
            <a:spAutoFit/>
          </a:bodyPr>
          <a:lstStyle/>
          <a:p>
            <a:r>
              <a:rPr lang="en-US" b="1" dirty="0" err="1" smtClean="0"/>
              <a:t>Prosedur</a:t>
            </a:r>
            <a:r>
              <a:rPr lang="en-US" b="1" dirty="0" smtClean="0"/>
              <a:t>:</a:t>
            </a:r>
          </a:p>
          <a:p>
            <a:pPr marL="342900" indent="-342900">
              <a:buAutoNum type="arabicPeriod"/>
            </a:pPr>
            <a:r>
              <a:rPr lang="en-US" sz="1600" dirty="0" smtClean="0"/>
              <a:t>ADD = 1; SUB = 0; SUB = 0 </a:t>
            </a:r>
            <a:r>
              <a:rPr lang="en-US" sz="1600" dirty="0" err="1" smtClean="0"/>
              <a:t>menghalangi</a:t>
            </a:r>
            <a:r>
              <a:rPr lang="en-US" sz="1600" dirty="0" smtClean="0"/>
              <a:t> </a:t>
            </a:r>
            <a:r>
              <a:rPr lang="en-US" sz="1600" dirty="0" err="1" smtClean="0"/>
              <a:t>gerbang</a:t>
            </a:r>
            <a:r>
              <a:rPr lang="en-US" sz="1600" dirty="0" smtClean="0"/>
              <a:t> AND 2, 4, 6, </a:t>
            </a:r>
            <a:r>
              <a:rPr lang="en-US" sz="1600" dirty="0" err="1" smtClean="0"/>
              <a:t>dan</a:t>
            </a:r>
            <a:r>
              <a:rPr lang="en-US" sz="1600" dirty="0" smtClean="0"/>
              <a:t> 8, </a:t>
            </a:r>
            <a:r>
              <a:rPr lang="en-US" sz="1600" dirty="0" err="1" smtClean="0"/>
              <a:t>menahan</a:t>
            </a:r>
            <a:r>
              <a:rPr lang="en-US" sz="1600" dirty="0" smtClean="0"/>
              <a:t> </a:t>
            </a:r>
            <a:r>
              <a:rPr lang="en-US" sz="1600" dirty="0" err="1" smtClean="0"/>
              <a:t>keluaran</a:t>
            </a:r>
            <a:r>
              <a:rPr lang="en-US" sz="1600" dirty="0" smtClean="0"/>
              <a:t> = 0; ADD = 1 </a:t>
            </a:r>
            <a:r>
              <a:rPr lang="en-US" sz="1600" dirty="0" err="1" smtClean="0"/>
              <a:t>meng</a:t>
            </a:r>
            <a:r>
              <a:rPr lang="en-US" sz="1600" dirty="0" smtClean="0"/>
              <a:t>-enable </a:t>
            </a:r>
            <a:r>
              <a:rPr lang="en-US" sz="1600" dirty="0" err="1" smtClean="0"/>
              <a:t>gerbang</a:t>
            </a:r>
            <a:r>
              <a:rPr lang="en-US" sz="1600" dirty="0" smtClean="0"/>
              <a:t> AND 1,3,5, </a:t>
            </a:r>
            <a:r>
              <a:rPr lang="en-US" sz="1600" dirty="0" err="1" smtClean="0"/>
              <a:t>dan</a:t>
            </a:r>
            <a:r>
              <a:rPr lang="en-US" sz="1600" dirty="0" smtClean="0"/>
              <a:t> 7 </a:t>
            </a:r>
            <a:r>
              <a:rPr lang="en-US" sz="1600" dirty="0" err="1" smtClean="0"/>
              <a:t>memungkinkan</a:t>
            </a:r>
            <a:r>
              <a:rPr lang="en-US" sz="1600" dirty="0" smtClean="0"/>
              <a:t> </a:t>
            </a:r>
            <a:r>
              <a:rPr lang="en-US" sz="1600" dirty="0" err="1" smtClean="0"/>
              <a:t>keluaran</a:t>
            </a:r>
            <a:r>
              <a:rPr lang="en-US" sz="1600" dirty="0" smtClean="0"/>
              <a:t> </a:t>
            </a:r>
            <a:r>
              <a:rPr lang="en-US" sz="1600" dirty="0" err="1" smtClean="0"/>
              <a:t>keluar</a:t>
            </a:r>
            <a:r>
              <a:rPr lang="en-US" sz="1600" dirty="0" smtClean="0"/>
              <a:t> </a:t>
            </a:r>
            <a:r>
              <a:rPr lang="en-US" sz="1600" dirty="0" err="1" smtClean="0"/>
              <a:t>ke</a:t>
            </a:r>
            <a:r>
              <a:rPr lang="en-US" sz="1600" dirty="0" smtClean="0"/>
              <a:t> B</a:t>
            </a:r>
            <a:r>
              <a:rPr lang="en-US" sz="1600" baseline="-25000" dirty="0" smtClean="0"/>
              <a:t>0</a:t>
            </a:r>
            <a:r>
              <a:rPr lang="en-US" sz="1600" dirty="0" smtClean="0"/>
              <a:t>, B</a:t>
            </a:r>
            <a:r>
              <a:rPr lang="en-US" sz="1600" baseline="-25000" dirty="0" smtClean="0"/>
              <a:t>1</a:t>
            </a:r>
            <a:r>
              <a:rPr lang="en-US" sz="1600" dirty="0" smtClean="0"/>
              <a:t>, B</a:t>
            </a:r>
            <a:r>
              <a:rPr lang="en-US" sz="1600" baseline="-25000" dirty="0" smtClean="0"/>
              <a:t>2 </a:t>
            </a:r>
            <a:r>
              <a:rPr lang="en-US" sz="1600" dirty="0" smtClean="0"/>
              <a:t>, </a:t>
            </a:r>
            <a:r>
              <a:rPr lang="en-US" sz="1600" dirty="0" err="1" smtClean="0"/>
              <a:t>dan</a:t>
            </a:r>
            <a:r>
              <a:rPr lang="en-US" sz="1600" dirty="0" smtClean="0"/>
              <a:t> B</a:t>
            </a:r>
            <a:r>
              <a:rPr lang="en-US" sz="1600" baseline="-25000" dirty="0" smtClean="0"/>
              <a:t>3 </a:t>
            </a:r>
          </a:p>
          <a:p>
            <a:pPr marL="342900" indent="-342900">
              <a:buAutoNum type="arabicPeriod"/>
            </a:pPr>
            <a:r>
              <a:rPr lang="en-US" sz="1600" dirty="0" err="1" smtClean="0"/>
              <a:t>Nilai</a:t>
            </a:r>
            <a:r>
              <a:rPr lang="en-US" sz="1600" dirty="0" smtClean="0"/>
              <a:t> –</a:t>
            </a:r>
            <a:r>
              <a:rPr lang="en-US" sz="1600" dirty="0" err="1" smtClean="0"/>
              <a:t>nilai</a:t>
            </a:r>
            <a:r>
              <a:rPr lang="en-US" sz="1600" dirty="0" smtClean="0"/>
              <a:t> B</a:t>
            </a:r>
            <a:r>
              <a:rPr lang="en-US" sz="1600" baseline="-25000" dirty="0" smtClean="0"/>
              <a:t>0</a:t>
            </a:r>
            <a:r>
              <a:rPr lang="en-US" sz="1600" dirty="0" smtClean="0"/>
              <a:t>, B</a:t>
            </a:r>
            <a:r>
              <a:rPr lang="en-US" sz="1600" baseline="-25000" dirty="0" smtClean="0"/>
              <a:t>1</a:t>
            </a:r>
            <a:r>
              <a:rPr lang="en-US" sz="1600" dirty="0" smtClean="0"/>
              <a:t>, B</a:t>
            </a:r>
            <a:r>
              <a:rPr lang="en-US" sz="1600" baseline="-25000" dirty="0" smtClean="0"/>
              <a:t>2 </a:t>
            </a:r>
            <a:r>
              <a:rPr lang="en-US" sz="1600" dirty="0" smtClean="0"/>
              <a:t>, B</a:t>
            </a:r>
            <a:r>
              <a:rPr lang="en-US" sz="1600" baseline="-25000" dirty="0" smtClean="0"/>
              <a:t>3 </a:t>
            </a:r>
            <a:r>
              <a:rPr lang="en-US" sz="1600" dirty="0" smtClean="0"/>
              <a:t> </a:t>
            </a:r>
            <a:r>
              <a:rPr lang="en-US" sz="1600" dirty="0" err="1" smtClean="0"/>
              <a:t>lewat</a:t>
            </a:r>
            <a:r>
              <a:rPr lang="en-US" sz="1600" dirty="0" smtClean="0"/>
              <a:t> </a:t>
            </a:r>
            <a:r>
              <a:rPr lang="en-US" sz="1600" dirty="0" err="1" smtClean="0"/>
              <a:t>gerbang</a:t>
            </a:r>
            <a:r>
              <a:rPr lang="en-US" sz="1600" dirty="0" smtClean="0"/>
              <a:t> OR </a:t>
            </a:r>
            <a:r>
              <a:rPr lang="en-US" sz="1600" dirty="0" err="1" smtClean="0"/>
              <a:t>ke</a:t>
            </a:r>
            <a:r>
              <a:rPr lang="en-US" sz="1600" dirty="0" smtClean="0"/>
              <a:t> four-bit parallel adder </a:t>
            </a:r>
            <a:r>
              <a:rPr lang="en-US" sz="1600" dirty="0" err="1" smtClean="0"/>
              <a:t>untuk</a:t>
            </a:r>
            <a:r>
              <a:rPr lang="en-US" sz="1600" dirty="0" smtClean="0"/>
              <a:t> </a:t>
            </a:r>
            <a:r>
              <a:rPr lang="en-US" sz="1600" dirty="0" err="1" smtClean="0"/>
              <a:t>ditambahkan</a:t>
            </a:r>
            <a:r>
              <a:rPr lang="en-US" sz="1600" dirty="0" smtClean="0"/>
              <a:t> </a:t>
            </a:r>
            <a:r>
              <a:rPr lang="en-US" sz="1600" dirty="0" err="1" smtClean="0"/>
              <a:t>dengan</a:t>
            </a:r>
            <a:r>
              <a:rPr lang="en-US" sz="1600" dirty="0" smtClean="0"/>
              <a:t> A</a:t>
            </a:r>
            <a:r>
              <a:rPr lang="en-US" sz="1600" baseline="-25000" dirty="0" smtClean="0"/>
              <a:t>0</a:t>
            </a:r>
            <a:r>
              <a:rPr lang="en-US" sz="1600" dirty="0" smtClean="0"/>
              <a:t>, A</a:t>
            </a:r>
            <a:r>
              <a:rPr lang="en-US" sz="1600" baseline="-25000" dirty="0" smtClean="0"/>
              <a:t>1</a:t>
            </a:r>
            <a:r>
              <a:rPr lang="en-US" sz="1600" dirty="0" smtClean="0"/>
              <a:t>, A</a:t>
            </a:r>
            <a:r>
              <a:rPr lang="en-US" sz="1600" baseline="-25000" dirty="0" smtClean="0"/>
              <a:t>2 </a:t>
            </a:r>
            <a:r>
              <a:rPr lang="en-US" sz="1600" dirty="0" smtClean="0"/>
              <a:t>, A</a:t>
            </a:r>
            <a:r>
              <a:rPr lang="en-US" sz="1600" baseline="-25000" dirty="0" smtClean="0"/>
              <a:t>3</a:t>
            </a:r>
            <a:r>
              <a:rPr lang="en-US" sz="1600" dirty="0" smtClean="0"/>
              <a:t>. </a:t>
            </a:r>
            <a:r>
              <a:rPr lang="en-US" sz="1600" dirty="0" err="1" smtClean="0"/>
              <a:t>Hasil</a:t>
            </a:r>
            <a:r>
              <a:rPr lang="en-US" sz="1600" dirty="0" smtClean="0"/>
              <a:t> </a:t>
            </a:r>
            <a:r>
              <a:rPr lang="en-US" sz="1600" dirty="0" err="1" smtClean="0"/>
              <a:t>penjumlahan</a:t>
            </a:r>
            <a:r>
              <a:rPr lang="en-US" sz="1600" dirty="0" smtClean="0"/>
              <a:t> </a:t>
            </a:r>
            <a:r>
              <a:rPr lang="en-US" sz="1600" dirty="0" err="1" smtClean="0"/>
              <a:t>adalah</a:t>
            </a:r>
            <a:r>
              <a:rPr lang="en-US" sz="1600" dirty="0" smtClean="0"/>
              <a:t> </a:t>
            </a:r>
            <a:r>
              <a:rPr lang="en-US" sz="1600" dirty="0" err="1" smtClean="0"/>
              <a:t>keluaran</a:t>
            </a:r>
            <a:r>
              <a:rPr lang="en-US" sz="1600" dirty="0" smtClean="0"/>
              <a:t> ∑</a:t>
            </a:r>
            <a:r>
              <a:rPr lang="en-US" sz="1600" baseline="-25000" dirty="0" smtClean="0"/>
              <a:t>0</a:t>
            </a:r>
            <a:r>
              <a:rPr lang="en-US" sz="1600" dirty="0" smtClean="0"/>
              <a:t>, ∑</a:t>
            </a:r>
            <a:r>
              <a:rPr lang="en-US" sz="1600" baseline="-25000" dirty="0" smtClean="0"/>
              <a:t>1</a:t>
            </a:r>
            <a:r>
              <a:rPr lang="en-US" sz="1600" dirty="0" smtClean="0"/>
              <a:t>, ∑</a:t>
            </a:r>
            <a:r>
              <a:rPr lang="en-US" sz="1600" baseline="-25000" dirty="0" smtClean="0"/>
              <a:t>2 </a:t>
            </a:r>
            <a:r>
              <a:rPr lang="en-US" sz="1600" dirty="0" smtClean="0"/>
              <a:t>, ∑</a:t>
            </a:r>
            <a:r>
              <a:rPr lang="en-US" sz="1600" baseline="-25000" dirty="0" smtClean="0"/>
              <a:t>3</a:t>
            </a:r>
            <a:endParaRPr lang="en-US" sz="1600" dirty="0" smtClean="0"/>
          </a:p>
          <a:p>
            <a:pPr marL="342900" indent="-342900">
              <a:buAutoNum type="arabicPeriod"/>
            </a:pPr>
            <a:r>
              <a:rPr lang="en-US" sz="1600" dirty="0" err="1" smtClean="0"/>
              <a:t>Catatan</a:t>
            </a:r>
            <a:r>
              <a:rPr lang="en-US" sz="1600" dirty="0" smtClean="0"/>
              <a:t> </a:t>
            </a:r>
            <a:r>
              <a:rPr lang="en-US" sz="1600" dirty="0" err="1" smtClean="0"/>
              <a:t>bahwa</a:t>
            </a:r>
            <a:r>
              <a:rPr lang="en-US" sz="1600" dirty="0" smtClean="0"/>
              <a:t> SUB = 0 </a:t>
            </a:r>
            <a:r>
              <a:rPr lang="en-US" sz="1600" dirty="0" err="1" smtClean="0"/>
              <a:t>menyebabkan</a:t>
            </a:r>
            <a:r>
              <a:rPr lang="en-US" sz="1600" dirty="0" smtClean="0"/>
              <a:t> carry C</a:t>
            </a:r>
            <a:r>
              <a:rPr lang="en-US" sz="1600" baseline="-25000" dirty="0" smtClean="0"/>
              <a:t>0</a:t>
            </a:r>
            <a:r>
              <a:rPr lang="en-US" sz="1600" dirty="0" smtClean="0"/>
              <a:t> = 0</a:t>
            </a:r>
          </a:p>
          <a:p>
            <a:pPr marL="342900" indent="-342900">
              <a:buAutoNum type="arabicPeriod"/>
            </a:pPr>
            <a:r>
              <a:rPr lang="en-US" sz="1600" dirty="0" smtClean="0"/>
              <a:t>ADD = 0; SUB = 1; ADD = 0 </a:t>
            </a:r>
            <a:r>
              <a:rPr lang="en-US" sz="1600" dirty="0" err="1" smtClean="0"/>
              <a:t>menghalangi</a:t>
            </a:r>
            <a:r>
              <a:rPr lang="en-US" sz="1600" dirty="0" smtClean="0"/>
              <a:t> </a:t>
            </a:r>
            <a:r>
              <a:rPr lang="en-US" sz="1600" dirty="0" err="1" smtClean="0"/>
              <a:t>gerbang</a:t>
            </a:r>
            <a:r>
              <a:rPr lang="en-US" sz="1600" dirty="0" smtClean="0"/>
              <a:t> AND 1,3,5, </a:t>
            </a:r>
            <a:r>
              <a:rPr lang="en-US" sz="1600" dirty="0" err="1" smtClean="0"/>
              <a:t>dan</a:t>
            </a:r>
            <a:r>
              <a:rPr lang="en-US" sz="1600" dirty="0" smtClean="0"/>
              <a:t> 7; SUB = 1 </a:t>
            </a:r>
            <a:r>
              <a:rPr lang="en-US" sz="1600" dirty="0" err="1" smtClean="0"/>
              <a:t>meng</a:t>
            </a:r>
            <a:r>
              <a:rPr lang="en-US" sz="1600" dirty="0" smtClean="0"/>
              <a:t>-enable </a:t>
            </a:r>
            <a:r>
              <a:rPr lang="en-US" sz="1600" dirty="0" err="1" smtClean="0"/>
              <a:t>gerbang</a:t>
            </a:r>
            <a:r>
              <a:rPr lang="en-US" sz="1600" dirty="0" smtClean="0"/>
              <a:t> AND 2, 4, 6, </a:t>
            </a:r>
            <a:r>
              <a:rPr lang="en-US" sz="1600" dirty="0" err="1" smtClean="0"/>
              <a:t>dan</a:t>
            </a:r>
            <a:r>
              <a:rPr lang="en-US" sz="1600" dirty="0" smtClean="0"/>
              <a:t> 8; </a:t>
            </a:r>
            <a:r>
              <a:rPr lang="en-US" sz="1600" dirty="0" err="1" smtClean="0"/>
              <a:t>sehingga</a:t>
            </a:r>
            <a:r>
              <a:rPr lang="en-US" sz="1600" dirty="0" smtClean="0"/>
              <a:t> </a:t>
            </a:r>
            <a:r>
              <a:rPr lang="en-US" sz="1600" dirty="0" err="1" smtClean="0"/>
              <a:t>melewatkan</a:t>
            </a:r>
            <a:r>
              <a:rPr lang="en-US" sz="1600" dirty="0" smtClean="0"/>
              <a:t> </a:t>
            </a:r>
            <a:endParaRPr lang="en-US" sz="1600" dirty="0"/>
          </a:p>
        </p:txBody>
      </p:sp>
      <p:pic>
        <p:nvPicPr>
          <p:cNvPr id="18437" name="Picture 5"/>
          <p:cNvPicPr>
            <a:picLocks noChangeAspect="1" noChangeArrowheads="1"/>
          </p:cNvPicPr>
          <p:nvPr/>
        </p:nvPicPr>
        <p:blipFill>
          <a:blip r:embed="rId3"/>
          <a:srcRect/>
          <a:stretch>
            <a:fillRect/>
          </a:stretch>
        </p:blipFill>
        <p:spPr bwMode="auto">
          <a:xfrm>
            <a:off x="7162800" y="5522209"/>
            <a:ext cx="1295400" cy="221366"/>
          </a:xfrm>
          <a:prstGeom prst="rect">
            <a:avLst/>
          </a:prstGeom>
          <a:noFill/>
          <a:ln w="9525">
            <a:noFill/>
            <a:miter lim="800000"/>
            <a:headEnd/>
            <a:tailEnd/>
          </a:ln>
          <a:effectLst/>
        </p:spPr>
      </p:pic>
      <p:pic>
        <p:nvPicPr>
          <p:cNvPr id="18438" name="Picture 6"/>
          <p:cNvPicPr>
            <a:picLocks noChangeAspect="1" noChangeArrowheads="1"/>
          </p:cNvPicPr>
          <p:nvPr/>
        </p:nvPicPr>
        <p:blipFill>
          <a:blip r:embed="rId4"/>
          <a:srcRect/>
          <a:stretch>
            <a:fillRect/>
          </a:stretch>
        </p:blipFill>
        <p:spPr bwMode="auto">
          <a:xfrm>
            <a:off x="0" y="5334000"/>
            <a:ext cx="4219575" cy="219075"/>
          </a:xfrm>
          <a:prstGeom prst="rect">
            <a:avLst/>
          </a:prstGeom>
          <a:noFill/>
          <a:ln w="9525">
            <a:noFill/>
            <a:miter lim="800000"/>
            <a:headEnd/>
            <a:tailEnd/>
          </a:ln>
          <a:effectLst/>
        </p:spPr>
      </p:pic>
      <p:sp>
        <p:nvSpPr>
          <p:cNvPr id="13" name="TextBox 12"/>
          <p:cNvSpPr txBox="1"/>
          <p:nvPr/>
        </p:nvSpPr>
        <p:spPr>
          <a:xfrm>
            <a:off x="152400" y="5715000"/>
            <a:ext cx="8305800" cy="830997"/>
          </a:xfrm>
          <a:prstGeom prst="rect">
            <a:avLst/>
          </a:prstGeom>
          <a:noFill/>
        </p:spPr>
        <p:txBody>
          <a:bodyPr wrap="square" rtlCol="0">
            <a:spAutoFit/>
          </a:bodyPr>
          <a:lstStyle/>
          <a:p>
            <a:r>
              <a:rPr lang="en-US" sz="1600" dirty="0" smtClean="0"/>
              <a:t>5. </a:t>
            </a:r>
            <a:r>
              <a:rPr lang="en-US" sz="1600" dirty="0" err="1" smtClean="0"/>
              <a:t>Nilai</a:t>
            </a:r>
            <a:r>
              <a:rPr lang="en-US" sz="1600" dirty="0" smtClean="0"/>
              <a:t>                          </a:t>
            </a:r>
            <a:r>
              <a:rPr lang="en-US" sz="1600" dirty="0" err="1" smtClean="0"/>
              <a:t>melewati</a:t>
            </a:r>
            <a:r>
              <a:rPr lang="en-US" sz="1600" dirty="0" smtClean="0"/>
              <a:t> </a:t>
            </a:r>
            <a:r>
              <a:rPr lang="en-US" sz="1600" dirty="0" err="1" smtClean="0"/>
              <a:t>gerbang</a:t>
            </a:r>
            <a:r>
              <a:rPr lang="en-US" sz="1600" dirty="0" smtClean="0"/>
              <a:t> OR </a:t>
            </a:r>
            <a:r>
              <a:rPr lang="en-US" sz="1600" dirty="0" err="1" smtClean="0"/>
              <a:t>ke</a:t>
            </a:r>
            <a:r>
              <a:rPr lang="en-US" sz="1600" dirty="0" smtClean="0"/>
              <a:t> adder </a:t>
            </a:r>
            <a:r>
              <a:rPr lang="en-US" sz="1600" dirty="0" err="1" smtClean="0"/>
              <a:t>untuk</a:t>
            </a:r>
            <a:r>
              <a:rPr lang="en-US" sz="1600" dirty="0" smtClean="0"/>
              <a:t> </a:t>
            </a:r>
            <a:r>
              <a:rPr lang="en-US" sz="1600" dirty="0" err="1" smtClean="0"/>
              <a:t>ditambahkan</a:t>
            </a:r>
            <a:r>
              <a:rPr lang="en-US" sz="1600" dirty="0" smtClean="0"/>
              <a:t> </a:t>
            </a:r>
            <a:r>
              <a:rPr lang="en-US" sz="1600" dirty="0" err="1" smtClean="0"/>
              <a:t>dengan</a:t>
            </a:r>
            <a:r>
              <a:rPr lang="en-US" sz="1600" dirty="0" smtClean="0"/>
              <a:t> A</a:t>
            </a:r>
            <a:r>
              <a:rPr lang="en-US" sz="1600" baseline="-25000" dirty="0" smtClean="0"/>
              <a:t>0</a:t>
            </a:r>
            <a:r>
              <a:rPr lang="en-US" sz="1600" dirty="0" smtClean="0"/>
              <a:t>, A</a:t>
            </a:r>
            <a:r>
              <a:rPr lang="en-US" sz="1600" baseline="-25000" dirty="0" smtClean="0"/>
              <a:t>1</a:t>
            </a:r>
            <a:r>
              <a:rPr lang="en-US" sz="1600" dirty="0" smtClean="0"/>
              <a:t>, A</a:t>
            </a:r>
            <a:r>
              <a:rPr lang="en-US" sz="1600" baseline="-25000" dirty="0" smtClean="0"/>
              <a:t>2 </a:t>
            </a:r>
            <a:r>
              <a:rPr lang="en-US" sz="1600" dirty="0" smtClean="0"/>
              <a:t>, A</a:t>
            </a:r>
            <a:r>
              <a:rPr lang="en-US" sz="1600" baseline="-25000" dirty="0" smtClean="0"/>
              <a:t>3 </a:t>
            </a:r>
            <a:r>
              <a:rPr lang="en-US" sz="1600" dirty="0" smtClean="0"/>
              <a:t> </a:t>
            </a:r>
            <a:r>
              <a:rPr lang="en-US" sz="1600" dirty="0" err="1" smtClean="0"/>
              <a:t>dan</a:t>
            </a:r>
            <a:r>
              <a:rPr lang="en-US" sz="1600" dirty="0" smtClean="0"/>
              <a:t> carry C</a:t>
            </a:r>
            <a:r>
              <a:rPr lang="en-US" sz="1600" baseline="-25000" dirty="0" smtClean="0"/>
              <a:t>0</a:t>
            </a:r>
            <a:r>
              <a:rPr lang="en-US" sz="1600" dirty="0" smtClean="0"/>
              <a:t> yang = 1; </a:t>
            </a:r>
            <a:r>
              <a:rPr lang="en-US" sz="1600" dirty="0" err="1" smtClean="0"/>
              <a:t>penambahan</a:t>
            </a:r>
            <a:r>
              <a:rPr lang="en-US" sz="1600" dirty="0" smtClean="0"/>
              <a:t> C</a:t>
            </a:r>
            <a:r>
              <a:rPr lang="en-US" sz="1600" baseline="-25000" dirty="0" smtClean="0"/>
              <a:t>0</a:t>
            </a:r>
            <a:r>
              <a:rPr lang="en-US" sz="1600" dirty="0" smtClean="0"/>
              <a:t> </a:t>
            </a:r>
            <a:r>
              <a:rPr lang="en-US" sz="1600" dirty="0" err="1" smtClean="0"/>
              <a:t>dengan</a:t>
            </a:r>
            <a:r>
              <a:rPr lang="en-US" sz="1600" dirty="0" smtClean="0"/>
              <a:t>                        </a:t>
            </a:r>
            <a:r>
              <a:rPr lang="en-US" sz="1600" dirty="0" err="1" smtClean="0"/>
              <a:t>membentuk</a:t>
            </a:r>
            <a:r>
              <a:rPr lang="en-US" sz="1600" dirty="0" smtClean="0"/>
              <a:t> 2’s complement </a:t>
            </a:r>
            <a:r>
              <a:rPr lang="en-US" sz="1600" dirty="0" err="1" smtClean="0"/>
              <a:t>dari</a:t>
            </a:r>
            <a:r>
              <a:rPr lang="en-US" sz="1600" dirty="0" smtClean="0"/>
              <a:t> [B]</a:t>
            </a:r>
          </a:p>
          <a:p>
            <a:r>
              <a:rPr lang="en-US" sz="1600" dirty="0" smtClean="0"/>
              <a:t>6. </a:t>
            </a:r>
            <a:r>
              <a:rPr lang="en-US" sz="1600" dirty="0" err="1" smtClean="0"/>
              <a:t>Hasil</a:t>
            </a:r>
            <a:r>
              <a:rPr lang="en-US" sz="1600" dirty="0" smtClean="0"/>
              <a:t> </a:t>
            </a:r>
            <a:r>
              <a:rPr lang="en-US" sz="1600" dirty="0" err="1" smtClean="0"/>
              <a:t>pengurangan</a:t>
            </a:r>
            <a:r>
              <a:rPr lang="en-US" sz="1600" dirty="0" smtClean="0"/>
              <a:t> </a:t>
            </a:r>
            <a:r>
              <a:rPr lang="en-US" sz="1600" dirty="0" err="1" smtClean="0"/>
              <a:t>adalah</a:t>
            </a:r>
            <a:r>
              <a:rPr lang="en-US" sz="1600" dirty="0" smtClean="0"/>
              <a:t> </a:t>
            </a:r>
            <a:r>
              <a:rPr lang="en-US" sz="1600" dirty="0" err="1" smtClean="0"/>
              <a:t>keluaran</a:t>
            </a:r>
            <a:r>
              <a:rPr lang="en-US" sz="1600" dirty="0" smtClean="0"/>
              <a:t> ∑</a:t>
            </a:r>
            <a:r>
              <a:rPr lang="en-US" sz="1600" baseline="-25000" dirty="0" smtClean="0"/>
              <a:t>0</a:t>
            </a:r>
            <a:r>
              <a:rPr lang="en-US" sz="1600" dirty="0" smtClean="0"/>
              <a:t>, ∑</a:t>
            </a:r>
            <a:r>
              <a:rPr lang="en-US" sz="1600" baseline="-25000" dirty="0" smtClean="0"/>
              <a:t>1</a:t>
            </a:r>
            <a:r>
              <a:rPr lang="en-US" sz="1600" dirty="0" smtClean="0"/>
              <a:t>, ∑</a:t>
            </a:r>
            <a:r>
              <a:rPr lang="en-US" sz="1600" baseline="-25000" dirty="0" smtClean="0"/>
              <a:t>2 </a:t>
            </a:r>
            <a:r>
              <a:rPr lang="en-US" sz="1600" dirty="0" smtClean="0"/>
              <a:t>, ∑</a:t>
            </a:r>
            <a:r>
              <a:rPr lang="en-US" sz="1600" baseline="-25000" dirty="0" smtClean="0"/>
              <a:t>3</a:t>
            </a:r>
            <a:endParaRPr lang="en-US" sz="1600" dirty="0"/>
          </a:p>
        </p:txBody>
      </p:sp>
      <p:pic>
        <p:nvPicPr>
          <p:cNvPr id="18439" name="Picture 7"/>
          <p:cNvPicPr>
            <a:picLocks noChangeAspect="1" noChangeArrowheads="1"/>
          </p:cNvPicPr>
          <p:nvPr/>
        </p:nvPicPr>
        <p:blipFill>
          <a:blip r:embed="rId5"/>
          <a:srcRect/>
          <a:stretch>
            <a:fillRect/>
          </a:stretch>
        </p:blipFill>
        <p:spPr bwMode="auto">
          <a:xfrm>
            <a:off x="914400" y="5791200"/>
            <a:ext cx="990600" cy="243453"/>
          </a:xfrm>
          <a:prstGeom prst="rect">
            <a:avLst/>
          </a:prstGeom>
          <a:noFill/>
          <a:ln w="9525">
            <a:noFill/>
            <a:miter lim="800000"/>
            <a:headEnd/>
            <a:tailEnd/>
          </a:ln>
          <a:effectLst/>
        </p:spPr>
      </p:pic>
      <p:pic>
        <p:nvPicPr>
          <p:cNvPr id="15" name="Picture 7"/>
          <p:cNvPicPr>
            <a:picLocks noChangeAspect="1" noChangeArrowheads="1"/>
          </p:cNvPicPr>
          <p:nvPr/>
        </p:nvPicPr>
        <p:blipFill>
          <a:blip r:embed="rId5"/>
          <a:srcRect/>
          <a:stretch>
            <a:fillRect/>
          </a:stretch>
        </p:blipFill>
        <p:spPr bwMode="auto">
          <a:xfrm>
            <a:off x="3733800" y="6019800"/>
            <a:ext cx="990600" cy="243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US" sz="3200" dirty="0" smtClean="0"/>
              <a:t>16. </a:t>
            </a:r>
            <a:r>
              <a:rPr lang="en-US" sz="3200" i="1" dirty="0" smtClean="0"/>
              <a:t>BCD ADDER</a:t>
            </a:r>
            <a:endParaRPr lang="en-US" sz="3200" i="1" dirty="0"/>
          </a:p>
        </p:txBody>
      </p:sp>
      <p:sp>
        <p:nvSpPr>
          <p:cNvPr id="3" name="Content Placeholder 2"/>
          <p:cNvSpPr>
            <a:spLocks noGrp="1"/>
          </p:cNvSpPr>
          <p:nvPr>
            <p:ph idx="1"/>
          </p:nvPr>
        </p:nvSpPr>
        <p:spPr>
          <a:xfrm>
            <a:off x="457200" y="762000"/>
            <a:ext cx="8229600" cy="5364163"/>
          </a:xfrm>
        </p:spPr>
        <p:txBody>
          <a:bodyPr>
            <a:normAutofit/>
          </a:bodyPr>
          <a:lstStyle/>
          <a:p>
            <a:r>
              <a:rPr lang="en-US" sz="1800" dirty="0" err="1" smtClean="0"/>
              <a:t>Prosedur</a:t>
            </a:r>
            <a:r>
              <a:rPr lang="en-US" sz="1800" dirty="0" smtClean="0"/>
              <a:t>:</a:t>
            </a:r>
          </a:p>
          <a:p>
            <a:pPr marL="457200" indent="-457200">
              <a:buAutoNum type="arabicPeriod"/>
            </a:pPr>
            <a:r>
              <a:rPr lang="en-US" sz="1800" dirty="0" err="1" smtClean="0"/>
              <a:t>Tambahkan</a:t>
            </a:r>
            <a:r>
              <a:rPr lang="en-US" sz="1800" dirty="0" smtClean="0"/>
              <a:t> </a:t>
            </a:r>
            <a:r>
              <a:rPr lang="en-US" sz="1800" dirty="0" err="1" smtClean="0"/>
              <a:t>dua</a:t>
            </a:r>
            <a:r>
              <a:rPr lang="en-US" sz="1800" dirty="0" smtClean="0"/>
              <a:t> </a:t>
            </a:r>
            <a:r>
              <a:rPr lang="en-US" sz="1800" dirty="0" err="1" smtClean="0"/>
              <a:t>empat</a:t>
            </a:r>
            <a:r>
              <a:rPr lang="en-US" sz="1800" dirty="0" smtClean="0"/>
              <a:t>-bit </a:t>
            </a:r>
            <a:r>
              <a:rPr lang="en-US" sz="1800" dirty="0" err="1" smtClean="0"/>
              <a:t>grup</a:t>
            </a:r>
            <a:r>
              <a:rPr lang="en-US" sz="1800" dirty="0" smtClean="0"/>
              <a:t> BCD code, </a:t>
            </a:r>
            <a:r>
              <a:rPr lang="en-US" sz="1800" dirty="0" err="1" smtClean="0"/>
              <a:t>menggunakan</a:t>
            </a:r>
            <a:r>
              <a:rPr lang="en-US" sz="1800" dirty="0" smtClean="0"/>
              <a:t> </a:t>
            </a:r>
            <a:r>
              <a:rPr lang="en-US" sz="1800" dirty="0" err="1" smtClean="0"/>
              <a:t>penambahan</a:t>
            </a:r>
            <a:r>
              <a:rPr lang="en-US" sz="1800" dirty="0" smtClean="0"/>
              <a:t> </a:t>
            </a:r>
            <a:r>
              <a:rPr lang="en-US" sz="1800" dirty="0" err="1" smtClean="0"/>
              <a:t>biner</a:t>
            </a: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endParaRPr lang="en-US" sz="1800" dirty="0" smtClean="0"/>
          </a:p>
          <a:p>
            <a:pPr marL="457200" indent="-457200">
              <a:buAutoNum type="arabicPeriod"/>
            </a:pPr>
            <a:r>
              <a:rPr lang="en-US" sz="1800" dirty="0" err="1" smtClean="0"/>
              <a:t>Tentukan</a:t>
            </a:r>
            <a:r>
              <a:rPr lang="en-US" sz="1800" dirty="0" smtClean="0"/>
              <a:t> </a:t>
            </a:r>
            <a:r>
              <a:rPr lang="en-US" sz="1800" dirty="0" err="1" smtClean="0"/>
              <a:t>apakah</a:t>
            </a:r>
            <a:r>
              <a:rPr lang="en-US" sz="1800" dirty="0" smtClean="0"/>
              <a:t> </a:t>
            </a:r>
            <a:r>
              <a:rPr lang="en-US" sz="1800" dirty="0" err="1" smtClean="0"/>
              <a:t>hasil</a:t>
            </a:r>
            <a:r>
              <a:rPr lang="en-US" sz="1800" dirty="0" smtClean="0"/>
              <a:t> </a:t>
            </a:r>
            <a:r>
              <a:rPr lang="en-US" sz="1800" dirty="0" err="1" smtClean="0"/>
              <a:t>jumlah</a:t>
            </a:r>
            <a:r>
              <a:rPr lang="en-US" sz="1800" dirty="0" smtClean="0"/>
              <a:t> &gt; 1001 (9</a:t>
            </a:r>
            <a:r>
              <a:rPr lang="en-US" sz="1800" baseline="-25000" dirty="0" smtClean="0"/>
              <a:t>10</a:t>
            </a:r>
            <a:r>
              <a:rPr lang="en-US" sz="1800" dirty="0" smtClean="0"/>
              <a:t> ); </a:t>
            </a:r>
            <a:r>
              <a:rPr lang="en-US" sz="1800" dirty="0" err="1" smtClean="0"/>
              <a:t>jika</a:t>
            </a:r>
            <a:r>
              <a:rPr lang="en-US" sz="1800" dirty="0" smtClean="0"/>
              <a:t> </a:t>
            </a:r>
            <a:r>
              <a:rPr lang="en-US" sz="1800" dirty="0" err="1" smtClean="0"/>
              <a:t>ya</a:t>
            </a:r>
            <a:r>
              <a:rPr lang="en-US" sz="1800" dirty="0" smtClean="0"/>
              <a:t>, </a:t>
            </a:r>
            <a:r>
              <a:rPr lang="en-US" sz="1800" dirty="0" err="1" smtClean="0"/>
              <a:t>tambahkan</a:t>
            </a:r>
            <a:r>
              <a:rPr lang="en-US" sz="1800" dirty="0" smtClean="0"/>
              <a:t> 0110 </a:t>
            </a:r>
            <a:r>
              <a:rPr lang="en-US" sz="1800" dirty="0" err="1" smtClean="0"/>
              <a:t>dan</a:t>
            </a:r>
            <a:r>
              <a:rPr lang="en-US" sz="1800" dirty="0" smtClean="0"/>
              <a:t> </a:t>
            </a:r>
            <a:r>
              <a:rPr lang="en-US" sz="1800" dirty="0" err="1" smtClean="0"/>
              <a:t>bangkitkan</a:t>
            </a:r>
            <a:r>
              <a:rPr lang="en-US" sz="1800" dirty="0" smtClean="0"/>
              <a:t> carry </a:t>
            </a:r>
            <a:r>
              <a:rPr lang="en-US" sz="1800" dirty="0" err="1" smtClean="0"/>
              <a:t>ke</a:t>
            </a:r>
            <a:r>
              <a:rPr lang="en-US" sz="1800" dirty="0" smtClean="0"/>
              <a:t> </a:t>
            </a:r>
            <a:r>
              <a:rPr lang="en-US" sz="1800" dirty="0" err="1" smtClean="0"/>
              <a:t>posisi</a:t>
            </a:r>
            <a:r>
              <a:rPr lang="en-US" sz="1800" dirty="0" smtClean="0"/>
              <a:t> </a:t>
            </a:r>
            <a:r>
              <a:rPr lang="en-US" sz="1800" dirty="0" err="1" smtClean="0"/>
              <a:t>desimal</a:t>
            </a:r>
            <a:r>
              <a:rPr lang="en-US" sz="1800" dirty="0" smtClean="0"/>
              <a:t> </a:t>
            </a:r>
            <a:r>
              <a:rPr lang="en-US" sz="1800" dirty="0" err="1" smtClean="0"/>
              <a:t>berikutnya</a:t>
            </a:r>
            <a:r>
              <a:rPr lang="en-US" sz="1800" dirty="0" smtClean="0"/>
              <a:t>.</a:t>
            </a:r>
          </a:p>
          <a:p>
            <a:pPr marL="457200" indent="-457200">
              <a:buNone/>
            </a:pPr>
            <a:r>
              <a:rPr lang="en-US" sz="1800" dirty="0" smtClean="0"/>
              <a:t>	- </a:t>
            </a:r>
            <a:r>
              <a:rPr lang="en-US" sz="1800" dirty="0" err="1" smtClean="0"/>
              <a:t>Rangkaian</a:t>
            </a:r>
            <a:r>
              <a:rPr lang="en-US" sz="1800" dirty="0" smtClean="0"/>
              <a:t> </a:t>
            </a:r>
            <a:r>
              <a:rPr lang="en-US" sz="1800" dirty="0" err="1" smtClean="0"/>
              <a:t>harus</a:t>
            </a:r>
            <a:r>
              <a:rPr lang="en-US" sz="1800" dirty="0" smtClean="0"/>
              <a:t> </a:t>
            </a:r>
            <a:r>
              <a:rPr lang="en-US" sz="1800" dirty="0" err="1" smtClean="0"/>
              <a:t>bisa</a:t>
            </a:r>
            <a:r>
              <a:rPr lang="en-US" sz="1800" dirty="0" smtClean="0"/>
              <a:t> </a:t>
            </a:r>
            <a:r>
              <a:rPr lang="en-US" sz="1800" dirty="0" err="1" smtClean="0"/>
              <a:t>mendeteksi</a:t>
            </a:r>
            <a:r>
              <a:rPr lang="en-US" sz="1800" dirty="0" smtClean="0"/>
              <a:t> </a:t>
            </a:r>
            <a:r>
              <a:rPr lang="en-US" sz="1800" dirty="0" err="1" smtClean="0"/>
              <a:t>jika</a:t>
            </a:r>
            <a:r>
              <a:rPr lang="en-US" sz="1800" dirty="0" smtClean="0"/>
              <a:t> </a:t>
            </a:r>
            <a:r>
              <a:rPr lang="en-US" sz="1800" i="1" dirty="0" smtClean="0"/>
              <a:t>S</a:t>
            </a:r>
            <a:r>
              <a:rPr lang="en-US" sz="1800" baseline="-25000" dirty="0" smtClean="0"/>
              <a:t>4</a:t>
            </a:r>
            <a:r>
              <a:rPr lang="en-US" sz="1800" i="1" dirty="0" smtClean="0"/>
              <a:t>S</a:t>
            </a:r>
            <a:r>
              <a:rPr lang="en-US" sz="1800" baseline="-25000" dirty="0" smtClean="0"/>
              <a:t>3</a:t>
            </a:r>
            <a:r>
              <a:rPr lang="en-US" sz="1800" i="1" dirty="0" smtClean="0"/>
              <a:t>S</a:t>
            </a:r>
            <a:r>
              <a:rPr lang="en-US" sz="1800" baseline="-25000" dirty="0" smtClean="0"/>
              <a:t>2</a:t>
            </a:r>
            <a:r>
              <a:rPr lang="en-US" sz="1800" i="1" dirty="0" smtClean="0"/>
              <a:t>S</a:t>
            </a:r>
            <a:r>
              <a:rPr lang="en-US" sz="1800" baseline="-25000" dirty="0" smtClean="0"/>
              <a:t>1</a:t>
            </a:r>
            <a:r>
              <a:rPr lang="en-US" sz="1800" i="1" dirty="0" smtClean="0"/>
              <a:t>S</a:t>
            </a:r>
            <a:r>
              <a:rPr lang="en-US" sz="1800" baseline="-25000" dirty="0" smtClean="0"/>
              <a:t>0 </a:t>
            </a:r>
            <a:r>
              <a:rPr lang="en-US" sz="1800" dirty="0" smtClean="0"/>
              <a:t>&gt; 01001</a:t>
            </a:r>
            <a:endParaRPr lang="en-US" sz="18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35</a:t>
            </a:fld>
            <a:endParaRPr lang="en-US"/>
          </a:p>
        </p:txBody>
      </p:sp>
      <p:pic>
        <p:nvPicPr>
          <p:cNvPr id="19458" name="Picture 2"/>
          <p:cNvPicPr>
            <a:picLocks noChangeAspect="1" noChangeArrowheads="1"/>
          </p:cNvPicPr>
          <p:nvPr/>
        </p:nvPicPr>
        <p:blipFill>
          <a:blip r:embed="rId2"/>
          <a:srcRect/>
          <a:stretch>
            <a:fillRect/>
          </a:stretch>
        </p:blipFill>
        <p:spPr bwMode="auto">
          <a:xfrm>
            <a:off x="1676400" y="1447800"/>
            <a:ext cx="4202029" cy="8382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1143000" y="2362200"/>
            <a:ext cx="228600" cy="293915"/>
          </a:xfrm>
          <a:prstGeom prst="rect">
            <a:avLst/>
          </a:prstGeom>
          <a:noFill/>
          <a:ln w="9525">
            <a:noFill/>
            <a:miter lim="800000"/>
            <a:headEnd/>
            <a:tailEnd/>
          </a:ln>
          <a:effectLst/>
        </p:spPr>
      </p:pic>
      <p:sp>
        <p:nvSpPr>
          <p:cNvPr id="8" name="TextBox 7"/>
          <p:cNvSpPr txBox="1"/>
          <p:nvPr/>
        </p:nvSpPr>
        <p:spPr>
          <a:xfrm>
            <a:off x="1295400" y="2286000"/>
            <a:ext cx="6934200" cy="369332"/>
          </a:xfrm>
          <a:prstGeom prst="rect">
            <a:avLst/>
          </a:prstGeom>
          <a:noFill/>
        </p:spPr>
        <p:txBody>
          <a:bodyPr wrap="square" rtlCol="0">
            <a:spAutoFit/>
          </a:bodyPr>
          <a:lstStyle/>
          <a:p>
            <a:r>
              <a:rPr lang="en-US" dirty="0" err="1" smtClean="0"/>
              <a:t>Sebenarnya</a:t>
            </a:r>
            <a:r>
              <a:rPr lang="en-US" dirty="0" smtClean="0"/>
              <a:t> </a:t>
            </a:r>
            <a:r>
              <a:rPr lang="en-US" dirty="0" err="1" smtClean="0"/>
              <a:t>sama</a:t>
            </a:r>
            <a:r>
              <a:rPr lang="en-US" dirty="0" smtClean="0"/>
              <a:t> </a:t>
            </a:r>
            <a:r>
              <a:rPr lang="en-US" dirty="0" err="1" smtClean="0"/>
              <a:t>dengan</a:t>
            </a:r>
            <a:r>
              <a:rPr lang="en-US" dirty="0" smtClean="0"/>
              <a:t>      , carry out </a:t>
            </a:r>
            <a:r>
              <a:rPr lang="en-US" dirty="0" err="1" smtClean="0"/>
              <a:t>dari</a:t>
            </a:r>
            <a:r>
              <a:rPr lang="en-US" dirty="0" smtClean="0"/>
              <a:t> MSB </a:t>
            </a:r>
            <a:endParaRPr lang="en-US" dirty="0"/>
          </a:p>
        </p:txBody>
      </p:sp>
      <p:pic>
        <p:nvPicPr>
          <p:cNvPr id="19460" name="Picture 4"/>
          <p:cNvPicPr>
            <a:picLocks noChangeAspect="1" noChangeArrowheads="1"/>
          </p:cNvPicPr>
          <p:nvPr/>
        </p:nvPicPr>
        <p:blipFill>
          <a:blip r:embed="rId4"/>
          <a:srcRect/>
          <a:stretch>
            <a:fillRect/>
          </a:stretch>
        </p:blipFill>
        <p:spPr bwMode="auto">
          <a:xfrm>
            <a:off x="3810000" y="2362200"/>
            <a:ext cx="180975" cy="257175"/>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a:srcRect/>
          <a:stretch>
            <a:fillRect/>
          </a:stretch>
        </p:blipFill>
        <p:spPr bwMode="auto">
          <a:xfrm>
            <a:off x="914400" y="3743325"/>
            <a:ext cx="2990850" cy="3114675"/>
          </a:xfrm>
          <a:prstGeom prst="rect">
            <a:avLst/>
          </a:prstGeom>
          <a:noFill/>
          <a:ln w="9525">
            <a:noFill/>
            <a:miter lim="800000"/>
            <a:headEnd/>
            <a:tailEnd/>
          </a:ln>
          <a:effectLst/>
        </p:spPr>
      </p:pic>
      <p:sp>
        <p:nvSpPr>
          <p:cNvPr id="11" name="Right Brace 10"/>
          <p:cNvSpPr/>
          <p:nvPr/>
        </p:nvSpPr>
        <p:spPr>
          <a:xfrm>
            <a:off x="4114800" y="4114800"/>
            <a:ext cx="762000" cy="25908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105400" y="4114800"/>
            <a:ext cx="3581400" cy="2585323"/>
          </a:xfrm>
          <a:prstGeom prst="rect">
            <a:avLst/>
          </a:prstGeom>
          <a:noFill/>
        </p:spPr>
        <p:txBody>
          <a:bodyPr wrap="square" rtlCol="0">
            <a:spAutoFit/>
          </a:bodyPr>
          <a:lstStyle/>
          <a:p>
            <a:r>
              <a:rPr lang="en-US" dirty="0" smtClean="0"/>
              <a:t>→ </a:t>
            </a:r>
            <a:r>
              <a:rPr lang="en-US" i="1" dirty="0" smtClean="0"/>
              <a:t>X</a:t>
            </a:r>
            <a:r>
              <a:rPr lang="en-US" dirty="0" smtClean="0"/>
              <a:t> = 1 </a:t>
            </a:r>
            <a:r>
              <a:rPr lang="en-US" dirty="0" err="1" smtClean="0"/>
              <a:t>jika</a:t>
            </a:r>
            <a:r>
              <a:rPr lang="en-US" dirty="0" smtClean="0"/>
              <a:t> </a:t>
            </a:r>
            <a:r>
              <a:rPr lang="en-US" i="1" dirty="0" smtClean="0"/>
              <a:t>S</a:t>
            </a:r>
            <a:r>
              <a:rPr lang="en-US" baseline="-25000" dirty="0" smtClean="0"/>
              <a:t>4</a:t>
            </a:r>
            <a:r>
              <a:rPr lang="en-US" i="1" dirty="0" smtClean="0"/>
              <a:t>S</a:t>
            </a:r>
            <a:r>
              <a:rPr lang="en-US" baseline="-25000" dirty="0" smtClean="0"/>
              <a:t>3</a:t>
            </a:r>
            <a:r>
              <a:rPr lang="en-US" i="1" dirty="0" smtClean="0"/>
              <a:t>S</a:t>
            </a:r>
            <a:r>
              <a:rPr lang="en-US" baseline="-25000" dirty="0" smtClean="0"/>
              <a:t>2</a:t>
            </a:r>
            <a:r>
              <a:rPr lang="en-US" i="1" dirty="0" smtClean="0"/>
              <a:t>S</a:t>
            </a:r>
            <a:r>
              <a:rPr lang="en-US" baseline="-25000" dirty="0" smtClean="0"/>
              <a:t>1</a:t>
            </a:r>
            <a:r>
              <a:rPr lang="en-US" i="1" dirty="0" smtClean="0"/>
              <a:t>S</a:t>
            </a:r>
            <a:r>
              <a:rPr lang="en-US" baseline="-25000" dirty="0" smtClean="0"/>
              <a:t>0 </a:t>
            </a:r>
            <a:r>
              <a:rPr lang="en-US" dirty="0" smtClean="0"/>
              <a:t>&gt; 01001</a:t>
            </a:r>
          </a:p>
          <a:p>
            <a:r>
              <a:rPr lang="en-US" dirty="0" err="1" smtClean="0"/>
              <a:t>Kondisi</a:t>
            </a:r>
            <a:r>
              <a:rPr lang="en-US" dirty="0" smtClean="0"/>
              <a:t> </a:t>
            </a:r>
            <a:r>
              <a:rPr lang="en-US" dirty="0" err="1" smtClean="0"/>
              <a:t>berikut</a:t>
            </a:r>
            <a:r>
              <a:rPr lang="en-US" dirty="0" smtClean="0"/>
              <a:t> yang </a:t>
            </a:r>
            <a:r>
              <a:rPr lang="en-US" dirty="0" err="1" smtClean="0"/>
              <a:t>memenuhi</a:t>
            </a:r>
            <a:r>
              <a:rPr lang="en-US" dirty="0" smtClean="0"/>
              <a:t>:</a:t>
            </a:r>
          </a:p>
          <a:p>
            <a:r>
              <a:rPr lang="en-US" dirty="0" smtClean="0"/>
              <a:t>1). </a:t>
            </a:r>
            <a:r>
              <a:rPr lang="en-US" dirty="0" err="1" smtClean="0"/>
              <a:t>Jika</a:t>
            </a:r>
            <a:r>
              <a:rPr lang="en-US" dirty="0" smtClean="0"/>
              <a:t>  </a:t>
            </a:r>
            <a:r>
              <a:rPr lang="en-US" i="1" dirty="0" smtClean="0"/>
              <a:t>S</a:t>
            </a:r>
            <a:r>
              <a:rPr lang="en-US" baseline="-25000" dirty="0" smtClean="0"/>
              <a:t>4 </a:t>
            </a:r>
            <a:r>
              <a:rPr lang="en-US" dirty="0" smtClean="0"/>
              <a:t>= 1 (&gt; 15)</a:t>
            </a:r>
          </a:p>
          <a:p>
            <a:r>
              <a:rPr lang="en-US" dirty="0" smtClean="0"/>
              <a:t>2). </a:t>
            </a:r>
            <a:r>
              <a:rPr lang="en-US" dirty="0" err="1" smtClean="0"/>
              <a:t>Jika</a:t>
            </a:r>
            <a:r>
              <a:rPr lang="en-US" dirty="0" smtClean="0"/>
              <a:t> </a:t>
            </a:r>
            <a:r>
              <a:rPr lang="en-US" i="1" dirty="0" smtClean="0"/>
              <a:t>S</a:t>
            </a:r>
            <a:r>
              <a:rPr lang="en-US" baseline="-25000" dirty="0" smtClean="0"/>
              <a:t>3 </a:t>
            </a:r>
            <a:r>
              <a:rPr lang="en-US" dirty="0" smtClean="0"/>
              <a:t>= 1 </a:t>
            </a:r>
            <a:r>
              <a:rPr lang="en-US" dirty="0" err="1" smtClean="0"/>
              <a:t>dan</a:t>
            </a:r>
            <a:r>
              <a:rPr lang="en-US" dirty="0" smtClean="0"/>
              <a:t> </a:t>
            </a:r>
            <a:r>
              <a:rPr lang="en-US" i="1" dirty="0" smtClean="0"/>
              <a:t>S</a:t>
            </a:r>
            <a:r>
              <a:rPr lang="en-US" baseline="-25000" dirty="0" smtClean="0"/>
              <a:t>2 </a:t>
            </a:r>
            <a:r>
              <a:rPr lang="en-US" dirty="0" err="1" smtClean="0"/>
              <a:t>atau</a:t>
            </a:r>
            <a:r>
              <a:rPr lang="en-US" dirty="0" smtClean="0"/>
              <a:t> </a:t>
            </a:r>
            <a:r>
              <a:rPr lang="en-US" i="1" dirty="0" smtClean="0"/>
              <a:t>S</a:t>
            </a:r>
            <a:r>
              <a:rPr lang="en-US" baseline="-25000" dirty="0" smtClean="0"/>
              <a:t>1 </a:t>
            </a:r>
            <a:r>
              <a:rPr lang="en-US" dirty="0" smtClean="0"/>
              <a:t> </a:t>
            </a:r>
            <a:r>
              <a:rPr lang="en-US" dirty="0" err="1" smtClean="0"/>
              <a:t>atau</a:t>
            </a:r>
            <a:r>
              <a:rPr lang="en-US" dirty="0" smtClean="0"/>
              <a:t> </a:t>
            </a:r>
            <a:r>
              <a:rPr lang="en-US" dirty="0" err="1" smtClean="0"/>
              <a:t>keduanya</a:t>
            </a:r>
            <a:r>
              <a:rPr lang="en-US" dirty="0" smtClean="0"/>
              <a:t> = 1</a:t>
            </a:r>
          </a:p>
          <a:p>
            <a:r>
              <a:rPr lang="en-US" dirty="0" smtClean="0"/>
              <a:t>Yang </a:t>
            </a:r>
            <a:r>
              <a:rPr lang="en-US" dirty="0" err="1" smtClean="0"/>
              <a:t>bisa</a:t>
            </a:r>
            <a:r>
              <a:rPr lang="en-US" dirty="0" smtClean="0"/>
              <a:t> </a:t>
            </a:r>
            <a:r>
              <a:rPr lang="en-US" dirty="0" err="1" smtClean="0"/>
              <a:t>diekspresikan</a:t>
            </a:r>
            <a:r>
              <a:rPr lang="en-US" dirty="0" smtClean="0"/>
              <a:t> </a:t>
            </a:r>
            <a:r>
              <a:rPr lang="en-US" dirty="0" err="1" smtClean="0"/>
              <a:t>sebagai</a:t>
            </a:r>
            <a:r>
              <a:rPr lang="en-US" dirty="0" smtClean="0"/>
              <a:t>:</a:t>
            </a:r>
          </a:p>
          <a:p>
            <a:r>
              <a:rPr lang="en-US" dirty="0" smtClean="0"/>
              <a:t>	X = </a:t>
            </a:r>
            <a:r>
              <a:rPr lang="en-US" i="1" dirty="0" smtClean="0"/>
              <a:t>S</a:t>
            </a:r>
            <a:r>
              <a:rPr lang="en-US" baseline="-25000" dirty="0" smtClean="0"/>
              <a:t>4 </a:t>
            </a:r>
            <a:r>
              <a:rPr lang="en-US" dirty="0" smtClean="0"/>
              <a:t>+ </a:t>
            </a:r>
            <a:r>
              <a:rPr lang="en-US" i="1" dirty="0" smtClean="0"/>
              <a:t>S</a:t>
            </a:r>
            <a:r>
              <a:rPr lang="en-US" baseline="-25000" dirty="0" smtClean="0"/>
              <a:t>3 </a:t>
            </a:r>
            <a:r>
              <a:rPr lang="en-US" dirty="0" smtClean="0"/>
              <a:t>(</a:t>
            </a:r>
            <a:r>
              <a:rPr lang="en-US" i="1" dirty="0" smtClean="0"/>
              <a:t>S</a:t>
            </a:r>
            <a:r>
              <a:rPr lang="en-US" baseline="-25000" dirty="0" smtClean="0"/>
              <a:t>2 </a:t>
            </a:r>
            <a:r>
              <a:rPr lang="en-US" dirty="0" smtClean="0"/>
              <a:t>+ </a:t>
            </a:r>
            <a:r>
              <a:rPr lang="en-US" i="1" dirty="0" smtClean="0"/>
              <a:t>S</a:t>
            </a:r>
            <a:r>
              <a:rPr lang="en-US" baseline="-25000" dirty="0" smtClean="0"/>
              <a:t>1 </a:t>
            </a:r>
            <a:r>
              <a:rPr lang="en-US" dirty="0" smtClean="0"/>
              <a:t>) </a:t>
            </a:r>
          </a:p>
          <a:p>
            <a:r>
              <a:rPr lang="en-US" dirty="0" err="1" smtClean="0"/>
              <a:t>Jika</a:t>
            </a:r>
            <a:r>
              <a:rPr lang="en-US" dirty="0" smtClean="0"/>
              <a:t> X = 1, </a:t>
            </a:r>
            <a:r>
              <a:rPr lang="en-US" dirty="0" err="1" smtClean="0"/>
              <a:t>perlu</a:t>
            </a:r>
            <a:r>
              <a:rPr lang="en-US" dirty="0" smtClean="0"/>
              <a:t> </a:t>
            </a:r>
            <a:r>
              <a:rPr lang="en-US" dirty="0" err="1" smtClean="0"/>
              <a:t>ditambahkan</a:t>
            </a:r>
            <a:r>
              <a:rPr lang="en-US" dirty="0" smtClean="0"/>
              <a:t> </a:t>
            </a:r>
            <a:r>
              <a:rPr lang="en-US" dirty="0" err="1" smtClean="0"/>
              <a:t>koreksi</a:t>
            </a:r>
            <a:r>
              <a:rPr lang="en-US" dirty="0" smtClean="0"/>
              <a:t> 0110 </a:t>
            </a:r>
            <a:r>
              <a:rPr lang="en-US" dirty="0" err="1" smtClean="0"/>
              <a:t>dan</a:t>
            </a:r>
            <a:r>
              <a:rPr lang="en-US" dirty="0" smtClean="0"/>
              <a:t> </a:t>
            </a:r>
            <a:r>
              <a:rPr lang="en-US" dirty="0" err="1" smtClean="0"/>
              <a:t>bangkitkan</a:t>
            </a:r>
            <a:r>
              <a:rPr lang="en-US" dirty="0" smtClean="0"/>
              <a:t> carry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endParaRPr lang="en-US"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36</a:t>
            </a:fld>
            <a:endParaRPr lang="en-US"/>
          </a:p>
        </p:txBody>
      </p:sp>
      <p:pic>
        <p:nvPicPr>
          <p:cNvPr id="20482" name="Picture 2"/>
          <p:cNvPicPr>
            <a:picLocks noChangeAspect="1" noChangeArrowheads="1"/>
          </p:cNvPicPr>
          <p:nvPr/>
        </p:nvPicPr>
        <p:blipFill>
          <a:blip r:embed="rId2"/>
          <a:srcRect/>
          <a:stretch>
            <a:fillRect/>
          </a:stretch>
        </p:blipFill>
        <p:spPr bwMode="auto">
          <a:xfrm>
            <a:off x="1524000" y="609600"/>
            <a:ext cx="6248400" cy="5023599"/>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990600" y="5715000"/>
            <a:ext cx="7495309"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DC0B3A-8966-4075-A941-4DB426225A3F}" type="slidenum">
              <a:rPr lang="en-US" smtClean="0"/>
              <a:pPr/>
              <a:t>37</a:t>
            </a:fld>
            <a:endParaRPr lang="en-US"/>
          </a:p>
        </p:txBody>
      </p:sp>
      <p:pic>
        <p:nvPicPr>
          <p:cNvPr id="21506" name="Picture 2"/>
          <p:cNvPicPr>
            <a:picLocks noChangeAspect="1" noChangeArrowheads="1"/>
          </p:cNvPicPr>
          <p:nvPr/>
        </p:nvPicPr>
        <p:blipFill>
          <a:blip r:embed="rId2"/>
          <a:srcRect/>
          <a:stretch>
            <a:fillRect/>
          </a:stretch>
        </p:blipFill>
        <p:spPr bwMode="auto">
          <a:xfrm>
            <a:off x="1143000" y="838200"/>
            <a:ext cx="6939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ALU INTEGRATED CICUITS</a:t>
            </a:r>
            <a:endParaRPr lang="en-US" sz="32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38</a:t>
            </a:fld>
            <a:endParaRPr lang="en-US"/>
          </a:p>
        </p:txBody>
      </p:sp>
      <p:pic>
        <p:nvPicPr>
          <p:cNvPr id="22530" name="Picture 2"/>
          <p:cNvPicPr>
            <a:picLocks noChangeAspect="1" noChangeArrowheads="1"/>
          </p:cNvPicPr>
          <p:nvPr/>
        </p:nvPicPr>
        <p:blipFill>
          <a:blip r:embed="rId2"/>
          <a:srcRect/>
          <a:stretch>
            <a:fillRect/>
          </a:stretch>
        </p:blipFill>
        <p:spPr bwMode="auto">
          <a:xfrm>
            <a:off x="228600" y="685800"/>
            <a:ext cx="6667500" cy="3943350"/>
          </a:xfrm>
          <a:prstGeom prst="rect">
            <a:avLst/>
          </a:prstGeom>
          <a:noFill/>
          <a:ln w="9525">
            <a:noFill/>
            <a:miter lim="800000"/>
            <a:headEnd/>
            <a:tailEnd/>
          </a:ln>
          <a:effectLst/>
        </p:spPr>
      </p:pic>
      <p:pic>
        <p:nvPicPr>
          <p:cNvPr id="22531" name="Picture 3"/>
          <p:cNvPicPr>
            <a:picLocks noGrp="1" noChangeAspect="1" noChangeArrowheads="1"/>
          </p:cNvPicPr>
          <p:nvPr>
            <p:ph idx="1"/>
          </p:nvPr>
        </p:nvPicPr>
        <p:blipFill>
          <a:blip r:embed="rId3"/>
          <a:srcRect/>
          <a:stretch>
            <a:fillRect/>
          </a:stretch>
        </p:blipFill>
        <p:spPr bwMode="auto">
          <a:xfrm>
            <a:off x="3952875" y="3581400"/>
            <a:ext cx="5191125" cy="342900"/>
          </a:xfrm>
          <a:prstGeom prst="rect">
            <a:avLst/>
          </a:prstGeom>
          <a:noFill/>
          <a:ln w="9525">
            <a:noFill/>
            <a:miter lim="800000"/>
            <a:headEnd/>
            <a:tailEnd/>
          </a:ln>
          <a:effectLst/>
        </p:spPr>
      </p:pic>
      <p:sp>
        <p:nvSpPr>
          <p:cNvPr id="7" name="TextBox 6"/>
          <p:cNvSpPr txBox="1"/>
          <p:nvPr/>
        </p:nvSpPr>
        <p:spPr>
          <a:xfrm>
            <a:off x="228600" y="4876800"/>
            <a:ext cx="8458200" cy="2031325"/>
          </a:xfrm>
          <a:prstGeom prst="rect">
            <a:avLst/>
          </a:prstGeom>
          <a:noFill/>
        </p:spPr>
        <p:txBody>
          <a:bodyPr wrap="square" rtlCol="0">
            <a:spAutoFit/>
          </a:bodyPr>
          <a:lstStyle/>
          <a:p>
            <a:pPr>
              <a:buFontTx/>
              <a:buChar char="-"/>
            </a:pPr>
            <a:r>
              <a:rPr lang="en-US" dirty="0" smtClean="0"/>
              <a:t> </a:t>
            </a:r>
            <a:r>
              <a:rPr lang="en-US" dirty="0" err="1" smtClean="0"/>
              <a:t>Operasi</a:t>
            </a:r>
            <a:r>
              <a:rPr lang="en-US" dirty="0" smtClean="0"/>
              <a:t> CLEAR: </a:t>
            </a:r>
            <a:r>
              <a:rPr lang="en-US" dirty="0" err="1" smtClean="0"/>
              <a:t>dengan</a:t>
            </a:r>
            <a:r>
              <a:rPr lang="en-US" dirty="0" smtClean="0"/>
              <a:t>: </a:t>
            </a:r>
            <a:r>
              <a:rPr lang="en-US" i="1" dirty="0" smtClean="0"/>
              <a:t>S</a:t>
            </a:r>
            <a:r>
              <a:rPr lang="en-US" baseline="-25000" dirty="0" smtClean="0"/>
              <a:t>2</a:t>
            </a:r>
            <a:r>
              <a:rPr lang="en-US" i="1" dirty="0" smtClean="0"/>
              <a:t>S</a:t>
            </a:r>
            <a:r>
              <a:rPr lang="en-US" baseline="-25000" dirty="0" smtClean="0"/>
              <a:t>1</a:t>
            </a:r>
            <a:r>
              <a:rPr lang="en-US" i="1" dirty="0" smtClean="0"/>
              <a:t>S</a:t>
            </a:r>
            <a:r>
              <a:rPr lang="en-US" baseline="-25000" dirty="0" smtClean="0"/>
              <a:t>0 </a:t>
            </a:r>
            <a:r>
              <a:rPr lang="en-US" dirty="0" smtClean="0"/>
              <a:t>= 000; ALU </a:t>
            </a:r>
            <a:r>
              <a:rPr lang="en-US" dirty="0" err="1" smtClean="0"/>
              <a:t>akan</a:t>
            </a:r>
            <a:r>
              <a:rPr lang="en-US" dirty="0" smtClean="0"/>
              <a:t> men-clear-</a:t>
            </a:r>
            <a:r>
              <a:rPr lang="en-US" dirty="0" err="1" smtClean="0"/>
              <a:t>kan</a:t>
            </a:r>
            <a:r>
              <a:rPr lang="en-US" dirty="0" smtClean="0"/>
              <a:t> bit-bit </a:t>
            </a:r>
            <a:r>
              <a:rPr lang="en-US" dirty="0" err="1" smtClean="0"/>
              <a:t>keluaran</a:t>
            </a:r>
            <a:r>
              <a:rPr lang="en-US" dirty="0" smtClean="0"/>
              <a:t> F </a:t>
            </a:r>
            <a:r>
              <a:rPr lang="en-US" dirty="0" err="1" smtClean="0"/>
              <a:t>sehingga</a:t>
            </a:r>
            <a:r>
              <a:rPr lang="en-US" dirty="0" smtClean="0"/>
              <a:t> </a:t>
            </a:r>
            <a:r>
              <a:rPr lang="en-US" i="1" dirty="0" smtClean="0"/>
              <a:t>F</a:t>
            </a:r>
            <a:r>
              <a:rPr lang="en-US" baseline="-25000" dirty="0" smtClean="0"/>
              <a:t>3</a:t>
            </a:r>
            <a:r>
              <a:rPr lang="en-US" i="1" dirty="0" smtClean="0"/>
              <a:t>F</a:t>
            </a:r>
            <a:r>
              <a:rPr lang="en-US" baseline="-25000" dirty="0" smtClean="0"/>
              <a:t>2</a:t>
            </a:r>
            <a:r>
              <a:rPr lang="en-US" i="1" dirty="0" smtClean="0"/>
              <a:t>F</a:t>
            </a:r>
            <a:r>
              <a:rPr lang="en-US" baseline="-25000" dirty="0" smtClean="0"/>
              <a:t>1</a:t>
            </a:r>
            <a:r>
              <a:rPr lang="en-US" i="1" dirty="0" smtClean="0"/>
              <a:t>F</a:t>
            </a:r>
            <a:r>
              <a:rPr lang="en-US" baseline="-25000" dirty="0" smtClean="0"/>
              <a:t>0 </a:t>
            </a:r>
            <a:r>
              <a:rPr lang="en-US" dirty="0" smtClean="0"/>
              <a:t>= 0000</a:t>
            </a:r>
          </a:p>
          <a:p>
            <a:pPr>
              <a:buFontTx/>
              <a:buChar char="-"/>
            </a:pPr>
            <a:r>
              <a:rPr lang="en-US" dirty="0" smtClean="0"/>
              <a:t> </a:t>
            </a:r>
            <a:r>
              <a:rPr lang="en-US" dirty="0" err="1" smtClean="0"/>
              <a:t>Operasi</a:t>
            </a:r>
            <a:r>
              <a:rPr lang="en-US" dirty="0" smtClean="0"/>
              <a:t> ADD:  </a:t>
            </a:r>
            <a:r>
              <a:rPr lang="en-US" dirty="0" err="1" smtClean="0"/>
              <a:t>dengan</a:t>
            </a:r>
            <a:r>
              <a:rPr lang="en-US" dirty="0" smtClean="0"/>
              <a:t> </a:t>
            </a:r>
            <a:r>
              <a:rPr lang="en-US" i="1" dirty="0" smtClean="0"/>
              <a:t>S</a:t>
            </a:r>
            <a:r>
              <a:rPr lang="en-US" baseline="-25000" dirty="0" smtClean="0"/>
              <a:t>2</a:t>
            </a:r>
            <a:r>
              <a:rPr lang="en-US" i="1" dirty="0" smtClean="0"/>
              <a:t>S</a:t>
            </a:r>
            <a:r>
              <a:rPr lang="en-US" baseline="-25000" dirty="0" smtClean="0"/>
              <a:t>1</a:t>
            </a:r>
            <a:r>
              <a:rPr lang="en-US" i="1" dirty="0" smtClean="0"/>
              <a:t>S</a:t>
            </a:r>
            <a:r>
              <a:rPr lang="en-US" baseline="-25000" dirty="0" smtClean="0"/>
              <a:t>0 </a:t>
            </a:r>
            <a:r>
              <a:rPr lang="en-US" dirty="0" smtClean="0"/>
              <a:t>= 011; ALU </a:t>
            </a:r>
            <a:r>
              <a:rPr lang="en-US" dirty="0" err="1" smtClean="0"/>
              <a:t>akan</a:t>
            </a:r>
            <a:r>
              <a:rPr lang="en-US" dirty="0" smtClean="0"/>
              <a:t> </a:t>
            </a:r>
            <a:r>
              <a:rPr lang="en-US" dirty="0" err="1" smtClean="0"/>
              <a:t>menambahkan</a:t>
            </a:r>
            <a:r>
              <a:rPr lang="en-US" dirty="0" smtClean="0"/>
              <a:t> </a:t>
            </a:r>
            <a:r>
              <a:rPr lang="en-US" i="1" dirty="0" smtClean="0"/>
              <a:t>A</a:t>
            </a:r>
            <a:r>
              <a:rPr lang="en-US" baseline="-25000" dirty="0" smtClean="0"/>
              <a:t>3</a:t>
            </a:r>
            <a:r>
              <a:rPr lang="en-US" i="1" dirty="0" smtClean="0"/>
              <a:t>A</a:t>
            </a:r>
            <a:r>
              <a:rPr lang="en-US" baseline="-25000" dirty="0" smtClean="0"/>
              <a:t>2</a:t>
            </a:r>
            <a:r>
              <a:rPr lang="en-US" i="1" dirty="0" smtClean="0"/>
              <a:t>A</a:t>
            </a:r>
            <a:r>
              <a:rPr lang="en-US" baseline="-25000" dirty="0" smtClean="0"/>
              <a:t>1</a:t>
            </a:r>
            <a:r>
              <a:rPr lang="en-US" i="1" dirty="0" smtClean="0"/>
              <a:t>A</a:t>
            </a:r>
            <a:r>
              <a:rPr lang="en-US" baseline="-25000" dirty="0" smtClean="0"/>
              <a:t>0 </a:t>
            </a:r>
            <a:r>
              <a:rPr lang="en-US" dirty="0" err="1" smtClean="0"/>
              <a:t>ke</a:t>
            </a:r>
            <a:r>
              <a:rPr lang="en-US" dirty="0" smtClean="0"/>
              <a:t> </a:t>
            </a:r>
            <a:r>
              <a:rPr lang="en-US" i="1" dirty="0" smtClean="0"/>
              <a:t>B</a:t>
            </a:r>
            <a:r>
              <a:rPr lang="en-US" baseline="-25000" dirty="0" smtClean="0"/>
              <a:t>3</a:t>
            </a:r>
            <a:r>
              <a:rPr lang="en-US" i="1" dirty="0" smtClean="0"/>
              <a:t>B</a:t>
            </a:r>
            <a:r>
              <a:rPr lang="en-US" baseline="-25000" dirty="0" smtClean="0"/>
              <a:t>2</a:t>
            </a:r>
            <a:r>
              <a:rPr lang="en-US" i="1" dirty="0" smtClean="0"/>
              <a:t>B</a:t>
            </a:r>
            <a:r>
              <a:rPr lang="en-US" baseline="-25000" dirty="0" smtClean="0"/>
              <a:t>1</a:t>
            </a:r>
            <a:r>
              <a:rPr lang="en-US" i="1" dirty="0" smtClean="0"/>
              <a:t>B</a:t>
            </a:r>
            <a:r>
              <a:rPr lang="en-US" baseline="-25000" dirty="0" smtClean="0"/>
              <a:t>0 </a:t>
            </a:r>
            <a:r>
              <a:rPr lang="en-US" dirty="0" err="1" smtClean="0"/>
              <a:t>dan</a:t>
            </a:r>
            <a:r>
              <a:rPr lang="en-US" dirty="0" smtClean="0"/>
              <a:t> </a:t>
            </a:r>
            <a:r>
              <a:rPr lang="en-US" dirty="0" err="1" smtClean="0"/>
              <a:t>hasilnya</a:t>
            </a:r>
            <a:r>
              <a:rPr lang="en-US" dirty="0" smtClean="0"/>
              <a:t> </a:t>
            </a:r>
            <a:r>
              <a:rPr lang="en-US" dirty="0" err="1" smtClean="0"/>
              <a:t>di</a:t>
            </a:r>
            <a:r>
              <a:rPr lang="en-US" dirty="0" smtClean="0"/>
              <a:t> </a:t>
            </a:r>
            <a:r>
              <a:rPr lang="en-US" i="1" dirty="0" smtClean="0"/>
              <a:t>F</a:t>
            </a:r>
            <a:r>
              <a:rPr lang="en-US" baseline="-25000" dirty="0" smtClean="0"/>
              <a:t>3</a:t>
            </a:r>
            <a:r>
              <a:rPr lang="en-US" i="1" dirty="0" smtClean="0"/>
              <a:t>F</a:t>
            </a:r>
            <a:r>
              <a:rPr lang="en-US" baseline="-25000" dirty="0" smtClean="0"/>
              <a:t>2</a:t>
            </a:r>
            <a:r>
              <a:rPr lang="en-US" i="1" dirty="0" smtClean="0"/>
              <a:t>F</a:t>
            </a:r>
            <a:r>
              <a:rPr lang="en-US" baseline="-25000" dirty="0" smtClean="0"/>
              <a:t>1</a:t>
            </a:r>
            <a:r>
              <a:rPr lang="en-US" i="1" dirty="0" smtClean="0"/>
              <a:t>F</a:t>
            </a:r>
            <a:r>
              <a:rPr lang="en-US" baseline="-25000" dirty="0" smtClean="0"/>
              <a:t>0</a:t>
            </a:r>
            <a:r>
              <a:rPr lang="en-US" dirty="0" smtClean="0"/>
              <a:t> . </a:t>
            </a:r>
            <a:r>
              <a:rPr lang="en-US" dirty="0" err="1" smtClean="0"/>
              <a:t>Untuk</a:t>
            </a:r>
            <a:r>
              <a:rPr lang="en-US" dirty="0" smtClean="0"/>
              <a:t> </a:t>
            </a:r>
            <a:r>
              <a:rPr lang="en-US" dirty="0" err="1" smtClean="0"/>
              <a:t>operasi</a:t>
            </a:r>
            <a:r>
              <a:rPr lang="en-US" dirty="0" smtClean="0"/>
              <a:t> </a:t>
            </a:r>
            <a:r>
              <a:rPr lang="en-US" dirty="0" err="1" smtClean="0"/>
              <a:t>ini</a:t>
            </a:r>
            <a:r>
              <a:rPr lang="en-US" dirty="0" smtClean="0"/>
              <a:t>, </a:t>
            </a:r>
            <a:r>
              <a:rPr lang="en-US" i="1" dirty="0" smtClean="0"/>
              <a:t>C</a:t>
            </a:r>
            <a:r>
              <a:rPr lang="en-US" baseline="-25000" dirty="0" smtClean="0"/>
              <a:t>N </a:t>
            </a:r>
            <a:r>
              <a:rPr lang="en-US" dirty="0" smtClean="0"/>
              <a:t> = 0, </a:t>
            </a:r>
            <a:r>
              <a:rPr lang="en-US" dirty="0" err="1" smtClean="0"/>
              <a:t>adalah</a:t>
            </a:r>
            <a:r>
              <a:rPr lang="en-US" dirty="0" smtClean="0"/>
              <a:t> carry </a:t>
            </a:r>
            <a:r>
              <a:rPr lang="en-US" dirty="0" err="1" smtClean="0"/>
              <a:t>ke</a:t>
            </a:r>
            <a:r>
              <a:rPr lang="en-US" dirty="0" smtClean="0"/>
              <a:t> </a:t>
            </a:r>
            <a:r>
              <a:rPr lang="en-US" dirty="0" err="1" smtClean="0"/>
              <a:t>posisi</a:t>
            </a:r>
            <a:r>
              <a:rPr lang="en-US" dirty="0" smtClean="0"/>
              <a:t> LSB, </a:t>
            </a:r>
            <a:r>
              <a:rPr lang="en-US" i="1" dirty="0" smtClean="0"/>
              <a:t>C</a:t>
            </a:r>
            <a:r>
              <a:rPr lang="en-US" baseline="-25000" dirty="0" smtClean="0"/>
              <a:t>N+1 </a:t>
            </a:r>
            <a:r>
              <a:rPr lang="en-US" dirty="0" err="1" smtClean="0"/>
              <a:t>adalah</a:t>
            </a:r>
            <a:r>
              <a:rPr lang="en-US" dirty="0" smtClean="0"/>
              <a:t> carry </a:t>
            </a:r>
            <a:r>
              <a:rPr lang="en-US" dirty="0" err="1" smtClean="0"/>
              <a:t>keluaran</a:t>
            </a:r>
            <a:r>
              <a:rPr lang="en-US" dirty="0" smtClean="0"/>
              <a:t> </a:t>
            </a:r>
            <a:r>
              <a:rPr lang="en-US" dirty="0" err="1" smtClean="0"/>
              <a:t>dari</a:t>
            </a:r>
            <a:r>
              <a:rPr lang="en-US" dirty="0" smtClean="0"/>
              <a:t> </a:t>
            </a:r>
            <a:r>
              <a:rPr lang="en-US" dirty="0" err="1" smtClean="0"/>
              <a:t>posisi</a:t>
            </a:r>
            <a:r>
              <a:rPr lang="en-US" dirty="0" smtClean="0"/>
              <a:t> MSB. OVR </a:t>
            </a:r>
            <a:r>
              <a:rPr lang="en-US" dirty="0" err="1" smtClean="0"/>
              <a:t>adalah</a:t>
            </a:r>
            <a:r>
              <a:rPr lang="en-US" dirty="0" smtClean="0"/>
              <a:t> </a:t>
            </a:r>
            <a:r>
              <a:rPr lang="en-US" dirty="0" err="1" smtClean="0"/>
              <a:t>keluaran</a:t>
            </a:r>
            <a:r>
              <a:rPr lang="en-US" dirty="0" smtClean="0"/>
              <a:t> </a:t>
            </a:r>
            <a:r>
              <a:rPr lang="en-US" dirty="0" err="1" smtClean="0"/>
              <a:t>indikator</a:t>
            </a:r>
            <a:r>
              <a:rPr lang="en-US" dirty="0" smtClean="0"/>
              <a:t> overflow, </a:t>
            </a:r>
            <a:r>
              <a:rPr lang="en-US" dirty="0" err="1" smtClean="0"/>
              <a:t>untuk</a:t>
            </a:r>
            <a:r>
              <a:rPr lang="en-US" dirty="0" smtClean="0"/>
              <a:t> </a:t>
            </a:r>
            <a:r>
              <a:rPr lang="en-US" dirty="0" err="1" smtClean="0"/>
              <a:t>mendeteksi</a:t>
            </a:r>
            <a:r>
              <a:rPr lang="en-US" dirty="0" smtClean="0"/>
              <a:t> </a:t>
            </a:r>
            <a:r>
              <a:rPr lang="en-US" dirty="0" err="1" smtClean="0"/>
              <a:t>adanya</a:t>
            </a:r>
            <a:r>
              <a:rPr lang="en-US" dirty="0" smtClean="0"/>
              <a:t> overflow </a:t>
            </a:r>
            <a:r>
              <a:rPr lang="en-US" dirty="0" err="1" smtClean="0"/>
              <a:t>saat</a:t>
            </a:r>
            <a:r>
              <a:rPr lang="en-US" dirty="0" smtClean="0"/>
              <a:t> </a:t>
            </a:r>
            <a:r>
              <a:rPr lang="en-US" dirty="0" err="1" smtClean="0"/>
              <a:t>bilangan</a:t>
            </a:r>
            <a:r>
              <a:rPr lang="en-US" dirty="0" smtClean="0"/>
              <a:t> </a:t>
            </a:r>
            <a:r>
              <a:rPr lang="en-US" dirty="0" err="1" smtClean="0"/>
              <a:t>bertanda</a:t>
            </a:r>
            <a:r>
              <a:rPr lang="en-US" dirty="0" smtClean="0"/>
              <a:t> </a:t>
            </a:r>
            <a:r>
              <a:rPr lang="en-US" dirty="0" err="1" smtClean="0"/>
              <a:t>digunakan</a:t>
            </a:r>
            <a:r>
              <a:rPr lang="en-US" dirty="0" smtClean="0"/>
              <a:t>. OVR = 1 </a:t>
            </a:r>
            <a:r>
              <a:rPr lang="en-US" dirty="0" err="1" smtClean="0"/>
              <a:t>saat</a:t>
            </a:r>
            <a:r>
              <a:rPr lang="en-US" dirty="0" smtClean="0"/>
              <a:t> overflow</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1800" dirty="0" err="1" smtClean="0"/>
              <a:t>Operasi</a:t>
            </a:r>
            <a:r>
              <a:rPr lang="en-US" sz="1800" dirty="0" smtClean="0"/>
              <a:t> subtract (</a:t>
            </a:r>
            <a:r>
              <a:rPr lang="en-US" sz="1800" dirty="0" err="1" smtClean="0"/>
              <a:t>operasi</a:t>
            </a:r>
            <a:r>
              <a:rPr lang="en-US" sz="1800" dirty="0" smtClean="0"/>
              <a:t> </a:t>
            </a:r>
            <a:r>
              <a:rPr lang="en-US" sz="1800" dirty="0" err="1" smtClean="0"/>
              <a:t>pengurangan</a:t>
            </a:r>
            <a:r>
              <a:rPr lang="en-US" sz="1800" dirty="0" smtClean="0"/>
              <a:t>).</a:t>
            </a:r>
          </a:p>
          <a:p>
            <a:pPr lvl="1">
              <a:buNone/>
            </a:pPr>
            <a:r>
              <a:rPr lang="en-US" sz="1800" dirty="0" err="1" smtClean="0"/>
              <a:t>dengan</a:t>
            </a:r>
            <a:r>
              <a:rPr lang="en-US" sz="1800" dirty="0" smtClean="0"/>
              <a:t> </a:t>
            </a:r>
            <a:r>
              <a:rPr lang="en-US" sz="1800" i="1" dirty="0" smtClean="0"/>
              <a:t>S</a:t>
            </a:r>
            <a:r>
              <a:rPr lang="en-US" sz="1800" baseline="-25000" dirty="0" smtClean="0"/>
              <a:t>2</a:t>
            </a:r>
            <a:r>
              <a:rPr lang="en-US" sz="1800" i="1" dirty="0" smtClean="0"/>
              <a:t>S</a:t>
            </a:r>
            <a:r>
              <a:rPr lang="en-US" sz="1800" baseline="-25000" dirty="0" smtClean="0"/>
              <a:t>1</a:t>
            </a:r>
            <a:r>
              <a:rPr lang="en-US" sz="1800" i="1" dirty="0" smtClean="0"/>
              <a:t>S</a:t>
            </a:r>
            <a:r>
              <a:rPr lang="en-US" sz="1800" baseline="-25000" dirty="0" smtClean="0"/>
              <a:t>0 </a:t>
            </a:r>
            <a:r>
              <a:rPr lang="en-US" sz="1800" dirty="0" smtClean="0"/>
              <a:t>= 001; ALU </a:t>
            </a:r>
            <a:r>
              <a:rPr lang="en-US" sz="1800" dirty="0" err="1" smtClean="0"/>
              <a:t>akan</a:t>
            </a:r>
            <a:r>
              <a:rPr lang="en-US" sz="1800" dirty="0" smtClean="0"/>
              <a:t> </a:t>
            </a:r>
            <a:r>
              <a:rPr lang="en-US" sz="1800" dirty="0" err="1" smtClean="0"/>
              <a:t>mengurangkan</a:t>
            </a:r>
            <a:r>
              <a:rPr lang="en-US" sz="1800" dirty="0" smtClean="0"/>
              <a:t> </a:t>
            </a:r>
            <a:r>
              <a:rPr lang="en-US" sz="1800" i="1" dirty="0" smtClean="0"/>
              <a:t>A</a:t>
            </a:r>
            <a:r>
              <a:rPr lang="en-US" sz="1800" baseline="-25000" dirty="0" smtClean="0"/>
              <a:t>3</a:t>
            </a:r>
            <a:r>
              <a:rPr lang="en-US" sz="1800" i="1" dirty="0" smtClean="0"/>
              <a:t>A</a:t>
            </a:r>
            <a:r>
              <a:rPr lang="en-US" sz="1800" baseline="-25000" dirty="0" smtClean="0"/>
              <a:t>2</a:t>
            </a:r>
            <a:r>
              <a:rPr lang="en-US" sz="1800" i="1" dirty="0" smtClean="0"/>
              <a:t>A</a:t>
            </a:r>
            <a:r>
              <a:rPr lang="en-US" sz="1800" baseline="-25000" dirty="0" smtClean="0"/>
              <a:t>1</a:t>
            </a:r>
            <a:r>
              <a:rPr lang="en-US" sz="1800" i="1" dirty="0" smtClean="0"/>
              <a:t>A</a:t>
            </a:r>
            <a:r>
              <a:rPr lang="en-US" sz="1800" baseline="-25000" dirty="0" smtClean="0"/>
              <a:t>0 </a:t>
            </a:r>
            <a:r>
              <a:rPr lang="en-US" sz="1800" dirty="0" err="1" smtClean="0"/>
              <a:t>dari</a:t>
            </a:r>
            <a:r>
              <a:rPr lang="en-US" sz="1800" dirty="0" smtClean="0"/>
              <a:t> </a:t>
            </a:r>
            <a:r>
              <a:rPr lang="en-US" sz="1800" i="1" dirty="0" smtClean="0"/>
              <a:t>B</a:t>
            </a:r>
            <a:r>
              <a:rPr lang="en-US" sz="1800" baseline="-25000" dirty="0" smtClean="0"/>
              <a:t>3</a:t>
            </a:r>
            <a:r>
              <a:rPr lang="en-US" sz="1800" i="1" dirty="0" smtClean="0"/>
              <a:t>B</a:t>
            </a:r>
            <a:r>
              <a:rPr lang="en-US" sz="1800" baseline="-25000" dirty="0" smtClean="0"/>
              <a:t>2</a:t>
            </a:r>
            <a:r>
              <a:rPr lang="en-US" sz="1800" i="1" dirty="0" smtClean="0"/>
              <a:t>B</a:t>
            </a:r>
            <a:r>
              <a:rPr lang="en-US" sz="1800" baseline="-25000" dirty="0" smtClean="0"/>
              <a:t>1</a:t>
            </a:r>
            <a:r>
              <a:rPr lang="en-US" sz="1800" i="1" dirty="0" smtClean="0"/>
              <a:t>B</a:t>
            </a:r>
            <a:r>
              <a:rPr lang="en-US" sz="1800" baseline="-25000" dirty="0" smtClean="0"/>
              <a:t>0 </a:t>
            </a:r>
            <a:r>
              <a:rPr lang="en-US" sz="1800" dirty="0" err="1" smtClean="0"/>
              <a:t>dan</a:t>
            </a:r>
            <a:r>
              <a:rPr lang="en-US" sz="1800" dirty="0" smtClean="0"/>
              <a:t> </a:t>
            </a:r>
            <a:r>
              <a:rPr lang="en-US" sz="1800" dirty="0" err="1" smtClean="0"/>
              <a:t>dengan</a:t>
            </a:r>
            <a:r>
              <a:rPr lang="en-US" sz="1800" dirty="0" smtClean="0"/>
              <a:t> </a:t>
            </a:r>
            <a:r>
              <a:rPr lang="en-US" sz="1800" i="1" dirty="0" smtClean="0"/>
              <a:t>S</a:t>
            </a:r>
            <a:r>
              <a:rPr lang="en-US" sz="1800" baseline="-25000" dirty="0" smtClean="0"/>
              <a:t>2</a:t>
            </a:r>
            <a:r>
              <a:rPr lang="en-US" sz="1800" i="1" dirty="0" smtClean="0"/>
              <a:t>S</a:t>
            </a:r>
            <a:r>
              <a:rPr lang="en-US" sz="1800" baseline="-25000" dirty="0" smtClean="0"/>
              <a:t>1</a:t>
            </a:r>
            <a:r>
              <a:rPr lang="en-US" sz="1800" i="1" dirty="0" smtClean="0"/>
              <a:t>S</a:t>
            </a:r>
            <a:r>
              <a:rPr lang="en-US" sz="1800" baseline="-25000" dirty="0" smtClean="0"/>
              <a:t>0 </a:t>
            </a:r>
            <a:r>
              <a:rPr lang="en-US" sz="1800" dirty="0" smtClean="0"/>
              <a:t>= 010; ALU </a:t>
            </a:r>
            <a:r>
              <a:rPr lang="en-US" sz="1800" dirty="0" err="1" smtClean="0"/>
              <a:t>akan</a:t>
            </a:r>
            <a:r>
              <a:rPr lang="en-US" sz="1800" dirty="0" smtClean="0"/>
              <a:t> </a:t>
            </a:r>
            <a:r>
              <a:rPr lang="en-US" sz="1800" dirty="0" err="1" smtClean="0"/>
              <a:t>mengurangkan</a:t>
            </a:r>
            <a:r>
              <a:rPr lang="en-US" sz="1800" dirty="0" smtClean="0"/>
              <a:t> </a:t>
            </a:r>
            <a:r>
              <a:rPr lang="en-US" sz="1800" i="1" dirty="0" smtClean="0"/>
              <a:t>B</a:t>
            </a:r>
            <a:r>
              <a:rPr lang="en-US" sz="1800" baseline="-25000" dirty="0" smtClean="0"/>
              <a:t>3</a:t>
            </a:r>
            <a:r>
              <a:rPr lang="en-US" sz="1800" i="1" dirty="0" smtClean="0"/>
              <a:t>B</a:t>
            </a:r>
            <a:r>
              <a:rPr lang="en-US" sz="1800" baseline="-25000" dirty="0" smtClean="0"/>
              <a:t>2</a:t>
            </a:r>
            <a:r>
              <a:rPr lang="en-US" sz="1800" i="1" dirty="0" smtClean="0"/>
              <a:t>B</a:t>
            </a:r>
            <a:r>
              <a:rPr lang="en-US" sz="1800" baseline="-25000" dirty="0" smtClean="0"/>
              <a:t>1</a:t>
            </a:r>
            <a:r>
              <a:rPr lang="en-US" sz="1800" i="1" dirty="0" smtClean="0"/>
              <a:t>B</a:t>
            </a:r>
            <a:r>
              <a:rPr lang="en-US" sz="1800" baseline="-25000" dirty="0" smtClean="0"/>
              <a:t>0 </a:t>
            </a:r>
            <a:r>
              <a:rPr lang="en-US" sz="1800" dirty="0" err="1" smtClean="0"/>
              <a:t>dari</a:t>
            </a:r>
            <a:r>
              <a:rPr lang="en-US" sz="1800" dirty="0" smtClean="0"/>
              <a:t> </a:t>
            </a:r>
            <a:r>
              <a:rPr lang="en-US" sz="1800" i="1" dirty="0" smtClean="0"/>
              <a:t>A</a:t>
            </a:r>
            <a:r>
              <a:rPr lang="en-US" sz="1800" baseline="-25000" dirty="0" smtClean="0"/>
              <a:t>3</a:t>
            </a:r>
            <a:r>
              <a:rPr lang="en-US" sz="1800" i="1" dirty="0" smtClean="0"/>
              <a:t>A</a:t>
            </a:r>
            <a:r>
              <a:rPr lang="en-US" sz="1800" baseline="-25000" dirty="0" smtClean="0"/>
              <a:t>2</a:t>
            </a:r>
            <a:r>
              <a:rPr lang="en-US" sz="1800" i="1" dirty="0" smtClean="0"/>
              <a:t>A</a:t>
            </a:r>
            <a:r>
              <a:rPr lang="en-US" sz="1800" baseline="-25000" dirty="0" smtClean="0"/>
              <a:t>1</a:t>
            </a:r>
            <a:r>
              <a:rPr lang="en-US" sz="1800" i="1" dirty="0" smtClean="0"/>
              <a:t>A</a:t>
            </a:r>
            <a:r>
              <a:rPr lang="en-US" sz="1800" baseline="-25000" dirty="0" smtClean="0"/>
              <a:t>0 </a:t>
            </a:r>
            <a:r>
              <a:rPr lang="en-US" sz="1800" dirty="0" smtClean="0"/>
              <a:t> ; </a:t>
            </a:r>
            <a:r>
              <a:rPr lang="en-US" sz="1800" dirty="0" err="1" smtClean="0"/>
              <a:t>hasilnya</a:t>
            </a:r>
            <a:r>
              <a:rPr lang="en-US" sz="1800" dirty="0" smtClean="0"/>
              <a:t> </a:t>
            </a:r>
            <a:r>
              <a:rPr lang="en-US" sz="1800" dirty="0" err="1" smtClean="0"/>
              <a:t>di</a:t>
            </a:r>
            <a:r>
              <a:rPr lang="en-US" sz="1800" dirty="0" smtClean="0"/>
              <a:t> </a:t>
            </a:r>
            <a:r>
              <a:rPr lang="en-US" sz="1800" i="1" dirty="0" smtClean="0"/>
              <a:t>F</a:t>
            </a:r>
            <a:r>
              <a:rPr lang="en-US" sz="1800" baseline="-25000" dirty="0" smtClean="0"/>
              <a:t>3</a:t>
            </a:r>
            <a:r>
              <a:rPr lang="en-US" sz="1800" i="1" dirty="0" smtClean="0"/>
              <a:t>F</a:t>
            </a:r>
            <a:r>
              <a:rPr lang="en-US" sz="1800" baseline="-25000" dirty="0" smtClean="0"/>
              <a:t>2</a:t>
            </a:r>
            <a:r>
              <a:rPr lang="en-US" sz="1800" i="1" dirty="0" smtClean="0"/>
              <a:t>F</a:t>
            </a:r>
            <a:r>
              <a:rPr lang="en-US" sz="1800" baseline="-25000" dirty="0" smtClean="0"/>
              <a:t>1</a:t>
            </a:r>
            <a:r>
              <a:rPr lang="en-US" sz="1800" i="1" dirty="0" smtClean="0"/>
              <a:t>F</a:t>
            </a:r>
            <a:r>
              <a:rPr lang="en-US" sz="1800" baseline="-25000" dirty="0" smtClean="0"/>
              <a:t>0</a:t>
            </a:r>
            <a:r>
              <a:rPr lang="en-US" sz="1800" dirty="0" smtClean="0"/>
              <a:t> . </a:t>
            </a:r>
            <a:r>
              <a:rPr lang="en-US" sz="1800" dirty="0" err="1" smtClean="0"/>
              <a:t>Untuk</a:t>
            </a:r>
            <a:r>
              <a:rPr lang="en-US" sz="1800" dirty="0" smtClean="0"/>
              <a:t> </a:t>
            </a:r>
            <a:r>
              <a:rPr lang="en-US" sz="1800" dirty="0" err="1" smtClean="0"/>
              <a:t>operasi</a:t>
            </a:r>
            <a:r>
              <a:rPr lang="en-US" sz="1800" dirty="0" smtClean="0"/>
              <a:t> </a:t>
            </a:r>
            <a:r>
              <a:rPr lang="en-US" sz="1800" dirty="0" err="1" smtClean="0"/>
              <a:t>ini</a:t>
            </a:r>
            <a:r>
              <a:rPr lang="en-US" sz="1800" dirty="0" smtClean="0"/>
              <a:t>, </a:t>
            </a:r>
            <a:r>
              <a:rPr lang="en-US" sz="1800" i="1" dirty="0" smtClean="0"/>
              <a:t>C</a:t>
            </a:r>
            <a:r>
              <a:rPr lang="en-US" sz="1800" baseline="-25000" dirty="0" smtClean="0"/>
              <a:t>N </a:t>
            </a:r>
            <a:r>
              <a:rPr lang="en-US" sz="1800" dirty="0" smtClean="0"/>
              <a:t> </a:t>
            </a:r>
            <a:r>
              <a:rPr lang="en-US" sz="1800" smtClean="0"/>
              <a:t>= 1</a:t>
            </a:r>
          </a:p>
          <a:p>
            <a:pPr lvl="1">
              <a:buNone/>
            </a:pPr>
            <a:endParaRPr lang="en-US" sz="1800" dirty="0" smtClean="0"/>
          </a:p>
          <a:p>
            <a:pPr>
              <a:buNone/>
            </a:pPr>
            <a:endParaRPr lang="en-US" sz="2000" dirty="0"/>
          </a:p>
        </p:txBody>
      </p:sp>
      <p:sp>
        <p:nvSpPr>
          <p:cNvPr id="4" name="Slide Number Placeholder 3"/>
          <p:cNvSpPr>
            <a:spLocks noGrp="1"/>
          </p:cNvSpPr>
          <p:nvPr>
            <p:ph type="sldNum" sz="quarter" idx="12"/>
          </p:nvPr>
        </p:nvSpPr>
        <p:spPr/>
        <p:txBody>
          <a:bodyPr/>
          <a:lstStyle/>
          <a:p>
            <a:fld id="{A3DC0B3A-8966-4075-A941-4DB426225A3F}"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000" dirty="0" smtClean="0"/>
              <a:t>2).  </a:t>
            </a:r>
            <a:r>
              <a:rPr lang="en-US" sz="2000" i="1" dirty="0" smtClean="0"/>
              <a:t>2’s-complement systems</a:t>
            </a:r>
          </a:p>
          <a:p>
            <a:r>
              <a:rPr lang="en-US" sz="2000" dirty="0" err="1" smtClean="0"/>
              <a:t>Bentuk</a:t>
            </a:r>
            <a:r>
              <a:rPr lang="en-US" sz="2000" dirty="0" smtClean="0"/>
              <a:t> 1’s complement (</a:t>
            </a:r>
            <a:r>
              <a:rPr lang="en-US" sz="2000" dirty="0" err="1" smtClean="0"/>
              <a:t>komplemen</a:t>
            </a:r>
            <a:r>
              <a:rPr lang="en-US" sz="2000" dirty="0" smtClean="0"/>
              <a:t> </a:t>
            </a:r>
            <a:r>
              <a:rPr lang="en-US" sz="2000" dirty="0" err="1" smtClean="0"/>
              <a:t>pertama</a:t>
            </a:r>
            <a:r>
              <a:rPr lang="en-US" sz="2000" dirty="0" smtClean="0"/>
              <a:t>)</a:t>
            </a:r>
          </a:p>
          <a:p>
            <a:pPr>
              <a:buNone/>
            </a:pPr>
            <a:r>
              <a:rPr lang="en-US" sz="2000" dirty="0"/>
              <a:t>	</a:t>
            </a:r>
            <a:r>
              <a:rPr lang="en-US" sz="2000" dirty="0" smtClean="0"/>
              <a:t>→ </a:t>
            </a:r>
            <a:r>
              <a:rPr lang="en-US" sz="2000" dirty="0" err="1" smtClean="0"/>
              <a:t>dibentuk</a:t>
            </a:r>
            <a:r>
              <a:rPr lang="en-US" sz="2000" dirty="0" smtClean="0"/>
              <a:t> </a:t>
            </a:r>
            <a:r>
              <a:rPr lang="en-US" sz="2000" dirty="0" err="1" smtClean="0"/>
              <a:t>dengan</a:t>
            </a:r>
            <a:r>
              <a:rPr lang="en-US" sz="2000" dirty="0" smtClean="0"/>
              <a:t> </a:t>
            </a:r>
            <a:r>
              <a:rPr lang="en-US" sz="2000" dirty="0" err="1" smtClean="0"/>
              <a:t>menukar</a:t>
            </a:r>
            <a:r>
              <a:rPr lang="en-US" sz="2000" dirty="0" smtClean="0"/>
              <a:t> 1 → 0 </a:t>
            </a:r>
            <a:r>
              <a:rPr lang="en-US" sz="2000" dirty="0" err="1" smtClean="0"/>
              <a:t>dan</a:t>
            </a:r>
            <a:r>
              <a:rPr lang="en-US" sz="2000" dirty="0" smtClean="0"/>
              <a:t> 0 → 1 </a:t>
            </a:r>
          </a:p>
          <a:p>
            <a:pPr>
              <a:buNone/>
            </a:pPr>
            <a:endParaRPr lang="en-US" sz="2000" dirty="0"/>
          </a:p>
          <a:p>
            <a:pPr>
              <a:buNone/>
            </a:pPr>
            <a:endParaRPr lang="en-US" sz="2000" dirty="0" smtClean="0"/>
          </a:p>
          <a:p>
            <a:pPr>
              <a:buNone/>
            </a:pPr>
            <a:endParaRPr lang="en-US" sz="2000" dirty="0"/>
          </a:p>
          <a:p>
            <a:r>
              <a:rPr lang="en-US" sz="2000" dirty="0" err="1" smtClean="0"/>
              <a:t>Bentuk</a:t>
            </a:r>
            <a:r>
              <a:rPr lang="en-US" sz="2000" dirty="0" smtClean="0"/>
              <a:t> 2’s complement (</a:t>
            </a:r>
            <a:r>
              <a:rPr lang="en-US" sz="2000" dirty="0" err="1" smtClean="0"/>
              <a:t>komplemen</a:t>
            </a:r>
            <a:r>
              <a:rPr lang="en-US" sz="2000" dirty="0" smtClean="0"/>
              <a:t> </a:t>
            </a:r>
            <a:r>
              <a:rPr lang="en-US" sz="2000" dirty="0" err="1" smtClean="0"/>
              <a:t>kedua</a:t>
            </a:r>
            <a:r>
              <a:rPr lang="en-US" sz="2000" dirty="0" smtClean="0"/>
              <a:t>)</a:t>
            </a:r>
          </a:p>
          <a:p>
            <a:pPr>
              <a:buNone/>
            </a:pPr>
            <a:r>
              <a:rPr lang="en-US" sz="2000" dirty="0" smtClean="0"/>
              <a:t>       → </a:t>
            </a:r>
            <a:r>
              <a:rPr lang="en-US" sz="2000" dirty="0" err="1" smtClean="0"/>
              <a:t>dibentuk</a:t>
            </a:r>
            <a:r>
              <a:rPr lang="en-US" sz="2000" dirty="0" smtClean="0"/>
              <a:t> </a:t>
            </a:r>
            <a:r>
              <a:rPr lang="en-US" sz="2000" dirty="0" err="1" smtClean="0"/>
              <a:t>dengan</a:t>
            </a:r>
            <a:r>
              <a:rPr lang="en-US" sz="2000" dirty="0" smtClean="0"/>
              <a:t> </a:t>
            </a:r>
            <a:r>
              <a:rPr lang="en-US" sz="2000" dirty="0" err="1" smtClean="0"/>
              <a:t>menambahkan</a:t>
            </a:r>
            <a:r>
              <a:rPr lang="en-US" sz="2000" dirty="0" smtClean="0"/>
              <a:t> ‘1’ </a:t>
            </a:r>
            <a:r>
              <a:rPr lang="en-US" sz="2000" dirty="0" err="1" smtClean="0"/>
              <a:t>pada</a:t>
            </a:r>
            <a:r>
              <a:rPr lang="en-US" sz="2000" dirty="0" smtClean="0"/>
              <a:t> LSB (least significant bit) </a:t>
            </a:r>
            <a:r>
              <a:rPr lang="en-US" sz="2000" dirty="0" err="1" smtClean="0"/>
              <a:t>bentuk</a:t>
            </a:r>
            <a:r>
              <a:rPr lang="en-US" sz="2000" dirty="0" smtClean="0"/>
              <a:t> </a:t>
            </a:r>
            <a:r>
              <a:rPr lang="en-US" sz="2000" dirty="0" err="1" smtClean="0"/>
              <a:t>komplemen</a:t>
            </a:r>
            <a:r>
              <a:rPr lang="en-US" sz="2000" dirty="0" smtClean="0"/>
              <a:t> </a:t>
            </a:r>
            <a:r>
              <a:rPr lang="en-US" sz="2000" dirty="0" err="1" smtClean="0"/>
              <a:t>pertamanya</a:t>
            </a:r>
            <a:endParaRPr lang="en-US" sz="2000" dirty="0" smtClean="0"/>
          </a:p>
          <a:p>
            <a:pPr>
              <a:buNone/>
            </a:pPr>
            <a:r>
              <a:rPr lang="en-US" sz="2000" dirty="0"/>
              <a:t>	</a:t>
            </a:r>
            <a:r>
              <a:rPr lang="en-US" sz="2000" dirty="0" err="1" smtClean="0"/>
              <a:t>misalkan</a:t>
            </a:r>
            <a:r>
              <a:rPr lang="en-US" sz="2000" dirty="0" smtClean="0"/>
              <a:t>: </a:t>
            </a:r>
          </a:p>
          <a:p>
            <a:pPr>
              <a:buNone/>
            </a:pPr>
            <a:endParaRPr lang="en-US" sz="2000" dirty="0" smtClean="0"/>
          </a:p>
          <a:p>
            <a:pPr>
              <a:buNone/>
            </a:pPr>
            <a:endParaRPr lang="en-US" sz="2000" dirty="0"/>
          </a:p>
          <a:p>
            <a:pPr>
              <a:buNone/>
            </a:pPr>
            <a:endParaRPr lang="en-US" sz="2000" dirty="0" smtClean="0"/>
          </a:p>
          <a:p>
            <a:pPr>
              <a:buNone/>
            </a:pPr>
            <a:endParaRPr lang="en-US" sz="2000" dirty="0"/>
          </a:p>
          <a:p>
            <a:pPr>
              <a:buNone/>
            </a:pPr>
            <a:endParaRPr lang="en-US" sz="2000" dirty="0"/>
          </a:p>
        </p:txBody>
      </p:sp>
      <p:pic>
        <p:nvPicPr>
          <p:cNvPr id="3074" name="Picture 2"/>
          <p:cNvPicPr>
            <a:picLocks noChangeAspect="1" noChangeArrowheads="1"/>
          </p:cNvPicPr>
          <p:nvPr/>
        </p:nvPicPr>
        <p:blipFill>
          <a:blip r:embed="rId2"/>
          <a:srcRect/>
          <a:stretch>
            <a:fillRect/>
          </a:stretch>
        </p:blipFill>
        <p:spPr bwMode="auto">
          <a:xfrm>
            <a:off x="1143000" y="1752600"/>
            <a:ext cx="1581150" cy="723900"/>
          </a:xfrm>
          <a:prstGeom prst="rect">
            <a:avLst/>
          </a:prstGeom>
          <a:noFill/>
          <a:ln w="9525">
            <a:noFill/>
            <a:miter lim="800000"/>
            <a:headEnd/>
            <a:tailEnd/>
          </a:ln>
          <a:effectLst/>
        </p:spPr>
      </p:pic>
      <p:sp>
        <p:nvSpPr>
          <p:cNvPr id="5" name="TextBox 4"/>
          <p:cNvSpPr txBox="1"/>
          <p:nvPr/>
        </p:nvSpPr>
        <p:spPr>
          <a:xfrm>
            <a:off x="2819400" y="1676400"/>
            <a:ext cx="2286000" cy="338554"/>
          </a:xfrm>
          <a:prstGeom prst="rect">
            <a:avLst/>
          </a:prstGeom>
          <a:noFill/>
        </p:spPr>
        <p:txBody>
          <a:bodyPr wrap="square" rtlCol="0">
            <a:spAutoFit/>
          </a:bodyPr>
          <a:lstStyle/>
          <a:p>
            <a:r>
              <a:rPr lang="en-US" sz="1600" dirty="0" err="1" smtClean="0"/>
              <a:t>Angka</a:t>
            </a:r>
            <a:r>
              <a:rPr lang="en-US" sz="1600" dirty="0" smtClean="0"/>
              <a:t> </a:t>
            </a:r>
            <a:r>
              <a:rPr lang="en-US" sz="1600" dirty="0" err="1" smtClean="0"/>
              <a:t>biner</a:t>
            </a:r>
            <a:r>
              <a:rPr lang="en-US" sz="1600" dirty="0" smtClean="0"/>
              <a:t> </a:t>
            </a:r>
            <a:r>
              <a:rPr lang="en-US" sz="1600" dirty="0" err="1" smtClean="0"/>
              <a:t>asal</a:t>
            </a:r>
            <a:endParaRPr lang="en-US" sz="1600" dirty="0"/>
          </a:p>
        </p:txBody>
      </p:sp>
      <p:sp>
        <p:nvSpPr>
          <p:cNvPr id="6" name="TextBox 5"/>
          <p:cNvSpPr txBox="1"/>
          <p:nvPr/>
        </p:nvSpPr>
        <p:spPr>
          <a:xfrm>
            <a:off x="2819400" y="1981200"/>
            <a:ext cx="3886200" cy="338554"/>
          </a:xfrm>
          <a:prstGeom prst="rect">
            <a:avLst/>
          </a:prstGeom>
          <a:noFill/>
        </p:spPr>
        <p:txBody>
          <a:bodyPr wrap="square" rtlCol="0">
            <a:spAutoFit/>
          </a:bodyPr>
          <a:lstStyle/>
          <a:p>
            <a:r>
              <a:rPr lang="en-US" sz="1600" dirty="0" smtClean="0"/>
              <a:t>1’s </a:t>
            </a:r>
            <a:r>
              <a:rPr lang="en-US" sz="1600" dirty="0" err="1" smtClean="0"/>
              <a:t>complemen</a:t>
            </a:r>
            <a:r>
              <a:rPr lang="en-US" sz="1600" dirty="0"/>
              <a:t> </a:t>
            </a:r>
            <a:r>
              <a:rPr lang="en-US" sz="1600" dirty="0" smtClean="0"/>
              <a:t>(</a:t>
            </a:r>
            <a:r>
              <a:rPr lang="en-US" sz="1600" dirty="0" err="1" smtClean="0"/>
              <a:t>komplemen</a:t>
            </a:r>
            <a:r>
              <a:rPr lang="en-US" sz="1600" dirty="0" smtClean="0"/>
              <a:t> </a:t>
            </a:r>
            <a:r>
              <a:rPr lang="en-US" sz="1600" dirty="0" err="1" smtClean="0"/>
              <a:t>pertama</a:t>
            </a:r>
            <a:r>
              <a:rPr lang="en-US" sz="1600" dirty="0" smtClean="0"/>
              <a:t> –</a:t>
            </a:r>
            <a:r>
              <a:rPr lang="en-US" sz="1600" dirty="0" err="1" smtClean="0"/>
              <a:t>nya</a:t>
            </a:r>
            <a:r>
              <a:rPr lang="en-US" sz="1600" dirty="0" smtClean="0"/>
              <a:t>)</a:t>
            </a:r>
            <a:endParaRPr lang="en-US" sz="1600" dirty="0"/>
          </a:p>
        </p:txBody>
      </p:sp>
      <p:pic>
        <p:nvPicPr>
          <p:cNvPr id="3075" name="Picture 3"/>
          <p:cNvPicPr>
            <a:picLocks noChangeAspect="1" noChangeArrowheads="1"/>
          </p:cNvPicPr>
          <p:nvPr/>
        </p:nvPicPr>
        <p:blipFill>
          <a:blip r:embed="rId3"/>
          <a:srcRect/>
          <a:stretch>
            <a:fillRect/>
          </a:stretch>
        </p:blipFill>
        <p:spPr bwMode="auto">
          <a:xfrm>
            <a:off x="1981200" y="3793126"/>
            <a:ext cx="1524000" cy="300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90600" y="4343400"/>
            <a:ext cx="1524000" cy="1221828"/>
          </a:xfrm>
          <a:prstGeom prst="rect">
            <a:avLst/>
          </a:prstGeom>
          <a:noFill/>
          <a:ln w="9525">
            <a:noFill/>
            <a:miter lim="800000"/>
            <a:headEnd/>
            <a:tailEnd/>
          </a:ln>
          <a:effectLst/>
        </p:spPr>
      </p:pic>
      <p:sp>
        <p:nvSpPr>
          <p:cNvPr id="9" name="TextBox 8"/>
          <p:cNvSpPr txBox="1"/>
          <p:nvPr/>
        </p:nvSpPr>
        <p:spPr>
          <a:xfrm>
            <a:off x="2895600" y="4343400"/>
            <a:ext cx="2286000" cy="338554"/>
          </a:xfrm>
          <a:prstGeom prst="rect">
            <a:avLst/>
          </a:prstGeom>
          <a:noFill/>
        </p:spPr>
        <p:txBody>
          <a:bodyPr wrap="square" rtlCol="0">
            <a:spAutoFit/>
          </a:bodyPr>
          <a:lstStyle/>
          <a:p>
            <a:r>
              <a:rPr lang="en-US" sz="1600" dirty="0" err="1" smtClean="0"/>
              <a:t>Angka</a:t>
            </a:r>
            <a:r>
              <a:rPr lang="en-US" sz="1600" dirty="0" smtClean="0"/>
              <a:t> </a:t>
            </a:r>
            <a:r>
              <a:rPr lang="en-US" sz="1600" dirty="0" err="1" smtClean="0"/>
              <a:t>biner</a:t>
            </a:r>
            <a:r>
              <a:rPr lang="en-US" sz="1600" dirty="0" smtClean="0"/>
              <a:t> </a:t>
            </a:r>
            <a:r>
              <a:rPr lang="en-US" sz="1600" dirty="0" err="1" smtClean="0"/>
              <a:t>asal</a:t>
            </a:r>
            <a:endParaRPr lang="en-US" sz="1600" dirty="0"/>
          </a:p>
        </p:txBody>
      </p:sp>
      <p:sp>
        <p:nvSpPr>
          <p:cNvPr id="10" name="TextBox 9"/>
          <p:cNvSpPr txBox="1"/>
          <p:nvPr/>
        </p:nvSpPr>
        <p:spPr>
          <a:xfrm>
            <a:off x="2819400" y="4648200"/>
            <a:ext cx="3886200" cy="338554"/>
          </a:xfrm>
          <a:prstGeom prst="rect">
            <a:avLst/>
          </a:prstGeom>
          <a:noFill/>
        </p:spPr>
        <p:txBody>
          <a:bodyPr wrap="square" rtlCol="0">
            <a:spAutoFit/>
          </a:bodyPr>
          <a:lstStyle/>
          <a:p>
            <a:r>
              <a:rPr lang="en-US" sz="1600" dirty="0" smtClean="0"/>
              <a:t>1’s </a:t>
            </a:r>
            <a:r>
              <a:rPr lang="en-US" sz="1600" dirty="0" err="1" smtClean="0"/>
              <a:t>complemen</a:t>
            </a:r>
            <a:r>
              <a:rPr lang="en-US" sz="1600" dirty="0"/>
              <a:t> </a:t>
            </a:r>
            <a:r>
              <a:rPr lang="en-US" sz="1600" dirty="0" smtClean="0"/>
              <a:t>(</a:t>
            </a:r>
            <a:r>
              <a:rPr lang="en-US" sz="1600" dirty="0" err="1" smtClean="0"/>
              <a:t>komplemen</a:t>
            </a:r>
            <a:r>
              <a:rPr lang="en-US" sz="1600" dirty="0" smtClean="0"/>
              <a:t> </a:t>
            </a:r>
            <a:r>
              <a:rPr lang="en-US" sz="1600" dirty="0" err="1" smtClean="0"/>
              <a:t>pertama</a:t>
            </a:r>
            <a:r>
              <a:rPr lang="en-US" sz="1600" dirty="0" smtClean="0"/>
              <a:t> –</a:t>
            </a:r>
            <a:r>
              <a:rPr lang="en-US" sz="1600" dirty="0" err="1" smtClean="0"/>
              <a:t>nya</a:t>
            </a:r>
            <a:r>
              <a:rPr lang="en-US" sz="1600" dirty="0" smtClean="0"/>
              <a:t>)</a:t>
            </a:r>
            <a:endParaRPr lang="en-US" sz="1600" dirty="0"/>
          </a:p>
        </p:txBody>
      </p:sp>
      <p:sp>
        <p:nvSpPr>
          <p:cNvPr id="11" name="TextBox 10"/>
          <p:cNvSpPr txBox="1"/>
          <p:nvPr/>
        </p:nvSpPr>
        <p:spPr>
          <a:xfrm>
            <a:off x="2819400" y="5257800"/>
            <a:ext cx="3886200" cy="338554"/>
          </a:xfrm>
          <a:prstGeom prst="rect">
            <a:avLst/>
          </a:prstGeom>
          <a:noFill/>
        </p:spPr>
        <p:txBody>
          <a:bodyPr wrap="square" rtlCol="0">
            <a:spAutoFit/>
          </a:bodyPr>
          <a:lstStyle/>
          <a:p>
            <a:r>
              <a:rPr lang="en-US" sz="1600" dirty="0"/>
              <a:t>2</a:t>
            </a:r>
            <a:r>
              <a:rPr lang="en-US" sz="1600" dirty="0" smtClean="0"/>
              <a:t>’s </a:t>
            </a:r>
            <a:r>
              <a:rPr lang="en-US" sz="1600" dirty="0" err="1" smtClean="0"/>
              <a:t>complemen</a:t>
            </a:r>
            <a:r>
              <a:rPr lang="en-US" sz="1600" dirty="0"/>
              <a:t> </a:t>
            </a:r>
            <a:r>
              <a:rPr lang="en-US" sz="1600" dirty="0" smtClean="0"/>
              <a:t>(</a:t>
            </a:r>
            <a:r>
              <a:rPr lang="en-US" sz="1600" dirty="0" err="1" smtClean="0"/>
              <a:t>komplemen</a:t>
            </a:r>
            <a:r>
              <a:rPr lang="en-US" sz="1600" dirty="0" smtClean="0"/>
              <a:t> </a:t>
            </a:r>
            <a:r>
              <a:rPr lang="en-US" sz="1600" dirty="0" err="1" smtClean="0"/>
              <a:t>kedua–nya</a:t>
            </a:r>
            <a:r>
              <a:rPr lang="en-US" sz="1600" dirty="0" smtClean="0"/>
              <a:t>)</a:t>
            </a:r>
            <a:endParaRPr lang="en-US" sz="1600" dirty="0"/>
          </a:p>
        </p:txBody>
      </p:sp>
      <p:pic>
        <p:nvPicPr>
          <p:cNvPr id="3077" name="Picture 5"/>
          <p:cNvPicPr>
            <a:picLocks noChangeAspect="1" noChangeArrowheads="1"/>
          </p:cNvPicPr>
          <p:nvPr/>
        </p:nvPicPr>
        <p:blipFill>
          <a:blip r:embed="rId5"/>
          <a:srcRect/>
          <a:stretch>
            <a:fillRect/>
          </a:stretch>
        </p:blipFill>
        <p:spPr bwMode="auto">
          <a:xfrm>
            <a:off x="838200" y="5867400"/>
            <a:ext cx="5559544" cy="304800"/>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A3DC0B3A-8966-4075-A941-4DB426225A3F}"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r>
              <a:rPr lang="en-US" sz="2000" dirty="0" err="1" smtClean="0"/>
              <a:t>Representasi</a:t>
            </a:r>
            <a:r>
              <a:rPr lang="en-US" sz="2000" dirty="0" smtClean="0"/>
              <a:t> </a:t>
            </a:r>
            <a:r>
              <a:rPr lang="en-US" sz="2000" dirty="0" err="1" smtClean="0"/>
              <a:t>bilangan</a:t>
            </a:r>
            <a:r>
              <a:rPr lang="en-US" sz="2000" dirty="0" smtClean="0"/>
              <a:t> </a:t>
            </a:r>
            <a:r>
              <a:rPr lang="en-US" sz="2000" dirty="0" err="1" smtClean="0"/>
              <a:t>bertanda</a:t>
            </a:r>
            <a:r>
              <a:rPr lang="en-US" sz="2000" dirty="0" smtClean="0"/>
              <a:t> </a:t>
            </a:r>
            <a:r>
              <a:rPr lang="en-US" sz="2000" dirty="0" err="1" smtClean="0"/>
              <a:t>dengan</a:t>
            </a:r>
            <a:r>
              <a:rPr lang="en-US" sz="2000" dirty="0" smtClean="0"/>
              <a:t> 2’s complement</a:t>
            </a:r>
          </a:p>
          <a:p>
            <a:r>
              <a:rPr lang="en-US" sz="2000" dirty="0" err="1" smtClean="0"/>
              <a:t>Digunakan</a:t>
            </a:r>
            <a:r>
              <a:rPr lang="en-US" sz="2000" dirty="0" smtClean="0"/>
              <a:t> </a:t>
            </a:r>
            <a:r>
              <a:rPr lang="en-US" sz="2000" dirty="0" err="1" smtClean="0"/>
              <a:t>dalam</a:t>
            </a:r>
            <a:r>
              <a:rPr lang="en-US" sz="2000" dirty="0" smtClean="0"/>
              <a:t> </a:t>
            </a:r>
            <a:r>
              <a:rPr lang="en-US" sz="2000" dirty="0" err="1" smtClean="0"/>
              <a:t>merepresentasikan</a:t>
            </a:r>
            <a:r>
              <a:rPr lang="en-US" sz="2000" dirty="0" smtClean="0"/>
              <a:t> </a:t>
            </a:r>
            <a:r>
              <a:rPr lang="en-US" sz="2000" dirty="0" err="1" smtClean="0"/>
              <a:t>bilangan</a:t>
            </a:r>
            <a:r>
              <a:rPr lang="en-US" sz="2000" dirty="0" smtClean="0"/>
              <a:t> </a:t>
            </a:r>
            <a:r>
              <a:rPr lang="en-US" sz="2000" dirty="0" err="1" smtClean="0"/>
              <a:t>bertanda</a:t>
            </a:r>
            <a:r>
              <a:rPr lang="en-US" sz="2000" dirty="0" smtClean="0"/>
              <a:t> (-)</a:t>
            </a:r>
          </a:p>
          <a:p>
            <a:pPr>
              <a:buNone/>
            </a:pPr>
            <a:endParaRPr lang="en-US" sz="2000" dirty="0"/>
          </a:p>
        </p:txBody>
      </p:sp>
      <p:pic>
        <p:nvPicPr>
          <p:cNvPr id="4098" name="Picture 2"/>
          <p:cNvPicPr>
            <a:picLocks noChangeAspect="1" noChangeArrowheads="1"/>
          </p:cNvPicPr>
          <p:nvPr/>
        </p:nvPicPr>
        <p:blipFill>
          <a:blip r:embed="rId2"/>
          <a:srcRect/>
          <a:stretch>
            <a:fillRect/>
          </a:stretch>
        </p:blipFill>
        <p:spPr bwMode="auto">
          <a:xfrm>
            <a:off x="533400" y="1295400"/>
            <a:ext cx="4067175" cy="2362200"/>
          </a:xfrm>
          <a:prstGeom prst="rect">
            <a:avLst/>
          </a:prstGeom>
          <a:noFill/>
          <a:ln w="9525">
            <a:noFill/>
            <a:miter lim="800000"/>
            <a:headEnd/>
            <a:tailEnd/>
          </a:ln>
          <a:effectLst/>
        </p:spPr>
      </p:pic>
      <p:sp>
        <p:nvSpPr>
          <p:cNvPr id="5" name="TextBox 4"/>
          <p:cNvSpPr txBox="1"/>
          <p:nvPr/>
        </p:nvSpPr>
        <p:spPr>
          <a:xfrm>
            <a:off x="4953000" y="1447800"/>
            <a:ext cx="3124200" cy="369332"/>
          </a:xfrm>
          <a:prstGeom prst="rect">
            <a:avLst/>
          </a:prstGeom>
          <a:noFill/>
        </p:spPr>
        <p:txBody>
          <a:bodyPr wrap="square" rtlCol="0">
            <a:spAutoFit/>
          </a:bodyPr>
          <a:lstStyle/>
          <a:p>
            <a:r>
              <a:rPr lang="en-US" dirty="0" err="1" smtClean="0"/>
              <a:t>Representasi</a:t>
            </a:r>
            <a:r>
              <a:rPr lang="en-US" dirty="0" smtClean="0"/>
              <a:t> </a:t>
            </a:r>
            <a:r>
              <a:rPr lang="en-US" dirty="0" err="1" smtClean="0"/>
              <a:t>bilangan</a:t>
            </a:r>
            <a:r>
              <a:rPr lang="en-US" dirty="0" smtClean="0"/>
              <a:t> </a:t>
            </a:r>
            <a:r>
              <a:rPr lang="en-US" dirty="0" err="1" smtClean="0"/>
              <a:t>positif</a:t>
            </a:r>
            <a:endParaRPr lang="en-US" dirty="0"/>
          </a:p>
        </p:txBody>
      </p:sp>
      <p:sp>
        <p:nvSpPr>
          <p:cNvPr id="6" name="TextBox 5"/>
          <p:cNvSpPr txBox="1"/>
          <p:nvPr/>
        </p:nvSpPr>
        <p:spPr>
          <a:xfrm>
            <a:off x="5029200" y="2590800"/>
            <a:ext cx="3124200" cy="369332"/>
          </a:xfrm>
          <a:prstGeom prst="rect">
            <a:avLst/>
          </a:prstGeom>
          <a:noFill/>
        </p:spPr>
        <p:txBody>
          <a:bodyPr wrap="square" rtlCol="0">
            <a:spAutoFit/>
          </a:bodyPr>
          <a:lstStyle/>
          <a:p>
            <a:r>
              <a:rPr lang="en-US" dirty="0" err="1" smtClean="0"/>
              <a:t>Representasi</a:t>
            </a:r>
            <a:r>
              <a:rPr lang="en-US" dirty="0" smtClean="0"/>
              <a:t> </a:t>
            </a:r>
            <a:r>
              <a:rPr lang="en-US" dirty="0" err="1" smtClean="0"/>
              <a:t>bilangan</a:t>
            </a:r>
            <a:r>
              <a:rPr lang="en-US" dirty="0" smtClean="0"/>
              <a:t> </a:t>
            </a:r>
            <a:r>
              <a:rPr lang="en-US" dirty="0" err="1" smtClean="0"/>
              <a:t>negatif</a:t>
            </a:r>
            <a:endParaRPr lang="en-US" dirty="0"/>
          </a:p>
        </p:txBody>
      </p:sp>
      <p:pic>
        <p:nvPicPr>
          <p:cNvPr id="4099" name="Picture 3"/>
          <p:cNvPicPr>
            <a:picLocks noChangeAspect="1" noChangeArrowheads="1"/>
          </p:cNvPicPr>
          <p:nvPr/>
        </p:nvPicPr>
        <p:blipFill>
          <a:blip r:embed="rId3"/>
          <a:srcRect/>
          <a:stretch>
            <a:fillRect/>
          </a:stretch>
        </p:blipFill>
        <p:spPr bwMode="auto">
          <a:xfrm>
            <a:off x="2362200" y="3733800"/>
            <a:ext cx="6781800" cy="240978"/>
          </a:xfrm>
          <a:prstGeom prst="rect">
            <a:avLst/>
          </a:prstGeom>
          <a:noFill/>
          <a:ln w="9525">
            <a:noFill/>
            <a:miter lim="800000"/>
            <a:headEnd/>
            <a:tailEnd/>
          </a:ln>
          <a:effectLst/>
        </p:spPr>
      </p:pic>
      <p:sp>
        <p:nvSpPr>
          <p:cNvPr id="8" name="TextBox 7"/>
          <p:cNvSpPr txBox="1"/>
          <p:nvPr/>
        </p:nvSpPr>
        <p:spPr>
          <a:xfrm>
            <a:off x="152400" y="4191000"/>
            <a:ext cx="8991600" cy="646331"/>
          </a:xfrm>
          <a:prstGeom prst="rect">
            <a:avLst/>
          </a:prstGeom>
          <a:noFill/>
        </p:spPr>
        <p:txBody>
          <a:bodyPr wrap="square" rtlCol="0">
            <a:spAutoFit/>
          </a:bodyPr>
          <a:lstStyle/>
          <a:p>
            <a:r>
              <a:rPr lang="en-US" dirty="0" err="1" smtClean="0"/>
              <a:t>Contoh</a:t>
            </a:r>
            <a:r>
              <a:rPr lang="en-US" dirty="0" smtClean="0"/>
              <a:t>: </a:t>
            </a:r>
            <a:r>
              <a:rPr lang="en-US" dirty="0" err="1" smtClean="0"/>
              <a:t>representasikan</a:t>
            </a:r>
            <a:r>
              <a:rPr lang="en-US" dirty="0" smtClean="0"/>
              <a:t> </a:t>
            </a:r>
            <a:r>
              <a:rPr lang="en-US" dirty="0" err="1" smtClean="0"/>
              <a:t>bilangan</a:t>
            </a:r>
            <a:r>
              <a:rPr lang="en-US" dirty="0" smtClean="0"/>
              <a:t> </a:t>
            </a:r>
            <a:r>
              <a:rPr lang="en-US" dirty="0" err="1" smtClean="0"/>
              <a:t>desimal</a:t>
            </a:r>
            <a:r>
              <a:rPr lang="en-US" dirty="0" smtClean="0"/>
              <a:t> </a:t>
            </a:r>
            <a:r>
              <a:rPr lang="en-US" dirty="0" err="1" smtClean="0"/>
              <a:t>berikut</a:t>
            </a:r>
            <a:r>
              <a:rPr lang="en-US" dirty="0" smtClean="0"/>
              <a:t> </a:t>
            </a:r>
            <a:r>
              <a:rPr lang="en-US" dirty="0" err="1" smtClean="0"/>
              <a:t>ke</a:t>
            </a:r>
            <a:r>
              <a:rPr lang="en-US" dirty="0" smtClean="0"/>
              <a:t> </a:t>
            </a:r>
            <a:r>
              <a:rPr lang="en-US" dirty="0" err="1" smtClean="0"/>
              <a:t>bilangan</a:t>
            </a:r>
            <a:r>
              <a:rPr lang="en-US" dirty="0" smtClean="0"/>
              <a:t> </a:t>
            </a:r>
            <a:r>
              <a:rPr lang="en-US" dirty="0" err="1" smtClean="0"/>
              <a:t>biner</a:t>
            </a:r>
            <a:r>
              <a:rPr lang="en-US" dirty="0" smtClean="0"/>
              <a:t> </a:t>
            </a:r>
            <a:r>
              <a:rPr lang="en-US" dirty="0" err="1" smtClean="0"/>
              <a:t>sistem</a:t>
            </a:r>
            <a:r>
              <a:rPr lang="en-US" dirty="0" smtClean="0"/>
              <a:t> 2’s complement, </a:t>
            </a:r>
            <a:r>
              <a:rPr lang="en-US" dirty="0" err="1" smtClean="0"/>
              <a:t>gunakan</a:t>
            </a:r>
            <a:r>
              <a:rPr lang="en-US" dirty="0" smtClean="0"/>
              <a:t> </a:t>
            </a:r>
            <a:r>
              <a:rPr lang="en-US" dirty="0" err="1" smtClean="0"/>
              <a:t>empat</a:t>
            </a:r>
            <a:r>
              <a:rPr lang="en-US" dirty="0" smtClean="0"/>
              <a:t> bit </a:t>
            </a:r>
            <a:r>
              <a:rPr lang="en-US" dirty="0" err="1" smtClean="0"/>
              <a:t>untuk</a:t>
            </a:r>
            <a:r>
              <a:rPr lang="en-US" dirty="0" smtClean="0"/>
              <a:t> </a:t>
            </a:r>
            <a:r>
              <a:rPr lang="en-US" dirty="0" err="1" smtClean="0"/>
              <a:t>merepresentasikan</a:t>
            </a:r>
            <a:r>
              <a:rPr lang="en-US" dirty="0" smtClean="0"/>
              <a:t> </a:t>
            </a:r>
            <a:r>
              <a:rPr lang="en-US" dirty="0" err="1" smtClean="0"/>
              <a:t>bilangan</a:t>
            </a:r>
            <a:r>
              <a:rPr lang="en-US" dirty="0" smtClean="0"/>
              <a:t> </a:t>
            </a:r>
            <a:r>
              <a:rPr lang="en-US" dirty="0" err="1" smtClean="0"/>
              <a:t>beserta</a:t>
            </a:r>
            <a:r>
              <a:rPr lang="en-US" dirty="0" smtClean="0"/>
              <a:t> bit </a:t>
            </a:r>
            <a:r>
              <a:rPr lang="en-US" dirty="0" err="1" smtClean="0"/>
              <a:t>penandanya</a:t>
            </a:r>
            <a:endParaRPr lang="en-US" dirty="0"/>
          </a:p>
        </p:txBody>
      </p:sp>
      <p:pic>
        <p:nvPicPr>
          <p:cNvPr id="4100" name="Picture 4"/>
          <p:cNvPicPr>
            <a:picLocks noChangeAspect="1" noChangeArrowheads="1"/>
          </p:cNvPicPr>
          <p:nvPr/>
        </p:nvPicPr>
        <p:blipFill>
          <a:blip r:embed="rId4"/>
          <a:srcRect/>
          <a:stretch>
            <a:fillRect/>
          </a:stretch>
        </p:blipFill>
        <p:spPr bwMode="auto">
          <a:xfrm>
            <a:off x="533400" y="5029200"/>
            <a:ext cx="933450" cy="2381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1524000" y="5029200"/>
            <a:ext cx="466725" cy="2667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2057400" y="5029200"/>
            <a:ext cx="723900" cy="200025"/>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1447800" y="5257800"/>
            <a:ext cx="952500" cy="285750"/>
          </a:xfrm>
          <a:prstGeom prst="rect">
            <a:avLst/>
          </a:prstGeom>
          <a:noFill/>
          <a:ln w="9525">
            <a:noFill/>
            <a:miter lim="800000"/>
            <a:headEnd/>
            <a:tailEnd/>
          </a:ln>
          <a:effectLst/>
        </p:spPr>
      </p:pic>
      <p:sp>
        <p:nvSpPr>
          <p:cNvPr id="13" name="TextBox 12"/>
          <p:cNvSpPr txBox="1"/>
          <p:nvPr/>
        </p:nvSpPr>
        <p:spPr>
          <a:xfrm>
            <a:off x="2895600" y="4953001"/>
            <a:ext cx="3200400" cy="307777"/>
          </a:xfrm>
          <a:prstGeom prst="rect">
            <a:avLst/>
          </a:prstGeom>
          <a:noFill/>
        </p:spPr>
        <p:txBody>
          <a:bodyPr wrap="square" rtlCol="0">
            <a:spAutoFit/>
          </a:bodyPr>
          <a:lstStyle/>
          <a:p>
            <a:r>
              <a:rPr lang="en-US" sz="1400" dirty="0" smtClean="0"/>
              <a:t>(</a:t>
            </a:r>
            <a:r>
              <a:rPr lang="en-US" sz="1400" dirty="0" err="1" smtClean="0"/>
              <a:t>representasi</a:t>
            </a:r>
            <a:r>
              <a:rPr lang="en-US" sz="1400" dirty="0" smtClean="0"/>
              <a:t> 2’s complement)</a:t>
            </a:r>
            <a:endParaRPr lang="en-US" sz="1400" dirty="0"/>
          </a:p>
        </p:txBody>
      </p:sp>
      <p:pic>
        <p:nvPicPr>
          <p:cNvPr id="4104" name="Picture 8"/>
          <p:cNvPicPr>
            <a:picLocks noChangeAspect="1" noChangeArrowheads="1"/>
          </p:cNvPicPr>
          <p:nvPr/>
        </p:nvPicPr>
        <p:blipFill>
          <a:blip r:embed="rId8"/>
          <a:srcRect/>
          <a:stretch>
            <a:fillRect/>
          </a:stretch>
        </p:blipFill>
        <p:spPr bwMode="auto">
          <a:xfrm>
            <a:off x="533400" y="5715000"/>
            <a:ext cx="885825" cy="219075"/>
          </a:xfrm>
          <a:prstGeom prst="rect">
            <a:avLst/>
          </a:prstGeom>
          <a:noFill/>
          <a:ln w="9525">
            <a:noFill/>
            <a:miter lim="800000"/>
            <a:headEnd/>
            <a:tailEnd/>
          </a:ln>
          <a:effectLst/>
        </p:spPr>
      </p:pic>
      <p:pic>
        <p:nvPicPr>
          <p:cNvPr id="4105" name="Picture 9"/>
          <p:cNvPicPr>
            <a:picLocks noChangeAspect="1" noChangeArrowheads="1"/>
          </p:cNvPicPr>
          <p:nvPr/>
        </p:nvPicPr>
        <p:blipFill>
          <a:blip r:embed="rId9"/>
          <a:srcRect/>
          <a:stretch>
            <a:fillRect/>
          </a:stretch>
        </p:blipFill>
        <p:spPr bwMode="auto">
          <a:xfrm>
            <a:off x="3505200" y="5638800"/>
            <a:ext cx="2800350" cy="1000125"/>
          </a:xfrm>
          <a:prstGeom prst="rect">
            <a:avLst/>
          </a:prstGeom>
          <a:noFill/>
          <a:ln w="9525">
            <a:noFill/>
            <a:miter lim="800000"/>
            <a:headEnd/>
            <a:tailEnd/>
          </a:ln>
          <a:effectLst/>
        </p:spPr>
      </p:pic>
      <p:sp>
        <p:nvSpPr>
          <p:cNvPr id="16" name="Right Arrow 15"/>
          <p:cNvSpPr/>
          <p:nvPr/>
        </p:nvSpPr>
        <p:spPr>
          <a:xfrm>
            <a:off x="6477000" y="5943600"/>
            <a:ext cx="381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6" name="Picture 10"/>
          <p:cNvPicPr>
            <a:picLocks noChangeAspect="1" noChangeArrowheads="1"/>
          </p:cNvPicPr>
          <p:nvPr/>
        </p:nvPicPr>
        <p:blipFill>
          <a:blip r:embed="rId10"/>
          <a:srcRect/>
          <a:stretch>
            <a:fillRect/>
          </a:stretch>
        </p:blipFill>
        <p:spPr bwMode="auto">
          <a:xfrm>
            <a:off x="7086600" y="5867400"/>
            <a:ext cx="1371600" cy="514350"/>
          </a:xfrm>
          <a:prstGeom prst="rect">
            <a:avLst/>
          </a:prstGeom>
          <a:noFill/>
          <a:ln w="9525">
            <a:noFill/>
            <a:miter lim="800000"/>
            <a:headEnd/>
            <a:tailEnd/>
          </a:ln>
          <a:effectLst/>
        </p:spPr>
      </p:pic>
      <p:pic>
        <p:nvPicPr>
          <p:cNvPr id="4107" name="Picture 11"/>
          <p:cNvPicPr>
            <a:picLocks noChangeAspect="1" noChangeArrowheads="1"/>
          </p:cNvPicPr>
          <p:nvPr/>
        </p:nvPicPr>
        <p:blipFill>
          <a:blip r:embed="rId11"/>
          <a:srcRect/>
          <a:stretch>
            <a:fillRect/>
          </a:stretch>
        </p:blipFill>
        <p:spPr bwMode="auto">
          <a:xfrm>
            <a:off x="1524000" y="5715000"/>
            <a:ext cx="476250" cy="180975"/>
          </a:xfrm>
          <a:prstGeom prst="rect">
            <a:avLst/>
          </a:prstGeom>
          <a:noFill/>
          <a:ln w="9525">
            <a:noFill/>
            <a:miter lim="800000"/>
            <a:headEnd/>
            <a:tailEnd/>
          </a:ln>
          <a:effectLst/>
        </p:spPr>
      </p:pic>
      <p:sp>
        <p:nvSpPr>
          <p:cNvPr id="19" name="Slide Number Placeholder 18"/>
          <p:cNvSpPr>
            <a:spLocks noGrp="1"/>
          </p:cNvSpPr>
          <p:nvPr>
            <p:ph type="sldNum" sz="quarter" idx="12"/>
          </p:nvPr>
        </p:nvSpPr>
        <p:spPr/>
        <p:txBody>
          <a:bodyPr/>
          <a:lstStyle/>
          <a:p>
            <a:fld id="{A3DC0B3A-8966-4075-A941-4DB426225A3F}"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20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down)">
                                      <p:cBhvr>
                                        <p:cTn id="12" dur="500"/>
                                        <p:tgtEl>
                                          <p:spTgt spid="4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down)">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wipe(down)">
                                      <p:cBhvr>
                                        <p:cTn id="22" dur="500"/>
                                        <p:tgtEl>
                                          <p:spTgt spid="41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wipe(down)">
                                      <p:cBhvr>
                                        <p:cTn id="27" dur="500"/>
                                        <p:tgtEl>
                                          <p:spTgt spid="4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105"/>
                                        </p:tgtEl>
                                        <p:attrNameLst>
                                          <p:attrName>style.visibility</p:attrName>
                                        </p:attrNameLst>
                                      </p:cBhvr>
                                      <p:to>
                                        <p:strVal val="visible"/>
                                      </p:to>
                                    </p:set>
                                    <p:animEffect transition="in" filter="wipe(down)">
                                      <p:cBhvr>
                                        <p:cTn id="32" dur="500"/>
                                        <p:tgtEl>
                                          <p:spTgt spid="41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106"/>
                                        </p:tgtEl>
                                        <p:attrNameLst>
                                          <p:attrName>style.visibility</p:attrName>
                                        </p:attrNameLst>
                                      </p:cBhvr>
                                      <p:to>
                                        <p:strVal val="visible"/>
                                      </p:to>
                                    </p:set>
                                    <p:animEffect transition="in" filter="wipe(down)">
                                      <p:cBhvr>
                                        <p:cTn id="42" dur="500"/>
                                        <p:tgtEl>
                                          <p:spTgt spid="41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107"/>
                                        </p:tgtEl>
                                        <p:attrNameLst>
                                          <p:attrName>style.visibility</p:attrName>
                                        </p:attrNameLst>
                                      </p:cBhvr>
                                      <p:to>
                                        <p:strVal val="visible"/>
                                      </p:to>
                                    </p:set>
                                    <p:animEffect transition="in" filter="wipe(down)">
                                      <p:cBhvr>
                                        <p:cTn id="47"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77713" y="565878"/>
            <a:ext cx="817687" cy="34852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371599" y="609600"/>
            <a:ext cx="1066799" cy="304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57200" y="1219200"/>
            <a:ext cx="848139" cy="3048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a:srcRect/>
          <a:stretch>
            <a:fillRect/>
          </a:stretch>
        </p:blipFill>
        <p:spPr bwMode="auto">
          <a:xfrm>
            <a:off x="1447799" y="1219200"/>
            <a:ext cx="1001367" cy="295275"/>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a:srcRect/>
          <a:stretch>
            <a:fillRect/>
          </a:stretch>
        </p:blipFill>
        <p:spPr bwMode="auto">
          <a:xfrm>
            <a:off x="457200" y="1905000"/>
            <a:ext cx="762001" cy="257908"/>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a:srcRect/>
          <a:stretch>
            <a:fillRect/>
          </a:stretch>
        </p:blipFill>
        <p:spPr bwMode="auto">
          <a:xfrm>
            <a:off x="1371600" y="1905000"/>
            <a:ext cx="990600" cy="263324"/>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A3DC0B3A-8966-4075-A941-4DB426225A3F}"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down)">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down)">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down)">
                                      <p:cBhvr>
                                        <p:cTn id="22" dur="500"/>
                                        <p:tgtEl>
                                          <p:spTgt spid="51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wipe(down)">
                                      <p:cBhvr>
                                        <p:cTn id="27" dur="500"/>
                                        <p:tgtEl>
                                          <p:spTgt spid="51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127"/>
                                        </p:tgtEl>
                                        <p:attrNameLst>
                                          <p:attrName>style.visibility</p:attrName>
                                        </p:attrNameLst>
                                      </p:cBhvr>
                                      <p:to>
                                        <p:strVal val="visible"/>
                                      </p:to>
                                    </p:set>
                                    <p:animEffect transition="in" filter="wipe(down)">
                                      <p:cBhvr>
                                        <p:cTn id="32"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lnSpcReduction="10000"/>
          </a:bodyPr>
          <a:lstStyle/>
          <a:p>
            <a:r>
              <a:rPr lang="en-US" sz="2000" dirty="0" err="1" smtClean="0"/>
              <a:t>Negasi</a:t>
            </a:r>
            <a:r>
              <a:rPr lang="en-US" sz="2000" dirty="0" smtClean="0"/>
              <a:t> (</a:t>
            </a:r>
            <a:r>
              <a:rPr lang="en-US" sz="2000" i="1" dirty="0" smtClean="0"/>
              <a:t>negation</a:t>
            </a:r>
            <a:r>
              <a:rPr lang="en-US" sz="2000" dirty="0" smtClean="0"/>
              <a:t>) → </a:t>
            </a:r>
            <a:r>
              <a:rPr lang="en-US" sz="2000" dirty="0" err="1" smtClean="0"/>
              <a:t>proses</a:t>
            </a:r>
            <a:r>
              <a:rPr lang="en-US" sz="2000" dirty="0" smtClean="0"/>
              <a:t> </a:t>
            </a:r>
            <a:r>
              <a:rPr lang="en-US" sz="2000" dirty="0" err="1" smtClean="0"/>
              <a:t>mengubah</a:t>
            </a:r>
            <a:r>
              <a:rPr lang="en-US" sz="2000" dirty="0" smtClean="0"/>
              <a:t> (</a:t>
            </a:r>
            <a:r>
              <a:rPr lang="en-US" sz="2000" dirty="0" err="1" smtClean="0"/>
              <a:t>konversi</a:t>
            </a:r>
            <a:r>
              <a:rPr lang="en-US" sz="2000" dirty="0" smtClean="0"/>
              <a:t>) </a:t>
            </a:r>
            <a:r>
              <a:rPr lang="en-US" sz="2000" dirty="0" err="1" smtClean="0"/>
              <a:t>bilangan</a:t>
            </a:r>
            <a:r>
              <a:rPr lang="en-US" sz="2000" dirty="0" smtClean="0"/>
              <a:t> </a:t>
            </a:r>
            <a:r>
              <a:rPr lang="en-US" sz="2000" dirty="0" err="1" smtClean="0"/>
              <a:t>dari</a:t>
            </a:r>
            <a:r>
              <a:rPr lang="en-US" sz="2000" dirty="0" smtClean="0"/>
              <a:t> </a:t>
            </a:r>
            <a:r>
              <a:rPr lang="en-US" sz="2000" dirty="0" err="1" smtClean="0"/>
              <a:t>positif</a:t>
            </a:r>
            <a:r>
              <a:rPr lang="en-US" sz="2000" dirty="0" smtClean="0"/>
              <a:t> </a:t>
            </a:r>
            <a:r>
              <a:rPr lang="en-US" sz="2000" dirty="0" err="1" smtClean="0"/>
              <a:t>ke</a:t>
            </a:r>
            <a:r>
              <a:rPr lang="en-US" sz="2000" dirty="0" smtClean="0"/>
              <a:t> </a:t>
            </a:r>
            <a:r>
              <a:rPr lang="en-US" sz="2000" dirty="0" err="1" smtClean="0"/>
              <a:t>negatif</a:t>
            </a:r>
            <a:r>
              <a:rPr lang="en-US" sz="2000" dirty="0" smtClean="0"/>
              <a:t> </a:t>
            </a:r>
            <a:r>
              <a:rPr lang="en-US" sz="2000" dirty="0" err="1" smtClean="0"/>
              <a:t>atau</a:t>
            </a:r>
            <a:r>
              <a:rPr lang="en-US" sz="2000" dirty="0" smtClean="0"/>
              <a:t> </a:t>
            </a:r>
            <a:r>
              <a:rPr lang="en-US" sz="2000" dirty="0" err="1" smtClean="0"/>
              <a:t>sebaliknya</a:t>
            </a:r>
            <a:endParaRPr lang="en-US" sz="2000" dirty="0" smtClean="0"/>
          </a:p>
          <a:p>
            <a:r>
              <a:rPr lang="en-US" sz="2000" dirty="0" err="1" smtClean="0"/>
              <a:t>Dalam</a:t>
            </a:r>
            <a:r>
              <a:rPr lang="en-US" sz="2000" dirty="0" smtClean="0"/>
              <a:t> </a:t>
            </a:r>
            <a:r>
              <a:rPr lang="en-US" sz="2000" dirty="0" err="1" smtClean="0"/>
              <a:t>representasi</a:t>
            </a:r>
            <a:r>
              <a:rPr lang="en-US" sz="2000" dirty="0" smtClean="0"/>
              <a:t> </a:t>
            </a:r>
            <a:r>
              <a:rPr lang="en-US" sz="2000" dirty="0" err="1" smtClean="0"/>
              <a:t>bilangan</a:t>
            </a:r>
            <a:r>
              <a:rPr lang="en-US" sz="2000" dirty="0" smtClean="0"/>
              <a:t> </a:t>
            </a:r>
            <a:r>
              <a:rPr lang="en-US" sz="2000" dirty="0" err="1" smtClean="0"/>
              <a:t>biner</a:t>
            </a:r>
            <a:r>
              <a:rPr lang="en-US" sz="2000" dirty="0" smtClean="0"/>
              <a:t> </a:t>
            </a:r>
            <a:r>
              <a:rPr lang="en-US" sz="2000" dirty="0" err="1" smtClean="0"/>
              <a:t>dengan</a:t>
            </a:r>
            <a:r>
              <a:rPr lang="en-US" sz="2000" dirty="0" smtClean="0"/>
              <a:t> 2’s complement, </a:t>
            </a:r>
            <a:r>
              <a:rPr lang="en-US" sz="2000" dirty="0" err="1" smtClean="0"/>
              <a:t>negasi</a:t>
            </a:r>
            <a:r>
              <a:rPr lang="en-US" sz="2000" dirty="0" smtClean="0"/>
              <a:t> </a:t>
            </a:r>
            <a:r>
              <a:rPr lang="en-US" sz="2000" dirty="0" err="1" smtClean="0"/>
              <a:t>dilakukan</a:t>
            </a:r>
            <a:r>
              <a:rPr lang="en-US" sz="2000" dirty="0" smtClean="0"/>
              <a:t> → </a:t>
            </a:r>
            <a:r>
              <a:rPr lang="en-US" sz="2000" dirty="0" err="1" smtClean="0"/>
              <a:t>mengubah</a:t>
            </a:r>
            <a:r>
              <a:rPr lang="en-US" sz="2000" dirty="0" smtClean="0"/>
              <a:t> </a:t>
            </a:r>
            <a:r>
              <a:rPr lang="en-US" sz="2000" dirty="0" err="1" smtClean="0"/>
              <a:t>representasi</a:t>
            </a:r>
            <a:r>
              <a:rPr lang="en-US" sz="2000" dirty="0" smtClean="0"/>
              <a:t> </a:t>
            </a:r>
            <a:r>
              <a:rPr lang="en-US" sz="2000" dirty="0" err="1" smtClean="0"/>
              <a:t>biner</a:t>
            </a:r>
            <a:r>
              <a:rPr lang="en-US" sz="2000" dirty="0" smtClean="0"/>
              <a:t> </a:t>
            </a:r>
            <a:r>
              <a:rPr lang="en-US" sz="2000" dirty="0" err="1" smtClean="0"/>
              <a:t>bertanda</a:t>
            </a:r>
            <a:r>
              <a:rPr lang="en-US" sz="2000" dirty="0" smtClean="0"/>
              <a:t> </a:t>
            </a:r>
            <a:r>
              <a:rPr lang="en-US" sz="2000" dirty="0" err="1" smtClean="0"/>
              <a:t>ke</a:t>
            </a:r>
            <a:r>
              <a:rPr lang="en-US" sz="2000" dirty="0" smtClean="0"/>
              <a:t> </a:t>
            </a:r>
            <a:r>
              <a:rPr lang="en-US" sz="2000" dirty="0" err="1" smtClean="0"/>
              <a:t>bentuk</a:t>
            </a:r>
            <a:r>
              <a:rPr lang="en-US" sz="2000" dirty="0" smtClean="0"/>
              <a:t> </a:t>
            </a:r>
            <a:r>
              <a:rPr lang="en-US" sz="2000" dirty="0" err="1" smtClean="0"/>
              <a:t>komplemennya</a:t>
            </a:r>
            <a:endParaRPr lang="en-US" sz="2000" dirty="0" smtClean="0"/>
          </a:p>
          <a:p>
            <a:endParaRPr lang="en-US" sz="2000" dirty="0"/>
          </a:p>
          <a:p>
            <a:endParaRPr lang="en-US" sz="2000" dirty="0" smtClean="0"/>
          </a:p>
          <a:p>
            <a:endParaRPr lang="en-US" sz="2000" dirty="0"/>
          </a:p>
          <a:p>
            <a:r>
              <a:rPr lang="en-US" sz="2000" dirty="0" err="1" smtClean="0"/>
              <a:t>Kasus</a:t>
            </a:r>
            <a:r>
              <a:rPr lang="en-US" sz="2000" dirty="0" smtClean="0"/>
              <a:t> </a:t>
            </a:r>
            <a:r>
              <a:rPr lang="en-US" sz="2000" dirty="0" err="1" smtClean="0"/>
              <a:t>spesial</a:t>
            </a:r>
            <a:r>
              <a:rPr lang="en-US" sz="2000" dirty="0" smtClean="0"/>
              <a:t> </a:t>
            </a:r>
            <a:r>
              <a:rPr lang="en-US" sz="2000" dirty="0" err="1" smtClean="0"/>
              <a:t>pada</a:t>
            </a:r>
            <a:r>
              <a:rPr lang="en-US" sz="2000" dirty="0" smtClean="0"/>
              <a:t> </a:t>
            </a:r>
            <a:r>
              <a:rPr lang="en-US" sz="2000" dirty="0" err="1" smtClean="0"/>
              <a:t>representasi</a:t>
            </a:r>
            <a:r>
              <a:rPr lang="en-US" sz="2000" dirty="0" smtClean="0"/>
              <a:t> 2’s complement</a:t>
            </a:r>
          </a:p>
          <a:p>
            <a:pPr>
              <a:buNone/>
            </a:pPr>
            <a:r>
              <a:rPr lang="en-US" sz="2000" dirty="0"/>
              <a:t>	</a:t>
            </a:r>
            <a:r>
              <a:rPr lang="en-US" sz="2000" dirty="0" smtClean="0"/>
              <a:t>→ </a:t>
            </a:r>
            <a:r>
              <a:rPr lang="en-US" sz="2000" dirty="0" err="1" smtClean="0"/>
              <a:t>jika</a:t>
            </a:r>
            <a:r>
              <a:rPr lang="en-US" sz="2000" dirty="0" smtClean="0"/>
              <a:t> </a:t>
            </a:r>
            <a:r>
              <a:rPr lang="en-US" sz="2000" dirty="0" err="1" smtClean="0"/>
              <a:t>bilangan</a:t>
            </a:r>
            <a:r>
              <a:rPr lang="en-US" sz="2000" dirty="0" smtClean="0"/>
              <a:t> </a:t>
            </a:r>
            <a:r>
              <a:rPr lang="en-US" sz="2000" dirty="0" err="1" smtClean="0"/>
              <a:t>biner</a:t>
            </a:r>
            <a:r>
              <a:rPr lang="en-US" sz="2000" dirty="0" smtClean="0"/>
              <a:t> </a:t>
            </a:r>
            <a:r>
              <a:rPr lang="en-US" sz="2000" dirty="0" err="1" smtClean="0"/>
              <a:t>bertanda</a:t>
            </a:r>
            <a:r>
              <a:rPr lang="en-US" sz="2000" dirty="0" smtClean="0"/>
              <a:t> ‘1’ </a:t>
            </a:r>
            <a:r>
              <a:rPr lang="en-US" sz="2000" dirty="0" err="1" smtClean="0"/>
              <a:t>dan</a:t>
            </a:r>
            <a:r>
              <a:rPr lang="en-US" sz="2000" dirty="0" smtClean="0"/>
              <a:t> bit-bit </a:t>
            </a:r>
            <a:r>
              <a:rPr lang="en-US" sz="2000" dirty="0" err="1" smtClean="0"/>
              <a:t>lainnya</a:t>
            </a:r>
            <a:r>
              <a:rPr lang="en-US" sz="2000" dirty="0" smtClean="0"/>
              <a:t> (N bits = magnitude bit) </a:t>
            </a:r>
            <a:r>
              <a:rPr lang="en-US" sz="2000" dirty="0" err="1" smtClean="0"/>
              <a:t>berupa</a:t>
            </a:r>
            <a:r>
              <a:rPr lang="en-US" sz="2000" dirty="0" smtClean="0"/>
              <a:t> ‘0’ , </a:t>
            </a:r>
            <a:r>
              <a:rPr lang="en-US" sz="2000" dirty="0" err="1" smtClean="0"/>
              <a:t>maka</a:t>
            </a:r>
            <a:r>
              <a:rPr lang="en-US" sz="2000" dirty="0" smtClean="0"/>
              <a:t> </a:t>
            </a:r>
            <a:r>
              <a:rPr lang="en-US" sz="2000" dirty="0" err="1" smtClean="0"/>
              <a:t>nilai</a:t>
            </a:r>
            <a:r>
              <a:rPr lang="en-US" sz="2000" dirty="0" smtClean="0"/>
              <a:t> </a:t>
            </a:r>
            <a:r>
              <a:rPr lang="en-US" sz="2000" dirty="0" err="1" smtClean="0"/>
              <a:t>ekivalen</a:t>
            </a:r>
            <a:r>
              <a:rPr lang="en-US" sz="2000" dirty="0" smtClean="0"/>
              <a:t> </a:t>
            </a:r>
            <a:r>
              <a:rPr lang="en-US" sz="2000" dirty="0" err="1" smtClean="0"/>
              <a:t>desimalnya</a:t>
            </a:r>
            <a:r>
              <a:rPr lang="en-US" sz="2000" dirty="0" smtClean="0"/>
              <a:t>: -2</a:t>
            </a:r>
            <a:r>
              <a:rPr lang="en-US" sz="2000" i="1" baseline="30000" dirty="0" smtClean="0"/>
              <a:t>N</a:t>
            </a:r>
            <a:r>
              <a:rPr lang="en-US" sz="2000" dirty="0" smtClean="0"/>
              <a:t> , </a:t>
            </a:r>
          </a:p>
          <a:p>
            <a:pPr>
              <a:buNone/>
            </a:pPr>
            <a:r>
              <a:rPr lang="en-US" sz="2000" dirty="0"/>
              <a:t> </a:t>
            </a:r>
            <a:r>
              <a:rPr lang="en-US" sz="2000" dirty="0" smtClean="0"/>
              <a:t>      </a:t>
            </a:r>
            <a:r>
              <a:rPr lang="en-US" sz="2000" dirty="0" err="1" smtClean="0"/>
              <a:t>contoh</a:t>
            </a:r>
            <a:r>
              <a:rPr lang="en-US" sz="2000" dirty="0" smtClean="0"/>
              <a:t>:</a:t>
            </a:r>
          </a:p>
          <a:p>
            <a:pPr>
              <a:buNone/>
            </a:pPr>
            <a:endParaRPr lang="en-US" sz="2000" dirty="0"/>
          </a:p>
          <a:p>
            <a:pPr>
              <a:buNone/>
            </a:pPr>
            <a:endParaRPr lang="en-US" sz="2000" dirty="0" smtClean="0"/>
          </a:p>
          <a:p>
            <a:pPr>
              <a:buNone/>
            </a:pPr>
            <a:r>
              <a:rPr lang="en-US" sz="2000" dirty="0"/>
              <a:t>	</a:t>
            </a:r>
            <a:r>
              <a:rPr lang="en-US" sz="2000" dirty="0" smtClean="0"/>
              <a:t> → </a:t>
            </a:r>
            <a:r>
              <a:rPr lang="en-US" sz="2000" dirty="0" err="1" smtClean="0"/>
              <a:t>sehingga</a:t>
            </a:r>
            <a:r>
              <a:rPr lang="en-US" sz="2000" dirty="0" smtClean="0"/>
              <a:t> </a:t>
            </a:r>
            <a:r>
              <a:rPr lang="en-US" sz="2000" dirty="0" err="1" smtClean="0"/>
              <a:t>jangkauan</a:t>
            </a:r>
            <a:r>
              <a:rPr lang="en-US" sz="2000" dirty="0" smtClean="0"/>
              <a:t> </a:t>
            </a:r>
            <a:r>
              <a:rPr lang="en-US" sz="2000" dirty="0" err="1" smtClean="0"/>
              <a:t>nilai</a:t>
            </a:r>
            <a:r>
              <a:rPr lang="en-US" sz="2000" dirty="0" smtClean="0"/>
              <a:t> </a:t>
            </a:r>
            <a:r>
              <a:rPr lang="en-US" sz="2000" dirty="0" err="1" smtClean="0"/>
              <a:t>desimal</a:t>
            </a:r>
            <a:r>
              <a:rPr lang="en-US" sz="2000" dirty="0" smtClean="0"/>
              <a:t> yang </a:t>
            </a:r>
            <a:r>
              <a:rPr lang="en-US" sz="2000" dirty="0" err="1" smtClean="0"/>
              <a:t>dapat</a:t>
            </a:r>
            <a:r>
              <a:rPr lang="en-US" sz="2000" dirty="0" smtClean="0"/>
              <a:t> </a:t>
            </a:r>
            <a:r>
              <a:rPr lang="en-US" sz="2000" dirty="0" err="1" smtClean="0"/>
              <a:t>direpresentasikan</a:t>
            </a:r>
            <a:r>
              <a:rPr lang="en-US" sz="2000" dirty="0" smtClean="0"/>
              <a:t> </a:t>
            </a:r>
            <a:r>
              <a:rPr lang="en-US" sz="2000" dirty="0" err="1" smtClean="0"/>
              <a:t>dalam</a:t>
            </a:r>
            <a:r>
              <a:rPr lang="en-US" sz="2000" dirty="0" smtClean="0"/>
              <a:t> </a:t>
            </a:r>
            <a:r>
              <a:rPr lang="en-US" sz="2000" dirty="0" err="1" smtClean="0"/>
              <a:t>sistem</a:t>
            </a:r>
            <a:r>
              <a:rPr lang="en-US" sz="2000" dirty="0" smtClean="0"/>
              <a:t> 2’s complement </a:t>
            </a:r>
            <a:r>
              <a:rPr lang="en-US" sz="2000" dirty="0" err="1" smtClean="0"/>
              <a:t>adalah</a:t>
            </a:r>
            <a:r>
              <a:rPr lang="en-US" sz="2000" dirty="0" smtClean="0"/>
              <a:t>:</a:t>
            </a:r>
          </a:p>
          <a:p>
            <a:pPr>
              <a:buNone/>
            </a:pPr>
            <a:r>
              <a:rPr lang="en-US" sz="2000" dirty="0" smtClean="0"/>
              <a:t>                                                                                       → </a:t>
            </a:r>
            <a:r>
              <a:rPr lang="en-US" sz="2000" dirty="0" err="1" smtClean="0"/>
              <a:t>ada</a:t>
            </a:r>
            <a:r>
              <a:rPr lang="en-US" sz="2000" dirty="0" smtClean="0"/>
              <a:t>             </a:t>
            </a:r>
            <a:r>
              <a:rPr lang="en-US" sz="2000" dirty="0" err="1" smtClean="0"/>
              <a:t>angka</a:t>
            </a:r>
            <a:r>
              <a:rPr lang="en-US" sz="2000" dirty="0" smtClean="0"/>
              <a:t> </a:t>
            </a:r>
          </a:p>
          <a:p>
            <a:pPr>
              <a:buNone/>
            </a:pPr>
            <a:r>
              <a:rPr lang="en-US" sz="2000" dirty="0"/>
              <a:t>	</a:t>
            </a:r>
            <a:endParaRPr lang="en-US" sz="2000" dirty="0" smtClean="0"/>
          </a:p>
          <a:p>
            <a:pPr>
              <a:buNone/>
            </a:pPr>
            <a:endParaRPr lang="en-US" sz="2000" dirty="0"/>
          </a:p>
        </p:txBody>
      </p:sp>
      <p:pic>
        <p:nvPicPr>
          <p:cNvPr id="6146" name="Picture 2"/>
          <p:cNvPicPr>
            <a:picLocks noChangeAspect="1" noChangeArrowheads="1"/>
          </p:cNvPicPr>
          <p:nvPr/>
        </p:nvPicPr>
        <p:blipFill>
          <a:blip r:embed="rId2"/>
          <a:srcRect/>
          <a:stretch>
            <a:fillRect/>
          </a:stretch>
        </p:blipFill>
        <p:spPr bwMode="auto">
          <a:xfrm>
            <a:off x="1905000" y="2362200"/>
            <a:ext cx="5663003" cy="7334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124200" y="4267200"/>
            <a:ext cx="1876425" cy="6477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3581400" y="5715000"/>
            <a:ext cx="1893324" cy="3714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6324600" y="5715000"/>
            <a:ext cx="502920" cy="314325"/>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A3DC0B3A-8966-4075-A941-4DB426225A3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sz="2000" dirty="0" err="1" smtClean="0"/>
              <a:t>Contoh</a:t>
            </a:r>
            <a:r>
              <a:rPr lang="en-US" sz="2000" dirty="0" smtClean="0"/>
              <a:t> </a:t>
            </a:r>
            <a:r>
              <a:rPr lang="en-US" sz="2000" i="1" dirty="0" smtClean="0"/>
              <a:t>N = 3</a:t>
            </a:r>
            <a:endParaRPr lang="en-US" sz="2000" dirty="0"/>
          </a:p>
        </p:txBody>
      </p:sp>
      <p:pic>
        <p:nvPicPr>
          <p:cNvPr id="7170" name="Picture 2"/>
          <p:cNvPicPr>
            <a:picLocks noChangeAspect="1" noChangeArrowheads="1"/>
          </p:cNvPicPr>
          <p:nvPr/>
        </p:nvPicPr>
        <p:blipFill>
          <a:blip r:embed="rId2"/>
          <a:srcRect/>
          <a:stretch>
            <a:fillRect/>
          </a:stretch>
        </p:blipFill>
        <p:spPr bwMode="auto">
          <a:xfrm>
            <a:off x="3200400" y="533400"/>
            <a:ext cx="3581400" cy="589535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3DC0B3A-8966-4075-A941-4DB426225A3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3. </a:t>
            </a:r>
            <a:r>
              <a:rPr lang="en-US" sz="3200" dirty="0" err="1" smtClean="0"/>
              <a:t>Penjumlahan</a:t>
            </a:r>
            <a:r>
              <a:rPr lang="en-US" sz="3200" dirty="0" smtClean="0"/>
              <a:t> </a:t>
            </a:r>
            <a:r>
              <a:rPr lang="en-US" sz="3200" dirty="0" err="1" smtClean="0"/>
              <a:t>dalam</a:t>
            </a:r>
            <a:r>
              <a:rPr lang="en-US" sz="3200" dirty="0" smtClean="0"/>
              <a:t> </a:t>
            </a:r>
            <a:r>
              <a:rPr lang="en-US" sz="3200" dirty="0" err="1" smtClean="0"/>
              <a:t>sistem</a:t>
            </a:r>
            <a:r>
              <a:rPr lang="en-US" sz="3200" dirty="0" smtClean="0"/>
              <a:t> 2’s complement</a:t>
            </a:r>
            <a:endParaRPr lang="en-US" sz="3200" dirty="0"/>
          </a:p>
        </p:txBody>
      </p:sp>
      <p:sp>
        <p:nvSpPr>
          <p:cNvPr id="3" name="Content Placeholder 2"/>
          <p:cNvSpPr>
            <a:spLocks noGrp="1"/>
          </p:cNvSpPr>
          <p:nvPr>
            <p:ph sz="half" idx="1"/>
          </p:nvPr>
        </p:nvSpPr>
        <p:spPr>
          <a:xfrm>
            <a:off x="228600" y="1524000"/>
            <a:ext cx="4267200" cy="4800600"/>
          </a:xfrm>
        </p:spPr>
        <p:txBody>
          <a:bodyPr/>
          <a:lstStyle/>
          <a:p>
            <a:pPr marL="457200" indent="-457200">
              <a:buAutoNum type="arabicParenR"/>
            </a:pPr>
            <a:r>
              <a:rPr lang="en-US" sz="2000" dirty="0" err="1" smtClean="0"/>
              <a:t>dua</a:t>
            </a:r>
            <a:r>
              <a:rPr lang="en-US" sz="2000" dirty="0" smtClean="0"/>
              <a:t> </a:t>
            </a:r>
            <a:r>
              <a:rPr lang="en-US" sz="2000" dirty="0" err="1" smtClean="0"/>
              <a:t>bilangan</a:t>
            </a:r>
            <a:r>
              <a:rPr lang="en-US" sz="2000" dirty="0" smtClean="0"/>
              <a:t> </a:t>
            </a:r>
            <a:r>
              <a:rPr lang="en-US" sz="2000" dirty="0" err="1" smtClean="0"/>
              <a:t>positif</a:t>
            </a:r>
            <a:r>
              <a:rPr lang="en-US" sz="2000" dirty="0" smtClean="0"/>
              <a:t>:</a:t>
            </a:r>
          </a:p>
          <a:p>
            <a:pPr marL="457200" indent="-457200">
              <a:buAutoNum type="arabicParenR"/>
            </a:pPr>
            <a:endParaRPr lang="en-US" sz="2400" dirty="0"/>
          </a:p>
          <a:p>
            <a:pPr marL="457200" indent="-457200">
              <a:buAutoNum type="arabicParenR"/>
            </a:pPr>
            <a:endParaRPr lang="en-US" sz="2400" dirty="0" smtClean="0"/>
          </a:p>
          <a:p>
            <a:pPr marL="457200" indent="-457200">
              <a:buAutoNum type="arabicParenR"/>
            </a:pPr>
            <a:endParaRPr lang="en-US" sz="2400" dirty="0"/>
          </a:p>
          <a:p>
            <a:pPr marL="457200" indent="-457200">
              <a:buAutoNum type="arabicParenR"/>
            </a:pPr>
            <a:endParaRPr lang="en-US" sz="2400" dirty="0" smtClean="0"/>
          </a:p>
          <a:p>
            <a:pPr marL="457200" indent="-457200">
              <a:buAutoNum type="arabicParenR"/>
            </a:pPr>
            <a:r>
              <a:rPr lang="en-US" sz="2000" dirty="0" err="1" smtClean="0"/>
              <a:t>Satu</a:t>
            </a:r>
            <a:r>
              <a:rPr lang="en-US" sz="2000" dirty="0" smtClean="0"/>
              <a:t> </a:t>
            </a:r>
            <a:r>
              <a:rPr lang="en-US" sz="2000" dirty="0" err="1" smtClean="0"/>
              <a:t>bilangan</a:t>
            </a:r>
            <a:r>
              <a:rPr lang="en-US" sz="2000" dirty="0" smtClean="0"/>
              <a:t> </a:t>
            </a:r>
            <a:r>
              <a:rPr lang="en-US" sz="2000" dirty="0" err="1" smtClean="0"/>
              <a:t>positif</a:t>
            </a:r>
            <a:r>
              <a:rPr lang="en-US" sz="2000" dirty="0" smtClean="0"/>
              <a:t> </a:t>
            </a:r>
            <a:r>
              <a:rPr lang="en-US" sz="2000" dirty="0" err="1" smtClean="0"/>
              <a:t>dan</a:t>
            </a:r>
            <a:r>
              <a:rPr lang="en-US" sz="2000" dirty="0" smtClean="0"/>
              <a:t> </a:t>
            </a:r>
            <a:r>
              <a:rPr lang="en-US" sz="2000" dirty="0" err="1" smtClean="0"/>
              <a:t>satu</a:t>
            </a:r>
            <a:r>
              <a:rPr lang="en-US" sz="2000" dirty="0" smtClean="0"/>
              <a:t> </a:t>
            </a:r>
            <a:r>
              <a:rPr lang="en-US" sz="2000" dirty="0" err="1" smtClean="0"/>
              <a:t>bilangan</a:t>
            </a:r>
            <a:r>
              <a:rPr lang="en-US" sz="2000" dirty="0" smtClean="0"/>
              <a:t> </a:t>
            </a:r>
            <a:r>
              <a:rPr lang="en-US" sz="2000" dirty="0" err="1" smtClean="0"/>
              <a:t>negatif</a:t>
            </a:r>
            <a:r>
              <a:rPr lang="en-US" sz="2000" dirty="0" smtClean="0"/>
              <a:t> </a:t>
            </a:r>
            <a:r>
              <a:rPr lang="en-US" sz="2000" dirty="0" err="1" smtClean="0"/>
              <a:t>dengan</a:t>
            </a:r>
            <a:r>
              <a:rPr lang="en-US" sz="2000" dirty="0" smtClean="0"/>
              <a:t> magnitude </a:t>
            </a:r>
            <a:r>
              <a:rPr lang="en-US" sz="2000" dirty="0" err="1" smtClean="0"/>
              <a:t>lebih</a:t>
            </a:r>
            <a:r>
              <a:rPr lang="en-US" sz="2000" dirty="0" smtClean="0"/>
              <a:t> </a:t>
            </a:r>
            <a:r>
              <a:rPr lang="en-US" sz="2000" dirty="0" err="1" smtClean="0"/>
              <a:t>kecil</a:t>
            </a:r>
            <a:r>
              <a:rPr lang="en-US" sz="2000" dirty="0" smtClean="0"/>
              <a:t>:</a:t>
            </a:r>
          </a:p>
          <a:p>
            <a:pPr>
              <a:buNone/>
            </a:pPr>
            <a:endParaRPr lang="en-US" dirty="0" smtClean="0"/>
          </a:p>
          <a:p>
            <a:pPr>
              <a:buNone/>
            </a:pPr>
            <a:endParaRPr lang="en-US" dirty="0" smtClean="0"/>
          </a:p>
          <a:p>
            <a:pPr>
              <a:buNone/>
            </a:pPr>
            <a:endParaRPr lang="en-US" dirty="0" smtClean="0"/>
          </a:p>
          <a:p>
            <a:endParaRPr lang="en-US" dirty="0"/>
          </a:p>
        </p:txBody>
      </p:sp>
      <p:sp>
        <p:nvSpPr>
          <p:cNvPr id="4" name="Content Placeholder 3"/>
          <p:cNvSpPr>
            <a:spLocks noGrp="1"/>
          </p:cNvSpPr>
          <p:nvPr>
            <p:ph sz="half" idx="2"/>
          </p:nvPr>
        </p:nvSpPr>
        <p:spPr>
          <a:xfrm>
            <a:off x="4495800" y="1219200"/>
            <a:ext cx="4495800" cy="4906963"/>
          </a:xfrm>
        </p:spPr>
        <p:txBody>
          <a:bodyPr>
            <a:normAutofit/>
          </a:bodyPr>
          <a:lstStyle/>
          <a:p>
            <a:pPr>
              <a:buNone/>
            </a:pPr>
            <a:r>
              <a:rPr lang="en-US" sz="2000" dirty="0" smtClean="0"/>
              <a:t>3)   </a:t>
            </a:r>
            <a:r>
              <a:rPr lang="en-US" sz="2000" dirty="0" err="1" smtClean="0"/>
              <a:t>Satu</a:t>
            </a:r>
            <a:r>
              <a:rPr lang="en-US" sz="2000" dirty="0" smtClean="0"/>
              <a:t> </a:t>
            </a:r>
            <a:r>
              <a:rPr lang="en-US" sz="2000" dirty="0" err="1" smtClean="0"/>
              <a:t>bilangan</a:t>
            </a:r>
            <a:r>
              <a:rPr lang="en-US" sz="2000" dirty="0" smtClean="0"/>
              <a:t> </a:t>
            </a:r>
            <a:r>
              <a:rPr lang="en-US" sz="2000" dirty="0" err="1" smtClean="0"/>
              <a:t>positif</a:t>
            </a:r>
            <a:r>
              <a:rPr lang="en-US" sz="2000" dirty="0" smtClean="0"/>
              <a:t> </a:t>
            </a:r>
            <a:r>
              <a:rPr lang="en-US" sz="2000" dirty="0" err="1" smtClean="0"/>
              <a:t>dan</a:t>
            </a:r>
            <a:r>
              <a:rPr lang="en-US" sz="2000" dirty="0" smtClean="0"/>
              <a:t> </a:t>
            </a:r>
            <a:r>
              <a:rPr lang="en-US" sz="2000" dirty="0" err="1" smtClean="0"/>
              <a:t>satu</a:t>
            </a:r>
            <a:r>
              <a:rPr lang="en-US" sz="2000" dirty="0" smtClean="0"/>
              <a:t> </a:t>
            </a:r>
            <a:r>
              <a:rPr lang="en-US" sz="2000" dirty="0" err="1" smtClean="0"/>
              <a:t>bilangan</a:t>
            </a:r>
            <a:r>
              <a:rPr lang="en-US" sz="2000" dirty="0" smtClean="0"/>
              <a:t> </a:t>
            </a:r>
            <a:r>
              <a:rPr lang="en-US" sz="2000" dirty="0" err="1" smtClean="0"/>
              <a:t>negatif</a:t>
            </a:r>
            <a:r>
              <a:rPr lang="en-US" sz="2000" dirty="0" smtClean="0"/>
              <a:t> </a:t>
            </a:r>
            <a:r>
              <a:rPr lang="en-US" sz="2000" dirty="0" err="1" smtClean="0"/>
              <a:t>dengan</a:t>
            </a:r>
            <a:r>
              <a:rPr lang="en-US" sz="2000" dirty="0" smtClean="0"/>
              <a:t> magnitude </a:t>
            </a:r>
            <a:r>
              <a:rPr lang="en-US" sz="2000" dirty="0" err="1" smtClean="0"/>
              <a:t>lebih</a:t>
            </a:r>
            <a:r>
              <a:rPr lang="en-US" sz="2000" dirty="0" smtClean="0"/>
              <a:t> </a:t>
            </a:r>
            <a:r>
              <a:rPr lang="en-US" sz="2000" dirty="0" err="1" smtClean="0"/>
              <a:t>besar</a:t>
            </a:r>
            <a:r>
              <a:rPr lang="en-US" sz="2000" dirty="0" smtClean="0"/>
              <a:t>:</a:t>
            </a:r>
          </a:p>
          <a:p>
            <a:pPr>
              <a:buNone/>
            </a:pPr>
            <a:endParaRPr lang="en-US" sz="2000" dirty="0"/>
          </a:p>
          <a:p>
            <a:pPr>
              <a:buNone/>
            </a:pPr>
            <a:endParaRPr lang="en-US" sz="2000" dirty="0" smtClean="0"/>
          </a:p>
          <a:p>
            <a:pPr>
              <a:buNone/>
            </a:pPr>
            <a:endParaRPr lang="en-US" sz="2000" dirty="0" smtClean="0"/>
          </a:p>
          <a:p>
            <a:pPr marL="457200" indent="-457200">
              <a:buAutoNum type="arabicParenR" startAt="4"/>
            </a:pPr>
            <a:r>
              <a:rPr lang="en-US" sz="2000" dirty="0" err="1" smtClean="0"/>
              <a:t>Dua</a:t>
            </a:r>
            <a:r>
              <a:rPr lang="en-US" sz="2000" dirty="0" smtClean="0"/>
              <a:t> </a:t>
            </a:r>
            <a:r>
              <a:rPr lang="en-US" sz="2000" dirty="0" err="1" smtClean="0"/>
              <a:t>bilangan</a:t>
            </a:r>
            <a:r>
              <a:rPr lang="en-US" sz="2000" dirty="0" smtClean="0"/>
              <a:t> </a:t>
            </a:r>
            <a:r>
              <a:rPr lang="en-US" sz="2000" dirty="0" err="1" smtClean="0"/>
              <a:t>negatif</a:t>
            </a:r>
            <a:r>
              <a:rPr lang="en-US" sz="2000" dirty="0" smtClean="0"/>
              <a:t>:</a:t>
            </a:r>
          </a:p>
          <a:p>
            <a:pPr marL="457200" indent="-457200">
              <a:buAutoNum type="arabicParenR" startAt="4"/>
            </a:pPr>
            <a:endParaRPr lang="en-US" sz="2000" dirty="0"/>
          </a:p>
          <a:p>
            <a:pPr marL="457200" indent="-457200">
              <a:buAutoNum type="arabicParenR" startAt="4"/>
            </a:pPr>
            <a:endParaRPr lang="en-US" sz="2000" dirty="0" smtClean="0"/>
          </a:p>
          <a:p>
            <a:pPr marL="457200" indent="-457200">
              <a:buAutoNum type="arabicParenR" startAt="4"/>
            </a:pPr>
            <a:endParaRPr lang="en-US" sz="2000" dirty="0"/>
          </a:p>
          <a:p>
            <a:pPr marL="457200" indent="-457200">
              <a:buAutoNum type="arabicParenR" startAt="4"/>
            </a:pPr>
            <a:endParaRPr lang="en-US" sz="2000" dirty="0" smtClean="0"/>
          </a:p>
          <a:p>
            <a:pPr marL="457200" indent="-457200">
              <a:buAutoNum type="arabicParenR" startAt="4"/>
            </a:pPr>
            <a:r>
              <a:rPr lang="en-US" sz="2000" dirty="0" err="1" smtClean="0"/>
              <a:t>Sama</a:t>
            </a:r>
            <a:r>
              <a:rPr lang="en-US" sz="2000" dirty="0" smtClean="0"/>
              <a:t> </a:t>
            </a:r>
            <a:r>
              <a:rPr lang="en-US" sz="2000" dirty="0" err="1" smtClean="0"/>
              <a:t>berlawanan</a:t>
            </a:r>
            <a:r>
              <a:rPr lang="en-US" sz="2000" dirty="0" smtClean="0"/>
              <a:t> </a:t>
            </a:r>
            <a:r>
              <a:rPr lang="en-US" sz="2000" dirty="0" err="1" smtClean="0"/>
              <a:t>tanda</a:t>
            </a:r>
            <a:r>
              <a:rPr lang="en-US" sz="2000" dirty="0" smtClean="0"/>
              <a:t> </a:t>
            </a:r>
            <a:r>
              <a:rPr lang="en-US" sz="2000" dirty="0" err="1" smtClean="0"/>
              <a:t>sama</a:t>
            </a:r>
            <a:r>
              <a:rPr lang="en-US" sz="2000" dirty="0" smtClean="0"/>
              <a:t>:</a:t>
            </a:r>
          </a:p>
        </p:txBody>
      </p:sp>
      <p:sp>
        <p:nvSpPr>
          <p:cNvPr id="6" name="TextBox 5"/>
          <p:cNvSpPr txBox="1"/>
          <p:nvPr/>
        </p:nvSpPr>
        <p:spPr>
          <a:xfrm>
            <a:off x="228600" y="838200"/>
            <a:ext cx="7543800" cy="461665"/>
          </a:xfrm>
          <a:prstGeom prst="rect">
            <a:avLst/>
          </a:prstGeom>
          <a:noFill/>
        </p:spPr>
        <p:txBody>
          <a:bodyPr wrap="square" rtlCol="0">
            <a:spAutoFit/>
          </a:bodyPr>
          <a:lstStyle/>
          <a:p>
            <a:r>
              <a:rPr lang="en-US" sz="2400" dirty="0" smtClean="0"/>
              <a:t>Lima </a:t>
            </a:r>
            <a:r>
              <a:rPr lang="en-US" sz="2400" dirty="0" err="1" smtClean="0"/>
              <a:t>kasus</a:t>
            </a:r>
            <a:r>
              <a:rPr lang="en-US" sz="2400" dirty="0" smtClean="0"/>
              <a:t> </a:t>
            </a:r>
            <a:r>
              <a:rPr lang="en-US" sz="2400" dirty="0" err="1" smtClean="0"/>
              <a:t>dalam</a:t>
            </a:r>
            <a:r>
              <a:rPr lang="en-US" sz="2400" dirty="0" smtClean="0"/>
              <a:t> </a:t>
            </a:r>
            <a:r>
              <a:rPr lang="en-US" sz="2400" dirty="0" err="1" smtClean="0"/>
              <a:t>penjumlahan</a:t>
            </a:r>
            <a:r>
              <a:rPr lang="en-US" sz="2400" dirty="0" smtClean="0"/>
              <a:t>:</a:t>
            </a:r>
          </a:p>
        </p:txBody>
      </p:sp>
      <p:pic>
        <p:nvPicPr>
          <p:cNvPr id="7" name="Picture 2"/>
          <p:cNvPicPr>
            <a:picLocks noChangeAspect="1" noChangeArrowheads="1"/>
          </p:cNvPicPr>
          <p:nvPr/>
        </p:nvPicPr>
        <p:blipFill>
          <a:blip r:embed="rId2"/>
          <a:srcRect/>
          <a:stretch>
            <a:fillRect/>
          </a:stretch>
        </p:blipFill>
        <p:spPr bwMode="auto">
          <a:xfrm>
            <a:off x="609600" y="2133600"/>
            <a:ext cx="3200400" cy="1163782"/>
          </a:xfrm>
          <a:prstGeom prst="rect">
            <a:avLst/>
          </a:prstGeom>
          <a:noFill/>
          <a:ln w="9525">
            <a:noFill/>
            <a:miter lim="800000"/>
            <a:headEnd/>
            <a:tailEnd/>
          </a:ln>
          <a:effectLst/>
        </p:spPr>
      </p:pic>
      <p:sp>
        <p:nvSpPr>
          <p:cNvPr id="8" name="TextBox 7"/>
          <p:cNvSpPr txBox="1"/>
          <p:nvPr/>
        </p:nvSpPr>
        <p:spPr>
          <a:xfrm>
            <a:off x="1600200" y="3048000"/>
            <a:ext cx="2667000" cy="307777"/>
          </a:xfrm>
          <a:prstGeom prst="rect">
            <a:avLst/>
          </a:prstGeom>
          <a:noFill/>
        </p:spPr>
        <p:txBody>
          <a:bodyPr wrap="square" rtlCol="0">
            <a:spAutoFit/>
          </a:bodyPr>
          <a:lstStyle/>
          <a:p>
            <a:r>
              <a:rPr lang="en-US" sz="1400" dirty="0" smtClean="0"/>
              <a:t>Bit </a:t>
            </a:r>
            <a:r>
              <a:rPr lang="en-US" sz="1400" dirty="0" err="1" smtClean="0"/>
              <a:t>penanda</a:t>
            </a:r>
            <a:r>
              <a:rPr lang="en-US" sz="1400" dirty="0" smtClean="0"/>
              <a:t> (sign bit)</a:t>
            </a:r>
            <a:endParaRPr lang="en-US" sz="1400" dirty="0"/>
          </a:p>
        </p:txBody>
      </p:sp>
      <p:pic>
        <p:nvPicPr>
          <p:cNvPr id="9218" name="Picture 2"/>
          <p:cNvPicPr>
            <a:picLocks noChangeAspect="1" noChangeArrowheads="1"/>
          </p:cNvPicPr>
          <p:nvPr/>
        </p:nvPicPr>
        <p:blipFill>
          <a:blip r:embed="rId3"/>
          <a:srcRect/>
          <a:stretch>
            <a:fillRect/>
          </a:stretch>
        </p:blipFill>
        <p:spPr bwMode="auto">
          <a:xfrm>
            <a:off x="762000" y="4609318"/>
            <a:ext cx="2971800" cy="1516432"/>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609600" y="6172200"/>
            <a:ext cx="971550" cy="257175"/>
          </a:xfrm>
          <a:prstGeom prst="rect">
            <a:avLst/>
          </a:prstGeom>
          <a:noFill/>
          <a:ln w="9525">
            <a:noFill/>
            <a:miter lim="800000"/>
            <a:headEnd/>
            <a:tailEnd/>
          </a:ln>
          <a:effectLst/>
        </p:spPr>
      </p:pic>
      <p:pic>
        <p:nvPicPr>
          <p:cNvPr id="9220" name="Picture 4"/>
          <p:cNvPicPr>
            <a:picLocks noChangeAspect="1" noChangeArrowheads="1"/>
          </p:cNvPicPr>
          <p:nvPr/>
        </p:nvPicPr>
        <p:blipFill>
          <a:blip r:embed="rId5"/>
          <a:srcRect/>
          <a:stretch>
            <a:fillRect/>
          </a:stretch>
        </p:blipFill>
        <p:spPr bwMode="auto">
          <a:xfrm>
            <a:off x="5638800" y="2133600"/>
            <a:ext cx="2958981" cy="1143000"/>
          </a:xfrm>
          <a:prstGeom prst="rect">
            <a:avLst/>
          </a:prstGeom>
          <a:noFill/>
          <a:ln w="9525">
            <a:noFill/>
            <a:miter lim="800000"/>
            <a:headEnd/>
            <a:tailEnd/>
          </a:ln>
          <a:effectLst/>
        </p:spPr>
      </p:pic>
      <p:pic>
        <p:nvPicPr>
          <p:cNvPr id="9221" name="Picture 5"/>
          <p:cNvPicPr>
            <a:picLocks noChangeAspect="1" noChangeArrowheads="1"/>
          </p:cNvPicPr>
          <p:nvPr/>
        </p:nvPicPr>
        <p:blipFill>
          <a:blip r:embed="rId6"/>
          <a:srcRect/>
          <a:stretch>
            <a:fillRect/>
          </a:stretch>
        </p:blipFill>
        <p:spPr bwMode="auto">
          <a:xfrm>
            <a:off x="4953000" y="3733800"/>
            <a:ext cx="2543175" cy="1257300"/>
          </a:xfrm>
          <a:prstGeom prst="rect">
            <a:avLst/>
          </a:prstGeom>
          <a:noFill/>
          <a:ln w="9525">
            <a:noFill/>
            <a:miter lim="800000"/>
            <a:headEnd/>
            <a:tailEnd/>
          </a:ln>
          <a:effectLst/>
        </p:spPr>
      </p:pic>
      <p:pic>
        <p:nvPicPr>
          <p:cNvPr id="9223" name="Picture 7"/>
          <p:cNvPicPr>
            <a:picLocks noChangeAspect="1" noChangeArrowheads="1"/>
          </p:cNvPicPr>
          <p:nvPr/>
        </p:nvPicPr>
        <p:blipFill>
          <a:blip r:embed="rId7"/>
          <a:srcRect/>
          <a:stretch>
            <a:fillRect/>
          </a:stretch>
        </p:blipFill>
        <p:spPr bwMode="auto">
          <a:xfrm>
            <a:off x="7620000" y="4495800"/>
            <a:ext cx="1133475" cy="219075"/>
          </a:xfrm>
          <a:prstGeom prst="rect">
            <a:avLst/>
          </a:prstGeom>
          <a:noFill/>
          <a:ln w="9525">
            <a:noFill/>
            <a:miter lim="800000"/>
            <a:headEnd/>
            <a:tailEnd/>
          </a:ln>
          <a:effectLst/>
        </p:spPr>
      </p:pic>
      <p:pic>
        <p:nvPicPr>
          <p:cNvPr id="9224" name="Picture 8"/>
          <p:cNvPicPr>
            <a:picLocks noChangeAspect="1" noChangeArrowheads="1"/>
          </p:cNvPicPr>
          <p:nvPr/>
        </p:nvPicPr>
        <p:blipFill>
          <a:blip r:embed="rId8"/>
          <a:srcRect/>
          <a:stretch>
            <a:fillRect/>
          </a:stretch>
        </p:blipFill>
        <p:spPr bwMode="auto">
          <a:xfrm>
            <a:off x="4572000" y="5606845"/>
            <a:ext cx="4191000" cy="1081549"/>
          </a:xfrm>
          <a:prstGeom prst="rect">
            <a:avLst/>
          </a:prstGeom>
          <a:noFill/>
          <a:ln w="9525">
            <a:noFill/>
            <a:miter lim="800000"/>
            <a:headEnd/>
            <a:tailEnd/>
          </a:ln>
          <a:effectLst/>
        </p:spPr>
      </p:pic>
      <p:sp>
        <p:nvSpPr>
          <p:cNvPr id="16" name="Slide Number Placeholder 15"/>
          <p:cNvSpPr>
            <a:spLocks noGrp="1"/>
          </p:cNvSpPr>
          <p:nvPr>
            <p:ph type="sldNum" sz="quarter" idx="12"/>
          </p:nvPr>
        </p:nvSpPr>
        <p:spPr/>
        <p:txBody>
          <a:bodyPr/>
          <a:lstStyle/>
          <a:p>
            <a:fld id="{A3DC0B3A-8966-4075-A941-4DB426225A3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4960</TotalTime>
  <Words>1740</Words>
  <Application>Microsoft Office PowerPoint</Application>
  <PresentationFormat>On-screen Show (4:3)</PresentationFormat>
  <Paragraphs>368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Rangkaian Aritmetika Digital</vt:lpstr>
      <vt:lpstr>1. Penjumlahan biner</vt:lpstr>
      <vt:lpstr>2. Representasi bilangan biner bertanda</vt:lpstr>
      <vt:lpstr>Slide 4</vt:lpstr>
      <vt:lpstr>Slide 5</vt:lpstr>
      <vt:lpstr>Slide 6</vt:lpstr>
      <vt:lpstr>Slide 7</vt:lpstr>
      <vt:lpstr>Slide 8</vt:lpstr>
      <vt:lpstr>3. Penjumlahan dalam sistem 2’s complement</vt:lpstr>
      <vt:lpstr>4. Pengurangan dalam sistem 2’s complement</vt:lpstr>
      <vt:lpstr>5. Perkalian bilangan biner</vt:lpstr>
      <vt:lpstr>6. Pembagian bilangan biner</vt:lpstr>
      <vt:lpstr>Pembagian biner</vt:lpstr>
      <vt:lpstr> BCD (Binary Coded Decimal) </vt:lpstr>
      <vt:lpstr>BCD (Binary Coded Decimal)</vt:lpstr>
      <vt:lpstr>7. Penambahan BCD</vt:lpstr>
      <vt:lpstr>Slide 17</vt:lpstr>
      <vt:lpstr>8. Aritmatika Heksadesimal </vt:lpstr>
      <vt:lpstr>Slide 19</vt:lpstr>
      <vt:lpstr>Slide 20</vt:lpstr>
      <vt:lpstr>Latihan</vt:lpstr>
      <vt:lpstr>Slide 22</vt:lpstr>
      <vt:lpstr>9. Rangkaian Aritmatika</vt:lpstr>
      <vt:lpstr>Slide 24</vt:lpstr>
      <vt:lpstr>10. Penambah biner paralel</vt:lpstr>
      <vt:lpstr>Slide 26</vt:lpstr>
      <vt:lpstr>11. Rancangan rangkaian logika yang berfungsi sebagai full adder (FA)</vt:lpstr>
      <vt:lpstr>Slide 28</vt:lpstr>
      <vt:lpstr>12. Rangkaian Lengkap Full Adder dan register</vt:lpstr>
      <vt:lpstr>13. Carry propagation (propagasi carry)</vt:lpstr>
      <vt:lpstr>14. Integrated-Circuit Parralel Adder</vt:lpstr>
      <vt:lpstr>15. Sistem 2’s complement</vt:lpstr>
      <vt:lpstr>Slide 33</vt:lpstr>
      <vt:lpstr>Slide 34</vt:lpstr>
      <vt:lpstr>16. BCD ADDER</vt:lpstr>
      <vt:lpstr>Slide 36</vt:lpstr>
      <vt:lpstr>Slide 37</vt:lpstr>
      <vt:lpstr>ALU INTEGRATED CICUITS</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Rangkaian Aritmetika Digital</dc:title>
  <dc:creator>acer</dc:creator>
  <cp:lastModifiedBy>DELL</cp:lastModifiedBy>
  <cp:revision>47</cp:revision>
  <dcterms:created xsi:type="dcterms:W3CDTF">2014-06-08T06:34:58Z</dcterms:created>
  <dcterms:modified xsi:type="dcterms:W3CDTF">2017-06-03T03:04:49Z</dcterms:modified>
</cp:coreProperties>
</file>