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1" r:id="rId5"/>
    <p:sldId id="262" r:id="rId6"/>
    <p:sldId id="260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7" autoAdjust="0"/>
    <p:restoredTop sz="90955" autoAdjust="0"/>
  </p:normalViewPr>
  <p:slideViewPr>
    <p:cSldViewPr>
      <p:cViewPr>
        <p:scale>
          <a:sx n="100" d="100"/>
          <a:sy n="100" d="100"/>
        </p:scale>
        <p:origin x="-420" y="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4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1E85-1847-4F56-86A3-42C3F82760D1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1EEFB-A969-4C18-9C37-80F6F383C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19C5-85FC-4094-B996-6110B2487901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653D-DE83-4FDC-B0B7-4BBD51B04B6D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6A6A-7DE3-4382-96EB-79F4224B2192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B6C8-6E40-480F-9CCB-EDCCF8641035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D71D-4DB9-4082-A69D-24635756D4E7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8D16-7357-4225-9198-2532EB9E4E4E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129-54CA-4E01-9038-915D39C4173B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A1E8-CEC8-4C92-BDA1-EA1BAE09F371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42C6-07E4-46D7-AFFB-B4853623F4D5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9804-7EA5-430F-8AF9-3E467B3FDF77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9B0-8098-4820-910B-ADD438F83934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FA544-E9F0-4C9F-BE6E-FAB029DF8789}" type="datetime1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1060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Kombinasional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 err="1" smtClean="0"/>
              <a:t>Rangkaian</a:t>
            </a:r>
            <a:r>
              <a:rPr lang="en-US" sz="2700" dirty="0" smtClean="0"/>
              <a:t> </a:t>
            </a:r>
            <a:r>
              <a:rPr lang="en-US" sz="2700" dirty="0" err="1" smtClean="0"/>
              <a:t>dimana</a:t>
            </a:r>
            <a:r>
              <a:rPr lang="en-US" sz="2700" dirty="0" smtClean="0"/>
              <a:t> level </a:t>
            </a:r>
            <a:r>
              <a:rPr lang="en-US" sz="2700" dirty="0" err="1" smtClean="0"/>
              <a:t>logika</a:t>
            </a:r>
            <a:r>
              <a:rPr lang="en-US" sz="2700" dirty="0" smtClean="0"/>
              <a:t> </a:t>
            </a:r>
            <a:r>
              <a:rPr lang="en-US" sz="2700" dirty="0" err="1" smtClean="0"/>
              <a:t>keluaran</a:t>
            </a:r>
            <a:r>
              <a:rPr lang="en-US" sz="2700" dirty="0" smtClean="0"/>
              <a:t> </a:t>
            </a:r>
            <a:r>
              <a:rPr lang="en-US" sz="2700" dirty="0" err="1" smtClean="0"/>
              <a:t>pada</a:t>
            </a:r>
            <a:r>
              <a:rPr lang="en-US" sz="2700" dirty="0" smtClean="0"/>
              <a:t> </a:t>
            </a:r>
            <a:r>
              <a:rPr lang="en-US" sz="2700" dirty="0" err="1" smtClean="0"/>
              <a:t>setiap</a:t>
            </a:r>
            <a:r>
              <a:rPr lang="en-US" sz="2700" dirty="0" smtClean="0"/>
              <a:t> </a:t>
            </a:r>
            <a:r>
              <a:rPr lang="en-US" sz="2700" dirty="0" err="1" smtClean="0"/>
              <a:t>saat</a:t>
            </a:r>
            <a:r>
              <a:rPr lang="en-US" sz="2700" dirty="0" smtClean="0"/>
              <a:t> </a:t>
            </a:r>
            <a:r>
              <a:rPr lang="en-US" sz="2700" dirty="0" err="1" smtClean="0"/>
              <a:t>tergantung</a:t>
            </a:r>
            <a:r>
              <a:rPr lang="en-US" sz="2700" dirty="0" smtClean="0"/>
              <a:t> </a:t>
            </a:r>
            <a:r>
              <a:rPr lang="en-US" sz="2700" dirty="0" err="1" smtClean="0"/>
              <a:t>pada</a:t>
            </a:r>
            <a:r>
              <a:rPr lang="en-US" sz="2700" dirty="0" smtClean="0"/>
              <a:t> </a:t>
            </a:r>
            <a:r>
              <a:rPr lang="en-US" sz="2700" dirty="0" err="1" smtClean="0"/>
              <a:t>kombinasi</a:t>
            </a:r>
            <a:r>
              <a:rPr lang="en-US" sz="2700" dirty="0" smtClean="0"/>
              <a:t> level </a:t>
            </a:r>
            <a:r>
              <a:rPr lang="en-US" sz="2700" dirty="0" err="1" smtClean="0"/>
              <a:t>logika</a:t>
            </a:r>
            <a:r>
              <a:rPr lang="en-US" sz="2700" dirty="0" smtClean="0"/>
              <a:t> </a:t>
            </a:r>
            <a:r>
              <a:rPr lang="en-US" sz="2700" dirty="0" err="1" smtClean="0"/>
              <a:t>sinyal</a:t>
            </a:r>
            <a:r>
              <a:rPr lang="en-US" sz="2700" dirty="0" smtClean="0"/>
              <a:t> </a:t>
            </a:r>
            <a:r>
              <a:rPr lang="en-US" sz="2700" dirty="0" err="1" smtClean="0"/>
              <a:t>masukan</a:t>
            </a:r>
            <a:r>
              <a:rPr lang="en-US" sz="2700" dirty="0" smtClean="0"/>
              <a:t> </a:t>
            </a:r>
            <a:r>
              <a:rPr lang="en-US" sz="2700" dirty="0" err="1" smtClean="0"/>
              <a:t>pada</a:t>
            </a:r>
            <a:r>
              <a:rPr lang="en-US" sz="2700" dirty="0" smtClean="0"/>
              <a:t> </a:t>
            </a:r>
            <a:r>
              <a:rPr lang="en-US" sz="2700" dirty="0" err="1" smtClean="0"/>
              <a:t>saat</a:t>
            </a:r>
            <a:r>
              <a:rPr lang="en-US" sz="2700" dirty="0" smtClean="0"/>
              <a:t> </a:t>
            </a:r>
            <a:r>
              <a:rPr lang="en-US" sz="2700" dirty="0" err="1" smtClean="0"/>
              <a:t>itu</a:t>
            </a:r>
            <a:r>
              <a:rPr lang="en-US" sz="2700" dirty="0" smtClean="0"/>
              <a:t>)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 smtClean="0">
                <a:solidFill>
                  <a:schemeClr val="tx2"/>
                </a:solidFill>
              </a:rPr>
              <a:t>Rangkaian</a:t>
            </a:r>
            <a:r>
              <a:rPr lang="en-US" sz="2800" dirty="0" smtClean="0">
                <a:solidFill>
                  <a:schemeClr val="tx2"/>
                </a:solidFill>
              </a:rPr>
              <a:t> XOR</a:t>
            </a:r>
          </a:p>
          <a:p>
            <a:pPr>
              <a:buFontTx/>
              <a:buChar char="-"/>
            </a:pPr>
            <a:r>
              <a:rPr lang="en-US" sz="2800" dirty="0" err="1" smtClean="0">
                <a:solidFill>
                  <a:schemeClr val="tx2"/>
                </a:solidFill>
              </a:rPr>
              <a:t>Rangkaian</a:t>
            </a:r>
            <a:r>
              <a:rPr lang="en-US" sz="2800" dirty="0" smtClean="0">
                <a:solidFill>
                  <a:schemeClr val="tx2"/>
                </a:solidFill>
              </a:rPr>
              <a:t> XNOR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tx2"/>
                </a:solidFill>
              </a:rPr>
              <a:t>IC’s technologies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/>
            </a:r>
            <a:br>
              <a:rPr lang="en-US" sz="3600" dirty="0" smtClean="0">
                <a:solidFill>
                  <a:schemeClr val="tx2"/>
                </a:solidFill>
              </a:rPr>
            </a:b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</a:rPr>
              <a:t> IC’s technologies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KARAKTERISTIK DASAR – IC DIGITAL</a:t>
            </a:r>
            <a:endParaRPr lang="en-US" sz="2400" i="1" dirty="0" smtClean="0"/>
          </a:p>
          <a:p>
            <a:r>
              <a:rPr lang="en-US" sz="2400" i="1" dirty="0" smtClean="0"/>
              <a:t>IC = Integrated circuit </a:t>
            </a:r>
            <a:r>
              <a:rPr lang="en-US" sz="2400" dirty="0" smtClean="0"/>
              <a:t>(</a:t>
            </a:r>
            <a:r>
              <a:rPr lang="en-US" sz="2400" dirty="0" err="1" smtClean="0"/>
              <a:t>rangkaian</a:t>
            </a:r>
            <a:r>
              <a:rPr lang="en-US" sz="2400" dirty="0" smtClean="0"/>
              <a:t> </a:t>
            </a:r>
            <a:r>
              <a:rPr lang="en-US" sz="2400" dirty="0" err="1" smtClean="0"/>
              <a:t>terintegrasi</a:t>
            </a:r>
            <a:r>
              <a:rPr lang="en-US" sz="2400" dirty="0" smtClean="0"/>
              <a:t>/</a:t>
            </a:r>
            <a:r>
              <a:rPr lang="en-US" sz="2400" dirty="0" err="1" smtClean="0"/>
              <a:t>terpadu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Kumpulan resistor, diode, </a:t>
            </a:r>
            <a:r>
              <a:rPr lang="en-US" sz="2400" dirty="0" err="1" smtClean="0"/>
              <a:t>dan</a:t>
            </a:r>
            <a:r>
              <a:rPr lang="en-US" sz="2400" dirty="0" smtClean="0"/>
              <a:t> transistor yang </a:t>
            </a:r>
            <a:r>
              <a:rPr lang="en-US" sz="2400" dirty="0" err="1" smtClean="0"/>
              <a:t>membentuk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rangkain</a:t>
            </a:r>
            <a:r>
              <a:rPr lang="en-US" sz="2400" dirty="0" smtClean="0"/>
              <a:t> dg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,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keping</a:t>
            </a:r>
            <a:r>
              <a:rPr lang="en-US" sz="2400" dirty="0" smtClean="0"/>
              <a:t> </a:t>
            </a:r>
            <a:r>
              <a:rPr lang="en-US" sz="2400" dirty="0" err="1" smtClean="0"/>
              <a:t>bahan</a:t>
            </a:r>
            <a:r>
              <a:rPr lang="en-US" sz="2400" dirty="0" smtClean="0"/>
              <a:t> semi </a:t>
            </a:r>
            <a:r>
              <a:rPr lang="en-US" sz="2400" dirty="0" err="1" smtClean="0"/>
              <a:t>konduktor</a:t>
            </a:r>
            <a:r>
              <a:rPr lang="en-US" sz="2400" dirty="0" smtClean="0"/>
              <a:t> (substrate / chip) </a:t>
            </a:r>
            <a:r>
              <a:rPr lang="en-US" sz="2400" dirty="0" err="1" smtClean="0"/>
              <a:t>tunggal</a:t>
            </a:r>
            <a:r>
              <a:rPr lang="en-US" sz="2400" dirty="0"/>
              <a:t>.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667000"/>
            <a:ext cx="5438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495800"/>
            <a:ext cx="363386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800600"/>
            <a:ext cx="306364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Kategori</a:t>
            </a:r>
            <a:r>
              <a:rPr lang="en-US" sz="3600" dirty="0" smtClean="0"/>
              <a:t> IC </a:t>
            </a:r>
            <a:r>
              <a:rPr lang="en-US" sz="3600" dirty="0" err="1" smtClean="0"/>
              <a:t>berdasar</a:t>
            </a:r>
            <a:r>
              <a:rPr lang="en-US" sz="3600" dirty="0" smtClean="0"/>
              <a:t> </a:t>
            </a:r>
            <a:r>
              <a:rPr lang="en-US" sz="3600" dirty="0" err="1" smtClean="0"/>
              <a:t>kompleksitas</a:t>
            </a:r>
            <a:endParaRPr lang="en-US" sz="36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229600" cy="4447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Kategori</a:t>
            </a:r>
            <a:r>
              <a:rPr lang="en-US" sz="3200" dirty="0" smtClean="0"/>
              <a:t> IC </a:t>
            </a:r>
            <a:r>
              <a:rPr lang="en-US" sz="3200" dirty="0" err="1" smtClean="0"/>
              <a:t>berdasar</a:t>
            </a:r>
            <a:r>
              <a:rPr lang="en-US" sz="3200" dirty="0" smtClean="0"/>
              <a:t> </a:t>
            </a:r>
            <a:r>
              <a:rPr lang="en-US" sz="3200" dirty="0" err="1" smtClean="0"/>
              <a:t>tipe</a:t>
            </a:r>
            <a:r>
              <a:rPr lang="en-US" sz="3200" dirty="0" smtClean="0"/>
              <a:t> </a:t>
            </a:r>
            <a:r>
              <a:rPr lang="en-US" sz="3200" dirty="0" err="1" smtClean="0"/>
              <a:t>komponen</a:t>
            </a:r>
            <a:r>
              <a:rPr lang="en-US" sz="3200" dirty="0" smtClean="0"/>
              <a:t> </a:t>
            </a:r>
            <a:r>
              <a:rPr lang="en-US" sz="3200" dirty="0" err="1" smtClean="0"/>
              <a:t>elektronik</a:t>
            </a:r>
            <a:r>
              <a:rPr lang="en-US" sz="3200" dirty="0" smtClean="0"/>
              <a:t> </a:t>
            </a:r>
            <a:r>
              <a:rPr lang="en-US" sz="3200" dirty="0" err="1" smtClean="0"/>
              <a:t>utama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rangkain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Kategori</a:t>
            </a:r>
            <a:r>
              <a:rPr lang="en-US" sz="2400" dirty="0" smtClean="0"/>
              <a:t> bipolar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unipolar</a:t>
            </a:r>
            <a:endParaRPr lang="en-US" sz="2400" dirty="0" smtClean="0"/>
          </a:p>
          <a:p>
            <a:r>
              <a:rPr lang="en-US" sz="2400" dirty="0" smtClean="0"/>
              <a:t>Bipolar →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: bipolar junction transistor (NPN </a:t>
            </a:r>
            <a:r>
              <a:rPr lang="en-US" sz="2400" dirty="0" err="1" smtClean="0"/>
              <a:t>atau</a:t>
            </a:r>
            <a:r>
              <a:rPr lang="en-US" sz="2400" dirty="0" smtClean="0"/>
              <a:t> PNP)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→ </a:t>
            </a:r>
            <a:r>
              <a:rPr lang="en-US" sz="2400" dirty="0" err="1" smtClean="0"/>
              <a:t>keluarga</a:t>
            </a:r>
            <a:r>
              <a:rPr lang="en-US" sz="2400" dirty="0" smtClean="0"/>
              <a:t> TTL (Transistor </a:t>
            </a:r>
            <a:r>
              <a:rPr lang="en-US" sz="2400" dirty="0" err="1" smtClean="0"/>
              <a:t>Transistor</a:t>
            </a:r>
            <a:r>
              <a:rPr lang="en-US" sz="2400" dirty="0" smtClean="0"/>
              <a:t> Logic)</a:t>
            </a:r>
          </a:p>
          <a:p>
            <a:r>
              <a:rPr lang="en-US" sz="2400" dirty="0" err="1" smtClean="0"/>
              <a:t>Unipolar</a:t>
            </a:r>
            <a:r>
              <a:rPr lang="en-US" sz="2400" dirty="0" smtClean="0"/>
              <a:t> →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: </a:t>
            </a:r>
            <a:r>
              <a:rPr lang="en-US" sz="2400" dirty="0" err="1" smtClean="0"/>
              <a:t>unipolar</a:t>
            </a:r>
            <a:r>
              <a:rPr lang="en-US" sz="2400" dirty="0" smtClean="0"/>
              <a:t> field-effect transistor (MOSFET </a:t>
            </a:r>
            <a:r>
              <a:rPr lang="en-US" sz="2400" dirty="0" err="1" smtClean="0"/>
              <a:t>kanal</a:t>
            </a:r>
            <a:r>
              <a:rPr lang="en-US" sz="2400" dirty="0" smtClean="0"/>
              <a:t>-P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kanal</a:t>
            </a:r>
            <a:r>
              <a:rPr lang="en-US" sz="2400" dirty="0" smtClean="0"/>
              <a:t>-N)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 → </a:t>
            </a:r>
            <a:r>
              <a:rPr lang="en-US" sz="2400" dirty="0" err="1" smtClean="0"/>
              <a:t>keluarga</a:t>
            </a:r>
            <a:r>
              <a:rPr lang="en-US" sz="2400" dirty="0" smtClean="0"/>
              <a:t> CMOS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69314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6901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4572000" cy="379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3075" y="762000"/>
            <a:ext cx="359092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688" y="5638800"/>
            <a:ext cx="2965588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4800600"/>
            <a:ext cx="23812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04800"/>
            <a:ext cx="5257800" cy="3108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3657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dirty="0" err="1" smtClean="0"/>
              <a:t>beberapa</a:t>
            </a:r>
            <a:r>
              <a:rPr lang="en-US" dirty="0" smtClean="0"/>
              <a:t> CMOS </a:t>
            </a:r>
            <a:r>
              <a:rPr lang="en-US" dirty="0" err="1" smtClean="0"/>
              <a:t>mempunyai</a:t>
            </a:r>
            <a:r>
              <a:rPr lang="en-US" dirty="0" smtClean="0"/>
              <a:t> range </a:t>
            </a:r>
            <a:r>
              <a:rPr lang="en-US" dirty="0" err="1" smtClean="0"/>
              <a:t>logika</a:t>
            </a:r>
            <a:r>
              <a:rPr lang="en-US" dirty="0" smtClean="0"/>
              <a:t> ‘1’ : +3V </a:t>
            </a:r>
            <a:r>
              <a:rPr lang="en-US" dirty="0" err="1" smtClean="0"/>
              <a:t>sampai</a:t>
            </a:r>
            <a:r>
              <a:rPr lang="en-US" dirty="0" smtClean="0"/>
              <a:t> +18V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343400"/>
            <a:ext cx="7924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masukan</a:t>
            </a:r>
            <a:r>
              <a:rPr lang="en-US" sz="2000" dirty="0" smtClean="0"/>
              <a:t> (pin) </a:t>
            </a:r>
            <a:r>
              <a:rPr lang="en-US" sz="2000" dirty="0" err="1" smtClean="0"/>
              <a:t>tak</a:t>
            </a:r>
            <a:r>
              <a:rPr lang="en-US" sz="2000" dirty="0" smtClean="0"/>
              <a:t> </a:t>
            </a:r>
            <a:r>
              <a:rPr lang="en-US" sz="2000" dirty="0" err="1" smtClean="0"/>
              <a:t>terhubung</a:t>
            </a:r>
            <a:r>
              <a:rPr lang="en-US" sz="2000" dirty="0" smtClean="0"/>
              <a:t> (</a:t>
            </a:r>
            <a:r>
              <a:rPr lang="en-US" sz="2000" i="1" dirty="0" smtClean="0"/>
              <a:t>floating</a:t>
            </a:r>
            <a:r>
              <a:rPr lang="en-US" sz="2000" dirty="0" smtClean="0"/>
              <a:t>):</a:t>
            </a:r>
          </a:p>
          <a:p>
            <a:r>
              <a:rPr lang="en-US" sz="2000" dirty="0" smtClean="0"/>
              <a:t>TTL → </a:t>
            </a:r>
            <a:r>
              <a:rPr lang="en-US" sz="2000" dirty="0" err="1" smtClean="0"/>
              <a:t>berlaku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“1”  </a:t>
            </a:r>
          </a:p>
          <a:p>
            <a:r>
              <a:rPr lang="en-US" sz="2000" dirty="0" smtClean="0"/>
              <a:t>       → </a:t>
            </a:r>
            <a:r>
              <a:rPr lang="en-US" sz="2000" dirty="0" err="1" smtClean="0"/>
              <a:t>terukur</a:t>
            </a:r>
            <a:r>
              <a:rPr lang="en-US" sz="2000" dirty="0" smtClean="0"/>
              <a:t> 1,4V – 1,8V</a:t>
            </a:r>
          </a:p>
          <a:p>
            <a:r>
              <a:rPr lang="en-US" sz="2000" dirty="0" smtClean="0"/>
              <a:t>CMOS →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berganti-ganti</a:t>
            </a:r>
            <a:r>
              <a:rPr lang="en-US" sz="2000" dirty="0" smtClean="0"/>
              <a:t> → pick up noise </a:t>
            </a:r>
          </a:p>
          <a:p>
            <a:r>
              <a:rPr lang="en-US" sz="2000" dirty="0" smtClean="0"/>
              <a:t>            →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merusak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Diagram </a:t>
            </a:r>
            <a:r>
              <a:rPr lang="en-US" sz="3600" dirty="0" err="1" smtClean="0"/>
              <a:t>Koneksi</a:t>
            </a:r>
            <a:r>
              <a:rPr lang="en-US" sz="3600" dirty="0" smtClean="0"/>
              <a:t> </a:t>
            </a:r>
            <a:r>
              <a:rPr lang="en-US" sz="3600" dirty="0" err="1" smtClean="0"/>
              <a:t>Rangkaian-Logika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06680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Contoh</a:t>
            </a:r>
            <a:r>
              <a:rPr lang="en-US" sz="2000" dirty="0" smtClean="0"/>
              <a:t>: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IC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: </a:t>
            </a:r>
            <a:endParaRPr 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4114800" cy="291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362200"/>
            <a:ext cx="2476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5410200"/>
            <a:ext cx="47148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i="1" dirty="0" smtClean="0"/>
              <a:t>Troubleshooting Digital Systems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Tiga</a:t>
            </a:r>
            <a:r>
              <a:rPr lang="en-US" sz="2200" dirty="0" smtClean="0"/>
              <a:t> </a:t>
            </a:r>
            <a:r>
              <a:rPr lang="en-US" sz="2200" dirty="0" err="1" smtClean="0"/>
              <a:t>langkah</a:t>
            </a:r>
            <a:r>
              <a:rPr lang="en-US" sz="2200" dirty="0" smtClean="0"/>
              <a:t> </a:t>
            </a:r>
            <a:r>
              <a:rPr lang="en-US" sz="2200" dirty="0" err="1" smtClean="0"/>
              <a:t>dasar</a:t>
            </a:r>
            <a:r>
              <a:rPr lang="en-US" sz="2200" dirty="0" smtClean="0"/>
              <a:t>:</a:t>
            </a:r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 smtClean="0"/>
              <a:t>1. </a:t>
            </a:r>
            <a:r>
              <a:rPr lang="en-US" sz="2200" i="1" dirty="0" smtClean="0"/>
              <a:t>Fault detection</a:t>
            </a:r>
            <a:r>
              <a:rPr lang="en-US" sz="2200" dirty="0" smtClean="0"/>
              <a:t> (</a:t>
            </a:r>
            <a:r>
              <a:rPr lang="en-US" sz="2200" dirty="0" err="1" smtClean="0"/>
              <a:t>deteksi</a:t>
            </a:r>
            <a:r>
              <a:rPr lang="en-US" sz="2200" dirty="0" smtClean="0"/>
              <a:t> ‘</a:t>
            </a:r>
            <a:r>
              <a:rPr lang="en-US" sz="2200" dirty="0" err="1" smtClean="0"/>
              <a:t>kesalahan</a:t>
            </a:r>
            <a:r>
              <a:rPr lang="en-US" sz="2200" dirty="0" smtClean="0"/>
              <a:t>’/’</a:t>
            </a:r>
            <a:r>
              <a:rPr lang="en-US" sz="2200" dirty="0" err="1" smtClean="0"/>
              <a:t>kerusakan</a:t>
            </a:r>
            <a:r>
              <a:rPr lang="en-US" sz="2200" dirty="0" smtClean="0"/>
              <a:t>’).</a:t>
            </a:r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 smtClean="0"/>
              <a:t>	→ </a:t>
            </a:r>
            <a:r>
              <a:rPr lang="en-US" sz="2200" dirty="0" err="1" smtClean="0"/>
              <a:t>Observasi</a:t>
            </a:r>
            <a:r>
              <a:rPr lang="en-US" sz="2200" dirty="0" smtClean="0"/>
              <a:t> </a:t>
            </a:r>
            <a:r>
              <a:rPr lang="en-US" sz="2200" dirty="0" err="1" smtClean="0"/>
              <a:t>bagaimana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r>
              <a:rPr lang="en-US" sz="2200" dirty="0" smtClean="0"/>
              <a:t>/</a:t>
            </a:r>
            <a:r>
              <a:rPr lang="en-US" sz="2200" dirty="0" err="1" smtClean="0"/>
              <a:t>rangkaian</a:t>
            </a:r>
            <a:r>
              <a:rPr lang="en-US" sz="2200" dirty="0" smtClean="0"/>
              <a:t> </a:t>
            </a:r>
            <a:r>
              <a:rPr lang="en-US" sz="2200" dirty="0" err="1" smtClean="0"/>
              <a:t>bekerja</a:t>
            </a:r>
            <a:r>
              <a:rPr lang="en-US" sz="2200" dirty="0" smtClean="0"/>
              <a:t> (</a:t>
            </a:r>
            <a:r>
              <a:rPr lang="en-US" sz="2200" dirty="0" err="1" smtClean="0"/>
              <a:t>beroperasi</a:t>
            </a:r>
            <a:r>
              <a:rPr lang="en-US" sz="2200" dirty="0" smtClean="0"/>
              <a:t>) → </a:t>
            </a:r>
            <a:r>
              <a:rPr lang="en-US" sz="2200" dirty="0" err="1" smtClean="0"/>
              <a:t>bandingkan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kerja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diinginkan</a:t>
            </a:r>
            <a:endParaRPr lang="en-US" sz="2200" dirty="0" smtClean="0"/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 smtClean="0"/>
              <a:t>2. </a:t>
            </a:r>
            <a:r>
              <a:rPr lang="en-US" sz="2200" i="1" dirty="0" smtClean="0"/>
              <a:t>Fault isolation </a:t>
            </a:r>
            <a:r>
              <a:rPr lang="en-US" sz="2200" dirty="0" smtClean="0"/>
              <a:t>(</a:t>
            </a:r>
            <a:r>
              <a:rPr lang="en-US" sz="2200" dirty="0" err="1" smtClean="0"/>
              <a:t>isolasi</a:t>
            </a:r>
            <a:r>
              <a:rPr lang="en-US" sz="2200" dirty="0" smtClean="0"/>
              <a:t> ‘</a:t>
            </a:r>
            <a:r>
              <a:rPr lang="en-US" sz="2200" dirty="0" err="1" smtClean="0"/>
              <a:t>kesalahan</a:t>
            </a:r>
            <a:r>
              <a:rPr lang="en-US" sz="2200" dirty="0" smtClean="0"/>
              <a:t>’).</a:t>
            </a:r>
          </a:p>
          <a:p>
            <a:pPr>
              <a:buNone/>
            </a:pPr>
            <a:r>
              <a:rPr lang="en-US" sz="2200" i="1" dirty="0" smtClean="0"/>
              <a:t>		</a:t>
            </a:r>
            <a:r>
              <a:rPr lang="en-US" sz="2200" dirty="0" smtClean="0"/>
              <a:t> → test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pengukuran</a:t>
            </a:r>
            <a:r>
              <a:rPr lang="en-US" sz="2200" dirty="0" smtClean="0"/>
              <a:t> →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mengisolasi</a:t>
            </a:r>
            <a:r>
              <a:rPr lang="en-US" sz="2200" dirty="0" smtClean="0"/>
              <a:t> </a:t>
            </a:r>
            <a:r>
              <a:rPr lang="en-US" sz="2200" dirty="0" err="1" smtClean="0"/>
              <a:t>kesalahan</a:t>
            </a:r>
            <a:endParaRPr lang="en-US" sz="2200" dirty="0" smtClean="0"/>
          </a:p>
          <a:p>
            <a:pPr>
              <a:buNone/>
            </a:pPr>
            <a:r>
              <a:rPr lang="en-US" sz="2200" i="1" dirty="0"/>
              <a:t>	3</a:t>
            </a:r>
            <a:r>
              <a:rPr lang="en-US" sz="2200" dirty="0" smtClean="0"/>
              <a:t>. </a:t>
            </a:r>
            <a:r>
              <a:rPr lang="en-US" sz="2200" i="1" dirty="0" smtClean="0"/>
              <a:t>Fault correction </a:t>
            </a:r>
            <a:r>
              <a:rPr lang="en-US" sz="2200" dirty="0" smtClean="0"/>
              <a:t>(</a:t>
            </a:r>
            <a:r>
              <a:rPr lang="en-US" sz="2200" dirty="0" err="1" smtClean="0"/>
              <a:t>isolasi</a:t>
            </a:r>
            <a:r>
              <a:rPr lang="en-US" sz="2200" dirty="0" smtClean="0"/>
              <a:t> ‘</a:t>
            </a:r>
            <a:r>
              <a:rPr lang="en-US" sz="2200" dirty="0" err="1" smtClean="0"/>
              <a:t>kesalahan</a:t>
            </a:r>
            <a:r>
              <a:rPr lang="en-US" sz="2200" dirty="0" smtClean="0"/>
              <a:t>’).</a:t>
            </a:r>
          </a:p>
          <a:p>
            <a:pPr>
              <a:buNone/>
            </a:pPr>
            <a:r>
              <a:rPr lang="en-US" sz="2200" i="1" dirty="0" smtClean="0"/>
              <a:t>		</a:t>
            </a:r>
            <a:r>
              <a:rPr lang="en-US" sz="2200" dirty="0" smtClean="0"/>
              <a:t> → </a:t>
            </a:r>
            <a:r>
              <a:rPr lang="en-US" sz="2200" dirty="0" err="1" smtClean="0"/>
              <a:t>mengganti</a:t>
            </a:r>
            <a:r>
              <a:rPr lang="en-US" sz="2200" dirty="0" smtClean="0"/>
              <a:t> </a:t>
            </a:r>
            <a:r>
              <a:rPr lang="en-US" sz="2200" dirty="0" err="1" smtClean="0"/>
              <a:t>komponen</a:t>
            </a:r>
            <a:r>
              <a:rPr lang="en-US" sz="2200" dirty="0" smtClean="0"/>
              <a:t> </a:t>
            </a:r>
            <a:r>
              <a:rPr lang="en-US" sz="2200" dirty="0" err="1" smtClean="0"/>
              <a:t>rusak</a:t>
            </a:r>
            <a:r>
              <a:rPr lang="en-US" sz="2200" dirty="0" smtClean="0"/>
              <a:t>/</a:t>
            </a:r>
            <a:r>
              <a:rPr lang="en-US" sz="2200" i="1" dirty="0" smtClean="0"/>
              <a:t>fault</a:t>
            </a:r>
            <a:r>
              <a:rPr lang="en-US" sz="2200" dirty="0" smtClean="0"/>
              <a:t>, </a:t>
            </a:r>
            <a:r>
              <a:rPr lang="en-US" sz="2200" dirty="0" err="1" smtClean="0"/>
              <a:t>memperbaiki</a:t>
            </a:r>
            <a:r>
              <a:rPr lang="en-US" sz="2200" dirty="0" smtClean="0"/>
              <a:t> </a:t>
            </a:r>
            <a:r>
              <a:rPr lang="en-US" sz="2200" dirty="0" err="1" smtClean="0"/>
              <a:t>koneksi</a:t>
            </a:r>
            <a:r>
              <a:rPr lang="en-US" sz="2200" dirty="0" smtClean="0"/>
              <a:t> yang </a:t>
            </a:r>
            <a:r>
              <a:rPr lang="en-US" sz="2200" dirty="0" err="1" smtClean="0"/>
              <a:t>jelek</a:t>
            </a:r>
            <a:r>
              <a:rPr lang="en-US" sz="2200" dirty="0" smtClean="0"/>
              <a:t>/</a:t>
            </a:r>
            <a:r>
              <a:rPr lang="en-US" sz="2200" i="1" dirty="0" smtClean="0"/>
              <a:t>fault</a:t>
            </a:r>
            <a:r>
              <a:rPr lang="en-US" sz="2200" dirty="0" smtClean="0"/>
              <a:t>, </a:t>
            </a:r>
            <a:r>
              <a:rPr lang="en-US" sz="2200" dirty="0" err="1" smtClean="0"/>
              <a:t>dll</a:t>
            </a:r>
            <a:endParaRPr lang="en-US" sz="2200" dirty="0" smtClean="0"/>
          </a:p>
          <a:p>
            <a:r>
              <a:rPr lang="en-US" sz="2400" dirty="0" err="1" smtClean="0"/>
              <a:t>Peralatan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: </a:t>
            </a:r>
            <a:r>
              <a:rPr lang="en-US" sz="2400" i="1" dirty="0" smtClean="0"/>
              <a:t>logic probe, oscilloscope, logic </a:t>
            </a:r>
            <a:r>
              <a:rPr lang="en-US" sz="2400" i="1" dirty="0" err="1" smtClean="0"/>
              <a:t>pulser</a:t>
            </a:r>
            <a:r>
              <a:rPr lang="en-US" sz="2400" i="1" dirty="0" smtClean="0"/>
              <a:t>, current tracer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352923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57200"/>
            <a:ext cx="2680656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2514600"/>
            <a:ext cx="6705600" cy="50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399" y="3429000"/>
            <a:ext cx="6170047" cy="232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52600" y="6019800"/>
            <a:ext cx="5562600" cy="58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563562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Rangkaian</a:t>
            </a:r>
            <a:r>
              <a:rPr lang="en-US" sz="3200" dirty="0" smtClean="0"/>
              <a:t> </a:t>
            </a:r>
            <a:r>
              <a:rPr lang="en-US" sz="3200" dirty="0" err="1" smtClean="0"/>
              <a:t>Eksklusif</a:t>
            </a:r>
            <a:r>
              <a:rPr lang="en-US" sz="3200" dirty="0" smtClean="0"/>
              <a:t>-OR (XOR)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29913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1" y="1668042"/>
            <a:ext cx="1828800" cy="38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743200"/>
            <a:ext cx="4052119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7400" y="1676400"/>
            <a:ext cx="12954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91200" y="1295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47244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pembentuk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eksklusif</a:t>
            </a:r>
            <a:r>
              <a:rPr lang="en-US" dirty="0" smtClean="0"/>
              <a:t>-OR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8800" y="3429000"/>
            <a:ext cx="2743200" cy="72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715000" y="4191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XOR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62600" y="4724400"/>
            <a:ext cx="2463628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62600" y="5791200"/>
            <a:ext cx="2752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676400" y="1981200"/>
            <a:ext cx="1524000" cy="37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228600" y="60198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err="1" smtClean="0">
                <a:solidFill>
                  <a:srgbClr val="002060"/>
                </a:solidFill>
              </a:rPr>
              <a:t>Gerbang</a:t>
            </a:r>
            <a:r>
              <a:rPr lang="en-US" dirty="0" smtClean="0">
                <a:solidFill>
                  <a:srgbClr val="002060"/>
                </a:solidFill>
              </a:rPr>
              <a:t> XOR </a:t>
            </a:r>
            <a:r>
              <a:rPr lang="en-US" dirty="0" err="1" smtClean="0">
                <a:solidFill>
                  <a:srgbClr val="002060"/>
                </a:solidFill>
              </a:rPr>
              <a:t>hanya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punya</a:t>
            </a:r>
            <a:r>
              <a:rPr lang="en-US" dirty="0" smtClean="0">
                <a:solidFill>
                  <a:srgbClr val="002060"/>
                </a:solidFill>
              </a:rPr>
              <a:t> 2 </a:t>
            </a:r>
            <a:r>
              <a:rPr lang="en-US" dirty="0" err="1" smtClean="0">
                <a:solidFill>
                  <a:srgbClr val="002060"/>
                </a:solidFill>
              </a:rPr>
              <a:t>masukan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002060"/>
                </a:solidFill>
              </a:rPr>
              <a:t>Keluaran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akan</a:t>
            </a:r>
            <a:r>
              <a:rPr lang="en-US" dirty="0" smtClean="0">
                <a:solidFill>
                  <a:srgbClr val="002060"/>
                </a:solidFill>
              </a:rPr>
              <a:t> HIGH </a:t>
            </a:r>
            <a:r>
              <a:rPr lang="en-US" dirty="0" err="1" smtClean="0">
                <a:solidFill>
                  <a:srgbClr val="002060"/>
                </a:solidFill>
              </a:rPr>
              <a:t>hanya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jika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masukan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berbeda</a:t>
            </a:r>
            <a:r>
              <a:rPr lang="en-US" dirty="0" smtClean="0">
                <a:solidFill>
                  <a:srgbClr val="002060"/>
                </a:solidFill>
              </a:rPr>
              <a:t> level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8600" y="6019800"/>
            <a:ext cx="5334000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04800"/>
            <a:ext cx="6248400" cy="544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943600"/>
            <a:ext cx="8425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Internal Digital IC Faults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‘</a:t>
            </a:r>
            <a:r>
              <a:rPr lang="en-US" sz="2400" dirty="0" err="1" smtClean="0"/>
              <a:t>Kesalahan</a:t>
            </a:r>
            <a:r>
              <a:rPr lang="en-US" sz="2400" dirty="0" smtClean="0"/>
              <a:t>’ yang </a:t>
            </a:r>
            <a:r>
              <a:rPr lang="en-US" sz="2400" dirty="0" err="1" smtClean="0"/>
              <a:t>umum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1. </a:t>
            </a:r>
            <a:r>
              <a:rPr lang="en-US" sz="2400" i="1" dirty="0" smtClean="0"/>
              <a:t>Malfunction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rangkaian</a:t>
            </a:r>
            <a:r>
              <a:rPr lang="en-US" sz="2400" dirty="0" smtClean="0"/>
              <a:t> internal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2. </a:t>
            </a:r>
            <a:r>
              <a:rPr lang="en-US" sz="2400" dirty="0" err="1" smtClean="0"/>
              <a:t>Masukan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keluaran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terhubung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ground </a:t>
            </a:r>
            <a:r>
              <a:rPr lang="en-US" sz="2400" dirty="0" err="1" smtClean="0"/>
              <a:t>atau</a:t>
            </a:r>
            <a:r>
              <a:rPr lang="en-US" sz="2400" dirty="0" smtClean="0"/>
              <a:t> V</a:t>
            </a:r>
            <a:r>
              <a:rPr lang="en-US" sz="2400" baseline="-25000" dirty="0" smtClean="0"/>
              <a:t>CC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3. </a:t>
            </a:r>
            <a:r>
              <a:rPr lang="en-US" sz="2400" dirty="0" err="1" smtClean="0"/>
              <a:t>Masukan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keluaran</a:t>
            </a:r>
            <a:r>
              <a:rPr lang="en-US" sz="2400" dirty="0" smtClean="0"/>
              <a:t> </a:t>
            </a:r>
            <a:r>
              <a:rPr lang="en-US" sz="2400" dirty="0" err="1" smtClean="0"/>
              <a:t>terhubung</a:t>
            </a:r>
            <a:r>
              <a:rPr lang="en-US" sz="2400" dirty="0" smtClean="0"/>
              <a:t> </a:t>
            </a:r>
            <a:r>
              <a:rPr lang="en-US" sz="2400" dirty="0" err="1" smtClean="0"/>
              <a:t>buka</a:t>
            </a:r>
            <a:r>
              <a:rPr lang="en-US" sz="2400" dirty="0" smtClean="0"/>
              <a:t> (open-circuited)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4. </a:t>
            </a:r>
            <a:r>
              <a:rPr lang="en-US" sz="2400" dirty="0" err="1" smtClean="0"/>
              <a:t>Hubung-pendek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pin (</a:t>
            </a:r>
            <a:r>
              <a:rPr lang="en-US" sz="2400" dirty="0" err="1" smtClean="0"/>
              <a:t>selain</a:t>
            </a:r>
            <a:r>
              <a:rPr lang="en-US" sz="2400" dirty="0" smtClean="0"/>
              <a:t> ground </a:t>
            </a:r>
            <a:r>
              <a:rPr lang="en-US" sz="2400" dirty="0" err="1" smtClean="0"/>
              <a:t>atau</a:t>
            </a:r>
            <a:r>
              <a:rPr lang="en-US" sz="2400" dirty="0" smtClean="0"/>
              <a:t> V</a:t>
            </a:r>
            <a:r>
              <a:rPr lang="en-US" sz="2400" baseline="-25000" dirty="0" smtClean="0"/>
              <a:t>CC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i="1" dirty="0" smtClean="0"/>
              <a:t>Malfunction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rangkaian</a:t>
            </a:r>
            <a:r>
              <a:rPr lang="en-US" sz="2400" dirty="0" smtClean="0"/>
              <a:t> internal</a:t>
            </a:r>
          </a:p>
          <a:p>
            <a:pPr marL="457200" indent="-457200">
              <a:buNone/>
            </a:pPr>
            <a:r>
              <a:rPr lang="en-US" sz="2400" dirty="0"/>
              <a:t>	</a:t>
            </a:r>
            <a:r>
              <a:rPr lang="en-US" sz="2400" dirty="0" smtClean="0"/>
              <a:t>→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‘</a:t>
            </a:r>
            <a:r>
              <a:rPr lang="en-US" sz="2400" dirty="0" err="1" smtClean="0"/>
              <a:t>kegagalan</a:t>
            </a:r>
            <a:r>
              <a:rPr lang="en-US" sz="2400" dirty="0" smtClean="0"/>
              <a:t>’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internal  (</a:t>
            </a:r>
            <a:r>
              <a:rPr lang="en-US" sz="2400" dirty="0" err="1" smtClean="0"/>
              <a:t>beroperasi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luar</a:t>
            </a:r>
            <a:r>
              <a:rPr lang="en-US" sz="2400" dirty="0" smtClean="0"/>
              <a:t> </a:t>
            </a:r>
            <a:r>
              <a:rPr lang="en-US" sz="2400" dirty="0" err="1" smtClean="0"/>
              <a:t>spesifikasinya</a:t>
            </a:r>
            <a:r>
              <a:rPr lang="en-US" sz="2400" dirty="0" smtClean="0"/>
              <a:t>)</a:t>
            </a:r>
          </a:p>
          <a:p>
            <a:pPr marL="457200" indent="-457200">
              <a:buNone/>
            </a:pPr>
            <a:r>
              <a:rPr lang="en-US" sz="2400" dirty="0"/>
              <a:t>	</a:t>
            </a:r>
            <a:r>
              <a:rPr lang="en-US" sz="2400" dirty="0" smtClean="0"/>
              <a:t> → </a:t>
            </a:r>
            <a:r>
              <a:rPr lang="en-US" sz="2400" dirty="0" err="1" smtClean="0"/>
              <a:t>respon</a:t>
            </a:r>
            <a:r>
              <a:rPr lang="en-US" sz="2400" dirty="0" smtClean="0"/>
              <a:t> (</a:t>
            </a:r>
            <a:r>
              <a:rPr lang="en-US" sz="2400" dirty="0" err="1" smtClean="0"/>
              <a:t>keluaran</a:t>
            </a:r>
            <a:r>
              <a:rPr lang="en-US" sz="2400" dirty="0" smtClean="0"/>
              <a:t> </a:t>
            </a:r>
            <a:r>
              <a:rPr lang="en-US" sz="2400" i="1" dirty="0" smtClean="0"/>
              <a:t>IC</a:t>
            </a:r>
            <a:r>
              <a:rPr lang="en-US" sz="2400" dirty="0" smtClean="0"/>
              <a:t>) </a:t>
            </a:r>
            <a:r>
              <a:rPr lang="en-US" sz="2400" dirty="0" err="1" smtClean="0"/>
              <a:t>tidak</a:t>
            </a:r>
            <a:r>
              <a:rPr lang="en-US" sz="2400" dirty="0" smtClean="0"/>
              <a:t> 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masukan</a:t>
            </a:r>
            <a:r>
              <a:rPr lang="en-US" sz="2400" dirty="0" smtClean="0"/>
              <a:t> (</a:t>
            </a:r>
            <a:r>
              <a:rPr lang="en-US" sz="2400" i="1" dirty="0" smtClean="0"/>
              <a:t>not properly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2.</a:t>
            </a:r>
            <a:r>
              <a:rPr lang="en-US" dirty="0" smtClean="0"/>
              <a:t> </a:t>
            </a:r>
            <a:r>
              <a:rPr lang="en-US" sz="2400" dirty="0" err="1" smtClean="0"/>
              <a:t>Masukan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keluaran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terhubung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ground </a:t>
            </a:r>
            <a:r>
              <a:rPr lang="en-US" sz="2400" dirty="0" err="1" smtClean="0"/>
              <a:t>atau</a:t>
            </a:r>
            <a:r>
              <a:rPr lang="en-US" sz="2400" dirty="0" smtClean="0"/>
              <a:t> V</a:t>
            </a:r>
            <a:r>
              <a:rPr lang="en-US" sz="2400" baseline="-25000" dirty="0" smtClean="0"/>
              <a:t>CC</a:t>
            </a:r>
            <a:endParaRPr lang="en-US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524000"/>
            <a:ext cx="56388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971800"/>
            <a:ext cx="28670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3. </a:t>
            </a:r>
            <a:r>
              <a:rPr lang="en-US" sz="2400" dirty="0" err="1" smtClean="0"/>
              <a:t>Masukan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keluaran</a:t>
            </a:r>
            <a:r>
              <a:rPr lang="en-US" sz="2400" dirty="0" smtClean="0"/>
              <a:t> </a:t>
            </a:r>
            <a:r>
              <a:rPr lang="en-US" sz="2400" dirty="0" err="1" smtClean="0"/>
              <a:t>terhubung</a:t>
            </a:r>
            <a:r>
              <a:rPr lang="en-US" sz="2400" dirty="0" smtClean="0"/>
              <a:t> </a:t>
            </a:r>
            <a:r>
              <a:rPr lang="en-US" sz="2400" dirty="0" err="1" smtClean="0"/>
              <a:t>buka</a:t>
            </a:r>
            <a:r>
              <a:rPr lang="en-US" sz="2400" dirty="0" smtClean="0"/>
              <a:t> (open-circuited)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4. </a:t>
            </a:r>
            <a:r>
              <a:rPr lang="en-US" sz="2400" dirty="0" err="1" smtClean="0"/>
              <a:t>Hubung-pendek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pin (</a:t>
            </a:r>
            <a:r>
              <a:rPr lang="en-US" sz="2400" dirty="0" err="1" smtClean="0"/>
              <a:t>selain</a:t>
            </a:r>
            <a:r>
              <a:rPr lang="en-US" sz="2400" dirty="0" smtClean="0"/>
              <a:t> ground </a:t>
            </a:r>
            <a:r>
              <a:rPr lang="en-US" sz="2400" dirty="0" err="1" smtClean="0"/>
              <a:t>atau</a:t>
            </a:r>
            <a:r>
              <a:rPr lang="en-US" sz="2400" dirty="0" smtClean="0"/>
              <a:t> V</a:t>
            </a:r>
            <a:r>
              <a:rPr lang="en-US" sz="2400" baseline="-25000" dirty="0" smtClean="0"/>
              <a:t>CC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685800"/>
            <a:ext cx="4980198" cy="242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95400"/>
            <a:ext cx="29813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4191000"/>
            <a:ext cx="311372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3962400"/>
            <a:ext cx="2705100" cy="230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715000"/>
            <a:ext cx="50863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6019800"/>
            <a:ext cx="47529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6324600"/>
            <a:ext cx="44767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Eksternal</a:t>
            </a:r>
            <a:r>
              <a:rPr lang="en-US" sz="3200" dirty="0" smtClean="0"/>
              <a:t> Faults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sz="2200" dirty="0" err="1" smtClean="0"/>
              <a:t>Jalur</a:t>
            </a:r>
            <a:r>
              <a:rPr lang="en-US" sz="2200" dirty="0" smtClean="0"/>
              <a:t> </a:t>
            </a:r>
            <a:r>
              <a:rPr lang="en-US" sz="2200" dirty="0" err="1" smtClean="0"/>
              <a:t>sinyal</a:t>
            </a:r>
            <a:r>
              <a:rPr lang="en-US" sz="2200" dirty="0" smtClean="0"/>
              <a:t> </a:t>
            </a:r>
            <a:r>
              <a:rPr lang="en-US" sz="2200" dirty="0" err="1" smtClean="0"/>
              <a:t>terhubung-buka</a:t>
            </a:r>
            <a:r>
              <a:rPr lang="en-US" sz="2200" dirty="0" smtClean="0"/>
              <a:t> (</a:t>
            </a:r>
            <a:r>
              <a:rPr lang="en-US" sz="2200" i="1" dirty="0" smtClean="0"/>
              <a:t>open</a:t>
            </a:r>
            <a:r>
              <a:rPr lang="en-US" sz="2200" dirty="0" smtClean="0"/>
              <a:t>)</a:t>
            </a:r>
          </a:p>
          <a:p>
            <a:pPr marL="514350" indent="-514350"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disebabkan</a:t>
            </a:r>
            <a:r>
              <a:rPr lang="en-US" sz="2200" dirty="0" smtClean="0"/>
              <a:t>:</a:t>
            </a:r>
          </a:p>
          <a:p>
            <a:pPr marL="514350" indent="-514350">
              <a:buNone/>
            </a:pPr>
            <a:r>
              <a:rPr lang="en-US" sz="2200" dirty="0"/>
              <a:t>	</a:t>
            </a:r>
            <a:r>
              <a:rPr lang="en-US" sz="2200" dirty="0" smtClean="0"/>
              <a:t>1. </a:t>
            </a:r>
            <a:r>
              <a:rPr lang="en-US" sz="2200" dirty="0" err="1" smtClean="0"/>
              <a:t>Perkawatan</a:t>
            </a:r>
            <a:r>
              <a:rPr lang="en-US" sz="2200" dirty="0" smtClean="0"/>
              <a:t> (</a:t>
            </a:r>
            <a:r>
              <a:rPr lang="en-US" sz="2200" i="1" dirty="0" smtClean="0"/>
              <a:t>wire</a:t>
            </a:r>
            <a:r>
              <a:rPr lang="en-US" sz="2200" dirty="0" smtClean="0"/>
              <a:t>) </a:t>
            </a:r>
            <a:r>
              <a:rPr lang="en-US" sz="2200" dirty="0" err="1" smtClean="0"/>
              <a:t>terputus</a:t>
            </a:r>
            <a:endParaRPr lang="en-US" sz="2200" dirty="0" smtClean="0"/>
          </a:p>
          <a:p>
            <a:pPr marL="514350" indent="-514350">
              <a:buNone/>
            </a:pPr>
            <a:r>
              <a:rPr lang="en-US" sz="2200" dirty="0"/>
              <a:t>	</a:t>
            </a:r>
            <a:r>
              <a:rPr lang="en-US" sz="2200" dirty="0" smtClean="0"/>
              <a:t>2. </a:t>
            </a:r>
            <a:r>
              <a:rPr lang="en-US" sz="2200" dirty="0" err="1" smtClean="0"/>
              <a:t>Koneksi</a:t>
            </a:r>
            <a:r>
              <a:rPr lang="en-US" sz="2200" dirty="0" smtClean="0"/>
              <a:t> ‘</a:t>
            </a:r>
            <a:r>
              <a:rPr lang="en-US" sz="2200" dirty="0" err="1" smtClean="0"/>
              <a:t>pentimahan</a:t>
            </a:r>
            <a:r>
              <a:rPr lang="en-US" sz="2200" dirty="0" smtClean="0"/>
              <a:t>’ yang </a:t>
            </a:r>
            <a:r>
              <a:rPr lang="en-US" sz="2200" dirty="0" err="1" smtClean="0"/>
              <a:t>buruk</a:t>
            </a:r>
            <a:r>
              <a:rPr lang="en-US" sz="2200" dirty="0" smtClean="0"/>
              <a:t> </a:t>
            </a:r>
          </a:p>
          <a:p>
            <a:pPr marL="514350" indent="-514350">
              <a:buNone/>
            </a:pPr>
            <a:r>
              <a:rPr lang="en-US" sz="2200" dirty="0"/>
              <a:t>	</a:t>
            </a:r>
            <a:r>
              <a:rPr lang="en-US" sz="2200" dirty="0" smtClean="0"/>
              <a:t>3. </a:t>
            </a:r>
            <a:r>
              <a:rPr lang="en-US" sz="2200" dirty="0" err="1" smtClean="0"/>
              <a:t>Terjadi</a:t>
            </a:r>
            <a:r>
              <a:rPr lang="en-US" sz="2200" dirty="0" smtClean="0"/>
              <a:t> </a:t>
            </a:r>
            <a:r>
              <a:rPr lang="en-US" sz="2200" dirty="0" err="1" smtClean="0"/>
              <a:t>patahan</a:t>
            </a:r>
            <a:r>
              <a:rPr lang="en-US" sz="2200" dirty="0" smtClean="0"/>
              <a:t> (</a:t>
            </a:r>
            <a:r>
              <a:rPr lang="en-US" sz="2200" dirty="0" err="1" smtClean="0"/>
              <a:t>kadang</a:t>
            </a:r>
            <a:r>
              <a:rPr lang="en-US" sz="2200" dirty="0" smtClean="0"/>
              <a:t> ‘</a:t>
            </a:r>
            <a:r>
              <a:rPr lang="en-US" sz="2200" dirty="0" err="1" smtClean="0"/>
              <a:t>setipis</a:t>
            </a:r>
            <a:r>
              <a:rPr lang="en-US" sz="2200" dirty="0" smtClean="0"/>
              <a:t>’ </a:t>
            </a:r>
            <a:r>
              <a:rPr lang="en-US" sz="2200" dirty="0" err="1" smtClean="0"/>
              <a:t>rambut</a:t>
            </a:r>
            <a:r>
              <a:rPr lang="en-US" sz="2200" dirty="0" smtClean="0"/>
              <a:t>)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i="1" dirty="0" smtClean="0"/>
              <a:t>printed circuit board </a:t>
            </a:r>
            <a:r>
              <a:rPr lang="en-US" sz="2200" dirty="0" smtClean="0"/>
              <a:t>(</a:t>
            </a:r>
            <a:r>
              <a:rPr lang="en-US" sz="2200" i="1" dirty="0" smtClean="0"/>
              <a:t>PCB</a:t>
            </a:r>
            <a:r>
              <a:rPr lang="en-US" sz="2200" dirty="0" smtClean="0"/>
              <a:t>)</a:t>
            </a:r>
          </a:p>
          <a:p>
            <a:pPr marL="514350" indent="-514350">
              <a:buNone/>
            </a:pPr>
            <a:r>
              <a:rPr lang="en-US" sz="2200" dirty="0"/>
              <a:t>	</a:t>
            </a:r>
            <a:r>
              <a:rPr lang="en-US" sz="2200" dirty="0" smtClean="0"/>
              <a:t>4. Pin </a:t>
            </a:r>
            <a:r>
              <a:rPr lang="en-US" sz="2200" i="1" dirty="0" smtClean="0"/>
              <a:t>IC</a:t>
            </a:r>
            <a:r>
              <a:rPr lang="en-US" sz="2200" dirty="0" smtClean="0"/>
              <a:t> </a:t>
            </a:r>
            <a:r>
              <a:rPr lang="en-US" sz="2200" dirty="0" err="1" smtClean="0"/>
              <a:t>bengkok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patah</a:t>
            </a:r>
            <a:endParaRPr lang="en-US" sz="2200" dirty="0" smtClean="0"/>
          </a:p>
          <a:p>
            <a:pPr marL="514350" indent="-514350">
              <a:buNone/>
            </a:pPr>
            <a:r>
              <a:rPr lang="en-US" sz="2200" dirty="0"/>
              <a:t>	</a:t>
            </a:r>
            <a:r>
              <a:rPr lang="en-US" sz="2200" dirty="0" smtClean="0"/>
              <a:t>5. </a:t>
            </a:r>
            <a:r>
              <a:rPr lang="en-US" sz="2200" dirty="0" err="1"/>
              <a:t>S</a:t>
            </a:r>
            <a:r>
              <a:rPr lang="en-US" sz="2200" dirty="0" err="1" smtClean="0"/>
              <a:t>oket</a:t>
            </a:r>
            <a:r>
              <a:rPr lang="en-US" sz="2200" dirty="0" smtClean="0"/>
              <a:t> </a:t>
            </a:r>
            <a:r>
              <a:rPr lang="en-US" sz="2200" i="1" dirty="0" smtClean="0"/>
              <a:t>IC</a:t>
            </a:r>
            <a:r>
              <a:rPr lang="en-US" sz="2200" dirty="0" smtClean="0"/>
              <a:t> yang </a:t>
            </a:r>
            <a:r>
              <a:rPr lang="en-US" sz="2200" dirty="0" err="1" smtClean="0"/>
              <a:t>rusak</a:t>
            </a:r>
            <a:endParaRPr lang="en-US" sz="2200" dirty="0" smtClean="0"/>
          </a:p>
          <a:p>
            <a:pPr marL="514350" indent="-514350">
              <a:buFont typeface="+mj-lt"/>
              <a:buAutoNum type="alphaUcPeriod" startAt="2"/>
            </a:pPr>
            <a:r>
              <a:rPr lang="en-US" sz="2200" dirty="0" err="1" smtClean="0"/>
              <a:t>Jalur</a:t>
            </a:r>
            <a:r>
              <a:rPr lang="en-US" sz="2200" dirty="0" smtClean="0"/>
              <a:t> </a:t>
            </a:r>
            <a:r>
              <a:rPr lang="en-US" sz="2200" dirty="0" err="1" smtClean="0"/>
              <a:t>sinyal</a:t>
            </a:r>
            <a:r>
              <a:rPr lang="en-US" sz="2200" dirty="0" smtClean="0"/>
              <a:t> </a:t>
            </a:r>
            <a:r>
              <a:rPr lang="en-US" sz="2200" dirty="0" err="1" smtClean="0"/>
              <a:t>terhubung-singkat</a:t>
            </a:r>
            <a:r>
              <a:rPr lang="en-US" sz="2200" dirty="0" smtClean="0"/>
              <a:t> (</a:t>
            </a:r>
            <a:r>
              <a:rPr lang="en-US" sz="2200" i="1" dirty="0" smtClean="0"/>
              <a:t>short</a:t>
            </a:r>
            <a:r>
              <a:rPr lang="en-US" sz="2200" dirty="0" smtClean="0"/>
              <a:t>)</a:t>
            </a:r>
          </a:p>
          <a:p>
            <a:pPr marL="514350" indent="-514350">
              <a:buNone/>
            </a:pPr>
            <a:r>
              <a:rPr lang="en-US" sz="2200" dirty="0"/>
              <a:t>	</a:t>
            </a:r>
            <a:r>
              <a:rPr lang="en-US" sz="2200" dirty="0" err="1" smtClean="0"/>
              <a:t>disebabkan</a:t>
            </a:r>
            <a:r>
              <a:rPr lang="en-US" sz="2200" dirty="0" smtClean="0"/>
              <a:t>:</a:t>
            </a:r>
          </a:p>
          <a:p>
            <a:pPr marL="514350" indent="-514350">
              <a:buNone/>
            </a:pPr>
            <a:r>
              <a:rPr lang="en-US" sz="2200" dirty="0"/>
              <a:t>	</a:t>
            </a:r>
            <a:r>
              <a:rPr lang="en-US" sz="2200" dirty="0" smtClean="0"/>
              <a:t>1. </a:t>
            </a:r>
            <a:r>
              <a:rPr lang="en-US" sz="2200" dirty="0" err="1" smtClean="0"/>
              <a:t>pengkawatan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ceroboh</a:t>
            </a:r>
            <a:r>
              <a:rPr lang="en-US" sz="2200" dirty="0" smtClean="0"/>
              <a:t> /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rapih</a:t>
            </a:r>
            <a:r>
              <a:rPr lang="en-US" sz="2200" dirty="0" smtClean="0"/>
              <a:t> →  ‘</a:t>
            </a:r>
            <a:r>
              <a:rPr lang="en-US" sz="2200" dirty="0" err="1" smtClean="0"/>
              <a:t>pengupasan</a:t>
            </a:r>
            <a:r>
              <a:rPr lang="en-US" sz="2200" dirty="0" smtClean="0"/>
              <a:t>’ </a:t>
            </a:r>
            <a:r>
              <a:rPr lang="en-US" sz="2200" dirty="0"/>
              <a:t> </a:t>
            </a:r>
            <a:r>
              <a:rPr lang="en-US" sz="2200" dirty="0" err="1" smtClean="0"/>
              <a:t>kawat</a:t>
            </a:r>
            <a:r>
              <a:rPr lang="en-US" sz="2200" dirty="0" smtClean="0"/>
              <a:t> yang   </a:t>
            </a:r>
            <a:r>
              <a:rPr lang="en-US" sz="2200" dirty="0" err="1" smtClean="0"/>
              <a:t>terlalu</a:t>
            </a:r>
            <a:r>
              <a:rPr lang="en-US" sz="2200" dirty="0" smtClean="0"/>
              <a:t> </a:t>
            </a:r>
            <a:r>
              <a:rPr lang="en-US" sz="2200" dirty="0" err="1" smtClean="0"/>
              <a:t>banyak</a:t>
            </a:r>
            <a:endParaRPr lang="en-US" sz="2200" dirty="0" smtClean="0"/>
          </a:p>
          <a:p>
            <a:pPr marL="514350" indent="-514350">
              <a:buNone/>
            </a:pPr>
            <a:r>
              <a:rPr lang="en-US" sz="2200" dirty="0"/>
              <a:t>	</a:t>
            </a:r>
            <a:r>
              <a:rPr lang="en-US" sz="2200" dirty="0" smtClean="0"/>
              <a:t>2.  </a:t>
            </a:r>
            <a:r>
              <a:rPr lang="en-US" sz="2200" dirty="0" err="1" smtClean="0"/>
              <a:t>jembatan</a:t>
            </a:r>
            <a:r>
              <a:rPr lang="en-US" sz="2200" dirty="0" smtClean="0"/>
              <a:t> ‘</a:t>
            </a:r>
            <a:r>
              <a:rPr lang="en-US" sz="2200" dirty="0" err="1" smtClean="0"/>
              <a:t>pentimahan</a:t>
            </a:r>
            <a:r>
              <a:rPr lang="en-US" sz="2200" dirty="0" smtClean="0"/>
              <a:t>’ </a:t>
            </a:r>
          </a:p>
          <a:p>
            <a:pPr marL="514350" indent="-514350">
              <a:buNone/>
            </a:pPr>
            <a:r>
              <a:rPr lang="en-US" sz="2200" dirty="0"/>
              <a:t>	</a:t>
            </a:r>
            <a:r>
              <a:rPr lang="en-US" sz="2200" dirty="0" smtClean="0"/>
              <a:t>3.  </a:t>
            </a:r>
            <a:r>
              <a:rPr lang="en-US" sz="2200" i="1" dirty="0" smtClean="0"/>
              <a:t>incomplete etching </a:t>
            </a:r>
            <a:r>
              <a:rPr lang="en-US" sz="2200" dirty="0" smtClean="0"/>
              <a:t>→  </a:t>
            </a:r>
            <a:r>
              <a:rPr lang="en-US" sz="2200" dirty="0" err="1" smtClean="0"/>
              <a:t>pada</a:t>
            </a:r>
            <a:r>
              <a:rPr lang="en-US" sz="2200" dirty="0" smtClean="0"/>
              <a:t> PCB</a:t>
            </a:r>
          </a:p>
          <a:p>
            <a:pPr marL="514350" indent="-514350">
              <a:buNone/>
            </a:pPr>
            <a:r>
              <a:rPr lang="en-US" sz="2200" dirty="0" smtClean="0"/>
              <a:t>C</a:t>
            </a:r>
            <a:r>
              <a:rPr lang="en-US" sz="2200" i="1" dirty="0" smtClean="0"/>
              <a:t>.   </a:t>
            </a:r>
            <a:r>
              <a:rPr lang="en-US" sz="2000" dirty="0" smtClean="0"/>
              <a:t>Faulty Power Supply</a:t>
            </a:r>
          </a:p>
          <a:p>
            <a:pPr marL="514350" indent="-514350">
              <a:buNone/>
            </a:pPr>
            <a:r>
              <a:rPr lang="en-US" sz="2000" dirty="0" smtClean="0"/>
              <a:t>D.   Output 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PROGRAMMABLE LOGIC DEVICES</a:t>
            </a:r>
            <a:endParaRPr lang="en-US" sz="32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6553199" cy="397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6096000"/>
            <a:ext cx="58007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066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Divais</a:t>
            </a:r>
            <a:r>
              <a:rPr lang="en-US" dirty="0" smtClean="0"/>
              <a:t>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divais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‘</a:t>
            </a:r>
            <a:r>
              <a:rPr lang="en-US" dirty="0" err="1" smtClean="0"/>
              <a:t>pemrograman</a:t>
            </a:r>
            <a:r>
              <a:rPr lang="en-US" dirty="0" smtClean="0"/>
              <a:t>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6438" y="1428750"/>
            <a:ext cx="51911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5486400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57816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4038600"/>
            <a:ext cx="28194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6754"/>
            <a:ext cx="4495800" cy="649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143000"/>
            <a:ext cx="18669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3810000"/>
            <a:ext cx="19716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04800"/>
            <a:ext cx="3400425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3733800"/>
            <a:ext cx="19716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563562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Rangkaian</a:t>
            </a:r>
            <a:r>
              <a:rPr lang="en-US" sz="3200" dirty="0" smtClean="0"/>
              <a:t> </a:t>
            </a:r>
            <a:r>
              <a:rPr lang="en-US" sz="3200" dirty="0" err="1" smtClean="0"/>
              <a:t>Eksklusif</a:t>
            </a:r>
            <a:r>
              <a:rPr lang="en-US" sz="3200" dirty="0" smtClean="0"/>
              <a:t>-NOR (XNOR)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29913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91200" y="1295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50292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pembentuk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eksklusif</a:t>
            </a:r>
            <a:r>
              <a:rPr lang="en-US" dirty="0" smtClean="0"/>
              <a:t>-NOR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0" y="4191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XNOR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76399"/>
            <a:ext cx="1600200" cy="30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819400"/>
            <a:ext cx="3886201" cy="213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1752600"/>
            <a:ext cx="12096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6400" y="3429000"/>
            <a:ext cx="3048000" cy="82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7400" y="4876800"/>
            <a:ext cx="2045971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90600" y="2057400"/>
            <a:ext cx="1371600" cy="37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ounded Rectangle 19"/>
          <p:cNvSpPr/>
          <p:nvPr/>
        </p:nvSpPr>
        <p:spPr>
          <a:xfrm>
            <a:off x="228600" y="6019800"/>
            <a:ext cx="5334000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" y="60198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err="1" smtClean="0">
                <a:solidFill>
                  <a:srgbClr val="002060"/>
                </a:solidFill>
              </a:rPr>
              <a:t>Gerbang</a:t>
            </a:r>
            <a:r>
              <a:rPr lang="en-US" dirty="0" smtClean="0">
                <a:solidFill>
                  <a:srgbClr val="002060"/>
                </a:solidFill>
              </a:rPr>
              <a:t> XNOR </a:t>
            </a:r>
            <a:r>
              <a:rPr lang="en-US" dirty="0" err="1" smtClean="0">
                <a:solidFill>
                  <a:srgbClr val="002060"/>
                </a:solidFill>
              </a:rPr>
              <a:t>hanya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punya</a:t>
            </a:r>
            <a:r>
              <a:rPr lang="en-US" dirty="0" smtClean="0">
                <a:solidFill>
                  <a:srgbClr val="002060"/>
                </a:solidFill>
              </a:rPr>
              <a:t> 2 </a:t>
            </a:r>
            <a:r>
              <a:rPr lang="en-US" dirty="0" err="1" smtClean="0">
                <a:solidFill>
                  <a:srgbClr val="002060"/>
                </a:solidFill>
              </a:rPr>
              <a:t>masukan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002060"/>
                </a:solidFill>
              </a:rPr>
              <a:t>Keluaran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akan</a:t>
            </a:r>
            <a:r>
              <a:rPr lang="en-US" dirty="0" smtClean="0">
                <a:solidFill>
                  <a:srgbClr val="002060"/>
                </a:solidFill>
              </a:rPr>
              <a:t> HIGH </a:t>
            </a:r>
            <a:r>
              <a:rPr lang="en-US" dirty="0" err="1" smtClean="0">
                <a:solidFill>
                  <a:srgbClr val="002060"/>
                </a:solidFill>
              </a:rPr>
              <a:t>hanya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jika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masukan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berlevel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sama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Contoh</a:t>
            </a:r>
            <a:r>
              <a:rPr lang="en-US" sz="2000" dirty="0" smtClean="0"/>
              <a:t> 1: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Disain</a:t>
            </a:r>
            <a:r>
              <a:rPr lang="en-US" sz="2000" dirty="0" smtClean="0"/>
              <a:t>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penghasil</a:t>
            </a:r>
            <a:r>
              <a:rPr lang="en-US" sz="2000" dirty="0" smtClean="0"/>
              <a:t> bit </a:t>
            </a:r>
            <a:r>
              <a:rPr lang="en-US" sz="2000" dirty="0" err="1" smtClean="0"/>
              <a:t>paritas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pengiriman</a:t>
            </a:r>
            <a:r>
              <a:rPr lang="en-US" sz="2000" dirty="0" smtClean="0"/>
              <a:t> data 4 bit:</a:t>
            </a:r>
          </a:p>
          <a:p>
            <a:pPr>
              <a:buFontTx/>
              <a:buChar char="-"/>
            </a:pP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masukan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→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 bit data                                    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  →  p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“1”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“1”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4 bit data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ganjil</a:t>
            </a:r>
            <a:endParaRPr lang="en-US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Diagram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gerbang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XOR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8100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 smtClean="0"/>
              <a:t>gerbang</a:t>
            </a:r>
            <a:r>
              <a:rPr lang="en-US" sz="2000" dirty="0" smtClean="0"/>
              <a:t> XOR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0"/>
            <a:ext cx="8066999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Contoh</a:t>
            </a:r>
            <a:r>
              <a:rPr lang="en-US" sz="2400" dirty="0" smtClean="0"/>
              <a:t> lain: parity checker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2010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Contoh</a:t>
            </a:r>
            <a:r>
              <a:rPr lang="en-US" sz="2000" dirty="0" smtClean="0"/>
              <a:t> 2: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Disain</a:t>
            </a:r>
            <a:r>
              <a:rPr lang="en-US" sz="2000" dirty="0" smtClean="0"/>
              <a:t>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mendeteksi</a:t>
            </a:r>
            <a:r>
              <a:rPr lang="en-US" sz="2000" dirty="0" smtClean="0"/>
              <a:t> </a:t>
            </a:r>
            <a:r>
              <a:rPr lang="en-US" sz="2000" dirty="0" err="1" smtClean="0"/>
              <a:t>kesamaan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bilangan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 2 bit</a:t>
            </a:r>
          </a:p>
          <a:p>
            <a:pPr>
              <a:buNone/>
            </a:pPr>
            <a:r>
              <a:rPr lang="en-US" sz="2000" dirty="0" err="1" smtClean="0"/>
              <a:t>Jawab</a:t>
            </a:r>
            <a:r>
              <a:rPr lang="en-US" sz="2000" dirty="0" smtClean="0"/>
              <a:t>:</a:t>
            </a:r>
          </a:p>
          <a:p>
            <a:pPr>
              <a:buFontTx/>
              <a:buChar char="-"/>
            </a:pP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masukan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→ 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→ y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kedua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z  →  z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“1”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= y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Diagram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gerbang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XNOR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3340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 smtClean="0"/>
              <a:t>gerbang</a:t>
            </a:r>
            <a:r>
              <a:rPr lang="en-US" sz="2000" dirty="0" smtClean="0"/>
              <a:t> XNOR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572000"/>
            <a:ext cx="5334000" cy="193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Rangkaian</a:t>
            </a:r>
            <a:r>
              <a:rPr lang="en-US" sz="3200" dirty="0" smtClean="0"/>
              <a:t> </a:t>
            </a:r>
            <a:r>
              <a:rPr lang="en-US" sz="3200" i="1" dirty="0" smtClean="0"/>
              <a:t>enable </a:t>
            </a:r>
            <a:r>
              <a:rPr lang="en-US" sz="3200" dirty="0" err="1" smtClean="0"/>
              <a:t>dan</a:t>
            </a:r>
            <a:r>
              <a:rPr lang="en-US" sz="3200" i="1" dirty="0" smtClean="0"/>
              <a:t> disable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7912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→ </a:t>
            </a:r>
            <a:r>
              <a:rPr lang="en-US" sz="2400" dirty="0" err="1" smtClean="0"/>
              <a:t>rangkaian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meneruskan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meneruskan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sinyal</a:t>
            </a:r>
            <a:endParaRPr lang="en-US" sz="2400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786562" cy="51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763000" cy="61261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Contoh</a:t>
            </a:r>
            <a:r>
              <a:rPr lang="en-US" sz="2000" dirty="0" smtClean="0"/>
              <a:t> 3: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000" dirty="0" err="1" smtClean="0"/>
              <a:t>Disain</a:t>
            </a:r>
            <a:r>
              <a:rPr lang="en-US" sz="2000" dirty="0" smtClean="0"/>
              <a:t>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yang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meloloskan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</a:t>
            </a:r>
            <a:r>
              <a:rPr lang="en-US" sz="2000" dirty="0" err="1" smtClean="0"/>
              <a:t>masukan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masukan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pengendali</a:t>
            </a:r>
            <a:r>
              <a:rPr lang="en-US" sz="2000" dirty="0" smtClean="0"/>
              <a:t> B </a:t>
            </a:r>
            <a:r>
              <a:rPr lang="en-US" sz="2000" dirty="0" err="1" smtClean="0"/>
              <a:t>dan</a:t>
            </a:r>
            <a:r>
              <a:rPr lang="en-US" sz="2000" dirty="0" smtClean="0"/>
              <a:t> C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“1”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Solusi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enable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saat</a:t>
            </a:r>
            <a:r>
              <a:rPr lang="en-US" sz="2000" dirty="0" smtClean="0"/>
              <a:t> B </a:t>
            </a:r>
            <a:r>
              <a:rPr lang="en-US" sz="2000" dirty="0" err="1" smtClean="0"/>
              <a:t>dan</a:t>
            </a:r>
            <a:r>
              <a:rPr lang="en-US" sz="2000" dirty="0" smtClean="0"/>
              <a:t> C = “1”: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 4: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Disain</a:t>
            </a:r>
            <a:r>
              <a:rPr lang="en-US" sz="2000" dirty="0" smtClean="0"/>
              <a:t>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</a:t>
            </a:r>
            <a:r>
              <a:rPr lang="en-US" sz="2000" dirty="0" err="1" smtClean="0"/>
              <a:t>masuka</a:t>
            </a:r>
            <a:r>
              <a:rPr lang="en-US" sz="2000" dirty="0" smtClean="0"/>
              <a:t> A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masukan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pengendali</a:t>
            </a:r>
            <a:r>
              <a:rPr lang="en-US" sz="2000" dirty="0" smtClean="0"/>
              <a:t> B,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X </a:t>
            </a:r>
            <a:r>
              <a:rPr lang="en-US" sz="2000" dirty="0" err="1" smtClean="0"/>
              <a:t>dan</a:t>
            </a:r>
            <a:r>
              <a:rPr lang="en-US" sz="2000" dirty="0" smtClean="0"/>
              <a:t> Y, </a:t>
            </a:r>
            <a:r>
              <a:rPr lang="en-US" sz="2000" dirty="0" err="1" smtClean="0"/>
              <a:t>dimana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1. </a:t>
            </a:r>
            <a:r>
              <a:rPr lang="en-US" sz="2000" dirty="0" err="1" smtClean="0"/>
              <a:t>Saat</a:t>
            </a:r>
            <a:r>
              <a:rPr lang="en-US" sz="2000" dirty="0" smtClean="0"/>
              <a:t> B = 1,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X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mengikuti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A, </a:t>
            </a:r>
            <a:r>
              <a:rPr lang="en-US" sz="2000" dirty="0" err="1" smtClean="0"/>
              <a:t>dan</a:t>
            </a:r>
            <a:r>
              <a:rPr lang="en-US" sz="2000" dirty="0" smtClean="0"/>
              <a:t> Y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“0”</a:t>
            </a:r>
          </a:p>
          <a:p>
            <a:pPr>
              <a:buNone/>
            </a:pPr>
            <a:r>
              <a:rPr lang="en-US" sz="2000" dirty="0" smtClean="0"/>
              <a:t>	2. </a:t>
            </a:r>
            <a:r>
              <a:rPr lang="en-US" sz="2000" dirty="0" err="1" smtClean="0"/>
              <a:t>Saat</a:t>
            </a:r>
            <a:r>
              <a:rPr lang="en-US" sz="2000" dirty="0" smtClean="0"/>
              <a:t> B = 0,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X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“0”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Y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mengikuti</a:t>
            </a:r>
            <a:r>
              <a:rPr lang="en-US" sz="2000" dirty="0" smtClean="0"/>
              <a:t> A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Solusi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Kedua</a:t>
            </a:r>
            <a:r>
              <a:rPr lang="en-US" sz="2000" dirty="0" smtClean="0"/>
              <a:t>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“0” </a:t>
            </a:r>
            <a:r>
              <a:rPr lang="en-US" sz="2000" dirty="0" err="1" smtClean="0"/>
              <a:t>saat</a:t>
            </a:r>
            <a:r>
              <a:rPr lang="en-US" sz="2000" dirty="0" smtClean="0"/>
              <a:t> disabled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mengikuti</a:t>
            </a:r>
            <a:r>
              <a:rPr lang="en-US" sz="2000" dirty="0" smtClean="0"/>
              <a:t> A </a:t>
            </a:r>
            <a:r>
              <a:rPr lang="en-US" sz="2000" dirty="0" err="1" smtClean="0"/>
              <a:t>saat</a:t>
            </a:r>
            <a:r>
              <a:rPr lang="en-US" sz="2000" dirty="0" smtClean="0"/>
              <a:t> enable →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gerbang</a:t>
            </a:r>
            <a:r>
              <a:rPr lang="en-US" sz="2000" dirty="0" smtClean="0"/>
              <a:t> AND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kedua</a:t>
            </a:r>
            <a:r>
              <a:rPr lang="en-US" sz="2000" dirty="0" smtClean="0"/>
              <a:t>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X enable </a:t>
            </a:r>
            <a:r>
              <a:rPr lang="en-US" sz="2000" dirty="0" err="1" smtClean="0"/>
              <a:t>saat</a:t>
            </a:r>
            <a:r>
              <a:rPr lang="en-US" sz="2000" dirty="0" smtClean="0"/>
              <a:t> B = 1,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gerbang</a:t>
            </a:r>
            <a:r>
              <a:rPr lang="en-US" sz="2000" dirty="0" smtClean="0"/>
              <a:t> AND </a:t>
            </a:r>
            <a:r>
              <a:rPr lang="en-US" sz="2000" dirty="0" err="1" smtClean="0"/>
              <a:t>dikontrol</a:t>
            </a:r>
            <a:r>
              <a:rPr lang="en-US" sz="2000" dirty="0" smtClean="0"/>
              <a:t> B,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Y enable </a:t>
            </a:r>
            <a:r>
              <a:rPr lang="en-US" sz="2000" dirty="0" err="1" smtClean="0"/>
              <a:t>saat</a:t>
            </a:r>
            <a:r>
              <a:rPr lang="en-US" sz="2000" dirty="0" smtClean="0"/>
              <a:t> B = 0, </a:t>
            </a:r>
            <a:r>
              <a:rPr lang="en-US" sz="2000" dirty="0" err="1" smtClean="0"/>
              <a:t>maka</a:t>
            </a:r>
            <a:r>
              <a:rPr lang="en-US" sz="2000" dirty="0" smtClean="0"/>
              <a:t> AND </a:t>
            </a:r>
            <a:r>
              <a:rPr lang="en-US" sz="2000" dirty="0" err="1" smtClean="0"/>
              <a:t>dikontrol</a:t>
            </a:r>
            <a:r>
              <a:rPr lang="en-US" sz="2000" dirty="0" smtClean="0"/>
              <a:t> B’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990600"/>
            <a:ext cx="276957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599"/>
            <a:ext cx="7010400" cy="264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405</Words>
  <Application>Microsoft Office PowerPoint</Application>
  <PresentationFormat>On-screen Show (4:3)</PresentationFormat>
  <Paragraphs>144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Rangkaian Logika Kombinasional (Rangkaian dimana level logika keluaran pada setiap saat tergantung pada kombinasi level logika sinyal masukan pada saat itu)</vt:lpstr>
      <vt:lpstr>Rangkaian Eksklusif-OR (XOR)</vt:lpstr>
      <vt:lpstr>Rangkaian Eksklusif-NOR (XNOR)</vt:lpstr>
      <vt:lpstr>Slide 4</vt:lpstr>
      <vt:lpstr>Slide 5</vt:lpstr>
      <vt:lpstr>Slide 6</vt:lpstr>
      <vt:lpstr>Rangkaian enable dan disable</vt:lpstr>
      <vt:lpstr>Slide 8</vt:lpstr>
      <vt:lpstr>Slide 9</vt:lpstr>
      <vt:lpstr>  IC’s technologies  </vt:lpstr>
      <vt:lpstr>Kategori IC berdasar kompleksitas</vt:lpstr>
      <vt:lpstr>Kategori IC berdasar tipe komponen elektronik utama yang digunakan dalam rangkain</vt:lpstr>
      <vt:lpstr>Slide 13</vt:lpstr>
      <vt:lpstr>Slide 14</vt:lpstr>
      <vt:lpstr>Slide 15</vt:lpstr>
      <vt:lpstr>Slide 16</vt:lpstr>
      <vt:lpstr>Diagram Koneksi Rangkaian-Logika</vt:lpstr>
      <vt:lpstr>Troubleshooting Digital Systems</vt:lpstr>
      <vt:lpstr>Slide 19</vt:lpstr>
      <vt:lpstr>Slide 20</vt:lpstr>
      <vt:lpstr>Internal Digital IC Faults</vt:lpstr>
      <vt:lpstr>Slide 22</vt:lpstr>
      <vt:lpstr>Slide 23</vt:lpstr>
      <vt:lpstr>Eksternal Faults</vt:lpstr>
      <vt:lpstr>PROGRAMMABLE LOGIC DEVICES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Rangkaian Logika Kombinasional</dc:title>
  <dc:creator>acer</dc:creator>
  <cp:lastModifiedBy>DELL</cp:lastModifiedBy>
  <cp:revision>18</cp:revision>
  <dcterms:created xsi:type="dcterms:W3CDTF">2014-05-21T03:43:59Z</dcterms:created>
  <dcterms:modified xsi:type="dcterms:W3CDTF">2016-03-22T01:52:48Z</dcterms:modified>
</cp:coreProperties>
</file>