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7" r:id="rId5"/>
    <p:sldId id="271" r:id="rId6"/>
    <p:sldId id="272" r:id="rId7"/>
    <p:sldId id="259" r:id="rId8"/>
    <p:sldId id="260" r:id="rId9"/>
    <p:sldId id="270" r:id="rId10"/>
    <p:sldId id="273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8E2F52B-C008-44FD-ACB1-CC910DA4ECFE}" type="datetimeFigureOut">
              <a:rPr lang="id-ID" smtClean="0"/>
              <a:t>20/02/2018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F693916-5A83-42C8-89B6-E37B4EBC338D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69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52B-C008-44FD-ACB1-CC910DA4ECFE}" type="datetimeFigureOut">
              <a:rPr lang="id-ID" smtClean="0"/>
              <a:t>20/02/2018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3916-5A83-42C8-89B6-E37B4EBC338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6669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52B-C008-44FD-ACB1-CC910DA4ECFE}" type="datetimeFigureOut">
              <a:rPr lang="id-ID" smtClean="0"/>
              <a:t>20/02/2018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3916-5A83-42C8-89B6-E37B4EBC338D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188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52B-C008-44FD-ACB1-CC910DA4ECFE}" type="datetimeFigureOut">
              <a:rPr lang="id-ID" smtClean="0"/>
              <a:t>20/02/2018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3916-5A83-42C8-89B6-E37B4EBC338D}" type="slidenum">
              <a:rPr lang="id-ID" smtClean="0"/>
              <a:t>‹#›</a:t>
            </a:fld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93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52B-C008-44FD-ACB1-CC910DA4ECFE}" type="datetimeFigureOut">
              <a:rPr lang="id-ID" smtClean="0"/>
              <a:t>20/02/2018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3916-5A83-42C8-89B6-E37B4EBC338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389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52B-C008-44FD-ACB1-CC910DA4ECFE}" type="datetimeFigureOut">
              <a:rPr lang="id-ID" smtClean="0"/>
              <a:t>20/02/2018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3916-5A83-42C8-89B6-E37B4EBC338D}" type="slidenum">
              <a:rPr lang="id-ID" smtClean="0"/>
              <a:t>‹#›</a:t>
            </a:fld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662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52B-C008-44FD-ACB1-CC910DA4ECFE}" type="datetimeFigureOut">
              <a:rPr lang="id-ID" smtClean="0"/>
              <a:t>20/02/2018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3916-5A83-42C8-89B6-E37B4EBC338D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659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52B-C008-44FD-ACB1-CC910DA4ECFE}" type="datetimeFigureOut">
              <a:rPr lang="id-ID" smtClean="0"/>
              <a:t>20/02/2018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3916-5A83-42C8-89B6-E37B4EBC338D}" type="slidenum">
              <a:rPr lang="id-ID" smtClean="0"/>
              <a:t>‹#›</a:t>
            </a:fld>
            <a:endParaRPr lang="id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445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52B-C008-44FD-ACB1-CC910DA4ECFE}" type="datetimeFigureOut">
              <a:rPr lang="id-ID" smtClean="0"/>
              <a:t>20/02/2018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3916-5A83-42C8-89B6-E37B4EBC338D}" type="slidenum">
              <a:rPr lang="id-ID" smtClean="0"/>
              <a:t>‹#›</a:t>
            </a:fld>
            <a:endParaRPr lang="id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79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52B-C008-44FD-ACB1-CC910DA4ECFE}" type="datetimeFigureOut">
              <a:rPr lang="id-ID" smtClean="0"/>
              <a:t>20/02/2018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3916-5A83-42C8-89B6-E37B4EBC338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819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52B-C008-44FD-ACB1-CC910DA4ECFE}" type="datetimeFigureOut">
              <a:rPr lang="id-ID" smtClean="0"/>
              <a:t>20/02/2018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3916-5A83-42C8-89B6-E37B4EBC338D}" type="slidenum">
              <a:rPr lang="id-ID" smtClean="0"/>
              <a:t>‹#›</a:t>
            </a:fld>
            <a:endParaRPr lang="id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02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52B-C008-44FD-ACB1-CC910DA4ECFE}" type="datetimeFigureOut">
              <a:rPr lang="id-ID" smtClean="0"/>
              <a:t>20/02/2018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3916-5A83-42C8-89B6-E37B4EBC338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931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52B-C008-44FD-ACB1-CC910DA4ECFE}" type="datetimeFigureOut">
              <a:rPr lang="id-ID" smtClean="0"/>
              <a:t>20/02/2018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3916-5A83-42C8-89B6-E37B4EBC338D}" type="slidenum">
              <a:rPr lang="id-ID" smtClean="0"/>
              <a:t>‹#›</a:t>
            </a:fld>
            <a:endParaRPr lang="id-ID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77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52B-C008-44FD-ACB1-CC910DA4ECFE}" type="datetimeFigureOut">
              <a:rPr lang="id-ID" smtClean="0"/>
              <a:t>20/02/2018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3916-5A83-42C8-89B6-E37B4EBC338D}" type="slidenum">
              <a:rPr lang="id-ID" smtClean="0"/>
              <a:t>‹#›</a:t>
            </a:fld>
            <a:endParaRPr lang="id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07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52B-C008-44FD-ACB1-CC910DA4ECFE}" type="datetimeFigureOut">
              <a:rPr lang="id-ID" smtClean="0"/>
              <a:t>20/02/2018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3916-5A83-42C8-89B6-E37B4EBC338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212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52B-C008-44FD-ACB1-CC910DA4ECFE}" type="datetimeFigureOut">
              <a:rPr lang="id-ID" smtClean="0"/>
              <a:t>20/02/2018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3916-5A83-42C8-89B6-E37B4EBC338D}" type="slidenum">
              <a:rPr lang="id-ID" smtClean="0"/>
              <a:t>‹#›</a:t>
            </a:fld>
            <a:endParaRPr lang="id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832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52B-C008-44FD-ACB1-CC910DA4ECFE}" type="datetimeFigureOut">
              <a:rPr lang="id-ID" smtClean="0"/>
              <a:t>20/02/2018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3916-5A83-42C8-89B6-E37B4EBC338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494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E2F52B-C008-44FD-ACB1-CC910DA4ECFE}" type="datetimeFigureOut">
              <a:rPr lang="id-ID" smtClean="0"/>
              <a:t>20/02/2018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693916-5A83-42C8-89B6-E37B4EBC338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464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ogiek@ums.ac.i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Database System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Yogiek Indra Kurniawan</a:t>
            </a:r>
          </a:p>
          <a:p>
            <a:r>
              <a:rPr lang="id-ID" dirty="0" smtClean="0">
                <a:hlinkClick r:id="rId2"/>
              </a:rPr>
              <a:t>yogiek@ums.ac.id</a:t>
            </a:r>
            <a:endParaRPr lang="id-ID" dirty="0" smtClean="0"/>
          </a:p>
          <a:p>
            <a:r>
              <a:rPr lang="id-ID" dirty="0" smtClean="0"/>
              <a:t>Universitas Muhammadiyah Surakarta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9989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Redundansi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graphicFrame>
        <p:nvGraphicFramePr>
          <p:cNvPr id="4" name="Group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586306"/>
              </p:ext>
            </p:extLst>
          </p:nvPr>
        </p:nvGraphicFramePr>
        <p:xfrm>
          <a:off x="2237608" y="2932824"/>
          <a:ext cx="7489825" cy="2413001"/>
        </p:xfrm>
        <a:graphic>
          <a:graphicData uri="http://schemas.openxmlformats.org/drawingml/2006/table">
            <a:tbl>
              <a:tblPr/>
              <a:tblGrid>
                <a:gridCol w="2155825"/>
                <a:gridCol w="2089150"/>
                <a:gridCol w="1601788"/>
                <a:gridCol w="1643062"/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NIM</a:t>
                      </a:r>
                      <a:endParaRPr kumimoji="0" lang="en-US" alt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KODE_MK</a:t>
                      </a:r>
                      <a:endParaRPr kumimoji="0" lang="en-US" alt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SKS</a:t>
                      </a:r>
                      <a:endParaRPr kumimoji="0" lang="en-US" alt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NILAI</a:t>
                      </a:r>
                      <a:endParaRPr kumimoji="0" lang="en-US" alt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A10</a:t>
                      </a:r>
                      <a:endParaRPr kumimoji="0" lang="en-US" alt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MK_01</a:t>
                      </a:r>
                      <a:endParaRPr kumimoji="0" lang="en-US" alt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A10</a:t>
                      </a:r>
                      <a:endParaRPr kumimoji="0" lang="en-US" alt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MK_02</a:t>
                      </a:r>
                      <a:endParaRPr kumimoji="0" lang="en-US" alt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A11</a:t>
                      </a:r>
                      <a:endParaRPr kumimoji="0" lang="en-US" alt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MK_01</a:t>
                      </a:r>
                      <a:endParaRPr kumimoji="0" lang="en-US" alt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A12</a:t>
                      </a:r>
                      <a:endParaRPr kumimoji="0" lang="en-US" alt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MK_01</a:t>
                      </a:r>
                      <a:endParaRPr kumimoji="0" lang="en-US" alt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A12</a:t>
                      </a:r>
                      <a:endParaRPr kumimoji="0" lang="en-US" alt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MK_02</a:t>
                      </a:r>
                      <a:endParaRPr kumimoji="0" lang="en-US" alt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A12</a:t>
                      </a:r>
                      <a:endParaRPr kumimoji="0" lang="en-US" alt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MK_03</a:t>
                      </a:r>
                      <a:endParaRPr kumimoji="0" lang="en-US" alt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954924" y="3894083"/>
            <a:ext cx="8213835" cy="66215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202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473" y="869276"/>
            <a:ext cx="8830280" cy="481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6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Komponen Sistem Basis 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Perangkat Keras ( </a:t>
            </a:r>
            <a:r>
              <a:rPr lang="id-ID" dirty="0"/>
              <a:t>Hardware )</a:t>
            </a:r>
          </a:p>
          <a:p>
            <a:r>
              <a:rPr lang="id-ID" dirty="0" smtClean="0"/>
              <a:t>Sistem Operasi</a:t>
            </a:r>
            <a:r>
              <a:rPr lang="id-ID" dirty="0"/>
              <a:t>( Operating System )</a:t>
            </a:r>
          </a:p>
          <a:p>
            <a:r>
              <a:rPr lang="id-ID" dirty="0" smtClean="0"/>
              <a:t>Basis </a:t>
            </a:r>
            <a:r>
              <a:rPr lang="id-ID" dirty="0"/>
              <a:t>data ( Database )</a:t>
            </a:r>
          </a:p>
          <a:p>
            <a:r>
              <a:rPr lang="id-ID" dirty="0" smtClean="0"/>
              <a:t>Database </a:t>
            </a:r>
            <a:r>
              <a:rPr lang="id-ID" dirty="0"/>
              <a:t>Management System ( DBMS )</a:t>
            </a:r>
          </a:p>
          <a:p>
            <a:r>
              <a:rPr lang="id-ID" dirty="0" smtClean="0"/>
              <a:t>Pemakai ( </a:t>
            </a:r>
            <a:r>
              <a:rPr lang="id-ID" dirty="0"/>
              <a:t>User )</a:t>
            </a:r>
          </a:p>
          <a:p>
            <a:r>
              <a:rPr lang="id-ID" dirty="0" smtClean="0"/>
              <a:t>Aplikasi (perangkat lunak</a:t>
            </a:r>
            <a:r>
              <a:rPr lang="id-ID" dirty="0"/>
              <a:t>) lain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2307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Abstraksi 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Merupakan tingkatan-tingkatan pengguna dalam memandang bagaimana sebenarnya data diolah dalam sebuah sistem database.</a:t>
            </a:r>
          </a:p>
          <a:p>
            <a:r>
              <a:rPr lang="id-ID" dirty="0" smtClean="0"/>
              <a:t>Ada 3 Tingkatan :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Level </a:t>
            </a:r>
            <a:r>
              <a:rPr lang="id-ID" dirty="0" smtClean="0"/>
              <a:t>Fisik (</a:t>
            </a:r>
            <a:r>
              <a:rPr lang="id-ID" dirty="0"/>
              <a:t>Physical </a:t>
            </a:r>
            <a:r>
              <a:rPr lang="id-ID" dirty="0" smtClean="0"/>
              <a:t>Level)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Level Logic/Konseptual (Conseptual Level)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Level </a:t>
            </a:r>
            <a:r>
              <a:rPr lang="id-ID" dirty="0"/>
              <a:t>View (View Level)</a:t>
            </a:r>
          </a:p>
          <a:p>
            <a:pPr marL="0" indent="0">
              <a:buNone/>
            </a:pP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23729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385" y="612980"/>
            <a:ext cx="3999471" cy="22699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914" y="3208867"/>
            <a:ext cx="3645391" cy="2920883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7142" y="1406770"/>
            <a:ext cx="6712320" cy="345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73113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Language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Data Definition Language (DDL) </a:t>
            </a:r>
          </a:p>
          <a:p>
            <a:r>
              <a:rPr lang="id-ID" dirty="0" smtClean="0"/>
              <a:t>Data </a:t>
            </a:r>
            <a:r>
              <a:rPr lang="id-ID" dirty="0"/>
              <a:t>Manipulation Language (DML</a:t>
            </a:r>
            <a:r>
              <a:rPr lang="id-ID" dirty="0" smtClean="0"/>
              <a:t>)</a:t>
            </a:r>
          </a:p>
          <a:p>
            <a:r>
              <a:rPr lang="id-ID" dirty="0" smtClean="0"/>
              <a:t>Data Control Language (DCL)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71602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Pertemuan Selanjutnya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Create Akun di Schoology</a:t>
            </a:r>
          </a:p>
          <a:p>
            <a:r>
              <a:rPr lang="id-ID" dirty="0"/>
              <a:t>ER-Diagram</a:t>
            </a:r>
          </a:p>
          <a:p>
            <a:r>
              <a:rPr lang="id-ID" dirty="0" smtClean="0"/>
              <a:t>Install </a:t>
            </a:r>
            <a:r>
              <a:rPr lang="id-ID" dirty="0" smtClean="0"/>
              <a:t>XAMPP</a:t>
            </a:r>
          </a:p>
          <a:p>
            <a:r>
              <a:rPr lang="id-ID" dirty="0" smtClean="0"/>
              <a:t>Install Power Designer / Ms Visio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3936805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Outline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Pemahaman tentang definisi </a:t>
            </a:r>
            <a:r>
              <a:rPr lang="id-ID" dirty="0"/>
              <a:t>dan struktur dalam basis data</a:t>
            </a:r>
          </a:p>
          <a:p>
            <a:r>
              <a:rPr lang="id-ID" dirty="0" smtClean="0"/>
              <a:t>Pemodelan </a:t>
            </a:r>
            <a:r>
              <a:rPr lang="id-ID" dirty="0"/>
              <a:t>informasi dan pengetahuan dalam bentuk relasional</a:t>
            </a:r>
          </a:p>
          <a:p>
            <a:r>
              <a:rPr lang="id-ID" dirty="0" smtClean="0"/>
              <a:t>Perancangan model </a:t>
            </a:r>
            <a:r>
              <a:rPr lang="id-ID" dirty="0"/>
              <a:t>dalam bentuk diagram konseptual maupun fisik</a:t>
            </a:r>
          </a:p>
          <a:p>
            <a:r>
              <a:rPr lang="id-ID" dirty="0" smtClean="0"/>
              <a:t>Mengubah </a:t>
            </a:r>
            <a:r>
              <a:rPr lang="id-ID" dirty="0"/>
              <a:t>model konseptual ke model fisik</a:t>
            </a:r>
          </a:p>
          <a:p>
            <a:r>
              <a:rPr lang="id-ID" dirty="0" smtClean="0"/>
              <a:t>Melakukan </a:t>
            </a:r>
            <a:r>
              <a:rPr lang="id-ID" dirty="0"/>
              <a:t>normalisasi model data</a:t>
            </a:r>
          </a:p>
          <a:p>
            <a:r>
              <a:rPr lang="id-ID" dirty="0" smtClean="0"/>
              <a:t>Membuat </a:t>
            </a:r>
            <a:r>
              <a:rPr lang="id-ID" dirty="0"/>
              <a:t>DDL dan DML</a:t>
            </a:r>
          </a:p>
          <a:p>
            <a:r>
              <a:rPr lang="id-ID" dirty="0" smtClean="0"/>
              <a:t>Melakukan </a:t>
            </a:r>
            <a:r>
              <a:rPr lang="id-ID" i="1" dirty="0"/>
              <a:t>query</a:t>
            </a:r>
            <a:endParaRPr lang="id-ID" dirty="0"/>
          </a:p>
          <a:p>
            <a:r>
              <a:rPr lang="it-IT" dirty="0" smtClean="0"/>
              <a:t>Memahami </a:t>
            </a:r>
            <a:r>
              <a:rPr lang="it-IT" dirty="0"/>
              <a:t>dan menerapkan DCL(</a:t>
            </a:r>
            <a:r>
              <a:rPr lang="it-IT" i="1" dirty="0"/>
              <a:t>Data Control Language</a:t>
            </a:r>
            <a:r>
              <a:rPr lang="it-IT" dirty="0"/>
              <a:t>)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1876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Referensi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Ramakrishnan</a:t>
            </a:r>
            <a:r>
              <a:rPr lang="en-US" dirty="0"/>
              <a:t>, Raghu, </a:t>
            </a:r>
            <a:r>
              <a:rPr lang="en-US" dirty="0" err="1"/>
              <a:t>Gehrke</a:t>
            </a:r>
            <a:r>
              <a:rPr lang="en-US" dirty="0"/>
              <a:t>, Johannes. 2003. Database Management Systems, Third Edition</a:t>
            </a:r>
            <a:r>
              <a:rPr lang="en-US" i="1" dirty="0"/>
              <a:t>. </a:t>
            </a:r>
            <a:r>
              <a:rPr lang="en-US" dirty="0"/>
              <a:t>New York: The McGraw-Hill Companies, Inc. </a:t>
            </a:r>
          </a:p>
          <a:p>
            <a:r>
              <a:rPr lang="en-US" dirty="0" err="1" smtClean="0"/>
              <a:t>Reingruber</a:t>
            </a:r>
            <a:r>
              <a:rPr lang="en-US" dirty="0"/>
              <a:t>, Michael C &amp; Gregory, William W; The Data Modeling Handbook A Best-Practice Approach to Building Quality Data Models, John Wiley &amp; Son </a:t>
            </a:r>
            <a:r>
              <a:rPr lang="en-US" dirty="0" err="1"/>
              <a:t>Inc</a:t>
            </a:r>
            <a:r>
              <a:rPr lang="en-US" dirty="0"/>
              <a:t>, 2001 </a:t>
            </a:r>
          </a:p>
          <a:p>
            <a:r>
              <a:rPr lang="en-US" dirty="0" smtClean="0"/>
              <a:t>Howe</a:t>
            </a:r>
            <a:r>
              <a:rPr lang="en-US" dirty="0"/>
              <a:t>, David. 2001. Data analysis for Database Design, third Edition, Butterworth-</a:t>
            </a:r>
            <a:r>
              <a:rPr lang="en-US" dirty="0" err="1"/>
              <a:t>Heineman</a:t>
            </a:r>
            <a:r>
              <a:rPr lang="en-US" dirty="0"/>
              <a:t>.</a:t>
            </a:r>
          </a:p>
          <a:p>
            <a:r>
              <a:rPr lang="id-ID" dirty="0" smtClean="0"/>
              <a:t>Rebecca </a:t>
            </a:r>
            <a:r>
              <a:rPr lang="id-ID" dirty="0"/>
              <a:t>M. Riordan. 2005. Designing Effective Database System. Addison Wesley Proffesional.</a:t>
            </a:r>
          </a:p>
          <a:p>
            <a:r>
              <a:rPr lang="nn-NO" dirty="0" smtClean="0"/>
              <a:t>Fathansyah</a:t>
            </a:r>
            <a:r>
              <a:rPr lang="nn-NO" dirty="0"/>
              <a:t>. 2012, Basis Data, INFORMATIKA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4227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6" name="Picture 2" descr="Image result for data informas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670" y="830022"/>
            <a:ext cx="7576011" cy="476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53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5369581" y="4256580"/>
            <a:ext cx="936625" cy="1008063"/>
          </a:xfrm>
          <a:prstGeom prst="ellipse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9pPr>
          </a:lstStyle>
          <a:p>
            <a:pPr algn="ctr" eaLnBrk="1" hangingPunct="1"/>
            <a:endParaRPr lang="id-ID" altLang="id-ID"/>
          </a:p>
        </p:txBody>
      </p:sp>
      <p:pic>
        <p:nvPicPr>
          <p:cNvPr id="5" name="Picture 11" descr="job-vacancy-business-career-property%20(308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73956" y="2959593"/>
            <a:ext cx="1363663" cy="1023937"/>
          </a:xfrm>
          <a:prstGeom prst="rect">
            <a:avLst/>
          </a:prstGeom>
          <a:noFill/>
          <a:ln/>
        </p:spPr>
      </p:pic>
      <p:sp>
        <p:nvSpPr>
          <p:cNvPr id="6" name="AutoShape 4" descr="Woven mat"/>
          <p:cNvSpPr>
            <a:spLocks noChangeArrowheads="1"/>
          </p:cNvSpPr>
          <p:nvPr/>
        </p:nvSpPr>
        <p:spPr bwMode="auto">
          <a:xfrm>
            <a:off x="5514044" y="4401043"/>
            <a:ext cx="288925" cy="431800"/>
          </a:xfrm>
          <a:prstGeom prst="flowChartMagneticDisk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7" name="AutoShape 5" descr="Denim"/>
          <p:cNvSpPr>
            <a:spLocks noChangeArrowheads="1"/>
          </p:cNvSpPr>
          <p:nvPr/>
        </p:nvSpPr>
        <p:spPr bwMode="auto">
          <a:xfrm>
            <a:off x="5801381" y="4401043"/>
            <a:ext cx="287338" cy="504825"/>
          </a:xfrm>
          <a:prstGeom prst="flowChartMagneticDisk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8" name="AutoShape 6" descr="Medium wood"/>
          <p:cNvSpPr>
            <a:spLocks noChangeArrowheads="1"/>
          </p:cNvSpPr>
          <p:nvPr/>
        </p:nvSpPr>
        <p:spPr bwMode="auto">
          <a:xfrm>
            <a:off x="5585481" y="4616943"/>
            <a:ext cx="360363" cy="431800"/>
          </a:xfrm>
          <a:prstGeom prst="flowChartMagneticDisk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3642381" y="3248518"/>
            <a:ext cx="1295400" cy="360362"/>
          </a:xfrm>
          <a:prstGeom prst="rightArrow">
            <a:avLst>
              <a:gd name="adj1" fmla="val 50000"/>
              <a:gd name="adj2" fmla="val 89868"/>
            </a:avLst>
          </a:prstGeom>
          <a:solidFill>
            <a:srgbClr val="398349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9pPr>
          </a:lstStyle>
          <a:p>
            <a:pPr algn="ctr" eaLnBrk="1" hangingPunct="1"/>
            <a:r>
              <a:rPr lang="en-US" altLang="id-ID"/>
              <a:t>Input Data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2705756" y="1232393"/>
            <a:ext cx="936625" cy="863600"/>
          </a:xfrm>
          <a:prstGeom prst="flowChartMultidocument">
            <a:avLst/>
          </a:prstGeom>
          <a:solidFill>
            <a:srgbClr val="000099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9pPr>
          </a:lstStyle>
          <a:p>
            <a:pPr algn="ctr" eaLnBrk="1" hangingPunct="1"/>
            <a:r>
              <a:rPr lang="en-US" altLang="id-ID">
                <a:solidFill>
                  <a:srgbClr val="FFFF00"/>
                </a:solidFill>
              </a:rPr>
              <a:t>Data</a:t>
            </a:r>
          </a:p>
          <a:p>
            <a:pPr algn="ctr" eaLnBrk="1" hangingPunct="1"/>
            <a:r>
              <a:rPr lang="en-US" altLang="id-ID">
                <a:solidFill>
                  <a:srgbClr val="FFFF00"/>
                </a:solidFill>
              </a:rPr>
              <a:t>Formulir</a:t>
            </a: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3066119" y="2024555"/>
            <a:ext cx="0" cy="935038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4866344" y="2743693"/>
            <a:ext cx="1871662" cy="1223962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9pPr>
          </a:lstStyle>
          <a:p>
            <a:pPr algn="ctr" eaLnBrk="1" hangingPunct="1"/>
            <a:r>
              <a:rPr lang="en-US" altLang="id-ID"/>
              <a:t>Proses</a:t>
            </a:r>
          </a:p>
        </p:txBody>
      </p:sp>
      <p:pic>
        <p:nvPicPr>
          <p:cNvPr id="13" name="Picture 19" descr="cewex dan komput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22331" y="2456355"/>
            <a:ext cx="1655763" cy="1655763"/>
          </a:xfrm>
          <a:prstGeom prst="rect">
            <a:avLst/>
          </a:prstGeom>
          <a:noFill/>
          <a:ln/>
        </p:spPr>
      </p:pic>
      <p:sp>
        <p:nvSpPr>
          <p:cNvPr id="14" name="AutoShape 22"/>
          <p:cNvSpPr>
            <a:spLocks noChangeArrowheads="1"/>
          </p:cNvSpPr>
          <p:nvPr/>
        </p:nvSpPr>
        <p:spPr bwMode="auto">
          <a:xfrm>
            <a:off x="6666569" y="3104055"/>
            <a:ext cx="1441450" cy="503238"/>
          </a:xfrm>
          <a:custGeom>
            <a:avLst/>
            <a:gdLst>
              <a:gd name="T0" fmla="*/ 72145047 w 21600"/>
              <a:gd name="T1" fmla="*/ 0 h 21600"/>
              <a:gd name="T2" fmla="*/ 0 w 21600"/>
              <a:gd name="T3" fmla="*/ 5862233 h 21600"/>
              <a:gd name="T4" fmla="*/ 72145047 w 21600"/>
              <a:gd name="T5" fmla="*/ 11724466 h 21600"/>
              <a:gd name="T6" fmla="*/ 96193429 w 21600"/>
              <a:gd name="T7" fmla="*/ 5862233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CC0000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9pPr>
          </a:lstStyle>
          <a:p>
            <a:pPr algn="ctr" eaLnBrk="1" hangingPunct="1"/>
            <a:r>
              <a:rPr lang="en-US" altLang="id-ID"/>
              <a:t>Informasi</a:t>
            </a:r>
          </a:p>
        </p:txBody>
      </p:sp>
      <p:sp>
        <p:nvSpPr>
          <p:cNvPr id="15" name="WordArt 23"/>
          <p:cNvSpPr>
            <a:spLocks noChangeArrowheads="1" noChangeShapeType="1" noTextEdit="1"/>
          </p:cNvSpPr>
          <p:nvPr/>
        </p:nvSpPr>
        <p:spPr bwMode="auto">
          <a:xfrm>
            <a:off x="5514044" y="4185143"/>
            <a:ext cx="72072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id-ID" sz="360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SBD</a:t>
            </a: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5153681" y="3967655"/>
            <a:ext cx="287338" cy="792163"/>
          </a:xfrm>
          <a:prstGeom prst="curvedRightArrow">
            <a:avLst>
              <a:gd name="adj1" fmla="val 55138"/>
              <a:gd name="adj2" fmla="val 110276"/>
              <a:gd name="adj3" fmla="val 33333"/>
            </a:avLst>
          </a:prstGeom>
          <a:solidFill>
            <a:srgbClr val="398349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7" name="AutoShape 26"/>
          <p:cNvSpPr>
            <a:spLocks noChangeArrowheads="1"/>
          </p:cNvSpPr>
          <p:nvPr/>
        </p:nvSpPr>
        <p:spPr bwMode="auto">
          <a:xfrm rot="11689268">
            <a:off x="6234769" y="3967655"/>
            <a:ext cx="360362" cy="792163"/>
          </a:xfrm>
          <a:prstGeom prst="curvedRightArrow">
            <a:avLst>
              <a:gd name="adj1" fmla="val 43965"/>
              <a:gd name="adj2" fmla="val 87930"/>
              <a:gd name="adj3" fmla="val 33333"/>
            </a:avLst>
          </a:prstGeom>
          <a:solidFill>
            <a:srgbClr val="CC0000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hiller" panose="04020404031007020602" pitchFamily="82" charset="0"/>
              </a:defRPr>
            </a:lvl9pPr>
          </a:lstStyle>
          <a:p>
            <a:pPr eaLnBrk="1" hangingPunct="1"/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392801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5734" y="5267893"/>
            <a:ext cx="9559807" cy="790563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0" name="Picture 2" descr="Image result for data manual vs si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041" y="780560"/>
            <a:ext cx="9711555" cy="527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80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Sistem Basis 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d-ID" b="1" dirty="0" smtClean="0"/>
              <a:t>Sistem </a:t>
            </a:r>
            <a:r>
              <a:rPr lang="id-ID" dirty="0" smtClean="0"/>
              <a:t>adalah sebuah tatanan (keterpaduan</a:t>
            </a:r>
            <a:r>
              <a:rPr lang="id-ID" dirty="0"/>
              <a:t>) yang </a:t>
            </a:r>
            <a:r>
              <a:rPr lang="id-ID" dirty="0" smtClean="0"/>
              <a:t>terdiri atas sejumlah komponen fungsional (dengan semua fungsi / tugas khusus</a:t>
            </a:r>
            <a:r>
              <a:rPr lang="id-ID" dirty="0"/>
              <a:t>) yang </a:t>
            </a:r>
            <a:r>
              <a:rPr lang="id-ID" dirty="0" smtClean="0"/>
              <a:t>saling berhubungan dan secara bersama-sama bertujuan untuk memenuhi suatu proses / pekerjaan tertentu</a:t>
            </a:r>
            <a:endParaRPr lang="id-ID" dirty="0"/>
          </a:p>
          <a:p>
            <a:r>
              <a:rPr lang="id-ID" b="1" dirty="0" smtClean="0"/>
              <a:t>Basis </a:t>
            </a:r>
            <a:r>
              <a:rPr lang="id-ID" b="1" dirty="0"/>
              <a:t>data (database) </a:t>
            </a:r>
            <a:r>
              <a:rPr lang="id-ID" dirty="0" smtClean="0"/>
              <a:t>adalah kumpulan dari berbagai data </a:t>
            </a:r>
            <a:r>
              <a:rPr lang="id-ID" dirty="0"/>
              <a:t>yang </a:t>
            </a:r>
            <a:r>
              <a:rPr lang="id-ID" dirty="0" smtClean="0"/>
              <a:t>saling berhubungan satu dengan yang </a:t>
            </a:r>
            <a:r>
              <a:rPr lang="id-ID" dirty="0"/>
              <a:t>lainnya</a:t>
            </a:r>
          </a:p>
          <a:p>
            <a:r>
              <a:rPr lang="id-ID" b="1" dirty="0" smtClean="0"/>
              <a:t>Basis </a:t>
            </a:r>
            <a:r>
              <a:rPr lang="id-ID" b="1" dirty="0"/>
              <a:t>data</a:t>
            </a:r>
            <a:r>
              <a:rPr lang="id-ID" dirty="0"/>
              <a:t>, </a:t>
            </a:r>
            <a:r>
              <a:rPr lang="id-ID" dirty="0" smtClean="0"/>
              <a:t>adalah kumpulan informasi yang disimpan di dalam komputer secara sistematik sehingga dapat diperiksa menggunakan suatu program komputer untuk memperoleh informasi dari basis </a:t>
            </a:r>
            <a:r>
              <a:rPr lang="id-ID" dirty="0"/>
              <a:t>data tersebut.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4390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Sistem Basis 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 smtClean="0"/>
              <a:t>Sistem Basis </a:t>
            </a:r>
            <a:r>
              <a:rPr lang="id-ID" b="1" dirty="0"/>
              <a:t>Data </a:t>
            </a:r>
            <a:r>
              <a:rPr lang="id-ID" dirty="0" smtClean="0"/>
              <a:t>adalah sistem yang terdiri atas kumpulan file </a:t>
            </a:r>
            <a:r>
              <a:rPr lang="id-ID" dirty="0"/>
              <a:t>yang </a:t>
            </a:r>
            <a:r>
              <a:rPr lang="id-ID" dirty="0" smtClean="0"/>
              <a:t>saling berhubungan ( dalam sebuah basis </a:t>
            </a:r>
            <a:r>
              <a:rPr lang="id-ID" dirty="0"/>
              <a:t>data </a:t>
            </a:r>
            <a:r>
              <a:rPr lang="id-ID" dirty="0" smtClean="0"/>
              <a:t>di sebuah sistem komputer ) dan sekumpulan program </a:t>
            </a:r>
            <a:r>
              <a:rPr lang="id-ID" dirty="0"/>
              <a:t>(DBMS) yang </a:t>
            </a:r>
            <a:r>
              <a:rPr lang="id-ID" dirty="0" smtClean="0"/>
              <a:t>memungkinkan beberapa pemakai dan atau program </a:t>
            </a:r>
            <a:r>
              <a:rPr lang="id-ID" dirty="0"/>
              <a:t>lain </a:t>
            </a:r>
            <a:r>
              <a:rPr lang="id-ID" dirty="0" smtClean="0"/>
              <a:t>untuk mengakses dan memanipulasi file-file </a:t>
            </a:r>
            <a:r>
              <a:rPr lang="id-ID" dirty="0"/>
              <a:t>tersebut.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8852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d-ID" sz="2800" b="1" dirty="0">
                <a:latin typeface="Book Antiqua" panose="02040602050305030304" pitchFamily="18" charset="0"/>
              </a:rPr>
              <a:t>Basis Data</a:t>
            </a:r>
          </a:p>
          <a:p>
            <a:r>
              <a:rPr lang="id-ID" altLang="id-ID" dirty="0" smtClean="0">
                <a:latin typeface="Book Antiqua" panose="02040602050305030304" pitchFamily="18" charset="0"/>
              </a:rPr>
              <a:t>Mengurangi kemungkinan adanya </a:t>
            </a:r>
            <a:r>
              <a:rPr lang="en-US" altLang="id-ID" dirty="0" err="1" smtClean="0">
                <a:latin typeface="Book Antiqua" panose="02040602050305030304" pitchFamily="18" charset="0"/>
              </a:rPr>
              <a:t>redundansi</a:t>
            </a:r>
            <a:r>
              <a:rPr lang="en-US" altLang="id-ID" dirty="0" smtClean="0">
                <a:latin typeface="Book Antiqua" panose="02040602050305030304" pitchFamily="18" charset="0"/>
              </a:rPr>
              <a:t> </a:t>
            </a:r>
            <a:r>
              <a:rPr lang="en-US" altLang="id-ID" dirty="0" err="1">
                <a:latin typeface="Book Antiqua" panose="02040602050305030304" pitchFamily="18" charset="0"/>
              </a:rPr>
              <a:t>untuk</a:t>
            </a:r>
            <a:r>
              <a:rPr lang="en-US" altLang="id-ID" dirty="0">
                <a:latin typeface="Book Antiqua" panose="02040602050305030304" pitchFamily="18" charset="0"/>
              </a:rPr>
              <a:t> </a:t>
            </a:r>
            <a:r>
              <a:rPr lang="en-US" altLang="id-ID" dirty="0" err="1">
                <a:latin typeface="Book Antiqua" panose="02040602050305030304" pitchFamily="18" charset="0"/>
              </a:rPr>
              <a:t>melayani</a:t>
            </a:r>
            <a:r>
              <a:rPr lang="en-US" altLang="id-ID" dirty="0">
                <a:latin typeface="Book Antiqua" panose="02040602050305030304" pitchFamily="18" charset="0"/>
              </a:rPr>
              <a:t> </a:t>
            </a:r>
            <a:r>
              <a:rPr lang="en-US" altLang="id-ID" dirty="0" err="1">
                <a:latin typeface="Book Antiqua" panose="02040602050305030304" pitchFamily="18" charset="0"/>
              </a:rPr>
              <a:t>banyak</a:t>
            </a:r>
            <a:r>
              <a:rPr lang="en-US" altLang="id-ID" dirty="0">
                <a:latin typeface="Book Antiqua" panose="02040602050305030304" pitchFamily="18" charset="0"/>
              </a:rPr>
              <a:t> </a:t>
            </a:r>
            <a:r>
              <a:rPr lang="en-US" altLang="id-ID" dirty="0" err="1">
                <a:latin typeface="Book Antiqua" panose="02040602050305030304" pitchFamily="18" charset="0"/>
              </a:rPr>
              <a:t>aplikasi</a:t>
            </a:r>
            <a:r>
              <a:rPr lang="en-US" altLang="id-ID" dirty="0">
                <a:latin typeface="Book Antiqua" panose="02040602050305030304" pitchFamily="18" charset="0"/>
              </a:rPr>
              <a:t> </a:t>
            </a:r>
            <a:r>
              <a:rPr lang="en-US" altLang="id-ID" dirty="0" err="1">
                <a:latin typeface="Book Antiqua" panose="02040602050305030304" pitchFamily="18" charset="0"/>
              </a:rPr>
              <a:t>secara</a:t>
            </a:r>
            <a:r>
              <a:rPr lang="en-US" altLang="id-ID" dirty="0">
                <a:latin typeface="Book Antiqua" panose="02040602050305030304" pitchFamily="18" charset="0"/>
              </a:rPr>
              <a:t> optimal. </a:t>
            </a:r>
          </a:p>
          <a:p>
            <a:r>
              <a:rPr lang="en-US" altLang="id-ID" sz="2800" b="1" dirty="0" err="1">
                <a:latin typeface="Book Antiqua" panose="02040602050305030304" pitchFamily="18" charset="0"/>
              </a:rPr>
              <a:t>Redundansi</a:t>
            </a:r>
            <a:r>
              <a:rPr lang="en-US" altLang="id-ID" sz="2800" b="1" dirty="0">
                <a:latin typeface="Book Antiqua" panose="02040602050305030304" pitchFamily="18" charset="0"/>
              </a:rPr>
              <a:t> (</a:t>
            </a:r>
            <a:r>
              <a:rPr lang="en-US" altLang="id-ID" sz="2800" b="1" dirty="0" err="1">
                <a:latin typeface="Book Antiqua" panose="02040602050305030304" pitchFamily="18" charset="0"/>
              </a:rPr>
              <a:t>Kelebihan</a:t>
            </a:r>
            <a:r>
              <a:rPr lang="en-US" altLang="id-ID" sz="2800" b="1" dirty="0">
                <a:latin typeface="Book Antiqua" panose="02040602050305030304" pitchFamily="18" charset="0"/>
              </a:rPr>
              <a:t>) 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id-ID" dirty="0" err="1">
                <a:latin typeface="Book Antiqua" panose="02040602050305030304" pitchFamily="18" charset="0"/>
              </a:rPr>
              <a:t>Penyimpanan</a:t>
            </a:r>
            <a:r>
              <a:rPr lang="en-US" altLang="id-ID" dirty="0">
                <a:latin typeface="Book Antiqua" panose="02040602050305030304" pitchFamily="18" charset="0"/>
              </a:rPr>
              <a:t> data yang </a:t>
            </a:r>
            <a:r>
              <a:rPr lang="en-US" altLang="id-ID" dirty="0" err="1">
                <a:latin typeface="Book Antiqua" panose="02040602050305030304" pitchFamily="18" charset="0"/>
              </a:rPr>
              <a:t>sama</a:t>
            </a:r>
            <a:r>
              <a:rPr lang="en-US" altLang="id-ID" dirty="0">
                <a:latin typeface="Book Antiqua" panose="02040602050305030304" pitchFamily="18" charset="0"/>
              </a:rPr>
              <a:t> </a:t>
            </a:r>
            <a:r>
              <a:rPr lang="en-US" altLang="id-ID" dirty="0" err="1">
                <a:latin typeface="Book Antiqua" panose="02040602050305030304" pitchFamily="18" charset="0"/>
              </a:rPr>
              <a:t>secara</a:t>
            </a:r>
            <a:r>
              <a:rPr lang="en-US" altLang="id-ID" dirty="0">
                <a:latin typeface="Book Antiqua" panose="02040602050305030304" pitchFamily="18" charset="0"/>
              </a:rPr>
              <a:t> </a:t>
            </a:r>
            <a:r>
              <a:rPr lang="en-US" altLang="id-ID" dirty="0" err="1">
                <a:latin typeface="Book Antiqua" panose="02040602050305030304" pitchFamily="18" charset="0"/>
              </a:rPr>
              <a:t>berulang</a:t>
            </a:r>
            <a:r>
              <a:rPr lang="en-US" altLang="id-ID" dirty="0">
                <a:latin typeface="Book Antiqua" panose="0204060205030503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id-ID" dirty="0" smtClean="0">
                <a:latin typeface="Book Antiqua" panose="02040602050305030304" pitchFamily="18" charset="0"/>
              </a:rPr>
              <a:t>Data </a:t>
            </a:r>
            <a:r>
              <a:rPr lang="en-US" altLang="id-ID" dirty="0">
                <a:latin typeface="Book Antiqua" panose="02040602050305030304" pitchFamily="18" charset="0"/>
              </a:rPr>
              <a:t>yang </a:t>
            </a:r>
            <a:r>
              <a:rPr lang="en-US" altLang="id-ID" dirty="0" err="1">
                <a:latin typeface="Book Antiqua" panose="02040602050305030304" pitchFamily="18" charset="0"/>
              </a:rPr>
              <a:t>sama</a:t>
            </a:r>
            <a:r>
              <a:rPr lang="en-US" altLang="id-ID" dirty="0">
                <a:latin typeface="Book Antiqua" panose="02040602050305030304" pitchFamily="18" charset="0"/>
              </a:rPr>
              <a:t> </a:t>
            </a:r>
            <a:r>
              <a:rPr lang="en-US" altLang="id-ID" dirty="0" err="1">
                <a:latin typeface="Book Antiqua" panose="02040602050305030304" pitchFamily="18" charset="0"/>
              </a:rPr>
              <a:t>disimpan</a:t>
            </a:r>
            <a:r>
              <a:rPr lang="en-US" altLang="id-ID" dirty="0">
                <a:latin typeface="Book Antiqua" panose="02040602050305030304" pitchFamily="18" charset="0"/>
              </a:rPr>
              <a:t> </a:t>
            </a:r>
            <a:r>
              <a:rPr lang="en-US" altLang="id-ID" dirty="0" err="1">
                <a:latin typeface="Book Antiqua" panose="02040602050305030304" pitchFamily="18" charset="0"/>
              </a:rPr>
              <a:t>dalam</a:t>
            </a:r>
            <a:r>
              <a:rPr lang="en-US" altLang="id-ID" dirty="0">
                <a:latin typeface="Book Antiqua" panose="02040602050305030304" pitchFamily="18" charset="0"/>
              </a:rPr>
              <a:t> </a:t>
            </a:r>
            <a:r>
              <a:rPr lang="en-US" altLang="id-ID" dirty="0" err="1">
                <a:latin typeface="Book Antiqua" panose="02040602050305030304" pitchFamily="18" charset="0"/>
              </a:rPr>
              <a:t>banyak</a:t>
            </a:r>
            <a:r>
              <a:rPr lang="en-US" altLang="id-ID" dirty="0">
                <a:latin typeface="Book Antiqua" panose="02040602050305030304" pitchFamily="18" charset="0"/>
              </a:rPr>
              <a:t> table yang </a:t>
            </a:r>
            <a:r>
              <a:rPr lang="en-US" altLang="id-ID" dirty="0" err="1">
                <a:latin typeface="Book Antiqua" panose="02040602050305030304" pitchFamily="18" charset="0"/>
              </a:rPr>
              <a:t>berbeda</a:t>
            </a:r>
            <a:r>
              <a:rPr lang="en-US" altLang="id-ID" dirty="0">
                <a:latin typeface="Book Antiqua" panose="02040602050305030304" pitchFamily="18" charset="0"/>
              </a:rPr>
              <a:t> 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8384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254</TotalTime>
  <Words>461</Words>
  <Application>Microsoft Office PowerPoint</Application>
  <PresentationFormat>Widescreen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Book Antiqua</vt:lpstr>
      <vt:lpstr>Chiller</vt:lpstr>
      <vt:lpstr>Garamond</vt:lpstr>
      <vt:lpstr>Times New Roman</vt:lpstr>
      <vt:lpstr>Wingdings</vt:lpstr>
      <vt:lpstr>Organic</vt:lpstr>
      <vt:lpstr>Database System</vt:lpstr>
      <vt:lpstr>Outline</vt:lpstr>
      <vt:lpstr>Referensi</vt:lpstr>
      <vt:lpstr>PowerPoint Presentation</vt:lpstr>
      <vt:lpstr>PowerPoint Presentation</vt:lpstr>
      <vt:lpstr>PowerPoint Presentation</vt:lpstr>
      <vt:lpstr>Sistem Basis Data</vt:lpstr>
      <vt:lpstr>Sistem Basis Data</vt:lpstr>
      <vt:lpstr>PowerPoint Presentation</vt:lpstr>
      <vt:lpstr>Redundansi</vt:lpstr>
      <vt:lpstr>PowerPoint Presentation</vt:lpstr>
      <vt:lpstr>Komponen Sistem Basis Data</vt:lpstr>
      <vt:lpstr>Abstraksi Data</vt:lpstr>
      <vt:lpstr>PowerPoint Presentation</vt:lpstr>
      <vt:lpstr>Language</vt:lpstr>
      <vt:lpstr>Pertemuan Selanjutnya</vt:lpstr>
    </vt:vector>
  </TitlesOfParts>
  <Company>PERSONAL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</dc:title>
  <dc:creator>W8</dc:creator>
  <cp:lastModifiedBy>W8</cp:lastModifiedBy>
  <cp:revision>28</cp:revision>
  <dcterms:created xsi:type="dcterms:W3CDTF">2017-03-22T12:22:44Z</dcterms:created>
  <dcterms:modified xsi:type="dcterms:W3CDTF">2018-02-20T01:55:01Z</dcterms:modified>
</cp:coreProperties>
</file>