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311" r:id="rId3"/>
    <p:sldId id="319" r:id="rId4"/>
    <p:sldId id="312" r:id="rId5"/>
    <p:sldId id="313" r:id="rId6"/>
    <p:sldId id="314" r:id="rId7"/>
    <p:sldId id="315" r:id="rId8"/>
    <p:sldId id="316" r:id="rId9"/>
    <p:sldId id="317" r:id="rId10"/>
    <p:sldId id="320" r:id="rId11"/>
    <p:sldId id="330" r:id="rId12"/>
    <p:sldId id="321" r:id="rId13"/>
    <p:sldId id="331" r:id="rId14"/>
    <p:sldId id="322" r:id="rId15"/>
    <p:sldId id="332" r:id="rId16"/>
    <p:sldId id="323" r:id="rId17"/>
    <p:sldId id="333" r:id="rId18"/>
    <p:sldId id="336" r:id="rId19"/>
    <p:sldId id="337" r:id="rId20"/>
    <p:sldId id="338" r:id="rId21"/>
    <p:sldId id="324" r:id="rId22"/>
    <p:sldId id="325" r:id="rId23"/>
    <p:sldId id="326" r:id="rId24"/>
    <p:sldId id="327" r:id="rId25"/>
    <p:sldId id="328" r:id="rId26"/>
    <p:sldId id="334" r:id="rId27"/>
    <p:sldId id="329" r:id="rId28"/>
    <p:sldId id="318" r:id="rId29"/>
    <p:sldId id="307" r:id="rId30"/>
    <p:sldId id="270" r:id="rId31"/>
  </p:sldIdLst>
  <p:sldSz cx="12192000" cy="6858000"/>
  <p:notesSz cx="6858000" cy="9144000"/>
  <p:embeddedFontLs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MODEL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Sistem Basis Data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Satu ke Satu (One to One)</a:t>
            </a:r>
            <a:endParaRPr lang="id-ID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Hubungan satu entity dengan satu entity </a:t>
            </a:r>
            <a:r>
              <a:rPr lang="id-ID" sz="2800" dirty="0" smtClean="0"/>
              <a:t>(setiap entitas pada himpunan X berhubungan dengan paling banyak dengan satu entitas pada himpunan entitas Y dan begitu juga sebaliknya setiap entitas pada himpunan entitas Y berhubungan dengan paling banyak dengan satu entitas pada himpunan entitas X</a:t>
            </a:r>
            <a:r>
              <a:rPr lang="id-ID" sz="2800" dirty="0"/>
              <a:t>)</a:t>
            </a:r>
          </a:p>
          <a:p>
            <a:endParaRPr lang="id-ID" sz="2800" dirty="0"/>
          </a:p>
          <a:p>
            <a:endParaRPr lang="id-ID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32" y="4274344"/>
            <a:ext cx="4530419" cy="2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One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14525"/>
            <a:ext cx="10401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Satu Ke Banyak (One to Many)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Hubungan satu entity dengan banyak entity </a:t>
            </a:r>
            <a:r>
              <a:rPr lang="id-ID" sz="2800" dirty="0" smtClean="0"/>
              <a:t>(setiap entitas pada himpunan entitas X berhubungan dengan banyak entitas pada himpunan entitas Y</a:t>
            </a:r>
            <a:r>
              <a:rPr lang="id-ID" sz="2800" dirty="0"/>
              <a:t>, </a:t>
            </a:r>
            <a:r>
              <a:rPr lang="id-ID" sz="2800" dirty="0" smtClean="0"/>
              <a:t>tetapi tidak sebaliknya</a:t>
            </a:r>
            <a:r>
              <a:rPr lang="id-ID" sz="2800" dirty="0"/>
              <a:t>, </a:t>
            </a:r>
            <a:r>
              <a:rPr lang="id-ID" sz="2800" dirty="0" smtClean="0"/>
              <a:t>dimana setiap entitas pada himpunan entitas Y berhubungan dengan paling banyak dengan satu entitas pada himpunan entitas X</a:t>
            </a:r>
            <a:r>
              <a:rPr lang="id-ID" sz="2800" dirty="0"/>
              <a:t>)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06" y="4085389"/>
            <a:ext cx="4321419" cy="26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One to Many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6" y="2088666"/>
            <a:ext cx="10391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Banyak ke Satu (Many to One)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Hubungan banyak entity dengan satu entity </a:t>
            </a:r>
            <a:r>
              <a:rPr lang="id-ID" sz="2800" dirty="0" smtClean="0"/>
              <a:t>(setiap entitas pada himpunan entitas X berhubungan dengan paling banyak dengan satu entitas pada himpunan entitas Y</a:t>
            </a:r>
            <a:r>
              <a:rPr lang="id-ID" sz="2800" dirty="0"/>
              <a:t>, </a:t>
            </a:r>
            <a:r>
              <a:rPr lang="id-ID" sz="2800" dirty="0" smtClean="0"/>
              <a:t>tetapi tidak sebaliknya dimana setiap entitas pada himpunan Y berhubungan dengan banyak entitas pada himpunan entitas X</a:t>
            </a:r>
            <a:r>
              <a:rPr lang="id-ID" sz="2800" dirty="0"/>
              <a:t>)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86" y="4107818"/>
            <a:ext cx="4166540" cy="26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One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98179"/>
            <a:ext cx="10525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Banyak ke Banyak (Many to Many)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Hubungan banyak entity dengan banyak entity </a:t>
            </a:r>
            <a:r>
              <a:rPr lang="id-ID" sz="2800" dirty="0" smtClean="0"/>
              <a:t>(setiap entitas pada himpunan entitas X dapat berhubungan dengan banyak entitas pada himpunan entitas Y dan begitu juga sebaliknya setiap entitas pada himpunan entitas Y dapat berhubungan dengan banyak entitas pada himpunan entitas X</a:t>
            </a:r>
            <a:r>
              <a:rPr lang="id-ID" sz="2800" dirty="0"/>
              <a:t>)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20" y="3956947"/>
            <a:ext cx="4464158" cy="27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Many to Many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627"/>
            <a:ext cx="10578003" cy="41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id-ID" sz="2600" dirty="0" err="1"/>
              <a:t>Penggunaan</a:t>
            </a:r>
            <a:r>
              <a:rPr lang="en-US" altLang="id-ID" sz="2600" dirty="0"/>
              <a:t> key </a:t>
            </a:r>
            <a:r>
              <a:rPr lang="en-US" altLang="id-ID" sz="2600" dirty="0" err="1"/>
              <a:t>merupakan</a:t>
            </a:r>
            <a:r>
              <a:rPr lang="en-US" altLang="id-ID" sz="2600" dirty="0"/>
              <a:t> </a:t>
            </a:r>
            <a:r>
              <a:rPr lang="en-US" altLang="id-ID" sz="2600" b="1" dirty="0" err="1"/>
              <a:t>cara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untuk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membedakan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suatu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entitas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didalam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himpunan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entitas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dengan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entitas</a:t>
            </a:r>
            <a:r>
              <a:rPr lang="en-US" altLang="id-ID" sz="2600" b="1" dirty="0"/>
              <a:t> lain</a:t>
            </a:r>
            <a:r>
              <a:rPr lang="en-US" altLang="id-ID" sz="2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id-ID" sz="2600" dirty="0"/>
              <a:t>Key </a:t>
            </a:r>
            <a:r>
              <a:rPr lang="en-US" altLang="id-ID" sz="2600" dirty="0" err="1"/>
              <a:t>adalah</a:t>
            </a:r>
            <a:r>
              <a:rPr lang="en-US" altLang="id-ID" sz="2600" dirty="0"/>
              <a:t> </a:t>
            </a:r>
            <a:r>
              <a:rPr lang="en-US" altLang="id-ID" sz="2600" b="1" dirty="0" err="1"/>
              <a:t>satu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atau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gabungan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dari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beberapa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atribut</a:t>
            </a:r>
            <a:r>
              <a:rPr lang="en-US" altLang="id-ID" sz="2600" b="1" dirty="0"/>
              <a:t> yang </a:t>
            </a:r>
            <a:r>
              <a:rPr lang="en-US" altLang="id-ID" sz="2600" b="1" dirty="0" err="1"/>
              <a:t>dapat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membedakan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semua</a:t>
            </a:r>
            <a:r>
              <a:rPr lang="en-US" altLang="id-ID" sz="2600" b="1" dirty="0"/>
              <a:t> row </a:t>
            </a:r>
            <a:r>
              <a:rPr lang="en-US" altLang="id-ID" sz="2600" b="1" dirty="0" err="1"/>
              <a:t>dalam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relasi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secara</a:t>
            </a:r>
            <a:r>
              <a:rPr lang="en-US" altLang="id-ID" sz="2600" b="1" dirty="0"/>
              <a:t> </a:t>
            </a:r>
            <a:r>
              <a:rPr lang="en-US" altLang="id-ID" sz="2600" b="1" dirty="0" err="1"/>
              <a:t>unik</a:t>
            </a:r>
            <a:r>
              <a:rPr lang="en-US" altLang="id-ID" sz="2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id-ID" sz="2600" dirty="0"/>
              <a:t>3 </a:t>
            </a:r>
            <a:r>
              <a:rPr lang="en-US" altLang="id-ID" sz="2600" dirty="0" err="1"/>
              <a:t>Macam</a:t>
            </a:r>
            <a:r>
              <a:rPr lang="en-US" altLang="id-ID" sz="2600" dirty="0"/>
              <a:t>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Super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Candidate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2200" i="1" dirty="0"/>
              <a:t>Primary Key</a:t>
            </a:r>
          </a:p>
          <a:p>
            <a:pPr algn="just">
              <a:lnSpc>
                <a:spcPct val="90000"/>
              </a:lnSpc>
            </a:pPr>
            <a:endParaRPr lang="en-US" altLang="id-ID" sz="2600" i="1" dirty="0"/>
          </a:p>
          <a:p>
            <a:endParaRPr lang="id-ID" sz="2800" dirty="0" smtClean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546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 Key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id-ID" sz="2200" b="1" dirty="0"/>
              <a:t>Super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1800" dirty="0" err="1"/>
              <a:t>Satu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atau</a:t>
            </a:r>
            <a:r>
              <a:rPr lang="en-US" altLang="id-ID" sz="1800" dirty="0"/>
              <a:t> </a:t>
            </a:r>
            <a:r>
              <a:rPr lang="en-US" altLang="id-ID" sz="1800" dirty="0" err="1"/>
              <a:t>lebih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atribut</a:t>
            </a:r>
            <a:r>
              <a:rPr lang="en-US" altLang="id-ID" sz="1800" dirty="0"/>
              <a:t> (</a:t>
            </a:r>
            <a:r>
              <a:rPr lang="en-US" altLang="id-ID" sz="1800" dirty="0" err="1"/>
              <a:t>kumpulan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atribut</a:t>
            </a:r>
            <a:r>
              <a:rPr lang="en-US" altLang="id-ID" sz="1800" dirty="0"/>
              <a:t>) yang </a:t>
            </a:r>
            <a:r>
              <a:rPr lang="en-US" altLang="id-ID" sz="1800" dirty="0" err="1"/>
              <a:t>dapat</a:t>
            </a:r>
            <a:r>
              <a:rPr lang="en-US" altLang="id-ID" sz="1800" dirty="0"/>
              <a:t> </a:t>
            </a:r>
            <a:r>
              <a:rPr lang="en-US" altLang="id-ID" sz="1800" dirty="0" err="1"/>
              <a:t>membedakan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satiap</a:t>
            </a:r>
            <a:r>
              <a:rPr lang="en-US" altLang="id-ID" sz="1800" dirty="0"/>
              <a:t> </a:t>
            </a:r>
            <a:r>
              <a:rPr lang="en-US" altLang="id-ID" sz="1800" dirty="0" err="1"/>
              <a:t>baris</a:t>
            </a:r>
            <a:r>
              <a:rPr lang="en-US" altLang="id-ID" sz="1800" dirty="0"/>
              <a:t> data </a:t>
            </a:r>
            <a:r>
              <a:rPr lang="en-US" altLang="id-ID" sz="1800" dirty="0" err="1"/>
              <a:t>dalam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sebuah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relasi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secara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unik</a:t>
            </a:r>
            <a:r>
              <a:rPr lang="en-US" altLang="id-ID" sz="1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id-ID" sz="2200" b="1" dirty="0"/>
              <a:t>Candidate Key</a:t>
            </a:r>
          </a:p>
          <a:p>
            <a:pPr lvl="1" algn="just">
              <a:lnSpc>
                <a:spcPct val="90000"/>
              </a:lnSpc>
            </a:pPr>
            <a:r>
              <a:rPr lang="sv-SE" altLang="id-ID" sz="1800" dirty="0"/>
              <a:t>Kumpulan atribut minimal yang dapat membedakan setiap baris data dalam sebuah relasi secara unik.</a:t>
            </a:r>
            <a:endParaRPr lang="en-US" altLang="id-ID" sz="1800" dirty="0"/>
          </a:p>
          <a:p>
            <a:pPr algn="just">
              <a:lnSpc>
                <a:spcPct val="90000"/>
              </a:lnSpc>
            </a:pPr>
            <a:r>
              <a:rPr lang="en-US" altLang="id-ID" sz="2200" b="1" dirty="0"/>
              <a:t>Primary Key</a:t>
            </a:r>
          </a:p>
          <a:p>
            <a:pPr lvl="1" algn="just">
              <a:lnSpc>
                <a:spcPct val="90000"/>
              </a:lnSpc>
            </a:pPr>
            <a:r>
              <a:rPr lang="en-US" altLang="id-ID" sz="1800" dirty="0" err="1"/>
              <a:t>Merupakan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salah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satu</a:t>
            </a:r>
            <a:r>
              <a:rPr lang="en-US" altLang="id-ID" sz="1800" dirty="0"/>
              <a:t> </a:t>
            </a:r>
            <a:r>
              <a:rPr lang="en-US" altLang="id-ID" sz="1800" dirty="0" err="1"/>
              <a:t>dari</a:t>
            </a:r>
            <a:r>
              <a:rPr lang="en-US" altLang="id-ID" sz="1800" dirty="0"/>
              <a:t> candidate key yang </a:t>
            </a:r>
            <a:r>
              <a:rPr lang="en-US" altLang="id-ID" sz="1800" dirty="0" err="1"/>
              <a:t>terpilih</a:t>
            </a:r>
            <a:endParaRPr lang="en-US" altLang="id-ID" sz="1800" dirty="0"/>
          </a:p>
          <a:p>
            <a:pPr lvl="1" algn="just">
              <a:lnSpc>
                <a:spcPct val="90000"/>
              </a:lnSpc>
            </a:pPr>
            <a:r>
              <a:rPr lang="en-US" altLang="id-ID" sz="2000" dirty="0" err="1"/>
              <a:t>Alasan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pemilihan</a:t>
            </a:r>
            <a:r>
              <a:rPr lang="en-US" altLang="id-ID" sz="2000" dirty="0"/>
              <a:t> primary key</a:t>
            </a:r>
          </a:p>
          <a:p>
            <a:pPr lvl="2" algn="just">
              <a:lnSpc>
                <a:spcPct val="90000"/>
              </a:lnSpc>
            </a:pPr>
            <a:r>
              <a:rPr lang="en-US" altLang="id-ID" sz="1800" dirty="0" err="1"/>
              <a:t>Lebih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sering</a:t>
            </a:r>
            <a:r>
              <a:rPr lang="en-US" altLang="id-ID" sz="1800" dirty="0"/>
              <a:t> di </a:t>
            </a:r>
            <a:r>
              <a:rPr lang="en-US" altLang="id-ID" sz="1800" dirty="0" err="1"/>
              <a:t>jadikan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acuan</a:t>
            </a:r>
            <a:endParaRPr lang="en-US" altLang="id-ID" sz="1800" dirty="0"/>
          </a:p>
          <a:p>
            <a:pPr lvl="2" algn="just">
              <a:lnSpc>
                <a:spcPct val="90000"/>
              </a:lnSpc>
            </a:pPr>
            <a:r>
              <a:rPr lang="en-US" altLang="id-ID" sz="1800" dirty="0" err="1"/>
              <a:t>Lebih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ringkas</a:t>
            </a:r>
            <a:endParaRPr lang="en-US" altLang="id-ID" sz="1800" dirty="0"/>
          </a:p>
          <a:p>
            <a:pPr lvl="2" algn="just">
              <a:lnSpc>
                <a:spcPct val="90000"/>
              </a:lnSpc>
            </a:pPr>
            <a:r>
              <a:rPr lang="en-US" altLang="id-ID" sz="1800" dirty="0" err="1"/>
              <a:t>Jaminan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keunikan</a:t>
            </a:r>
            <a:r>
              <a:rPr lang="en-US" altLang="id-ID" sz="1800" dirty="0"/>
              <a:t> key </a:t>
            </a:r>
            <a:r>
              <a:rPr lang="en-US" altLang="id-ID" sz="1800" dirty="0" err="1"/>
              <a:t>lebih</a:t>
            </a:r>
            <a:r>
              <a:rPr lang="en-US" altLang="id-ID" sz="1800" dirty="0"/>
              <a:t> </a:t>
            </a:r>
            <a:r>
              <a:rPr lang="en-US" altLang="id-ID" sz="1800" dirty="0" err="1"/>
              <a:t>baik</a:t>
            </a:r>
            <a:endParaRPr lang="en-US" altLang="id-ID" sz="1700" i="1" dirty="0"/>
          </a:p>
          <a:p>
            <a:pPr marL="0" indent="0">
              <a:buNone/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8447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Data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800" dirty="0"/>
              <a:t>Kumpulan </a:t>
            </a:r>
            <a:r>
              <a:rPr lang="sv-SE" sz="2800" dirty="0" smtClean="0"/>
              <a:t>perangkat</a:t>
            </a:r>
            <a:r>
              <a:rPr lang="id-ID" sz="2800" dirty="0" smtClean="0"/>
              <a:t> </a:t>
            </a:r>
            <a:r>
              <a:rPr lang="sv-SE" sz="2800" dirty="0" smtClean="0"/>
              <a:t>konseptual</a:t>
            </a:r>
            <a:r>
              <a:rPr lang="id-ID" sz="2800" dirty="0" smtClean="0"/>
              <a:t> </a:t>
            </a:r>
            <a:r>
              <a:rPr lang="sv-SE" sz="2800" dirty="0" smtClean="0"/>
              <a:t>untuk</a:t>
            </a:r>
            <a:r>
              <a:rPr lang="id-ID" sz="2800" dirty="0" smtClean="0"/>
              <a:t> </a:t>
            </a:r>
            <a:r>
              <a:rPr lang="sv-SE" sz="2800" dirty="0" smtClean="0"/>
              <a:t>menggambarkan</a:t>
            </a:r>
            <a:r>
              <a:rPr lang="id-ID" sz="2800" dirty="0" smtClean="0"/>
              <a:t> </a:t>
            </a:r>
            <a:r>
              <a:rPr lang="sv-SE" sz="2800" dirty="0" smtClean="0"/>
              <a:t>data</a:t>
            </a:r>
            <a:r>
              <a:rPr lang="sv-SE" sz="2800" dirty="0"/>
              <a:t>, </a:t>
            </a:r>
            <a:r>
              <a:rPr lang="sv-SE" sz="2800" dirty="0" smtClean="0"/>
              <a:t>hubungan</a:t>
            </a:r>
            <a:r>
              <a:rPr lang="id-ID" sz="2800" dirty="0" smtClean="0"/>
              <a:t> </a:t>
            </a:r>
            <a:r>
              <a:rPr lang="sv-SE" sz="2800" dirty="0" smtClean="0"/>
              <a:t>data</a:t>
            </a:r>
            <a:r>
              <a:rPr lang="sv-SE" sz="2800" dirty="0"/>
              <a:t>, semantic (makna) data </a:t>
            </a:r>
            <a:r>
              <a:rPr lang="sv-SE" sz="2800" dirty="0" smtClean="0"/>
              <a:t>dan</a:t>
            </a:r>
            <a:r>
              <a:rPr lang="id-ID" sz="2800" dirty="0" smtClean="0"/>
              <a:t> </a:t>
            </a:r>
            <a:r>
              <a:rPr lang="sv-SE" sz="2800" dirty="0" smtClean="0"/>
              <a:t>batasan</a:t>
            </a:r>
            <a:r>
              <a:rPr lang="id-ID" sz="2800" dirty="0" smtClean="0"/>
              <a:t> </a:t>
            </a:r>
            <a:r>
              <a:rPr lang="sv-SE" sz="2800" dirty="0" smtClean="0"/>
              <a:t>data</a:t>
            </a:r>
            <a:endParaRPr lang="sv-SE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2144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id-ID" sz="2800" b="1" dirty="0"/>
              <a:t>Super Key</a:t>
            </a:r>
          </a:p>
          <a:p>
            <a:pPr lvl="1" algn="just">
              <a:lnSpc>
                <a:spcPct val="80000"/>
              </a:lnSpc>
            </a:pPr>
            <a:r>
              <a:rPr lang="en-US" altLang="id-ID" sz="2000" dirty="0" err="1"/>
              <a:t>Cth</a:t>
            </a:r>
            <a:r>
              <a:rPr lang="en-US" altLang="id-ID" sz="2000" dirty="0"/>
              <a:t> </a:t>
            </a:r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alamat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kota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alamat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nama</a:t>
            </a:r>
            <a:endParaRPr lang="en-US" altLang="id-ID" sz="1800" dirty="0"/>
          </a:p>
          <a:p>
            <a:pPr lvl="2" algn="just">
              <a:lnSpc>
                <a:spcPct val="80000"/>
              </a:lnSpc>
            </a:pPr>
            <a:r>
              <a:rPr lang="en-US" altLang="id-ID" sz="1800" dirty="0" err="1"/>
              <a:t>Nim</a:t>
            </a:r>
            <a:r>
              <a:rPr lang="en-US" altLang="id-ID" sz="18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altLang="id-ID" sz="2800" b="1" dirty="0"/>
              <a:t>Candidate Key</a:t>
            </a:r>
          </a:p>
          <a:p>
            <a:pPr lvl="1" algn="just">
              <a:lnSpc>
                <a:spcPct val="80000"/>
              </a:lnSpc>
            </a:pPr>
            <a:r>
              <a:rPr lang="en-US" altLang="id-ID" sz="2000" dirty="0" err="1"/>
              <a:t>Cth</a:t>
            </a:r>
            <a:endParaRPr lang="en-US" altLang="id-ID" sz="2000" dirty="0"/>
          </a:p>
          <a:p>
            <a:pPr lvl="2" algn="just">
              <a:lnSpc>
                <a:spcPct val="80000"/>
              </a:lnSpc>
            </a:pPr>
            <a:r>
              <a:rPr lang="en-US" altLang="id-ID" sz="2000" dirty="0" err="1"/>
              <a:t>Nim</a:t>
            </a:r>
            <a:endParaRPr lang="en-US" altLang="id-ID" sz="2000" dirty="0"/>
          </a:p>
          <a:p>
            <a:pPr algn="just">
              <a:lnSpc>
                <a:spcPct val="80000"/>
              </a:lnSpc>
            </a:pPr>
            <a:r>
              <a:rPr lang="en-US" altLang="id-ID" sz="2800" b="1" dirty="0"/>
              <a:t>Primary Key</a:t>
            </a:r>
          </a:p>
          <a:p>
            <a:pPr lvl="1" algn="just">
              <a:lnSpc>
                <a:spcPct val="80000"/>
              </a:lnSpc>
            </a:pPr>
            <a:r>
              <a:rPr lang="en-US" altLang="id-ID" sz="2400" dirty="0" err="1"/>
              <a:t>Cth</a:t>
            </a:r>
            <a:endParaRPr lang="en-US" altLang="id-ID" sz="2400" dirty="0"/>
          </a:p>
          <a:p>
            <a:pPr lvl="2" algn="just">
              <a:lnSpc>
                <a:spcPct val="80000"/>
              </a:lnSpc>
            </a:pPr>
            <a:r>
              <a:rPr lang="en-US" altLang="id-ID" sz="2000" dirty="0" err="1"/>
              <a:t>Nim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4418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E-R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Mengidentifikasi dan menetapkan seluruh himpunan </a:t>
            </a:r>
            <a:r>
              <a:rPr lang="id-ID" sz="2800" b="1" dirty="0" smtClean="0"/>
              <a:t>entitas </a:t>
            </a:r>
            <a:r>
              <a:rPr lang="id-ID" sz="2800" dirty="0" smtClean="0"/>
              <a:t>yang akan terlibat</a:t>
            </a:r>
            <a:endParaRPr lang="id-ID" sz="2800" dirty="0"/>
          </a:p>
          <a:p>
            <a:r>
              <a:rPr lang="id-ID" sz="2800" dirty="0" smtClean="0"/>
              <a:t>Menentukan </a:t>
            </a:r>
            <a:r>
              <a:rPr lang="id-ID" sz="2800" b="1" dirty="0" smtClean="0"/>
              <a:t>atribut-atribut key </a:t>
            </a:r>
            <a:r>
              <a:rPr lang="id-ID" sz="2800" dirty="0" smtClean="0"/>
              <a:t>dari masing-masing himpunan entitas</a:t>
            </a:r>
            <a:endParaRPr lang="id-ID" sz="2800" dirty="0"/>
          </a:p>
          <a:p>
            <a:r>
              <a:rPr lang="id-ID" sz="2800" dirty="0" smtClean="0"/>
              <a:t>Mengidentifikasi dan menetapkan seluruh himpunan </a:t>
            </a:r>
            <a:r>
              <a:rPr lang="id-ID" sz="2800" b="1" dirty="0" smtClean="0"/>
              <a:t>relasi </a:t>
            </a:r>
            <a:r>
              <a:rPr lang="id-ID" sz="2800" dirty="0" smtClean="0"/>
              <a:t>di antara himpunan entitas – himpunan entititas yang ada </a:t>
            </a:r>
            <a:r>
              <a:rPr lang="id-ID" sz="2800" b="1" dirty="0" smtClean="0"/>
              <a:t>beserta foreign-key</a:t>
            </a:r>
            <a:r>
              <a:rPr lang="id-ID" sz="2800" dirty="0" smtClean="0"/>
              <a:t>nya</a:t>
            </a:r>
            <a:endParaRPr lang="id-ID" sz="2800" dirty="0"/>
          </a:p>
          <a:p>
            <a:r>
              <a:rPr lang="id-ID" sz="2800" dirty="0" smtClean="0"/>
              <a:t>Menentukan derajat / </a:t>
            </a:r>
            <a:r>
              <a:rPr lang="id-ID" sz="2800" b="1" dirty="0" smtClean="0"/>
              <a:t>kardinalitas relasi </a:t>
            </a:r>
            <a:r>
              <a:rPr lang="id-ID" sz="2800" dirty="0" smtClean="0"/>
              <a:t>untuk setiap himpunan relasi</a:t>
            </a:r>
            <a:endParaRPr lang="id-ID" sz="2800" dirty="0"/>
          </a:p>
          <a:p>
            <a:r>
              <a:rPr lang="id-ID" sz="2800" dirty="0" smtClean="0"/>
              <a:t>Melengkapi himpunan entitas dan himpunan relasi dengan </a:t>
            </a:r>
            <a:r>
              <a:rPr lang="id-ID" sz="2800" b="1" dirty="0" smtClean="0"/>
              <a:t>atribut-atribut deskriptif </a:t>
            </a:r>
            <a:r>
              <a:rPr lang="id-ID" sz="2800" dirty="0" smtClean="0"/>
              <a:t>(non </a:t>
            </a:r>
            <a:r>
              <a:rPr lang="id-ID" sz="2800" dirty="0"/>
              <a:t>key)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864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Kamus Data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Berisi daftar atribut yang diapit kurang kurawal</a:t>
            </a:r>
            <a:r>
              <a:rPr lang="id-ID" sz="2800" dirty="0"/>
              <a:t>. </a:t>
            </a:r>
            <a:r>
              <a:rPr lang="id-ID" sz="2800" dirty="0" smtClean="0"/>
              <a:t>Atribut yang berfungsi sebagai </a:t>
            </a:r>
            <a:r>
              <a:rPr lang="id-ID" sz="2800" i="1" dirty="0" smtClean="0"/>
              <a:t>key </a:t>
            </a:r>
            <a:r>
              <a:rPr lang="id-ID" sz="2800" dirty="0" smtClean="0"/>
              <a:t>juga dibedakan dengan atribut yang bukan key dengan menggaris bawahiatribut tersebut</a:t>
            </a:r>
            <a:r>
              <a:rPr lang="id-ID" sz="2800" dirty="0"/>
              <a:t>.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1377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4161182"/>
            <a:ext cx="10916478" cy="269681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Mahasiswa = </a:t>
            </a:r>
            <a:r>
              <a:rPr lang="id-ID" sz="2800" dirty="0"/>
              <a:t>{</a:t>
            </a:r>
            <a:r>
              <a:rPr lang="id-ID" sz="2800" u="sng" dirty="0"/>
              <a:t>nim</a:t>
            </a:r>
            <a:r>
              <a:rPr lang="id-ID" sz="2800" dirty="0"/>
              <a:t>, nama_mhs, alamat, tgl_lhr}</a:t>
            </a:r>
          </a:p>
          <a:p>
            <a:r>
              <a:rPr lang="id-ID" sz="2800" dirty="0" smtClean="0"/>
              <a:t>matakuliah</a:t>
            </a:r>
            <a:r>
              <a:rPr lang="id-ID" sz="2800" dirty="0"/>
              <a:t>= {</a:t>
            </a:r>
            <a:r>
              <a:rPr lang="id-ID" sz="2800" u="sng" dirty="0"/>
              <a:t>kode_kul</a:t>
            </a:r>
            <a:r>
              <a:rPr lang="id-ID" sz="2800" dirty="0"/>
              <a:t>, nama, sks}</a:t>
            </a:r>
          </a:p>
          <a:p>
            <a:r>
              <a:rPr lang="id-ID" sz="2800" dirty="0" smtClean="0"/>
              <a:t>dosen</a:t>
            </a:r>
            <a:r>
              <a:rPr lang="id-ID" sz="2800" dirty="0"/>
              <a:t>= {</a:t>
            </a:r>
            <a:r>
              <a:rPr lang="id-ID" sz="2800" u="sng" dirty="0"/>
              <a:t>kode_dos</a:t>
            </a:r>
            <a:r>
              <a:rPr lang="id-ID" sz="2800" dirty="0"/>
              <a:t>, nama_dos, alamat_dos}</a:t>
            </a:r>
          </a:p>
          <a:p>
            <a:r>
              <a:rPr lang="id-ID" sz="2800" dirty="0" smtClean="0"/>
              <a:t>mempelajari</a:t>
            </a:r>
            <a:r>
              <a:rPr lang="id-ID" sz="2800" dirty="0"/>
              <a:t>= {</a:t>
            </a:r>
            <a:r>
              <a:rPr lang="id-ID" sz="2800" u="sng" dirty="0"/>
              <a:t>nim</a:t>
            </a:r>
            <a:r>
              <a:rPr lang="id-ID" sz="2800" dirty="0"/>
              <a:t>, kode_kul}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92" y="2148077"/>
            <a:ext cx="8284608" cy="17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Entity Set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Strong Entity Sets</a:t>
            </a:r>
          </a:p>
          <a:p>
            <a:r>
              <a:rPr lang="id-ID" sz="2800" dirty="0" smtClean="0"/>
              <a:t>Weak Entity Sets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4246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Weak Entity Sets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Berisi entitas–entitas yang kemunculannya tergantung pada eksistensinya dalam sebuah relasi terhadap entitas lain </a:t>
            </a:r>
            <a:r>
              <a:rPr lang="id-ID" sz="2800" dirty="0"/>
              <a:t>(</a:t>
            </a:r>
            <a:r>
              <a:rPr lang="id-ID" sz="2800" i="1" dirty="0"/>
              <a:t>strong entity</a:t>
            </a:r>
            <a:r>
              <a:rPr lang="id-ID" sz="2800" dirty="0"/>
              <a:t>)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2" y="3452415"/>
            <a:ext cx="4912521" cy="1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Weak Entity Sets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461"/>
            <a:ext cx="10386391" cy="43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8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Spesialisasi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Pemisahan entitas bisa dilakukan</a:t>
            </a:r>
            <a:r>
              <a:rPr lang="id-ID" sz="2800" dirty="0"/>
              <a:t>, </a:t>
            </a:r>
            <a:r>
              <a:rPr lang="id-ID" sz="2800" dirty="0" smtClean="0"/>
              <a:t>jika dimulai dari sebuah himpunan entitas lalu kemudian melakukan pengelompokan yang melahirkan himpunan entitas baru (proses </a:t>
            </a:r>
            <a:r>
              <a:rPr lang="id-ID" sz="2800" i="1" dirty="0" smtClean="0"/>
              <a:t>top </a:t>
            </a:r>
            <a:r>
              <a:rPr lang="id-ID" sz="2800" i="1" dirty="0"/>
              <a:t>down</a:t>
            </a:r>
            <a:r>
              <a:rPr lang="id-ID" sz="2800" dirty="0"/>
              <a:t>)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35" y="3491344"/>
            <a:ext cx="7295930" cy="3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Generalisasi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Entitas mahasiswa sebenarnya dapat dibagi menjadi dua kelompok</a:t>
            </a:r>
            <a:r>
              <a:rPr lang="id-ID" sz="2800" dirty="0"/>
              <a:t>, </a:t>
            </a:r>
            <a:r>
              <a:rPr lang="id-ID" sz="2800" dirty="0" smtClean="0"/>
              <a:t>yaitu mahasiswa S1 dan D3</a:t>
            </a:r>
            <a:r>
              <a:rPr lang="id-ID" sz="2800" dirty="0"/>
              <a:t>. </a:t>
            </a:r>
            <a:r>
              <a:rPr lang="id-ID" sz="2800" dirty="0" smtClean="0"/>
              <a:t>Tetapi pengelompokan ini tidak dipertegas dengan adanya perbedaan atribut</a:t>
            </a:r>
            <a:r>
              <a:rPr lang="id-ID" sz="2800" dirty="0"/>
              <a:t>. </a:t>
            </a:r>
            <a:r>
              <a:rPr lang="id-ID" sz="2800" dirty="0" smtClean="0"/>
              <a:t>Karena tidak tegasnya perbedaan atribut dari dua kelompok</a:t>
            </a:r>
            <a:r>
              <a:rPr lang="id-ID" sz="2800" dirty="0"/>
              <a:t>, </a:t>
            </a:r>
            <a:r>
              <a:rPr lang="id-ID" sz="2800" dirty="0" smtClean="0"/>
              <a:t>maka kelompok–kelompok entitas tersebut akan disatukan dalam sebuah himpunan entitas dengan atribut–atribut yang </a:t>
            </a:r>
            <a:r>
              <a:rPr lang="id-ID" sz="2800" dirty="0"/>
              <a:t>sama.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62" y="4274344"/>
            <a:ext cx="5349219" cy="23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Agregasi</a:t>
            </a:r>
            <a:endParaRPr lang="id-ID" dirty="0"/>
          </a:p>
        </p:txBody>
      </p:sp>
      <p:sp>
        <p:nvSpPr>
          <p:cNvPr id="3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Sebuah relasi terbentuk tidak hanya dari entitas tapi juga mengandung unsur dari relasi lain</a:t>
            </a:r>
            <a:endParaRPr lang="id-ID" sz="2800" dirty="0"/>
          </a:p>
          <a:p>
            <a:endParaRPr lang="id-ID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1" y="2622465"/>
            <a:ext cx="5983908" cy="41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Model Data</a:t>
            </a:r>
            <a:endParaRPr lang="id-ID" dirty="0"/>
          </a:p>
        </p:txBody>
      </p:sp>
      <p:sp>
        <p:nvSpPr>
          <p:cNvPr id="3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b="1" dirty="0" smtClean="0"/>
              <a:t>Berdasarkan Objek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entity </a:t>
            </a:r>
            <a:r>
              <a:rPr lang="id-ID" sz="2800" i="1" dirty="0"/>
              <a:t>relationship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object </a:t>
            </a:r>
            <a:r>
              <a:rPr lang="id-ID" sz="2800" i="1" dirty="0"/>
              <a:t>oriented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semantic </a:t>
            </a:r>
            <a:r>
              <a:rPr lang="id-ID" sz="2800" i="1" dirty="0"/>
              <a:t>data </a:t>
            </a:r>
            <a:r>
              <a:rPr lang="id-ID" sz="2800" i="1" dirty="0" smtClean="0"/>
              <a:t>model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i="1" dirty="0" smtClean="0"/>
              <a:t>functional </a:t>
            </a:r>
            <a:r>
              <a:rPr lang="id-ID" sz="2800" i="1" dirty="0"/>
              <a:t>data </a:t>
            </a:r>
            <a:r>
              <a:rPr lang="id-ID" sz="2800" i="1" dirty="0" smtClean="0"/>
              <a:t>model</a:t>
            </a:r>
          </a:p>
          <a:p>
            <a:pPr marL="0" indent="0">
              <a:buNone/>
            </a:pPr>
            <a:endParaRPr lang="id-ID" sz="2800" dirty="0"/>
          </a:p>
          <a:p>
            <a:r>
              <a:rPr lang="id-ID" sz="2800" b="1" dirty="0" smtClean="0"/>
              <a:t>Berdasarkan Record </a:t>
            </a:r>
            <a:endParaRPr lang="id-ID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Relational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Hierarchical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 smtClean="0"/>
              <a:t>Network </a:t>
            </a:r>
            <a:r>
              <a:rPr lang="id-ID" sz="2800" dirty="0"/>
              <a:t>Model</a:t>
            </a:r>
            <a:endParaRPr lang="sv-SE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50660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Utama Model E-R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Entitas (</a:t>
            </a:r>
            <a:r>
              <a:rPr lang="id-ID" sz="2800" dirty="0"/>
              <a:t>entity)</a:t>
            </a:r>
          </a:p>
          <a:p>
            <a:r>
              <a:rPr lang="id-ID" sz="2800" dirty="0" smtClean="0"/>
              <a:t>Relasi (relation</a:t>
            </a:r>
            <a:r>
              <a:rPr lang="id-ID" sz="2800" dirty="0"/>
              <a:t>)</a:t>
            </a:r>
          </a:p>
          <a:p>
            <a:r>
              <a:rPr lang="id-ID" sz="2800" dirty="0" smtClean="0"/>
              <a:t>Atribut / property</a:t>
            </a:r>
            <a:endParaRPr lang="id-ID" sz="2800" dirty="0"/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9390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Entitas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Individu yang mewakili sesuatu yang nyata (</a:t>
            </a:r>
            <a:r>
              <a:rPr lang="id-ID" sz="2800" dirty="0"/>
              <a:t>eksistensinya) </a:t>
            </a:r>
            <a:r>
              <a:rPr lang="id-ID" sz="2800" dirty="0" smtClean="0"/>
              <a:t>dan dapat dibedakan dari sesuatu yang </a:t>
            </a:r>
            <a:r>
              <a:rPr lang="id-ID" sz="2800" dirty="0"/>
              <a:t>lain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33" y="2643086"/>
            <a:ext cx="6339982" cy="1184688"/>
          </a:xfrm>
          <a:prstGeom prst="rect">
            <a:avLst/>
          </a:prstGeom>
        </p:spPr>
      </p:pic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448878" y="3780788"/>
            <a:ext cx="6019800" cy="2209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id-ID" sz="2000">
              <a:latin typeface="Comic Sans MS" panose="030F0702030302020204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79" y="4542788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34678" y="5304789"/>
            <a:ext cx="1075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altLang="id-ID" sz="2000" dirty="0" smtClean="0">
                <a:latin typeface="Comic Sans MS" panose="030F0702030302020204" pitchFamily="66" charset="0"/>
              </a:rPr>
              <a:t>Sukijan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9" y="4923788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33292" y="4374514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>
                <a:latin typeface="Comic Sans MS" panose="030F0702030302020204" pitchFamily="66" charset="0"/>
              </a:rPr>
              <a:t>   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Sumijan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79" y="4542788"/>
            <a:ext cx="568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030278" y="5304789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>
                <a:latin typeface="Comic Sans MS" panose="030F0702030302020204" pitchFamily="66" charset="0"/>
              </a:rPr>
              <a:t>   </a:t>
            </a:r>
            <a:r>
              <a:rPr lang="id-ID" altLang="id-ID" sz="2000" dirty="0" smtClean="0">
                <a:latin typeface="Comic Sans MS" panose="030F0702030302020204" pitchFamily="66" charset="0"/>
              </a:rPr>
              <a:t>Sudirman</a:t>
            </a:r>
            <a:endParaRPr lang="en-US" altLang="id-ID" sz="2000" dirty="0">
              <a:latin typeface="Comic Sans MS" panose="030F0702030302020204" pitchFamily="66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192078" y="5990588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734878" y="63715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dirty="0" err="1">
                <a:latin typeface="Times New Roman" panose="02020603050405020304" pitchFamily="18" charset="0"/>
              </a:rPr>
              <a:t>Mahasiswa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3525078" y="4999988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58279" y="5533389"/>
            <a:ext cx="175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Comic Sans MS" panose="030F0702030302020204" pitchFamily="66" charset="0"/>
              </a:rPr>
              <a:t>entitas orang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7944678" y="4085588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706679" y="3704589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sz="2000" dirty="0" err="1">
                <a:latin typeface="Comic Sans MS" panose="030F0702030302020204" pitchFamily="66" charset="0"/>
              </a:rPr>
              <a:t>Entitas</a:t>
            </a:r>
            <a:r>
              <a:rPr lang="en-US" altLang="id-ID" sz="2000" dirty="0">
                <a:latin typeface="Comic Sans MS" panose="030F0702030302020204" pitchFamily="66" charset="0"/>
              </a:rPr>
              <a:t> orang</a:t>
            </a:r>
          </a:p>
        </p:txBody>
      </p:sp>
    </p:spTree>
    <p:extLst>
      <p:ext uri="{BB962C8B-B14F-4D97-AF65-F5344CB8AC3E}">
        <p14:creationId xmlns:p14="http://schemas.microsoft.com/office/powerpoint/2010/main" val="33311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Relasi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Hubungan yang terjadi antara satu atau lebih entity</a:t>
            </a:r>
            <a:endParaRPr lang="id-ID" sz="2800" dirty="0"/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73" y="2227093"/>
            <a:ext cx="8042236" cy="1578315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17574" y="4874504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Mahasiswa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565374" y="510310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327374" y="4922129"/>
            <a:ext cx="762000" cy="381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mempunyai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060799" y="51316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851374" y="4874504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>
                <a:latin typeface="Times New Roman" panose="02020603050405020304" pitchFamily="18" charset="0"/>
              </a:rPr>
              <a:t>Organisasi</a:t>
            </a:r>
          </a:p>
        </p:txBody>
      </p:sp>
    </p:spTree>
    <p:extLst>
      <p:ext uri="{BB962C8B-B14F-4D97-AF65-F5344CB8AC3E}">
        <p14:creationId xmlns:p14="http://schemas.microsoft.com/office/powerpoint/2010/main" val="38304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Karakteristik dari entity atau relationship </a:t>
            </a:r>
            <a:r>
              <a:rPr lang="id-ID" sz="2800" dirty="0"/>
              <a:t>yang </a:t>
            </a:r>
            <a:r>
              <a:rPr lang="id-ID" sz="2800" dirty="0" smtClean="0"/>
              <a:t>menyediakan penjelasan detail tentang suatu relationship </a:t>
            </a:r>
            <a:r>
              <a:rPr lang="id-ID" sz="2800" dirty="0"/>
              <a:t>tersebut</a:t>
            </a:r>
          </a:p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30" y="2849448"/>
            <a:ext cx="5915139" cy="127249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341144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400" dirty="0" err="1">
                <a:latin typeface="Times New Roman" panose="02020603050405020304" pitchFamily="18" charset="0"/>
              </a:rPr>
              <a:t>Mahasiswa</a:t>
            </a:r>
            <a:endParaRPr lang="en-US" altLang="id-ID" sz="2400" dirty="0">
              <a:latin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248400" y="4960144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29400" y="4807744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#nim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48200" y="511254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52800" y="4883944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nama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5334000" y="4807744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95800" y="4502944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prodi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715000" y="4655344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943600" y="4274344"/>
            <a:ext cx="1600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d-ID" sz="2000">
                <a:latin typeface="Comic Sans MS" panose="030F0702030302020204" pitchFamily="66" charset="0"/>
              </a:rPr>
              <a:t>ipk</a:t>
            </a:r>
          </a:p>
        </p:txBody>
      </p:sp>
    </p:spTree>
    <p:extLst>
      <p:ext uri="{BB962C8B-B14F-4D97-AF65-F5344CB8AC3E}">
        <p14:creationId xmlns:p14="http://schemas.microsoft.com/office/powerpoint/2010/main" val="12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Kardinalitas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Menunjukkan jumlah maksimum entitas yang dapat berelasi dengan entitas pada himpunan entitas yang </a:t>
            </a:r>
            <a:r>
              <a:rPr lang="id-ID" sz="2800" dirty="0"/>
              <a:t>lain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978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Kardinalitas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Satu ke satu (one </a:t>
            </a:r>
            <a:r>
              <a:rPr lang="id-ID" sz="2800" dirty="0"/>
              <a:t>to one)</a:t>
            </a:r>
          </a:p>
          <a:p>
            <a:r>
              <a:rPr lang="id-ID" sz="2800" dirty="0" smtClean="0"/>
              <a:t>Satu ke Banyak (One </a:t>
            </a:r>
            <a:r>
              <a:rPr lang="id-ID" sz="2800" dirty="0"/>
              <a:t>to many)</a:t>
            </a:r>
          </a:p>
          <a:p>
            <a:r>
              <a:rPr lang="id-ID" sz="2800" dirty="0" smtClean="0"/>
              <a:t>Banyak ke satu (Many </a:t>
            </a:r>
            <a:r>
              <a:rPr lang="id-ID" sz="2800" dirty="0"/>
              <a:t>to One)</a:t>
            </a:r>
          </a:p>
          <a:p>
            <a:r>
              <a:rPr lang="id-ID" sz="2800" dirty="0" smtClean="0"/>
              <a:t>Banyak ke Banyak (Many </a:t>
            </a:r>
            <a:r>
              <a:rPr lang="id-ID" sz="2800" dirty="0"/>
              <a:t>to Many)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928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781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Wingdings</vt:lpstr>
      <vt:lpstr>Times New Roman</vt:lpstr>
      <vt:lpstr>Comic Sans MS</vt:lpstr>
      <vt:lpstr>Bebas Neue Bold</vt:lpstr>
      <vt:lpstr>Arial</vt:lpstr>
      <vt:lpstr>Open Sans</vt:lpstr>
      <vt:lpstr>Office Theme</vt:lpstr>
      <vt:lpstr>MODEL DATA</vt:lpstr>
      <vt:lpstr>Model Data</vt:lpstr>
      <vt:lpstr>Kelompok Model Data</vt:lpstr>
      <vt:lpstr>Komponen Utama Model E-R</vt:lpstr>
      <vt:lpstr>Entitas</vt:lpstr>
      <vt:lpstr>Relasi</vt:lpstr>
      <vt:lpstr>Atribut</vt:lpstr>
      <vt:lpstr>Kardinalitas</vt:lpstr>
      <vt:lpstr>Jenis Kardinalitas</vt:lpstr>
      <vt:lpstr>Satu ke Satu (One to One)</vt:lpstr>
      <vt:lpstr>One to One</vt:lpstr>
      <vt:lpstr>Satu Ke Banyak (One to Many)</vt:lpstr>
      <vt:lpstr>One to Many</vt:lpstr>
      <vt:lpstr>Banyak ke Satu (Many to One)</vt:lpstr>
      <vt:lpstr>Many to One</vt:lpstr>
      <vt:lpstr>Banyak ke Banyak (Many to Many)</vt:lpstr>
      <vt:lpstr>Many to Many</vt:lpstr>
      <vt:lpstr>Key</vt:lpstr>
      <vt:lpstr>3 Key</vt:lpstr>
      <vt:lpstr>Contoh</vt:lpstr>
      <vt:lpstr>Diagram E-R</vt:lpstr>
      <vt:lpstr>Kamus Data</vt:lpstr>
      <vt:lpstr>PowerPoint Presentation</vt:lpstr>
      <vt:lpstr>Entity Set</vt:lpstr>
      <vt:lpstr>Weak Entity Sets</vt:lpstr>
      <vt:lpstr>Weak Entity Sets</vt:lpstr>
      <vt:lpstr>Spesialisasi</vt:lpstr>
      <vt:lpstr>Generalisasi</vt:lpstr>
      <vt:lpstr>Agregasi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122</cp:revision>
  <dcterms:created xsi:type="dcterms:W3CDTF">2015-10-17T05:16:15Z</dcterms:created>
  <dcterms:modified xsi:type="dcterms:W3CDTF">2017-03-29T16:58:51Z</dcterms:modified>
</cp:coreProperties>
</file>