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311" r:id="rId3"/>
    <p:sldId id="319" r:id="rId4"/>
    <p:sldId id="312" r:id="rId5"/>
    <p:sldId id="313" r:id="rId6"/>
    <p:sldId id="314" r:id="rId7"/>
    <p:sldId id="315" r:id="rId8"/>
    <p:sldId id="316" r:id="rId9"/>
    <p:sldId id="317" r:id="rId10"/>
    <p:sldId id="320" r:id="rId11"/>
    <p:sldId id="330" r:id="rId12"/>
    <p:sldId id="321" r:id="rId13"/>
    <p:sldId id="331" r:id="rId14"/>
    <p:sldId id="322" r:id="rId15"/>
    <p:sldId id="332" r:id="rId16"/>
    <p:sldId id="323" r:id="rId17"/>
    <p:sldId id="333" r:id="rId18"/>
    <p:sldId id="335" r:id="rId19"/>
    <p:sldId id="336" r:id="rId20"/>
    <p:sldId id="337" r:id="rId21"/>
    <p:sldId id="324" r:id="rId22"/>
    <p:sldId id="325" r:id="rId23"/>
    <p:sldId id="326" r:id="rId24"/>
    <p:sldId id="327" r:id="rId25"/>
    <p:sldId id="328" r:id="rId26"/>
    <p:sldId id="334" r:id="rId27"/>
    <p:sldId id="329" r:id="rId28"/>
    <p:sldId id="318" r:id="rId29"/>
    <p:sldId id="307" r:id="rId30"/>
    <p:sldId id="270" r:id="rId31"/>
  </p:sldIdLst>
  <p:sldSz cx="12192000" cy="6858000"/>
  <p:notesSz cx="6858000" cy="9144000"/>
  <p:embeddedFontLst>
    <p:embeddedFont>
      <p:font typeface="Comic Sans MS" panose="030F0702030302020204" pitchFamily="66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6600"/>
            <a:ext cx="1219200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220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b="1" dirty="0" smtClean="0"/>
              <a:t>DATA MODEL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5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sz="4000" dirty="0" smtClean="0"/>
              <a:t>Database Systems</a:t>
            </a:r>
          </a:p>
          <a:p>
            <a:pPr>
              <a:defRPr/>
            </a:pPr>
            <a:r>
              <a:rPr lang="id-ID" sz="4000" dirty="0" smtClean="0"/>
              <a:t>Yogiek Indra Kurniawan</a:t>
            </a:r>
          </a:p>
          <a:p>
            <a:pPr>
              <a:defRPr/>
            </a:pPr>
            <a:r>
              <a:rPr lang="id-ID" sz="4000" dirty="0" smtClean="0"/>
              <a:t>yogiek@ums.ac.id</a:t>
            </a:r>
          </a:p>
          <a:p>
            <a:pPr>
              <a:defRPr/>
            </a:pPr>
            <a:r>
              <a:rPr lang="id-ID" sz="4000" dirty="0" smtClean="0"/>
              <a:t>Universitas Muhammadiyah Surakarta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007429" y="3364820"/>
            <a:ext cx="2177143" cy="145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1" y="3364820"/>
            <a:ext cx="2177143" cy="1451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2973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657" y="3364820"/>
            <a:ext cx="2177143" cy="145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884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One</a:t>
            </a:r>
            <a:endParaRPr lang="id-ID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Relationship </a:t>
            </a:r>
            <a:r>
              <a:rPr lang="en-US" sz="2800" b="1" dirty="0" smtClean="0"/>
              <a:t>one </a:t>
            </a:r>
            <a:r>
              <a:rPr lang="en-US" sz="2800" b="1" dirty="0"/>
              <a:t>entity with one entity (any entity on the set X associated with at most with one entity in the entity set Y and vice versa every entity in the entity set Y associated with at most with one entity in the entity set X)</a:t>
            </a:r>
            <a:endParaRPr lang="id-ID" sz="2800" b="1" dirty="0" smtClean="0"/>
          </a:p>
          <a:p>
            <a:endParaRPr lang="id-ID" sz="2800" dirty="0"/>
          </a:p>
          <a:p>
            <a:endParaRPr lang="id-ID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093" y="4088814"/>
            <a:ext cx="4530419" cy="2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One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029"/>
            <a:ext cx="10401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2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Many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Relationship one entity with many entity (every entity in the entity set X associated with many entities in the entity set Y, but not vice versa, where each entity in the entity set Y associated with at most with one entity in the entity set X</a:t>
            </a:r>
            <a:r>
              <a:rPr lang="en-US" sz="2800" b="1" dirty="0" smtClean="0"/>
              <a:t>)</a:t>
            </a:r>
            <a:endParaRPr lang="id-ID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06" y="4085389"/>
            <a:ext cx="4321419" cy="26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Many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458"/>
            <a:ext cx="103917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7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One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Many entity relationship with one entity (every entity in the entity set X associated with at most with one entity in the entity set Y, but not vice versa where each entity on a set Y associated with many entities in the entity set X)</a:t>
            </a:r>
            <a:endParaRPr lang="id-ID" sz="2800" b="1" dirty="0" smtClean="0"/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86" y="4107818"/>
            <a:ext cx="4166540" cy="26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One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130701"/>
            <a:ext cx="10525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5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Many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Many entity relationship with many entity (every entity in the entity set X can be associated with many entities in the entity set Y and vice versa every entity in the entity set Y can be associated with many entities in the entity set X)</a:t>
            </a:r>
            <a:endParaRPr lang="id-ID" sz="2800" b="1" dirty="0" smtClean="0"/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20" y="3956947"/>
            <a:ext cx="4464158" cy="27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Many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8627"/>
            <a:ext cx="10578003" cy="41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Keys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id-ID" sz="2600" dirty="0"/>
              <a:t>The use of keys is a </a:t>
            </a:r>
            <a:r>
              <a:rPr lang="en-US" altLang="id-ID" sz="2600" b="1" dirty="0"/>
              <a:t>way to distinguish an entity in the entity set with another entity.</a:t>
            </a:r>
          </a:p>
          <a:p>
            <a:pPr algn="just">
              <a:lnSpc>
                <a:spcPct val="90000"/>
              </a:lnSpc>
            </a:pPr>
            <a:r>
              <a:rPr lang="en-US" altLang="id-ID" sz="2600" dirty="0" smtClean="0"/>
              <a:t>Key</a:t>
            </a:r>
            <a:r>
              <a:rPr lang="id-ID" altLang="id-ID" sz="2600" dirty="0" smtClean="0"/>
              <a:t>(s)</a:t>
            </a:r>
            <a:r>
              <a:rPr lang="en-US" altLang="id-ID" sz="2600" dirty="0" smtClean="0"/>
              <a:t> </a:t>
            </a:r>
            <a:r>
              <a:rPr lang="en-US" altLang="id-ID" sz="2600" dirty="0"/>
              <a:t>is </a:t>
            </a:r>
            <a:r>
              <a:rPr lang="en-US" altLang="id-ID" sz="2600" b="1" dirty="0"/>
              <a:t>one or a combination of several attributes that distinguish all row in a relation uniquely.</a:t>
            </a:r>
            <a:endParaRPr lang="id-ID" altLang="id-ID" sz="2600" b="1" dirty="0" smtClean="0"/>
          </a:p>
          <a:p>
            <a:pPr algn="just">
              <a:lnSpc>
                <a:spcPct val="90000"/>
              </a:lnSpc>
            </a:pPr>
            <a:r>
              <a:rPr lang="en-US" altLang="id-ID" sz="2600" dirty="0" smtClean="0"/>
              <a:t>3 key</a:t>
            </a:r>
            <a:r>
              <a:rPr lang="id-ID" altLang="id-ID" sz="2600" dirty="0" smtClean="0"/>
              <a:t>s :</a:t>
            </a:r>
            <a:endParaRPr lang="en-US" altLang="id-ID" sz="2600" dirty="0"/>
          </a:p>
          <a:p>
            <a:pPr lvl="1" algn="just">
              <a:lnSpc>
                <a:spcPct val="90000"/>
              </a:lnSpc>
            </a:pPr>
            <a:r>
              <a:rPr lang="en-US" altLang="id-ID" sz="2200" i="1" dirty="0"/>
              <a:t>Super 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2200" i="1" dirty="0"/>
              <a:t>Candidate 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2200" i="1" dirty="0"/>
              <a:t>Primary Key</a:t>
            </a:r>
          </a:p>
          <a:p>
            <a:pPr algn="just">
              <a:lnSpc>
                <a:spcPct val="90000"/>
              </a:lnSpc>
            </a:pPr>
            <a:endParaRPr lang="en-US" altLang="id-ID" sz="2600" i="1" dirty="0"/>
          </a:p>
          <a:p>
            <a:endParaRPr lang="id-ID" sz="2800" dirty="0" smtClean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4504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 Keys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id-ID" sz="2200" b="1" dirty="0"/>
              <a:t>Super 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1800" b="1" dirty="0" smtClean="0"/>
              <a:t>One </a:t>
            </a:r>
            <a:r>
              <a:rPr lang="en-US" altLang="id-ID" sz="1800" b="1" dirty="0"/>
              <a:t>or more attributes (set of attributes) </a:t>
            </a:r>
            <a:r>
              <a:rPr lang="en-US" altLang="id-ID" sz="1800" dirty="0"/>
              <a:t>that can distinguish </a:t>
            </a:r>
            <a:r>
              <a:rPr lang="id-ID" altLang="id-ID" sz="1800" dirty="0" smtClean="0"/>
              <a:t>every </a:t>
            </a:r>
            <a:r>
              <a:rPr lang="en-US" altLang="id-ID" sz="1800" dirty="0" smtClean="0"/>
              <a:t>rows </a:t>
            </a:r>
            <a:r>
              <a:rPr lang="en-US" altLang="id-ID" sz="1800" dirty="0"/>
              <a:t>of data in a relationship </a:t>
            </a:r>
            <a:r>
              <a:rPr lang="en-US" altLang="id-ID" sz="1800" b="1" dirty="0" smtClean="0"/>
              <a:t>unique</a:t>
            </a:r>
            <a:r>
              <a:rPr lang="id-ID" altLang="id-ID" sz="1800" b="1" dirty="0" smtClean="0"/>
              <a:t>ly</a:t>
            </a:r>
            <a:r>
              <a:rPr lang="en-US" altLang="id-ID" sz="1800" dirty="0" smtClean="0"/>
              <a:t>.</a:t>
            </a:r>
            <a:endParaRPr lang="en-US" altLang="id-ID" sz="1800" dirty="0"/>
          </a:p>
          <a:p>
            <a:pPr algn="just">
              <a:lnSpc>
                <a:spcPct val="90000"/>
              </a:lnSpc>
            </a:pPr>
            <a:r>
              <a:rPr lang="en-US" altLang="id-ID" sz="2200" b="1" dirty="0"/>
              <a:t>Candidate 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1800" b="1" dirty="0"/>
              <a:t>Minimal set </a:t>
            </a:r>
            <a:r>
              <a:rPr lang="en-US" altLang="id-ID" sz="1800" dirty="0"/>
              <a:t>of attributes that distinguishes each row of data in a relationship </a:t>
            </a:r>
            <a:r>
              <a:rPr lang="id-ID" altLang="id-ID" sz="1800" b="1" dirty="0" smtClean="0"/>
              <a:t>uniquely</a:t>
            </a:r>
            <a:r>
              <a:rPr lang="en-US" altLang="id-ID" sz="1800" dirty="0" smtClean="0"/>
              <a:t>.</a:t>
            </a:r>
            <a:endParaRPr lang="en-US" altLang="id-ID" sz="1800" dirty="0"/>
          </a:p>
          <a:p>
            <a:pPr algn="just">
              <a:lnSpc>
                <a:spcPct val="90000"/>
              </a:lnSpc>
            </a:pPr>
            <a:r>
              <a:rPr lang="en-US" altLang="id-ID" sz="2200" b="1" dirty="0" smtClean="0"/>
              <a:t>Primary </a:t>
            </a:r>
            <a:r>
              <a:rPr lang="en-US" altLang="id-ID" sz="2200" b="1" dirty="0"/>
              <a:t>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1800" dirty="0"/>
              <a:t>one of the </a:t>
            </a:r>
            <a:r>
              <a:rPr lang="en-US" altLang="id-ID" sz="1800" dirty="0" smtClean="0"/>
              <a:t>candidate </a:t>
            </a:r>
            <a:r>
              <a:rPr lang="id-ID" altLang="id-ID" sz="1800" dirty="0" smtClean="0"/>
              <a:t>key that be </a:t>
            </a:r>
            <a:r>
              <a:rPr lang="en-US" altLang="id-ID" sz="1800" dirty="0" smtClean="0"/>
              <a:t>elected</a:t>
            </a:r>
            <a:endParaRPr lang="id-ID" altLang="id-ID" sz="1800" dirty="0" smtClean="0"/>
          </a:p>
          <a:p>
            <a:pPr lvl="1" algn="just">
              <a:lnSpc>
                <a:spcPct val="90000"/>
              </a:lnSpc>
            </a:pPr>
            <a:r>
              <a:rPr lang="en-US" altLang="id-ID" sz="2000" dirty="0"/>
              <a:t>The reasons for selecting primary </a:t>
            </a:r>
            <a:r>
              <a:rPr lang="en-US" altLang="id-ID" sz="2000" dirty="0" smtClean="0"/>
              <a:t>key</a:t>
            </a:r>
            <a:endParaRPr lang="id-ID" altLang="id-ID" sz="2000" dirty="0" smtClean="0"/>
          </a:p>
          <a:p>
            <a:pPr lvl="2" algn="just">
              <a:lnSpc>
                <a:spcPct val="90000"/>
              </a:lnSpc>
            </a:pPr>
            <a:r>
              <a:rPr lang="en-US" altLang="id-ID" sz="1800" dirty="0"/>
              <a:t>More often </a:t>
            </a:r>
            <a:r>
              <a:rPr lang="id-ID" altLang="id-ID" sz="1800" dirty="0" smtClean="0"/>
              <a:t>be </a:t>
            </a:r>
            <a:r>
              <a:rPr lang="en-US" altLang="id-ID" sz="1800" dirty="0" smtClean="0"/>
              <a:t>reference</a:t>
            </a:r>
            <a:r>
              <a:rPr lang="id-ID" altLang="id-ID" sz="1800" dirty="0" smtClean="0"/>
              <a:t>d</a:t>
            </a:r>
            <a:endParaRPr lang="en-US" altLang="id-ID" sz="1800" dirty="0"/>
          </a:p>
          <a:p>
            <a:pPr lvl="2" algn="just">
              <a:lnSpc>
                <a:spcPct val="90000"/>
              </a:lnSpc>
            </a:pPr>
            <a:r>
              <a:rPr lang="en-US" altLang="id-ID" sz="1800" dirty="0"/>
              <a:t>more concise</a:t>
            </a:r>
          </a:p>
          <a:p>
            <a:pPr lvl="2" algn="just">
              <a:lnSpc>
                <a:spcPct val="90000"/>
              </a:lnSpc>
            </a:pPr>
            <a:r>
              <a:rPr lang="en-US" altLang="id-ID" sz="1800" dirty="0"/>
              <a:t>Better guarantee key </a:t>
            </a:r>
            <a:r>
              <a:rPr lang="en-US" altLang="id-ID" sz="1800" dirty="0" smtClean="0"/>
              <a:t>uniqueness</a:t>
            </a:r>
            <a:endParaRPr lang="id-ID" altLang="id-ID" sz="1800" dirty="0" smtClean="0"/>
          </a:p>
          <a:p>
            <a:pPr marL="0" indent="0">
              <a:buNone/>
            </a:pP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5184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Model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Set </a:t>
            </a:r>
            <a:r>
              <a:rPr lang="en-US" sz="2600" dirty="0"/>
              <a:t>of conceptual tools to describe data, data relationships, semantics (meaning) of data and data limits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2144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id-ID" sz="2800" b="1" dirty="0"/>
              <a:t>Super Key</a:t>
            </a:r>
          </a:p>
          <a:p>
            <a:pPr lvl="1" algn="just">
              <a:lnSpc>
                <a:spcPct val="80000"/>
              </a:lnSpc>
            </a:pPr>
            <a:r>
              <a:rPr lang="id-ID" altLang="id-ID" sz="2000" dirty="0" smtClean="0"/>
              <a:t>ex</a:t>
            </a:r>
            <a:endParaRPr lang="en-US" altLang="id-ID" sz="2000" dirty="0"/>
          </a:p>
          <a:p>
            <a:pPr lvl="2" algn="just">
              <a:lnSpc>
                <a:spcPct val="80000"/>
              </a:lnSpc>
            </a:pPr>
            <a:r>
              <a:rPr lang="en-US" altLang="id-ID" sz="1800" dirty="0" err="1"/>
              <a:t>Nim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nama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alamat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kota</a:t>
            </a:r>
            <a:endParaRPr lang="en-US" altLang="id-ID" sz="1800" dirty="0"/>
          </a:p>
          <a:p>
            <a:pPr lvl="2" algn="just">
              <a:lnSpc>
                <a:spcPct val="80000"/>
              </a:lnSpc>
            </a:pPr>
            <a:r>
              <a:rPr lang="en-US" altLang="id-ID" sz="1800" dirty="0" err="1"/>
              <a:t>Nim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nama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alamat</a:t>
            </a:r>
            <a:endParaRPr lang="en-US" altLang="id-ID" sz="1800" dirty="0"/>
          </a:p>
          <a:p>
            <a:pPr lvl="2" algn="just">
              <a:lnSpc>
                <a:spcPct val="80000"/>
              </a:lnSpc>
            </a:pPr>
            <a:r>
              <a:rPr lang="en-US" altLang="id-ID" sz="1800" dirty="0" err="1"/>
              <a:t>Nim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nama</a:t>
            </a:r>
            <a:endParaRPr lang="en-US" altLang="id-ID" sz="1800" dirty="0"/>
          </a:p>
          <a:p>
            <a:pPr lvl="2" algn="just">
              <a:lnSpc>
                <a:spcPct val="80000"/>
              </a:lnSpc>
            </a:pPr>
            <a:r>
              <a:rPr lang="en-US" altLang="id-ID" sz="1800" dirty="0" err="1"/>
              <a:t>Nim</a:t>
            </a:r>
            <a:r>
              <a:rPr lang="en-US" altLang="id-ID" sz="1800" dirty="0"/>
              <a:t> </a:t>
            </a:r>
          </a:p>
          <a:p>
            <a:pPr algn="just">
              <a:lnSpc>
                <a:spcPct val="80000"/>
              </a:lnSpc>
            </a:pPr>
            <a:r>
              <a:rPr lang="en-US" altLang="id-ID" sz="2800" b="1" dirty="0"/>
              <a:t>Candidate Key</a:t>
            </a:r>
          </a:p>
          <a:p>
            <a:pPr lvl="1" algn="just">
              <a:lnSpc>
                <a:spcPct val="80000"/>
              </a:lnSpc>
            </a:pPr>
            <a:r>
              <a:rPr lang="id-ID" altLang="id-ID" sz="2000" dirty="0" smtClean="0"/>
              <a:t>ex</a:t>
            </a:r>
            <a:endParaRPr lang="en-US" altLang="id-ID" sz="2000" dirty="0"/>
          </a:p>
          <a:p>
            <a:pPr lvl="2" algn="just">
              <a:lnSpc>
                <a:spcPct val="80000"/>
              </a:lnSpc>
            </a:pPr>
            <a:r>
              <a:rPr lang="en-US" altLang="id-ID" sz="2000" dirty="0" err="1"/>
              <a:t>Nim</a:t>
            </a:r>
            <a:endParaRPr lang="en-US" altLang="id-ID" sz="2000" dirty="0"/>
          </a:p>
          <a:p>
            <a:pPr algn="just">
              <a:lnSpc>
                <a:spcPct val="80000"/>
              </a:lnSpc>
            </a:pPr>
            <a:r>
              <a:rPr lang="en-US" altLang="id-ID" sz="2800" b="1" dirty="0"/>
              <a:t>Primary Key</a:t>
            </a:r>
          </a:p>
          <a:p>
            <a:pPr lvl="1" algn="just">
              <a:lnSpc>
                <a:spcPct val="80000"/>
              </a:lnSpc>
            </a:pPr>
            <a:r>
              <a:rPr lang="id-ID" altLang="id-ID" sz="2400" dirty="0" smtClean="0"/>
              <a:t>ex</a:t>
            </a:r>
            <a:endParaRPr lang="en-US" altLang="id-ID" sz="2400" dirty="0"/>
          </a:p>
          <a:p>
            <a:pPr lvl="2" algn="just">
              <a:lnSpc>
                <a:spcPct val="80000"/>
              </a:lnSpc>
            </a:pPr>
            <a:r>
              <a:rPr lang="en-US" altLang="id-ID" sz="2000" dirty="0" err="1"/>
              <a:t>Nim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0270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E-R Diagram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Identify and define the entire set of </a:t>
            </a:r>
            <a:r>
              <a:rPr lang="en-US" sz="2800" b="1" dirty="0"/>
              <a:t>entities </a:t>
            </a:r>
            <a:r>
              <a:rPr lang="en-US" sz="2800" dirty="0"/>
              <a:t>that will be involved</a:t>
            </a:r>
          </a:p>
          <a:p>
            <a:r>
              <a:rPr lang="en-US" sz="2800" dirty="0"/>
              <a:t>Determine the </a:t>
            </a:r>
            <a:r>
              <a:rPr lang="en-US" sz="2800" b="1" dirty="0"/>
              <a:t>key attributes </a:t>
            </a:r>
            <a:r>
              <a:rPr lang="en-US" sz="2800" dirty="0"/>
              <a:t>of each entity set</a:t>
            </a:r>
          </a:p>
          <a:p>
            <a:r>
              <a:rPr lang="en-US" sz="2800" dirty="0"/>
              <a:t>Identify and define the entire set of </a:t>
            </a:r>
            <a:r>
              <a:rPr lang="en-US" sz="2800" b="1" dirty="0"/>
              <a:t>relations </a:t>
            </a:r>
            <a:r>
              <a:rPr lang="en-US" sz="2800" dirty="0"/>
              <a:t>between the entity </a:t>
            </a:r>
            <a:r>
              <a:rPr lang="en-US" sz="2800" dirty="0" smtClean="0"/>
              <a:t>set</a:t>
            </a:r>
            <a:r>
              <a:rPr lang="id-ID" sz="2800" dirty="0" smtClean="0"/>
              <a:t>s</a:t>
            </a:r>
            <a:r>
              <a:rPr lang="en-US" sz="2800" dirty="0" smtClean="0"/>
              <a:t> who </a:t>
            </a:r>
            <a:r>
              <a:rPr lang="en-US" sz="2800" dirty="0"/>
              <a:t>will be with </a:t>
            </a:r>
            <a:r>
              <a:rPr lang="en-US" sz="2800" b="1" dirty="0" smtClean="0"/>
              <a:t>foreign-key</a:t>
            </a:r>
            <a:endParaRPr lang="en-US" sz="2800" b="1" dirty="0"/>
          </a:p>
          <a:p>
            <a:r>
              <a:rPr lang="en-US" sz="2800" dirty="0"/>
              <a:t>Determining the degree / </a:t>
            </a:r>
            <a:r>
              <a:rPr lang="en-US" sz="2800" b="1" dirty="0"/>
              <a:t>cardinality relation </a:t>
            </a:r>
            <a:r>
              <a:rPr lang="en-US" sz="2800" dirty="0"/>
              <a:t>to each set of relations</a:t>
            </a:r>
          </a:p>
          <a:p>
            <a:r>
              <a:rPr lang="en-US" sz="2800" dirty="0"/>
              <a:t>Completing the set of entities and a set of relations with </a:t>
            </a:r>
            <a:r>
              <a:rPr lang="en-US" sz="2800" b="1" dirty="0"/>
              <a:t>descriptive attributes </a:t>
            </a:r>
            <a:r>
              <a:rPr lang="en-US" sz="2800" dirty="0"/>
              <a:t>(non-key</a:t>
            </a:r>
            <a:r>
              <a:rPr lang="en-US" sz="2800" dirty="0" smtClean="0"/>
              <a:t>)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38640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Dictionary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Contains </a:t>
            </a:r>
            <a:r>
              <a:rPr lang="en-US" sz="2800" dirty="0"/>
              <a:t>a list of attributes that flanked less </a:t>
            </a:r>
            <a:r>
              <a:rPr lang="en-US" sz="2800" dirty="0" smtClean="0"/>
              <a:t>curly</a:t>
            </a:r>
            <a:r>
              <a:rPr lang="id-ID" sz="2800" dirty="0" smtClean="0"/>
              <a:t> ( { / } )</a:t>
            </a:r>
            <a:r>
              <a:rPr lang="en-US" sz="2800" dirty="0" smtClean="0"/>
              <a:t>. </a:t>
            </a:r>
            <a:r>
              <a:rPr lang="en-US" sz="2800" dirty="0"/>
              <a:t>Which serves as a </a:t>
            </a:r>
            <a:r>
              <a:rPr lang="en-US" sz="2800" b="1" dirty="0"/>
              <a:t>key attribute </a:t>
            </a:r>
            <a:r>
              <a:rPr lang="en-US" sz="2800" dirty="0"/>
              <a:t>is also distinguished by attributes that are not key </a:t>
            </a:r>
            <a:r>
              <a:rPr lang="id-ID" sz="2800" dirty="0" smtClean="0"/>
              <a:t>with underlined</a:t>
            </a:r>
            <a:r>
              <a:rPr lang="en-US" sz="2800" dirty="0" smtClean="0"/>
              <a:t>.</a:t>
            </a:r>
            <a:endParaRPr lang="id-ID" sz="2800" dirty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1377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4161182"/>
            <a:ext cx="10916478" cy="269681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Mahasiswa = </a:t>
            </a:r>
            <a:r>
              <a:rPr lang="id-ID" sz="2800" dirty="0"/>
              <a:t>{</a:t>
            </a:r>
            <a:r>
              <a:rPr lang="id-ID" sz="2800" u="sng" dirty="0"/>
              <a:t>nim</a:t>
            </a:r>
            <a:r>
              <a:rPr lang="id-ID" sz="2800" dirty="0"/>
              <a:t>, nama_mhs, alamat, tgl_lhr}</a:t>
            </a:r>
          </a:p>
          <a:p>
            <a:r>
              <a:rPr lang="id-ID" sz="2800" dirty="0" smtClean="0"/>
              <a:t>matakuliah</a:t>
            </a:r>
            <a:r>
              <a:rPr lang="id-ID" sz="2800" dirty="0"/>
              <a:t>= {</a:t>
            </a:r>
            <a:r>
              <a:rPr lang="id-ID" sz="2800" u="sng" dirty="0"/>
              <a:t>kode_kul</a:t>
            </a:r>
            <a:r>
              <a:rPr lang="id-ID" sz="2800" dirty="0"/>
              <a:t>, nama, sks}</a:t>
            </a:r>
          </a:p>
          <a:p>
            <a:r>
              <a:rPr lang="id-ID" sz="2800" dirty="0" smtClean="0"/>
              <a:t>dosen</a:t>
            </a:r>
            <a:r>
              <a:rPr lang="id-ID" sz="2800" dirty="0"/>
              <a:t>= {</a:t>
            </a:r>
            <a:r>
              <a:rPr lang="id-ID" sz="2800" u="sng" dirty="0"/>
              <a:t>kode_dos</a:t>
            </a:r>
            <a:r>
              <a:rPr lang="id-ID" sz="2800" dirty="0"/>
              <a:t>, nama_dos, alamat_dos}</a:t>
            </a:r>
          </a:p>
          <a:p>
            <a:r>
              <a:rPr lang="id-ID" sz="2800" dirty="0" smtClean="0"/>
              <a:t>mempelajari</a:t>
            </a:r>
            <a:r>
              <a:rPr lang="id-ID" sz="2800" dirty="0"/>
              <a:t>= {</a:t>
            </a:r>
            <a:r>
              <a:rPr lang="id-ID" sz="2800" u="sng" dirty="0"/>
              <a:t>nim</a:t>
            </a:r>
            <a:r>
              <a:rPr lang="id-ID" sz="2800" dirty="0"/>
              <a:t>, kode_kul}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92" y="2148077"/>
            <a:ext cx="8284608" cy="17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Entity Set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Strong Entity Sets</a:t>
            </a:r>
          </a:p>
          <a:p>
            <a:r>
              <a:rPr lang="id-ID" sz="2800" dirty="0" smtClean="0"/>
              <a:t>Weak Entity Sets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4246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Weak Entity Sets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Contains entities whose occurrence depends on the existence of a relation to another entity (strong entity</a:t>
            </a:r>
            <a:r>
              <a:rPr lang="en-US" sz="2800" dirty="0" smtClean="0"/>
              <a:t>)</a:t>
            </a:r>
            <a:endParaRPr lang="id-ID" sz="2800" dirty="0" smtClean="0"/>
          </a:p>
          <a:p>
            <a:endParaRPr lang="id-ID" sz="2800" dirty="0"/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42" y="3452415"/>
            <a:ext cx="4912521" cy="18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Weak Entity Sets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6461"/>
            <a:ext cx="10386391" cy="43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8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Specialization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separation of the entities can be done, if starting from a set of entities and then grouping which gave birth to a new entity set (top down process)</a:t>
            </a:r>
            <a:endParaRPr lang="id-ID" sz="2800" dirty="0" smtClean="0"/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435" y="3491344"/>
            <a:ext cx="7295930" cy="30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Generalization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 entity can actually be divided into two groups, namely </a:t>
            </a:r>
            <a:r>
              <a:rPr lang="id-ID" sz="2800" dirty="0" smtClean="0"/>
              <a:t>S1 </a:t>
            </a:r>
            <a:r>
              <a:rPr lang="en-US" sz="2800" dirty="0" smtClean="0"/>
              <a:t>and D3</a:t>
            </a:r>
            <a:r>
              <a:rPr lang="id-ID" sz="2800" dirty="0" smtClean="0"/>
              <a:t> Students</a:t>
            </a:r>
            <a:r>
              <a:rPr lang="en-US" sz="2800" dirty="0" smtClean="0"/>
              <a:t>. </a:t>
            </a:r>
            <a:r>
              <a:rPr lang="en-US" sz="2800" dirty="0"/>
              <a:t>But these groupings are not reinforced by differences in attributes. Because it does not specifically attribute the differences of the two groups, the groups that entity will be incorporated into a set of entities with the same attributes</a:t>
            </a:r>
            <a:r>
              <a:rPr lang="en-US" sz="2800" dirty="0" smtClean="0"/>
              <a:t>.</a:t>
            </a:r>
            <a:endParaRPr lang="id-ID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66" y="4274344"/>
            <a:ext cx="5349219" cy="23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Aggregation</a:t>
            </a:r>
            <a:endParaRPr lang="id-ID" dirty="0"/>
          </a:p>
        </p:txBody>
      </p:sp>
      <p:sp>
        <p:nvSpPr>
          <p:cNvPr id="3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relationship is formed not only from entities but also contain elements from other </a:t>
            </a:r>
            <a:r>
              <a:rPr lang="en-US" sz="2800" dirty="0" smtClean="0"/>
              <a:t>relations</a:t>
            </a:r>
            <a:r>
              <a:rPr lang="id-ID" sz="2800" dirty="0" smtClean="0"/>
              <a:t>.</a:t>
            </a:r>
            <a:endParaRPr lang="id-ID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1" y="2622465"/>
            <a:ext cx="5983908" cy="41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6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Model Group’s</a:t>
            </a:r>
            <a:endParaRPr lang="id-ID" dirty="0"/>
          </a:p>
        </p:txBody>
      </p:sp>
      <p:sp>
        <p:nvSpPr>
          <p:cNvPr id="3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b="1" dirty="0" smtClean="0"/>
              <a:t>Based on Object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i="1" dirty="0" smtClean="0"/>
              <a:t>entity </a:t>
            </a:r>
            <a:r>
              <a:rPr lang="id-ID" sz="2800" i="1" dirty="0"/>
              <a:t>relationship </a:t>
            </a:r>
            <a:r>
              <a:rPr lang="id-ID" sz="2800" i="1" dirty="0" smtClean="0"/>
              <a:t>model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i="1" dirty="0" smtClean="0"/>
              <a:t>object </a:t>
            </a:r>
            <a:r>
              <a:rPr lang="id-ID" sz="2800" i="1" dirty="0"/>
              <a:t>oriented </a:t>
            </a:r>
            <a:r>
              <a:rPr lang="id-ID" sz="2800" i="1" dirty="0" smtClean="0"/>
              <a:t>model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i="1" dirty="0" smtClean="0"/>
              <a:t>semantic </a:t>
            </a:r>
            <a:r>
              <a:rPr lang="id-ID" sz="2800" i="1" dirty="0"/>
              <a:t>data </a:t>
            </a:r>
            <a:r>
              <a:rPr lang="id-ID" sz="2800" i="1" dirty="0" smtClean="0"/>
              <a:t>model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i="1" dirty="0" smtClean="0"/>
              <a:t>functional </a:t>
            </a:r>
            <a:r>
              <a:rPr lang="id-ID" sz="2800" i="1" dirty="0"/>
              <a:t>data </a:t>
            </a:r>
            <a:r>
              <a:rPr lang="id-ID" sz="2800" i="1" dirty="0" smtClean="0"/>
              <a:t>model</a:t>
            </a:r>
          </a:p>
          <a:p>
            <a:pPr marL="0" indent="0">
              <a:buNone/>
            </a:pPr>
            <a:endParaRPr lang="id-ID" sz="2800" dirty="0"/>
          </a:p>
          <a:p>
            <a:r>
              <a:rPr lang="id-ID" sz="2800" b="1" dirty="0" smtClean="0"/>
              <a:t>Based on Record 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dirty="0" smtClean="0"/>
              <a:t>Relational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800" dirty="0" smtClean="0"/>
              <a:t>Hierarchical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800" dirty="0" smtClean="0"/>
              <a:t>Network </a:t>
            </a:r>
            <a:r>
              <a:rPr lang="id-ID" sz="2800" dirty="0"/>
              <a:t>Model</a:t>
            </a:r>
            <a:endParaRPr lang="sv-SE" sz="2800" dirty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506601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0329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627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5747" y="1986469"/>
            <a:ext cx="431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E-R Model Main Components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Entity</a:t>
            </a:r>
            <a:endParaRPr lang="id-ID" sz="2800" dirty="0"/>
          </a:p>
          <a:p>
            <a:r>
              <a:rPr lang="id-ID" sz="2800" dirty="0" smtClean="0"/>
              <a:t>Relation</a:t>
            </a:r>
            <a:endParaRPr lang="id-ID" sz="2800" dirty="0"/>
          </a:p>
          <a:p>
            <a:r>
              <a:rPr lang="id-ID" sz="2800" dirty="0" smtClean="0"/>
              <a:t>Attribute / property</a:t>
            </a:r>
            <a:endParaRPr lang="id-ID" sz="2800" dirty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9390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Entity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Individuals </a:t>
            </a:r>
            <a:r>
              <a:rPr lang="id-ID" sz="2600" dirty="0" smtClean="0"/>
              <a:t>that </a:t>
            </a:r>
            <a:r>
              <a:rPr lang="en-US" sz="2600" dirty="0" smtClean="0"/>
              <a:t>representing </a:t>
            </a:r>
            <a:r>
              <a:rPr lang="en-US" sz="2600" dirty="0"/>
              <a:t>something real (existence) and can be distinguished from something else</a:t>
            </a:r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03" y="2497312"/>
            <a:ext cx="6339982" cy="1184688"/>
          </a:xfrm>
          <a:prstGeom prst="rect">
            <a:avLst/>
          </a:prstGeom>
        </p:spPr>
      </p:pic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607194" y="3682000"/>
            <a:ext cx="6019800" cy="2209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id-ID" sz="2000">
              <a:latin typeface="Comic Sans MS" panose="030F0702030302020204" pitchFamily="66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95" y="4444000"/>
            <a:ext cx="568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92994" y="5206001"/>
            <a:ext cx="10759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altLang="id-ID" sz="2000" dirty="0" smtClean="0">
                <a:latin typeface="Comic Sans MS" panose="030F0702030302020204" pitchFamily="66" charset="0"/>
              </a:rPr>
              <a:t>Sukijan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95" y="4825000"/>
            <a:ext cx="568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91608" y="4275726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 dirty="0">
                <a:latin typeface="Comic Sans MS" panose="030F0702030302020204" pitchFamily="66" charset="0"/>
              </a:rPr>
              <a:t>   </a:t>
            </a:r>
            <a:r>
              <a:rPr lang="id-ID" altLang="id-ID" sz="2000" dirty="0" smtClean="0">
                <a:latin typeface="Comic Sans MS" panose="030F0702030302020204" pitchFamily="66" charset="0"/>
              </a:rPr>
              <a:t>Sumijan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95" y="4444000"/>
            <a:ext cx="568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88594" y="5206001"/>
            <a:ext cx="153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 dirty="0">
                <a:latin typeface="Comic Sans MS" panose="030F0702030302020204" pitchFamily="66" charset="0"/>
              </a:rPr>
              <a:t>   </a:t>
            </a:r>
            <a:r>
              <a:rPr lang="id-ID" altLang="id-ID" sz="2000" dirty="0" smtClean="0">
                <a:latin typeface="Comic Sans MS" panose="030F0702030302020204" pitchFamily="66" charset="0"/>
              </a:rPr>
              <a:t>Sudirman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350394" y="5891800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93194" y="6272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altLang="id-ID" sz="2400" dirty="0" smtClean="0">
                <a:latin typeface="Times New Roman" panose="02020603050405020304" pitchFamily="18" charset="0"/>
              </a:rPr>
              <a:t>Students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683394" y="4901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616595" y="5434601"/>
            <a:ext cx="1952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altLang="id-ID" sz="2000" dirty="0" smtClean="0">
                <a:latin typeface="Comic Sans MS" panose="030F0702030302020204" pitchFamily="66" charset="0"/>
              </a:rPr>
              <a:t>Entity : person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7102994" y="3986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864995" y="3605801"/>
            <a:ext cx="1952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 dirty="0" err="1" smtClean="0">
                <a:latin typeface="Comic Sans MS" panose="030F0702030302020204" pitchFamily="66" charset="0"/>
              </a:rPr>
              <a:t>Entit</a:t>
            </a:r>
            <a:r>
              <a:rPr lang="id-ID" altLang="id-ID" sz="2000" dirty="0" smtClean="0">
                <a:latin typeface="Comic Sans MS" panose="030F0702030302020204" pitchFamily="66" charset="0"/>
              </a:rPr>
              <a:t>y :</a:t>
            </a:r>
            <a:r>
              <a:rPr lang="en-US" altLang="id-ID" sz="2000" dirty="0" smtClean="0">
                <a:latin typeface="Comic Sans MS" panose="030F0702030302020204" pitchFamily="66" charset="0"/>
              </a:rPr>
              <a:t> </a:t>
            </a:r>
            <a:r>
              <a:rPr lang="id-ID" altLang="id-ID" sz="2000" dirty="0" smtClean="0">
                <a:latin typeface="Comic Sans MS" panose="030F0702030302020204" pitchFamily="66" charset="0"/>
              </a:rPr>
              <a:t>person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Relation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Relationship from one or more entity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07" y="2397338"/>
            <a:ext cx="8042236" cy="1578315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170583" y="4844016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altLang="id-ID" sz="2400" dirty="0" smtClean="0">
                <a:latin typeface="Times New Roman" panose="02020603050405020304" pitchFamily="18" charset="0"/>
              </a:rPr>
              <a:t>Students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618383" y="507261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380383" y="4891641"/>
            <a:ext cx="762000" cy="381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altLang="id-ID" sz="2000" dirty="0" smtClean="0">
                <a:latin typeface="Comic Sans MS" panose="030F0702030302020204" pitchFamily="66" charset="0"/>
              </a:rPr>
              <a:t>have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113808" y="510119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904383" y="4844016"/>
            <a:ext cx="1683026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altLang="id-ID" sz="2400" dirty="0" smtClean="0">
                <a:latin typeface="Times New Roman" panose="02020603050405020304" pitchFamily="18" charset="0"/>
              </a:rPr>
              <a:t>Organization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Attribute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Characteristic from entity or relationship that provides detail explanation from that entity/relationship</a:t>
            </a:r>
          </a:p>
          <a:p>
            <a:endParaRPr lang="id-ID" sz="2800" dirty="0"/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34" y="2871949"/>
            <a:ext cx="5915139" cy="1272496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03304" y="5493026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altLang="id-ID" sz="2400" dirty="0" smtClean="0">
                <a:latin typeface="Times New Roman" panose="02020603050405020304" pitchFamily="18" charset="0"/>
              </a:rPr>
              <a:t>Students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122504" y="5112026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03504" y="4959626"/>
            <a:ext cx="1600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000">
                <a:latin typeface="Comic Sans MS" panose="030F0702030302020204" pitchFamily="66" charset="0"/>
              </a:rPr>
              <a:t>#nim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522304" y="5264426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26904" y="5035826"/>
            <a:ext cx="1600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000" dirty="0" err="1" smtClean="0">
                <a:latin typeface="Comic Sans MS" panose="030F0702030302020204" pitchFamily="66" charset="0"/>
              </a:rPr>
              <a:t>nam</a:t>
            </a:r>
            <a:r>
              <a:rPr lang="id-ID" altLang="id-ID" sz="2000" dirty="0" smtClean="0">
                <a:latin typeface="Comic Sans MS" panose="030F0702030302020204" pitchFamily="66" charset="0"/>
              </a:rPr>
              <a:t>e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5208104" y="4959626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369904" y="4654826"/>
            <a:ext cx="1600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altLang="id-ID" sz="2000" dirty="0" smtClean="0">
                <a:latin typeface="Comic Sans MS" panose="030F0702030302020204" pitchFamily="66" charset="0"/>
              </a:rPr>
              <a:t>gpa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589104" y="4807226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817704" y="4426226"/>
            <a:ext cx="1600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altLang="id-ID" sz="2000" dirty="0" smtClean="0">
                <a:latin typeface="Comic Sans MS" panose="030F0702030302020204" pitchFamily="66" charset="0"/>
              </a:rPr>
              <a:t>major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Cardinality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Shows maximum number of entity that can relate to entity in the another entity sets.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9788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Cardinality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One </a:t>
            </a:r>
            <a:r>
              <a:rPr lang="id-ID" sz="2800" dirty="0"/>
              <a:t>to </a:t>
            </a:r>
            <a:r>
              <a:rPr lang="id-ID" sz="2800" dirty="0" smtClean="0"/>
              <a:t>one</a:t>
            </a:r>
            <a:endParaRPr lang="id-ID" sz="2800" dirty="0"/>
          </a:p>
          <a:p>
            <a:r>
              <a:rPr lang="id-ID" sz="2800" dirty="0" smtClean="0"/>
              <a:t>One </a:t>
            </a:r>
            <a:r>
              <a:rPr lang="id-ID" sz="2800" dirty="0"/>
              <a:t>to </a:t>
            </a:r>
            <a:r>
              <a:rPr lang="id-ID" sz="2800" dirty="0" smtClean="0"/>
              <a:t>many</a:t>
            </a:r>
            <a:endParaRPr lang="id-ID" sz="2800" dirty="0"/>
          </a:p>
          <a:p>
            <a:r>
              <a:rPr lang="id-ID" sz="2800" dirty="0" smtClean="0"/>
              <a:t>Many </a:t>
            </a:r>
            <a:r>
              <a:rPr lang="id-ID" sz="2800" dirty="0"/>
              <a:t>to </a:t>
            </a:r>
            <a:r>
              <a:rPr lang="id-ID" sz="2800" dirty="0" smtClean="0"/>
              <a:t>One</a:t>
            </a:r>
            <a:endParaRPr lang="id-ID" sz="2800" dirty="0"/>
          </a:p>
          <a:p>
            <a:r>
              <a:rPr lang="id-ID" sz="2800" dirty="0" smtClean="0"/>
              <a:t>Many </a:t>
            </a:r>
            <a:r>
              <a:rPr lang="id-ID" sz="2800" dirty="0"/>
              <a:t>to </a:t>
            </a:r>
            <a:r>
              <a:rPr lang="id-ID" sz="2800" dirty="0" smtClean="0"/>
              <a:t>Many</a:t>
            </a:r>
            <a:endParaRPr lang="id-ID" sz="2800" dirty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928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bas-OpenSans">
      <a:majorFont>
        <a:latin typeface="Bebas Neue 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803</Words>
  <Application>Microsoft Office PowerPoint</Application>
  <PresentationFormat>Widescreen</PresentationFormat>
  <Paragraphs>118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Wingdings</vt:lpstr>
      <vt:lpstr>Times New Roman</vt:lpstr>
      <vt:lpstr>Comic Sans MS</vt:lpstr>
      <vt:lpstr>Bebas Neue Bold</vt:lpstr>
      <vt:lpstr>Arial</vt:lpstr>
      <vt:lpstr>Open Sans</vt:lpstr>
      <vt:lpstr>Office Theme</vt:lpstr>
      <vt:lpstr>DATA MODEL</vt:lpstr>
      <vt:lpstr>Data Model</vt:lpstr>
      <vt:lpstr>Data Model Group’s</vt:lpstr>
      <vt:lpstr>E-R Model Main Components</vt:lpstr>
      <vt:lpstr>Entity</vt:lpstr>
      <vt:lpstr>Relation</vt:lpstr>
      <vt:lpstr>Attribute</vt:lpstr>
      <vt:lpstr>Cardinality</vt:lpstr>
      <vt:lpstr>Cardinality</vt:lpstr>
      <vt:lpstr>One to One</vt:lpstr>
      <vt:lpstr>One to One</vt:lpstr>
      <vt:lpstr>One to Many</vt:lpstr>
      <vt:lpstr>One to Many</vt:lpstr>
      <vt:lpstr>Many to One</vt:lpstr>
      <vt:lpstr>Many to One</vt:lpstr>
      <vt:lpstr>Many to Many</vt:lpstr>
      <vt:lpstr>Many to Many</vt:lpstr>
      <vt:lpstr>Keys</vt:lpstr>
      <vt:lpstr>3 Keys</vt:lpstr>
      <vt:lpstr>Contoh</vt:lpstr>
      <vt:lpstr>E-R Diagram</vt:lpstr>
      <vt:lpstr>Data Dictionary</vt:lpstr>
      <vt:lpstr>PowerPoint Presentation</vt:lpstr>
      <vt:lpstr>Entity Set</vt:lpstr>
      <vt:lpstr>Weak Entity Sets</vt:lpstr>
      <vt:lpstr>Weak Entity Sets</vt:lpstr>
      <vt:lpstr>Specialization</vt:lpstr>
      <vt:lpstr>Generalization</vt:lpstr>
      <vt:lpstr>Aggregation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 light</dc:title>
  <dc:creator>Kirman</dc:creator>
  <cp:lastModifiedBy>W8</cp:lastModifiedBy>
  <cp:revision>141</cp:revision>
  <dcterms:created xsi:type="dcterms:W3CDTF">2015-10-17T05:16:15Z</dcterms:created>
  <dcterms:modified xsi:type="dcterms:W3CDTF">2017-03-29T16:50:08Z</dcterms:modified>
</cp:coreProperties>
</file>