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337" r:id="rId3"/>
    <p:sldId id="338" r:id="rId4"/>
    <p:sldId id="339" r:id="rId5"/>
    <p:sldId id="340" r:id="rId6"/>
    <p:sldId id="341" r:id="rId7"/>
    <p:sldId id="363" r:id="rId8"/>
    <p:sldId id="365" r:id="rId9"/>
    <p:sldId id="367" r:id="rId10"/>
    <p:sldId id="369" r:id="rId11"/>
    <p:sldId id="370" r:id="rId12"/>
    <p:sldId id="342" r:id="rId13"/>
    <p:sldId id="344" r:id="rId14"/>
    <p:sldId id="345" r:id="rId15"/>
    <p:sldId id="346" r:id="rId16"/>
    <p:sldId id="373" r:id="rId17"/>
    <p:sldId id="347" r:id="rId18"/>
    <p:sldId id="371" r:id="rId19"/>
    <p:sldId id="374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270" r:id="rId34"/>
  </p:sldIdLst>
  <p:sldSz cx="12192000" cy="6858000"/>
  <p:notesSz cx="6858000" cy="9144000"/>
  <p:embeddedFontLst>
    <p:embeddedFont>
      <p:font typeface="Open Sans" panose="020B0606030504020204" pitchFamily="34" charset="0"/>
      <p:regular r:id="rId35"/>
      <p:bold r:id="rId36"/>
      <p:italic r:id="rId37"/>
      <p:boldItalic r:id="rId38"/>
    </p:embeddedFont>
    <p:embeddedFont>
      <p:font typeface="Arial Black" panose="020B0A04020102020204" pitchFamily="34" charset="0"/>
      <p:bold r:id="rId3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2006600"/>
            <a:ext cx="12192000" cy="2336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659311"/>
            <a:ext cx="5181600" cy="178503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659311"/>
            <a:ext cx="5181600" cy="178503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91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7220"/>
            <a:ext cx="9144000" cy="2387600"/>
          </a:xfrm>
        </p:spPr>
        <p:txBody>
          <a:bodyPr>
            <a:normAutofit/>
          </a:bodyPr>
          <a:lstStyle/>
          <a:p>
            <a:r>
              <a:rPr lang="id-ID" sz="7200" b="1" dirty="0" smtClean="0"/>
              <a:t>Structure Query Language (SQL)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9552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id-ID" sz="4000" dirty="0" smtClean="0"/>
              <a:t>Sistem Basis Data</a:t>
            </a:r>
          </a:p>
          <a:p>
            <a:pPr>
              <a:defRPr/>
            </a:pPr>
            <a:r>
              <a:rPr lang="id-ID" sz="4000" dirty="0" smtClean="0"/>
              <a:t>Yogiek Indra Kurniawan</a:t>
            </a:r>
          </a:p>
          <a:p>
            <a:pPr>
              <a:defRPr/>
            </a:pPr>
            <a:r>
              <a:rPr lang="id-ID" sz="4000" dirty="0" smtClean="0"/>
              <a:t>yogiek@ums.ac.id</a:t>
            </a:r>
          </a:p>
          <a:p>
            <a:pPr>
              <a:defRPr/>
            </a:pPr>
            <a:r>
              <a:rPr lang="id-ID" sz="4000" dirty="0" smtClean="0"/>
              <a:t>Universitas Muhammadiyah Surakarta</a:t>
            </a:r>
          </a:p>
          <a:p>
            <a:pPr>
              <a:defRPr/>
            </a:pP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5007429" y="3364820"/>
            <a:ext cx="2177143" cy="14514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15201" y="3364820"/>
            <a:ext cx="2177143" cy="14514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22973" y="3364820"/>
            <a:ext cx="2177143" cy="1451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99657" y="3364820"/>
            <a:ext cx="2177143" cy="14514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1884" y="3364820"/>
            <a:ext cx="2177143" cy="145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5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Many to Many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570843" cy="3386766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5356823"/>
            <a:ext cx="10515600" cy="12692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b="1" dirty="0" smtClean="0"/>
              <a:t>Relasi menjadi tabel baru, yang isinya minimal adalah : 2 foreign key yang berasal dari masing-masing primary key di setiap entitas</a:t>
            </a:r>
          </a:p>
        </p:txBody>
      </p:sp>
    </p:spTree>
    <p:extLst>
      <p:ext uri="{BB962C8B-B14F-4D97-AF65-F5344CB8AC3E}">
        <p14:creationId xmlns:p14="http://schemas.microsoft.com/office/powerpoint/2010/main" val="4146183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651836"/>
              </p:ext>
            </p:extLst>
          </p:nvPr>
        </p:nvGraphicFramePr>
        <p:xfrm>
          <a:off x="4381488" y="1857364"/>
          <a:ext cx="3357586" cy="2927636"/>
        </p:xfrm>
        <a:graphic>
          <a:graphicData uri="http://schemas.openxmlformats.org/drawingml/2006/table">
            <a:tbl>
              <a:tblPr/>
              <a:tblGrid>
                <a:gridCol w="3357586"/>
              </a:tblGrid>
              <a:tr h="28016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Type Data</a:t>
                      </a:r>
                      <a:endParaRPr lang="en-US" sz="1400" dirty="0"/>
                    </a:p>
                  </a:txBody>
                  <a:tcPr marL="36104" marR="36104" marT="36104" marB="36104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04037">
                <a:tc>
                  <a:txBody>
                    <a:bodyPr/>
                    <a:lstStyle/>
                    <a:p>
                      <a:r>
                        <a:rPr lang="en-US" sz="1400" dirty="0"/>
                        <a:t>integer(size)</a:t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(size)</a:t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smallint</a:t>
                      </a:r>
                      <a:r>
                        <a:rPr lang="en-US" sz="1400" dirty="0"/>
                        <a:t>(size)</a:t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tinyint</a:t>
                      </a:r>
                      <a:r>
                        <a:rPr lang="en-US" sz="1400" dirty="0"/>
                        <a:t>(size)</a:t>
                      </a:r>
                    </a:p>
                  </a:txBody>
                  <a:tcPr marL="36104" marR="36104" marT="36104" marB="36104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4734">
                <a:tc>
                  <a:txBody>
                    <a:bodyPr/>
                    <a:lstStyle/>
                    <a:p>
                      <a:r>
                        <a:rPr lang="en-US" sz="1400" dirty="0"/>
                        <a:t>decimal(</a:t>
                      </a:r>
                      <a:r>
                        <a:rPr lang="en-US" sz="1400" dirty="0" err="1"/>
                        <a:t>size,d</a:t>
                      </a:r>
                      <a:r>
                        <a:rPr lang="en-US" sz="1400" dirty="0"/>
                        <a:t>)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numeric(</a:t>
                      </a:r>
                      <a:r>
                        <a:rPr lang="en-US" sz="1400" dirty="0" err="1"/>
                        <a:t>size,d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36104" marR="36104" marT="36104" marB="36104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en-US" sz="1400" dirty="0"/>
                        <a:t>char(size)</a:t>
                      </a:r>
                    </a:p>
                  </a:txBody>
                  <a:tcPr marL="36104" marR="36104" marT="36104" marB="36104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en-US" sz="1400" dirty="0" err="1"/>
                        <a:t>varchar</a:t>
                      </a:r>
                      <a:r>
                        <a:rPr lang="en-US" sz="1400" dirty="0"/>
                        <a:t>(size</a:t>
                      </a:r>
                      <a:r>
                        <a:rPr lang="en-US" sz="1400" dirty="0" smtClean="0"/>
                        <a:t>)</a:t>
                      </a:r>
                      <a:endParaRPr lang="id-ID" sz="1400" dirty="0" smtClean="0"/>
                    </a:p>
                    <a:p>
                      <a:r>
                        <a:rPr lang="id-ID" sz="1400" dirty="0" smtClean="0"/>
                        <a:t>text</a:t>
                      </a:r>
                      <a:endParaRPr lang="en-US" sz="1400" dirty="0"/>
                    </a:p>
                  </a:txBody>
                  <a:tcPr marL="36104" marR="36104" marT="36104" marB="36104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0165">
                <a:tc>
                  <a:txBody>
                    <a:bodyPr/>
                    <a:lstStyle/>
                    <a:p>
                      <a:r>
                        <a:rPr lang="en-US" sz="1400" dirty="0"/>
                        <a:t>date(</a:t>
                      </a:r>
                      <a:r>
                        <a:rPr lang="en-US" sz="1400" dirty="0" err="1"/>
                        <a:t>yyyymmdd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36104" marR="36104" marT="36104" marB="36104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979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CREATE TABLE </a:t>
            </a:r>
            <a:r>
              <a:rPr lang="en-US" dirty="0" err="1" smtClean="0"/>
              <a:t>nama_tabel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(	nama_kolom_1  </a:t>
            </a:r>
            <a:r>
              <a:rPr lang="en-US" dirty="0" err="1" smtClean="0"/>
              <a:t>tipe_data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[,nama_kolom_2  </a:t>
            </a:r>
            <a:r>
              <a:rPr lang="en-US" dirty="0" err="1" smtClean="0"/>
              <a:t>tipe_data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	[,</a:t>
            </a:r>
            <a:r>
              <a:rPr lang="en-US" dirty="0" err="1" smtClean="0"/>
              <a:t>nama_kolom_N</a:t>
            </a:r>
            <a:r>
              <a:rPr lang="en-US" dirty="0" smtClean="0"/>
              <a:t>  </a:t>
            </a:r>
            <a:r>
              <a:rPr lang="en-US" dirty="0" err="1" smtClean="0"/>
              <a:t>tipe_data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	[ ,CONSTRAINT   </a:t>
            </a:r>
            <a:r>
              <a:rPr lang="en-US" dirty="0" err="1" smtClean="0"/>
              <a:t>nama_constraint</a:t>
            </a:r>
            <a:r>
              <a:rPr lang="en-US" dirty="0" smtClean="0"/>
              <a:t> PRIMARY KEY                </a:t>
            </a:r>
          </a:p>
          <a:p>
            <a:pPr>
              <a:buNone/>
            </a:pPr>
            <a:r>
              <a:rPr lang="en-US" dirty="0" smtClean="0"/>
              <a:t>     (</a:t>
            </a:r>
            <a:r>
              <a:rPr lang="en-US" dirty="0" err="1" smtClean="0"/>
              <a:t>nama_kolom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]</a:t>
            </a:r>
          </a:p>
          <a:p>
            <a:pPr>
              <a:buNone/>
            </a:pPr>
            <a:r>
              <a:rPr lang="en-US" dirty="0" smtClean="0"/>
              <a:t>	[, CONSTRAINT   </a:t>
            </a:r>
            <a:r>
              <a:rPr lang="en-US" dirty="0" err="1" smtClean="0"/>
              <a:t>nama_constraint</a:t>
            </a:r>
            <a:r>
              <a:rPr lang="en-US" dirty="0" smtClean="0"/>
              <a:t> FOREIGN KEY  </a:t>
            </a:r>
          </a:p>
          <a:p>
            <a:pPr>
              <a:buNone/>
            </a:pPr>
            <a:r>
              <a:rPr lang="en-US" dirty="0" smtClean="0"/>
              <a:t>    (</a:t>
            </a:r>
            <a:r>
              <a:rPr lang="en-US" dirty="0" err="1" smtClean="0"/>
              <a:t>nama_kolom</a:t>
            </a:r>
            <a:r>
              <a:rPr lang="en-US" dirty="0" smtClean="0"/>
              <a:t>) REFERENCE</a:t>
            </a:r>
            <a:r>
              <a:rPr lang="id-ID" dirty="0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nama_table</a:t>
            </a:r>
            <a:r>
              <a:rPr lang="en-US" dirty="0" smtClean="0"/>
              <a:t> (</a:t>
            </a:r>
            <a:r>
              <a:rPr lang="en-US" dirty="0" err="1" smtClean="0"/>
              <a:t>nama_kolom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    ON DELETE CASCADE </a:t>
            </a:r>
            <a:r>
              <a:rPr lang="id-ID" smtClean="0"/>
              <a:t>ON UPDATE CASCADE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]</a:t>
            </a:r>
          </a:p>
          <a:p>
            <a:pPr>
              <a:buNone/>
            </a:pPr>
            <a:r>
              <a:rPr lang="en-US" dirty="0" smtClean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33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6868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CREATE TABLE </a:t>
            </a:r>
            <a:r>
              <a:rPr lang="en-US" dirty="0" err="1" smtClean="0"/>
              <a:t>Mahasiswa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(	</a:t>
            </a:r>
            <a:r>
              <a:rPr lang="en-US" dirty="0" err="1" smtClean="0"/>
              <a:t>Nim</a:t>
            </a:r>
            <a:r>
              <a:rPr lang="en-US" dirty="0" smtClean="0"/>
              <a:t>  char(10) not Null,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(50),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(100),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KodeJur</a:t>
            </a:r>
            <a:r>
              <a:rPr lang="en-US" dirty="0" smtClean="0"/>
              <a:t> char(2),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        CONSTRAINT   </a:t>
            </a:r>
            <a:r>
              <a:rPr lang="en-US" dirty="0" err="1" smtClean="0"/>
              <a:t>pk_nim</a:t>
            </a:r>
            <a:r>
              <a:rPr lang="en-US" dirty="0" smtClean="0"/>
              <a:t> PRIMARY KEY                </a:t>
            </a:r>
          </a:p>
          <a:p>
            <a:pPr>
              <a:buNone/>
            </a:pPr>
            <a:r>
              <a:rPr lang="en-US" dirty="0" smtClean="0"/>
              <a:t>     (</a:t>
            </a:r>
            <a:r>
              <a:rPr lang="en-US" dirty="0" err="1" smtClean="0"/>
              <a:t>Nim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);</a:t>
            </a: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0072" y="1785926"/>
            <a:ext cx="3487929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70969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7570" y="1214423"/>
            <a:ext cx="3429024" cy="523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686800" cy="454344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create table MAHASISWA (</a:t>
            </a:r>
          </a:p>
          <a:p>
            <a:pPr>
              <a:buNone/>
            </a:pPr>
            <a:r>
              <a:rPr lang="en-US" dirty="0" smtClean="0"/>
              <a:t>   NIM                  CHAR(10)             not null,</a:t>
            </a:r>
          </a:p>
          <a:p>
            <a:pPr>
              <a:buNone/>
            </a:pPr>
            <a:r>
              <a:rPr lang="en-US" dirty="0" smtClean="0"/>
              <a:t>   KODEJUR         CHAR(2)              null,</a:t>
            </a:r>
          </a:p>
          <a:p>
            <a:pPr>
              <a:buNone/>
            </a:pPr>
            <a:r>
              <a:rPr lang="en-US" dirty="0" smtClean="0"/>
              <a:t>   NAMA              VARCHAR(50)          null,</a:t>
            </a:r>
          </a:p>
          <a:p>
            <a:pPr>
              <a:buNone/>
            </a:pPr>
            <a:r>
              <a:rPr lang="en-US" dirty="0" smtClean="0"/>
              <a:t>   ALAMAT           VARCHAR(100)         null,</a:t>
            </a:r>
          </a:p>
          <a:p>
            <a:pPr>
              <a:buNone/>
            </a:pPr>
            <a:r>
              <a:rPr lang="en-US" dirty="0" smtClean="0"/>
              <a:t>   constraint PK_NIM primary key (NIM)</a:t>
            </a:r>
            <a:r>
              <a:rPr lang="id-ID" dirty="0" smtClean="0"/>
              <a:t>,</a:t>
            </a:r>
          </a:p>
          <a:p>
            <a:pPr>
              <a:buNone/>
            </a:pPr>
            <a:r>
              <a:rPr lang="id-ID" dirty="0"/>
              <a:t>	</a:t>
            </a:r>
            <a:r>
              <a:rPr lang="id-ID" dirty="0" smtClean="0"/>
              <a:t>constraint </a:t>
            </a:r>
            <a:r>
              <a:rPr lang="en-US" dirty="0"/>
              <a:t>FK_MHS_REF_JUR foreign key (KODEJUR)</a:t>
            </a:r>
          </a:p>
          <a:p>
            <a:pPr>
              <a:buNone/>
            </a:pPr>
            <a:r>
              <a:rPr lang="en-US" dirty="0"/>
              <a:t>      references JURUSAN (KODEJUR)</a:t>
            </a:r>
          </a:p>
          <a:p>
            <a:pPr>
              <a:buNone/>
            </a:pPr>
            <a:r>
              <a:rPr lang="en-US" dirty="0"/>
              <a:t>      on delete restrict on update restrict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43237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Hobby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alter table MAHASISWA</a:t>
            </a:r>
          </a:p>
          <a:p>
            <a:pPr lvl="1">
              <a:buNone/>
            </a:pPr>
            <a:r>
              <a:rPr lang="en-US" dirty="0" smtClean="0"/>
              <a:t> add hobby </a:t>
            </a:r>
            <a:r>
              <a:rPr lang="en-US" dirty="0" err="1" smtClean="0"/>
              <a:t>varchar</a:t>
            </a:r>
            <a:r>
              <a:rPr lang="en-US" dirty="0" smtClean="0"/>
              <a:t>(25) null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08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Mengubah tipe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Mengubah kolom hobby menjadi string maksimal 250</a:t>
            </a:r>
            <a:r>
              <a:rPr lang="id-ID" dirty="0"/>
              <a:t> </a:t>
            </a:r>
            <a:r>
              <a:rPr lang="id-ID" dirty="0" smtClean="0"/>
              <a:t>karakter.</a:t>
            </a:r>
          </a:p>
          <a:p>
            <a:r>
              <a:rPr lang="id-ID" dirty="0" smtClean="0"/>
              <a:t>Alter table mahasiswa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modify column hobby varchar(250);</a:t>
            </a:r>
          </a:p>
        </p:txBody>
      </p:sp>
    </p:spTree>
    <p:extLst>
      <p:ext uri="{BB962C8B-B14F-4D97-AF65-F5344CB8AC3E}">
        <p14:creationId xmlns:p14="http://schemas.microsoft.com/office/powerpoint/2010/main" val="407889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 hobby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alter table MAHASISWA</a:t>
            </a:r>
          </a:p>
          <a:p>
            <a:pPr lvl="1">
              <a:buNone/>
            </a:pPr>
            <a:r>
              <a:rPr lang="en-US" dirty="0" smtClean="0"/>
              <a:t> drop column hobby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913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Drop table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Drop table nama_table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Drop table mahasiswa;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1523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Rename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Mengubah nama table dari mahasiswa ke siswa.</a:t>
            </a:r>
          </a:p>
          <a:p>
            <a:r>
              <a:rPr lang="id-ID" dirty="0" smtClean="0"/>
              <a:t>Rename table MAHASISWA to SISWA;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9484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4800" dirty="0" err="1"/>
              <a:t>Sejarah</a:t>
            </a:r>
            <a:r>
              <a:rPr lang="en-US" sz="3600" dirty="0"/>
              <a:t>(1)</a:t>
            </a:r>
            <a:endParaRPr lang="id-ID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Tahun</a:t>
            </a:r>
            <a:r>
              <a:rPr lang="en-US" dirty="0" smtClean="0"/>
              <a:t> 1974, Dr. Chamberlin 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Saan</a:t>
            </a:r>
            <a:r>
              <a:rPr lang="en-US" dirty="0" smtClean="0"/>
              <a:t> Jose </a:t>
            </a:r>
            <a:r>
              <a:rPr lang="en-US" dirty="0" err="1" smtClean="0"/>
              <a:t>Laboratorium</a:t>
            </a:r>
            <a:r>
              <a:rPr lang="en-US" dirty="0" smtClean="0"/>
              <a:t> IBM </a:t>
            </a:r>
            <a:r>
              <a:rPr lang="en-US" dirty="0" err="1" smtClean="0"/>
              <a:t>mendefinisikan</a:t>
            </a:r>
            <a:r>
              <a:rPr lang="en-US" dirty="0" smtClean="0"/>
              <a:t> 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database 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SEQUEL (Structure English Query </a:t>
            </a:r>
            <a:r>
              <a:rPr lang="en-US" dirty="0" err="1" smtClean="0"/>
              <a:t>languange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Tahun</a:t>
            </a:r>
            <a:r>
              <a:rPr lang="en-US" dirty="0" smtClean="0"/>
              <a:t> 1976, </a:t>
            </a:r>
            <a:r>
              <a:rPr lang="en-US" dirty="0" err="1" smtClean="0"/>
              <a:t>edisi</a:t>
            </a:r>
            <a:r>
              <a:rPr lang="en-US" dirty="0" smtClean="0"/>
              <a:t> </a:t>
            </a:r>
            <a:r>
              <a:rPr lang="en-US" dirty="0" err="1" smtClean="0"/>
              <a:t>perbaikan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SEQUEL2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diganti</a:t>
            </a:r>
            <a:r>
              <a:rPr lang="en-US" dirty="0" smtClean="0"/>
              <a:t> </a:t>
            </a:r>
            <a:r>
              <a:rPr lang="en-US" dirty="0" err="1" smtClean="0"/>
              <a:t>namanya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SQL (Structure Query </a:t>
            </a:r>
            <a:r>
              <a:rPr lang="en-US" dirty="0" err="1" smtClean="0"/>
              <a:t>Languange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IBM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DBMS </a:t>
            </a:r>
            <a:r>
              <a:rPr lang="en-US" dirty="0" err="1" smtClean="0"/>
              <a:t>menggunakan</a:t>
            </a:r>
            <a:r>
              <a:rPr lang="en-US" dirty="0" smtClean="0"/>
              <a:t> SEQUEL2 yang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System-R</a:t>
            </a:r>
          </a:p>
          <a:p>
            <a:r>
              <a:rPr lang="en-US" dirty="0" smtClean="0"/>
              <a:t>ORACLE, </a:t>
            </a:r>
            <a:r>
              <a:rPr lang="id-ID" dirty="0"/>
              <a:t>l</a:t>
            </a:r>
            <a:r>
              <a:rPr lang="en-US" dirty="0" err="1" smtClean="0"/>
              <a:t>ahir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1970-an </a:t>
            </a:r>
            <a:r>
              <a:rPr lang="en-US" dirty="0" err="1" smtClean="0"/>
              <a:t>membuat</a:t>
            </a:r>
            <a:r>
              <a:rPr lang="en-US" dirty="0" smtClean="0"/>
              <a:t> RDBMS </a:t>
            </a:r>
            <a:r>
              <a:rPr lang="en-US" dirty="0" err="1" smtClean="0"/>
              <a:t>Komersial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SQL</a:t>
            </a:r>
          </a:p>
        </p:txBody>
      </p:sp>
    </p:spTree>
    <p:extLst>
      <p:ext uri="{BB962C8B-B14F-4D97-AF65-F5344CB8AC3E}">
        <p14:creationId xmlns:p14="http://schemas.microsoft.com/office/powerpoint/2010/main" val="174629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Latihan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52596" y="2786058"/>
          <a:ext cx="84725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908"/>
                <a:gridCol w="2550352"/>
                <a:gridCol w="2118130"/>
                <a:gridCol w="21181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Alamat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KodeJur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30109001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Dwi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Jl.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Abc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30109002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Jl. </a:t>
                      </a:r>
                      <a:r>
                        <a:rPr lang="en-US" dirty="0" err="1" smtClean="0"/>
                        <a:t>Terate</a:t>
                      </a:r>
                      <a:r>
                        <a:rPr lang="en-US" dirty="0" smtClean="0"/>
                        <a:t> No. 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40109001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Candra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Jl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Terusan</a:t>
                      </a:r>
                      <a:r>
                        <a:rPr lang="en-US" baseline="0" dirty="0" smtClean="0"/>
                        <a:t> No.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40109002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Adji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Manisi</a:t>
                      </a:r>
                      <a:r>
                        <a:rPr lang="en-US" dirty="0" smtClean="0"/>
                        <a:t> 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50109001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Taruna</a:t>
                      </a:r>
                      <a:r>
                        <a:rPr lang="en-US" dirty="0" smtClean="0"/>
                        <a:t> 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81158" y="2285993"/>
            <a:ext cx="2615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Tabel</a:t>
            </a:r>
            <a:r>
              <a:rPr lang="en-US" sz="2400" dirty="0"/>
              <a:t> </a:t>
            </a:r>
            <a:r>
              <a:rPr lang="en-US" sz="2400" dirty="0" err="1"/>
              <a:t>Mahasiswa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783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data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Into </a:t>
            </a:r>
            <a:r>
              <a:rPr lang="en-US" dirty="0" err="1" smtClean="0"/>
              <a:t>Mahasiswa</a:t>
            </a:r>
            <a:r>
              <a:rPr lang="en-US" dirty="0" smtClean="0"/>
              <a:t> (</a:t>
            </a:r>
            <a:r>
              <a:rPr lang="en-US" dirty="0" err="1" smtClean="0"/>
              <a:t>nim</a:t>
            </a:r>
            <a:r>
              <a:rPr lang="en-US" dirty="0" smtClean="0"/>
              <a:t>, </a:t>
            </a:r>
            <a:r>
              <a:rPr lang="en-US" dirty="0" err="1" smtClean="0"/>
              <a:t>nama</a:t>
            </a:r>
            <a:r>
              <a:rPr lang="en-US" dirty="0" smtClean="0"/>
              <a:t>, </a:t>
            </a:r>
            <a:r>
              <a:rPr lang="en-US" dirty="0" err="1" smtClean="0"/>
              <a:t>alamat</a:t>
            </a:r>
            <a:r>
              <a:rPr lang="en-US" dirty="0" smtClean="0"/>
              <a:t>) values (‘03109001’,’Dwi’,’Jl. </a:t>
            </a:r>
            <a:r>
              <a:rPr lang="en-US" dirty="0" err="1" smtClean="0"/>
              <a:t>Abc</a:t>
            </a:r>
            <a:r>
              <a:rPr lang="en-US" dirty="0" smtClean="0"/>
              <a:t>. 1’)</a:t>
            </a:r>
          </a:p>
          <a:p>
            <a:r>
              <a:rPr lang="en-US" dirty="0" smtClean="0"/>
              <a:t>Insert Into </a:t>
            </a:r>
            <a:r>
              <a:rPr lang="en-US" dirty="0" err="1" smtClean="0"/>
              <a:t>Mahasiswa</a:t>
            </a:r>
            <a:r>
              <a:rPr lang="en-US" dirty="0" smtClean="0"/>
              <a:t> (</a:t>
            </a:r>
            <a:r>
              <a:rPr lang="en-US" dirty="0" err="1" smtClean="0"/>
              <a:t>nim</a:t>
            </a:r>
            <a:r>
              <a:rPr lang="en-US" dirty="0" smtClean="0"/>
              <a:t>, </a:t>
            </a:r>
            <a:r>
              <a:rPr lang="en-US" dirty="0" err="1" smtClean="0"/>
              <a:t>nama</a:t>
            </a:r>
            <a:r>
              <a:rPr lang="en-US" dirty="0" smtClean="0"/>
              <a:t>, </a:t>
            </a:r>
            <a:r>
              <a:rPr lang="en-US" dirty="0" err="1" smtClean="0"/>
              <a:t>alamat</a:t>
            </a:r>
            <a:r>
              <a:rPr lang="en-US" dirty="0" smtClean="0"/>
              <a:t>) values (‘03109002’,’Tri’,’ Jl. </a:t>
            </a:r>
            <a:r>
              <a:rPr lang="en-US" dirty="0" err="1" smtClean="0"/>
              <a:t>Terate</a:t>
            </a:r>
            <a:r>
              <a:rPr lang="en-US" dirty="0" smtClean="0"/>
              <a:t> No. 123’)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67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data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mahasiswa</a:t>
            </a:r>
            <a:r>
              <a:rPr lang="en-US" dirty="0" smtClean="0"/>
              <a:t> set </a:t>
            </a:r>
            <a:r>
              <a:rPr lang="en-US" dirty="0" err="1" smtClean="0"/>
              <a:t>nama</a:t>
            </a:r>
            <a:r>
              <a:rPr lang="en-US" dirty="0" smtClean="0"/>
              <a:t>=‘</a:t>
            </a:r>
            <a:r>
              <a:rPr lang="en-US" dirty="0" err="1" smtClean="0"/>
              <a:t>Dwi</a:t>
            </a:r>
            <a:r>
              <a:rPr lang="en-US" dirty="0" smtClean="0"/>
              <a:t> A. S’ where </a:t>
            </a:r>
            <a:r>
              <a:rPr lang="en-US" dirty="0" err="1" smtClean="0"/>
              <a:t>nim</a:t>
            </a:r>
            <a:r>
              <a:rPr lang="en-US" dirty="0" smtClean="0"/>
              <a:t>=‘03109001’</a:t>
            </a:r>
          </a:p>
          <a:p>
            <a:r>
              <a:rPr lang="en-US" dirty="0" smtClean="0"/>
              <a:t>Update </a:t>
            </a:r>
            <a:r>
              <a:rPr lang="en-US" dirty="0" err="1" smtClean="0"/>
              <a:t>mahasiswa</a:t>
            </a:r>
            <a:r>
              <a:rPr lang="en-US" dirty="0" smtClean="0"/>
              <a:t> set </a:t>
            </a:r>
            <a:r>
              <a:rPr lang="en-US" dirty="0" err="1" smtClean="0"/>
              <a:t>nama</a:t>
            </a:r>
            <a:r>
              <a:rPr lang="en-US" dirty="0" smtClean="0"/>
              <a:t>=‘Tri </a:t>
            </a:r>
            <a:r>
              <a:rPr lang="en-US" dirty="0" err="1" smtClean="0"/>
              <a:t>Wibowo</a:t>
            </a:r>
            <a:r>
              <a:rPr lang="en-US" dirty="0" smtClean="0"/>
              <a:t>’ , </a:t>
            </a:r>
            <a:r>
              <a:rPr lang="en-US" dirty="0" err="1" smtClean="0"/>
              <a:t>alamat</a:t>
            </a:r>
            <a:r>
              <a:rPr lang="en-US" dirty="0" smtClean="0"/>
              <a:t>=‘Jl. </a:t>
            </a:r>
            <a:r>
              <a:rPr lang="en-US" dirty="0" err="1" smtClean="0"/>
              <a:t>Kencana</a:t>
            </a:r>
            <a:r>
              <a:rPr lang="en-US" dirty="0" smtClean="0"/>
              <a:t> ’ where </a:t>
            </a:r>
            <a:r>
              <a:rPr lang="en-US" dirty="0" err="1" smtClean="0"/>
              <a:t>nim</a:t>
            </a:r>
            <a:r>
              <a:rPr lang="en-US" dirty="0" smtClean="0"/>
              <a:t>=‘03109002’</a:t>
            </a:r>
          </a:p>
          <a:p>
            <a:endParaRPr lang="en-US" dirty="0" smtClean="0"/>
          </a:p>
          <a:p>
            <a:r>
              <a:rPr lang="en-US" dirty="0" err="1" smtClean="0"/>
              <a:t>Perintah</a:t>
            </a:r>
            <a:r>
              <a:rPr lang="en-US" dirty="0" smtClean="0"/>
              <a:t> update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pastikan</a:t>
            </a:r>
            <a:r>
              <a:rPr lang="en-US" dirty="0" smtClean="0"/>
              <a:t> data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update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mengisi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88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Menghapus</a:t>
            </a:r>
            <a:r>
              <a:rPr lang="en-US" dirty="0" smtClean="0"/>
              <a:t> data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</a:t>
            </a:r>
            <a:r>
              <a:rPr lang="en-US" dirty="0" err="1" smtClean="0"/>
              <a:t>Mahasiswa</a:t>
            </a:r>
            <a:r>
              <a:rPr lang="en-US" dirty="0" smtClean="0"/>
              <a:t> where </a:t>
            </a:r>
            <a:r>
              <a:rPr lang="en-US" dirty="0" err="1" smtClean="0"/>
              <a:t>nim</a:t>
            </a:r>
            <a:r>
              <a:rPr lang="en-US" dirty="0" smtClean="0"/>
              <a:t>=‘03109002’</a:t>
            </a:r>
          </a:p>
          <a:p>
            <a:r>
              <a:rPr lang="en-US" dirty="0" smtClean="0"/>
              <a:t>Delete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Perintah</a:t>
            </a:r>
            <a:r>
              <a:rPr lang="en-US" dirty="0" smtClean="0"/>
              <a:t> delete </a:t>
            </a:r>
            <a:r>
              <a:rPr lang="en-US" dirty="0" err="1" smtClean="0"/>
              <a:t>berpengaruh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data,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pastikan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data yang </a:t>
            </a:r>
            <a:r>
              <a:rPr lang="en-US" dirty="0" err="1" smtClean="0"/>
              <a:t>mana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dihapus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8820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Perintah</a:t>
            </a:r>
            <a:r>
              <a:rPr lang="en-US" dirty="0" smtClean="0"/>
              <a:t> Retrieve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  SELECT </a:t>
            </a:r>
            <a:r>
              <a:rPr lang="en-US" dirty="0" err="1" smtClean="0"/>
              <a:t>kolom</a:t>
            </a:r>
            <a:r>
              <a:rPr lang="en-US" dirty="0" smtClean="0"/>
              <a:t>-data</a:t>
            </a:r>
          </a:p>
          <a:p>
            <a:pPr>
              <a:buNone/>
            </a:pPr>
            <a:r>
              <a:rPr lang="en-US" dirty="0" smtClean="0"/>
              <a:t>	     FROM </a:t>
            </a:r>
            <a:r>
              <a:rPr lang="en-US" dirty="0" err="1" smtClean="0"/>
              <a:t>tabel</a:t>
            </a:r>
            <a:r>
              <a:rPr lang="en-US" dirty="0" smtClean="0"/>
              <a:t>-data</a:t>
            </a:r>
          </a:p>
          <a:p>
            <a:pPr>
              <a:buNone/>
            </a:pPr>
            <a:r>
              <a:rPr lang="en-US" dirty="0" smtClean="0"/>
              <a:t>      WHERE filter-data</a:t>
            </a:r>
          </a:p>
          <a:p>
            <a:pPr>
              <a:buNone/>
            </a:pPr>
            <a:r>
              <a:rPr lang="en-US" dirty="0" smtClean="0"/>
              <a:t> ORDER BY </a:t>
            </a:r>
            <a:r>
              <a:rPr lang="en-US" dirty="0" err="1" smtClean="0"/>
              <a:t>urutan</a:t>
            </a:r>
            <a:r>
              <a:rPr lang="en-US" dirty="0" smtClean="0"/>
              <a:t>-data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Catt:</a:t>
            </a:r>
          </a:p>
          <a:p>
            <a:pPr>
              <a:buNone/>
            </a:pP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disederhanakan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literal yang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52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 </a:t>
            </a:r>
            <a:r>
              <a:rPr lang="en-US" dirty="0" err="1" smtClean="0"/>
              <a:t>urutan</a:t>
            </a:r>
            <a:r>
              <a:rPr lang="en-US" dirty="0" smtClean="0"/>
              <a:t>-data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ASC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Select * from </a:t>
            </a:r>
            <a:r>
              <a:rPr lang="en-US" dirty="0" err="1" smtClean="0"/>
              <a:t>mahasiswa</a:t>
            </a:r>
            <a:r>
              <a:rPr lang="en-US" dirty="0" smtClean="0"/>
              <a:t> order by </a:t>
            </a:r>
            <a:r>
              <a:rPr lang="en-US" dirty="0" err="1" smtClean="0"/>
              <a:t>nama</a:t>
            </a:r>
            <a:r>
              <a:rPr lang="en-US" dirty="0" smtClean="0"/>
              <a:t> ASC</a:t>
            </a:r>
          </a:p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DESC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Select * from </a:t>
            </a:r>
            <a:r>
              <a:rPr lang="en-US" dirty="0" err="1" smtClean="0"/>
              <a:t>mahasiswa</a:t>
            </a:r>
            <a:r>
              <a:rPr lang="en-US" dirty="0" smtClean="0"/>
              <a:t> order by </a:t>
            </a:r>
            <a:r>
              <a:rPr lang="en-US" dirty="0" err="1" smtClean="0"/>
              <a:t>nim</a:t>
            </a:r>
            <a:r>
              <a:rPr lang="en-US" dirty="0" smtClean="0"/>
              <a:t> DESC</a:t>
            </a:r>
          </a:p>
          <a:p>
            <a:r>
              <a:rPr lang="en-US" dirty="0" smtClean="0"/>
              <a:t>SQL </a:t>
            </a:r>
            <a:r>
              <a:rPr lang="en-US" dirty="0" err="1" smtClean="0"/>
              <a:t>mengunakan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ASC </a:t>
            </a:r>
            <a:r>
              <a:rPr lang="en-US" dirty="0" err="1" smtClean="0"/>
              <a:t>sebagai</a:t>
            </a:r>
            <a:r>
              <a:rPr lang="en-US" dirty="0" smtClean="0"/>
              <a:t> default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order by </a:t>
            </a:r>
            <a:r>
              <a:rPr lang="en-US" dirty="0" err="1" smtClean="0"/>
              <a:t>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67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kolom</a:t>
            </a:r>
            <a:r>
              <a:rPr lang="en-US" dirty="0" smtClean="0"/>
              <a:t>-data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Tanda</a:t>
            </a:r>
            <a:r>
              <a:rPr lang="en-US" dirty="0" smtClean="0"/>
              <a:t> ‘*’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Mahasiswa</a:t>
            </a:r>
            <a:endParaRPr lang="en-US" dirty="0" smtClean="0"/>
          </a:p>
          <a:p>
            <a:r>
              <a:rPr lang="en-US" dirty="0" err="1" smtClean="0"/>
              <a:t>Kata</a:t>
            </a:r>
            <a:r>
              <a:rPr lang="en-US" dirty="0" smtClean="0"/>
              <a:t> ‘AS’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select </a:t>
            </a:r>
            <a:r>
              <a:rPr lang="en-US" dirty="0" err="1" smtClean="0"/>
              <a:t>nama</a:t>
            </a:r>
            <a:r>
              <a:rPr lang="en-US" dirty="0" smtClean="0"/>
              <a:t> as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, </a:t>
            </a:r>
            <a:r>
              <a:rPr lang="en-US" dirty="0" err="1" smtClean="0"/>
              <a:t>Alamat</a:t>
            </a:r>
            <a:r>
              <a:rPr lang="en-US" dirty="0" smtClean="0"/>
              <a:t> from </a:t>
            </a:r>
            <a:r>
              <a:rPr lang="en-US" dirty="0" err="1" smtClean="0"/>
              <a:t>Mahasiswa</a:t>
            </a:r>
            <a:endParaRPr lang="en-US" dirty="0" smtClean="0"/>
          </a:p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manipulasi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data </a:t>
            </a:r>
            <a:r>
              <a:rPr lang="en-US" dirty="0" err="1" smtClean="0"/>
              <a:t>kolom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Select LEFT(nim,3),  </a:t>
            </a:r>
            <a:r>
              <a:rPr lang="en-US" dirty="0" err="1" smtClean="0"/>
              <a:t>nama</a:t>
            </a:r>
            <a:r>
              <a:rPr lang="en-US" dirty="0" smtClean="0"/>
              <a:t> from </a:t>
            </a:r>
            <a:r>
              <a:rPr lang="en-US" dirty="0" err="1" smtClean="0"/>
              <a:t>Mahasiswa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34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filter-data(1)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Filter data  </a:t>
            </a:r>
            <a:r>
              <a:rPr lang="en-US" dirty="0" err="1" smtClean="0"/>
              <a:t>menggunakan</a:t>
            </a:r>
            <a:r>
              <a:rPr lang="en-US" dirty="0" smtClean="0"/>
              <a:t> operator</a:t>
            </a:r>
          </a:p>
          <a:p>
            <a:pPr lvl="1">
              <a:buNone/>
            </a:pPr>
            <a:r>
              <a:rPr lang="en-US" dirty="0" smtClean="0"/>
              <a:t>=, &lt;&gt;, &gt;, &lt;, &gt;=, &lt;=</a:t>
            </a:r>
          </a:p>
          <a:p>
            <a:pPr lvl="1">
              <a:buNone/>
            </a:pPr>
            <a:r>
              <a:rPr lang="en-US" dirty="0" smtClean="0"/>
              <a:t>Like </a:t>
            </a:r>
          </a:p>
          <a:p>
            <a:pPr lvl="1">
              <a:buNone/>
            </a:pPr>
            <a:r>
              <a:rPr lang="en-US" dirty="0" smtClean="0"/>
              <a:t>between, IN</a:t>
            </a:r>
          </a:p>
          <a:p>
            <a:pPr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mahasiswa</a:t>
            </a:r>
            <a:r>
              <a:rPr lang="en-US" dirty="0" smtClean="0"/>
              <a:t> where </a:t>
            </a:r>
            <a:r>
              <a:rPr lang="en-US" dirty="0" err="1" smtClean="0"/>
              <a:t>nama</a:t>
            </a:r>
            <a:r>
              <a:rPr lang="en-US" dirty="0" smtClean="0"/>
              <a:t>=‘</a:t>
            </a:r>
            <a:r>
              <a:rPr lang="en-US" dirty="0" err="1" smtClean="0"/>
              <a:t>dwi</a:t>
            </a:r>
            <a:r>
              <a:rPr lang="en-US" dirty="0" smtClean="0"/>
              <a:t>’</a:t>
            </a:r>
          </a:p>
          <a:p>
            <a:pPr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mahasiswa</a:t>
            </a:r>
            <a:r>
              <a:rPr lang="en-US" dirty="0" smtClean="0"/>
              <a:t> where </a:t>
            </a:r>
            <a:r>
              <a:rPr lang="en-US" dirty="0" err="1" smtClean="0"/>
              <a:t>nama</a:t>
            </a:r>
            <a:r>
              <a:rPr lang="en-US" dirty="0" smtClean="0"/>
              <a:t> like ‘t%’</a:t>
            </a:r>
          </a:p>
          <a:p>
            <a:pPr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mahasiswa</a:t>
            </a:r>
            <a:r>
              <a:rPr lang="en-US" dirty="0" smtClean="0"/>
              <a:t> where </a:t>
            </a:r>
            <a:r>
              <a:rPr lang="en-US" dirty="0" err="1" smtClean="0"/>
              <a:t>nama</a:t>
            </a:r>
            <a:r>
              <a:rPr lang="en-US" dirty="0" smtClean="0"/>
              <a:t> IN (‘</a:t>
            </a:r>
            <a:r>
              <a:rPr lang="en-US" dirty="0" err="1" smtClean="0"/>
              <a:t>tri’,’dwi</a:t>
            </a:r>
            <a:r>
              <a:rPr lang="en-US" dirty="0" smtClean="0"/>
              <a:t>’)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17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filter-data(2)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Mengunakan</a:t>
            </a:r>
            <a:r>
              <a:rPr lang="en-US" dirty="0" smtClean="0"/>
              <a:t> AND </a:t>
            </a:r>
            <a:r>
              <a:rPr lang="en-US" dirty="0" err="1" smtClean="0"/>
              <a:t>dimana</a:t>
            </a:r>
            <a:r>
              <a:rPr lang="en-US" dirty="0" smtClean="0"/>
              <a:t> data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(</a:t>
            </a:r>
            <a:r>
              <a:rPr lang="en-US" dirty="0" err="1" smtClean="0"/>
              <a:t>sama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select * from </a:t>
            </a:r>
            <a:r>
              <a:rPr lang="en-US" dirty="0" err="1" smtClean="0"/>
              <a:t>mahasiswa</a:t>
            </a:r>
            <a:r>
              <a:rPr lang="en-US" dirty="0" smtClean="0"/>
              <a:t> where </a:t>
            </a:r>
            <a:r>
              <a:rPr lang="en-US" dirty="0" err="1" smtClean="0"/>
              <a:t>nama</a:t>
            </a:r>
            <a:r>
              <a:rPr lang="en-US" dirty="0" smtClean="0"/>
              <a:t>=‘</a:t>
            </a:r>
            <a:r>
              <a:rPr lang="en-US" dirty="0" err="1" smtClean="0"/>
              <a:t>dwi</a:t>
            </a:r>
            <a:r>
              <a:rPr lang="en-US" dirty="0" smtClean="0"/>
              <a:t>’ and </a:t>
            </a:r>
            <a:r>
              <a:rPr lang="en-US" dirty="0" err="1" smtClean="0"/>
              <a:t>nama</a:t>
            </a:r>
            <a:r>
              <a:rPr lang="en-US" dirty="0" smtClean="0"/>
              <a:t>=‘tri’</a:t>
            </a:r>
          </a:p>
          <a:p>
            <a:r>
              <a:rPr lang="en-US" dirty="0" err="1" smtClean="0"/>
              <a:t>Menggunakan</a:t>
            </a:r>
            <a:r>
              <a:rPr lang="en-US" dirty="0" smtClean="0"/>
              <a:t> OR </a:t>
            </a:r>
            <a:r>
              <a:rPr lang="en-US" dirty="0" err="1" smtClean="0"/>
              <a:t>dimana</a:t>
            </a:r>
            <a:r>
              <a:rPr lang="en-US" dirty="0" smtClean="0"/>
              <a:t> data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ditampilkan</a:t>
            </a:r>
            <a:r>
              <a:rPr lang="en-US" dirty="0" smtClean="0"/>
              <a:t> 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satunya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(</a:t>
            </a:r>
            <a:r>
              <a:rPr lang="en-US" dirty="0" err="1" smtClean="0"/>
              <a:t>sama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select * from </a:t>
            </a:r>
            <a:r>
              <a:rPr lang="en-US" dirty="0" err="1" smtClean="0"/>
              <a:t>mahasiswa</a:t>
            </a:r>
            <a:r>
              <a:rPr lang="en-US" dirty="0" smtClean="0"/>
              <a:t> where </a:t>
            </a:r>
            <a:r>
              <a:rPr lang="en-US" dirty="0" err="1" smtClean="0"/>
              <a:t>nama</a:t>
            </a:r>
            <a:r>
              <a:rPr lang="en-US" dirty="0" smtClean="0"/>
              <a:t>=‘tri’ or </a:t>
            </a:r>
            <a:r>
              <a:rPr lang="en-US" dirty="0" err="1" smtClean="0"/>
              <a:t>nama</a:t>
            </a:r>
            <a:r>
              <a:rPr lang="en-US" dirty="0" smtClean="0"/>
              <a:t>=‘</a:t>
            </a:r>
            <a:r>
              <a:rPr lang="en-US" dirty="0" err="1" smtClean="0"/>
              <a:t>dwi</a:t>
            </a:r>
            <a:r>
              <a:rPr lang="en-US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316950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tabel</a:t>
            </a:r>
            <a:r>
              <a:rPr lang="en-US" dirty="0" smtClean="0"/>
              <a:t>-data(1)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tabel</a:t>
            </a:r>
            <a:r>
              <a:rPr lang="en-US" dirty="0" smtClean="0"/>
              <a:t>-data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kenyataannya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datanya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select </a:t>
            </a:r>
            <a:r>
              <a:rPr lang="en-US" dirty="0" err="1" smtClean="0"/>
              <a:t>employees.first_name</a:t>
            </a:r>
            <a:r>
              <a:rPr lang="en-US" dirty="0" smtClean="0"/>
              <a:t>, </a:t>
            </a:r>
            <a:r>
              <a:rPr lang="en-US" dirty="0" err="1" smtClean="0"/>
              <a:t>schedule.date</a:t>
            </a:r>
            <a:r>
              <a:rPr lang="en-US" dirty="0" smtClean="0"/>
              <a:t> from employees, schedule where </a:t>
            </a:r>
            <a:r>
              <a:rPr lang="en-US" dirty="0" err="1" smtClean="0"/>
              <a:t>employees.employee_id</a:t>
            </a:r>
            <a:r>
              <a:rPr lang="en-US" dirty="0" smtClean="0"/>
              <a:t>=</a:t>
            </a:r>
            <a:r>
              <a:rPr lang="en-US" dirty="0" err="1" smtClean="0"/>
              <a:t>schedule.employee_ID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9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Sejarah</a:t>
            </a:r>
            <a:r>
              <a:rPr lang="en-US" sz="3600" dirty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Tahun</a:t>
            </a:r>
            <a:r>
              <a:rPr lang="en-US" dirty="0" smtClean="0"/>
              <a:t> 1987, American National Standards Institute (ANSI) </a:t>
            </a:r>
            <a:r>
              <a:rPr lang="en-US" dirty="0" err="1" smtClean="0"/>
              <a:t>dan</a:t>
            </a:r>
            <a:r>
              <a:rPr lang="en-US" dirty="0" smtClean="0"/>
              <a:t> International Standards Organization (ISO)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SQL</a:t>
            </a:r>
          </a:p>
          <a:p>
            <a:r>
              <a:rPr lang="en-US" dirty="0" err="1" smtClean="0"/>
              <a:t>Tahun</a:t>
            </a:r>
            <a:r>
              <a:rPr lang="en-US" dirty="0" smtClean="0"/>
              <a:t> 1992, </a:t>
            </a:r>
            <a:r>
              <a:rPr lang="en-US" dirty="0" err="1" smtClean="0"/>
              <a:t>dibentuk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SQL yang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SQL2 </a:t>
            </a:r>
            <a:r>
              <a:rPr lang="en-US" dirty="0" err="1" smtClean="0"/>
              <a:t>atau</a:t>
            </a:r>
            <a:r>
              <a:rPr lang="en-US" dirty="0" smtClean="0"/>
              <a:t> SQL92</a:t>
            </a:r>
          </a:p>
          <a:p>
            <a:r>
              <a:rPr lang="en-US" dirty="0" err="1" smtClean="0"/>
              <a:t>Tahun</a:t>
            </a:r>
            <a:r>
              <a:rPr lang="en-US" dirty="0" smtClean="0"/>
              <a:t> 1999,  SQL3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realese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yang </a:t>
            </a:r>
            <a:r>
              <a:rPr lang="en-US" dirty="0" err="1" smtClean="0"/>
              <a:t>meng</a:t>
            </a:r>
            <a:r>
              <a:rPr lang="en-US" dirty="0" smtClean="0"/>
              <a:t>-support  Object Oriented 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29623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tabel</a:t>
            </a:r>
            <a:r>
              <a:rPr lang="en-US" dirty="0" smtClean="0"/>
              <a:t>-data(1)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Mulai</a:t>
            </a:r>
            <a:r>
              <a:rPr lang="en-US" dirty="0" smtClean="0"/>
              <a:t> SQL92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keperluan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keyword Join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employees.first_name</a:t>
            </a:r>
            <a:r>
              <a:rPr lang="en-US" dirty="0" smtClean="0"/>
              <a:t>, </a:t>
            </a:r>
            <a:r>
              <a:rPr lang="en-US" dirty="0" err="1" smtClean="0"/>
              <a:t>schedule.date</a:t>
            </a:r>
            <a:r>
              <a:rPr lang="en-US" dirty="0" smtClean="0"/>
              <a:t> from employees  inner join  schedule on  </a:t>
            </a:r>
            <a:r>
              <a:rPr lang="en-US" dirty="0" err="1" smtClean="0"/>
              <a:t>employees.employee_id</a:t>
            </a:r>
            <a:r>
              <a:rPr lang="en-US" dirty="0" smtClean="0"/>
              <a:t>=</a:t>
            </a:r>
            <a:r>
              <a:rPr lang="en-US" dirty="0" err="1" smtClean="0"/>
              <a:t>schedule.employee_ID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join yang </a:t>
            </a:r>
            <a:r>
              <a:rPr lang="en-US" dirty="0" err="1" smtClean="0"/>
              <a:t>lainnya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dibahas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sesi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468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data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Tampilkan</a:t>
            </a:r>
            <a:r>
              <a:rPr lang="en-US" dirty="0" smtClean="0"/>
              <a:t> data person yang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berawalan</a:t>
            </a:r>
            <a:r>
              <a:rPr lang="en-US" dirty="0" smtClean="0"/>
              <a:t> D</a:t>
            </a:r>
          </a:p>
          <a:p>
            <a:endParaRPr lang="en-US" dirty="0" smtClean="0"/>
          </a:p>
          <a:p>
            <a:r>
              <a:rPr lang="en-US" dirty="0" err="1" smtClean="0"/>
              <a:t>Urutkan</a:t>
            </a:r>
            <a:r>
              <a:rPr lang="en-US" dirty="0" smtClean="0"/>
              <a:t> data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nim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City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17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Rangkuman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pengaksesan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basisdata</a:t>
            </a:r>
            <a:endParaRPr lang="en-US" dirty="0" smtClean="0"/>
          </a:p>
          <a:p>
            <a:r>
              <a:rPr lang="en-US" dirty="0" smtClean="0"/>
              <a:t>SQL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1972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SEQUEL</a:t>
            </a:r>
          </a:p>
          <a:p>
            <a:r>
              <a:rPr lang="en-US" dirty="0" smtClean="0"/>
              <a:t>ANSI </a:t>
            </a:r>
            <a:r>
              <a:rPr lang="en-US" dirty="0" err="1" smtClean="0"/>
              <a:t>dan</a:t>
            </a:r>
            <a:r>
              <a:rPr lang="en-US" dirty="0" smtClean="0"/>
              <a:t> ISO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standarisasi</a:t>
            </a:r>
            <a:r>
              <a:rPr lang="en-US" dirty="0" smtClean="0"/>
              <a:t> SQL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SQL2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1992 </a:t>
            </a:r>
            <a:r>
              <a:rPr lang="en-US" dirty="0" err="1" smtClean="0"/>
              <a:t>dan</a:t>
            </a:r>
            <a:r>
              <a:rPr lang="en-US" dirty="0" smtClean="0"/>
              <a:t> SQL3 </a:t>
            </a:r>
            <a:r>
              <a:rPr lang="en-US" dirty="0" err="1" smtClean="0"/>
              <a:t>tahun</a:t>
            </a:r>
            <a:r>
              <a:rPr lang="en-US" dirty="0" smtClean="0"/>
              <a:t> 1999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3649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40329" y="3364820"/>
            <a:ext cx="2177143" cy="1451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0627" y="3364820"/>
            <a:ext cx="2177143" cy="145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5747" y="1986469"/>
            <a:ext cx="43178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THANK YOU</a:t>
            </a:r>
            <a:endParaRPr 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111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manipulasi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SQL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program DBMS </a:t>
            </a:r>
            <a:r>
              <a:rPr lang="en-US" dirty="0" err="1" smtClean="0"/>
              <a:t>seperti</a:t>
            </a:r>
            <a:r>
              <a:rPr lang="en-US" dirty="0" smtClean="0"/>
              <a:t> MS Access, DB2, Informix, MS SQL Server, Oracle, Sybase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582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Kegunaan</a:t>
            </a:r>
            <a:r>
              <a:rPr lang="en-US" dirty="0" smtClean="0"/>
              <a:t>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Maintenance database</a:t>
            </a:r>
          </a:p>
          <a:p>
            <a:r>
              <a:rPr lang="en-US" dirty="0" smtClean="0"/>
              <a:t>Maintenance </a:t>
            </a:r>
            <a:r>
              <a:rPr lang="en-US" dirty="0" err="1" smtClean="0"/>
              <a:t>tabel</a:t>
            </a:r>
            <a:endParaRPr lang="en-US" dirty="0" smtClean="0"/>
          </a:p>
          <a:p>
            <a:r>
              <a:rPr lang="en-US" dirty="0" smtClean="0"/>
              <a:t>Maintenance data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 smtClean="0"/>
          </a:p>
          <a:p>
            <a:pPr lvl="1"/>
            <a:r>
              <a:rPr lang="en-US" dirty="0" smtClean="0"/>
              <a:t>Retrieve</a:t>
            </a:r>
          </a:p>
          <a:p>
            <a:pPr lvl="1"/>
            <a:r>
              <a:rPr lang="en-US" dirty="0" smtClean="0"/>
              <a:t>Insert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69560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b="1" dirty="0" smtClean="0"/>
              <a:t>SQL Data Definition Language (DDL)</a:t>
            </a:r>
          </a:p>
          <a:p>
            <a:pPr lvl="1"/>
            <a:r>
              <a:rPr lang="en-US" b="1" dirty="0" smtClean="0"/>
              <a:t>CREATE</a:t>
            </a:r>
            <a:r>
              <a:rPr lang="id-ID" b="1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id-ID" dirty="0" smtClean="0"/>
              <a:t>struktur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basisdata</a:t>
            </a:r>
            <a:endParaRPr lang="en-US" dirty="0" smtClean="0"/>
          </a:p>
          <a:p>
            <a:pPr lvl="1"/>
            <a:r>
              <a:rPr lang="en-US" b="1" dirty="0" smtClean="0"/>
              <a:t>ALTER</a:t>
            </a:r>
            <a:r>
              <a:rPr lang="id-ID" b="1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merubah</a:t>
            </a:r>
            <a:r>
              <a:rPr lang="en-US" dirty="0" smtClean="0"/>
              <a:t> </a:t>
            </a:r>
            <a:r>
              <a:rPr lang="id-ID" dirty="0" smtClean="0"/>
              <a:t>struktur (menambah, mengubah maupun menghapus)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basisdata</a:t>
            </a:r>
            <a:endParaRPr lang="en-US" dirty="0" smtClean="0"/>
          </a:p>
          <a:p>
            <a:pPr lvl="1"/>
            <a:r>
              <a:rPr lang="en-US" b="1" dirty="0" smtClean="0"/>
              <a:t>DROP</a:t>
            </a:r>
            <a:r>
              <a:rPr lang="id-ID" b="1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id-ID" dirty="0" smtClean="0"/>
              <a:t>struktur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basisdata</a:t>
            </a:r>
            <a:endParaRPr lang="en-US" dirty="0" smtClean="0"/>
          </a:p>
          <a:p>
            <a:pPr lvl="1"/>
            <a:r>
              <a:rPr lang="id-ID" b="1" dirty="0" smtClean="0"/>
              <a:t>RENAME</a:t>
            </a:r>
            <a:r>
              <a:rPr lang="en-US" dirty="0" smtClean="0"/>
              <a:t> - </a:t>
            </a:r>
            <a:r>
              <a:rPr lang="id-ID" dirty="0" smtClean="0"/>
              <a:t>mengganti nama struktur pada basisdata</a:t>
            </a:r>
            <a:endParaRPr lang="en-US" b="1" dirty="0" smtClean="0"/>
          </a:p>
          <a:p>
            <a:r>
              <a:rPr lang="en-US" b="1" dirty="0" smtClean="0"/>
              <a:t>SQL Data Manipulation Language (DML)</a:t>
            </a:r>
          </a:p>
          <a:p>
            <a:pPr lvl="1"/>
            <a:r>
              <a:rPr lang="en-US" b="1" dirty="0" smtClean="0"/>
              <a:t>SELECT</a:t>
            </a:r>
            <a:r>
              <a:rPr lang="en-US" dirty="0" smtClean="0"/>
              <a:t> – </a:t>
            </a:r>
            <a:r>
              <a:rPr lang="en-US" dirty="0" err="1" smtClean="0"/>
              <a:t>mengambil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basisdata</a:t>
            </a:r>
            <a:endParaRPr lang="en-US" dirty="0" smtClean="0"/>
          </a:p>
          <a:p>
            <a:pPr lvl="1"/>
            <a:r>
              <a:rPr lang="en-US" b="1" dirty="0" smtClean="0"/>
              <a:t>UPDATE</a:t>
            </a:r>
            <a:r>
              <a:rPr lang="en-US" dirty="0" smtClean="0"/>
              <a:t> – </a:t>
            </a:r>
            <a:r>
              <a:rPr lang="en-US" dirty="0" err="1" smtClean="0"/>
              <a:t>merubah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 smtClean="0"/>
          </a:p>
          <a:p>
            <a:pPr lvl="1"/>
            <a:r>
              <a:rPr lang="en-US" b="1" dirty="0" smtClean="0"/>
              <a:t>DELETE</a:t>
            </a:r>
            <a:r>
              <a:rPr lang="en-US" dirty="0" smtClean="0"/>
              <a:t> – </a:t>
            </a:r>
            <a:r>
              <a:rPr lang="en-US" dirty="0" err="1" smtClean="0"/>
              <a:t>menghapus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 smtClean="0"/>
          </a:p>
          <a:p>
            <a:pPr lvl="1"/>
            <a:r>
              <a:rPr lang="en-US" b="1" dirty="0" smtClean="0"/>
              <a:t>INSERT</a:t>
            </a:r>
            <a:r>
              <a:rPr lang="id-ID" b="1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menambahkan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dibasisdata</a:t>
            </a: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One to One</a:t>
            </a:r>
            <a:endParaRPr lang="id-ID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5356823"/>
            <a:ext cx="10515600" cy="12692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b="1" dirty="0" smtClean="0"/>
              <a:t>Salah satu primary key dari satu entitas akan menjadi foreign key dari entitas yang lain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326217" cy="354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88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One to Many</a:t>
            </a:r>
            <a:endParaRPr lang="id-ID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3230" y="5640567"/>
            <a:ext cx="10515600" cy="9457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b="1" dirty="0" smtClean="0"/>
              <a:t>Primary key dari entitas ‘one’ akan menjadi foreign key dari entitas ‘many’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31" y="1687693"/>
            <a:ext cx="9993796" cy="380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3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Many to One</a:t>
            </a:r>
            <a:endParaRPr lang="id-ID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5356823"/>
            <a:ext cx="10515600" cy="12692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b="1" dirty="0"/>
              <a:t>P</a:t>
            </a:r>
            <a:r>
              <a:rPr lang="id-ID" b="1" dirty="0" smtClean="0"/>
              <a:t>rimary key dari entitas ‘one’ akan menjadi foreign key dari entitas ‘many’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04" y="1598703"/>
            <a:ext cx="9156094" cy="359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6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Bebas-OpenSans">
      <a:majorFont>
        <a:latin typeface="Bebas Neue 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</TotalTime>
  <Words>859</Words>
  <Application>Microsoft Office PowerPoint</Application>
  <PresentationFormat>Widescreen</PresentationFormat>
  <Paragraphs>196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Bebas Neue Bold</vt:lpstr>
      <vt:lpstr>Arial</vt:lpstr>
      <vt:lpstr>Open Sans</vt:lpstr>
      <vt:lpstr>Arial Black</vt:lpstr>
      <vt:lpstr>Office Theme</vt:lpstr>
      <vt:lpstr>Structure Query Language (SQL)</vt:lpstr>
      <vt:lpstr>Sejarah(1)</vt:lpstr>
      <vt:lpstr>Sejarah(2)</vt:lpstr>
      <vt:lpstr>Definisi SQL</vt:lpstr>
      <vt:lpstr>Kegunaan SQL</vt:lpstr>
      <vt:lpstr>Kelompok Perintah SQL</vt:lpstr>
      <vt:lpstr>One to One</vt:lpstr>
      <vt:lpstr>One to Many</vt:lpstr>
      <vt:lpstr>Many to One</vt:lpstr>
      <vt:lpstr>Many to Many</vt:lpstr>
      <vt:lpstr>Tipe Data</vt:lpstr>
      <vt:lpstr>Bentuk Umum Perintah Create Table</vt:lpstr>
      <vt:lpstr>Membuat Tabel (1)</vt:lpstr>
      <vt:lpstr>Membuat tabel (2)</vt:lpstr>
      <vt:lpstr>Menambahkan kolom baru</vt:lpstr>
      <vt:lpstr>Mengubah tipe data</vt:lpstr>
      <vt:lpstr>Menghapus kolom</vt:lpstr>
      <vt:lpstr>Drop table</vt:lpstr>
      <vt:lpstr>Rename</vt:lpstr>
      <vt:lpstr>Tabel Latihan</vt:lpstr>
      <vt:lpstr>Menambahkan data tabel mahasiswa</vt:lpstr>
      <vt:lpstr>Merubah data tabel mahasiswa</vt:lpstr>
      <vt:lpstr>Menghapus data tabel mahasiswa</vt:lpstr>
      <vt:lpstr>Perintah Retrieve</vt:lpstr>
      <vt:lpstr>ORDER BY urutan-data</vt:lpstr>
      <vt:lpstr>SELECT kolom-data</vt:lpstr>
      <vt:lpstr>WHERE filter-data(1)</vt:lpstr>
      <vt:lpstr>WHERE filter-data(2)</vt:lpstr>
      <vt:lpstr>FROM tabel-data(1)</vt:lpstr>
      <vt:lpstr>FROM tabel-data(1)</vt:lpstr>
      <vt:lpstr>Latihan</vt:lpstr>
      <vt:lpstr>Rangkuman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master light</dc:title>
  <dc:creator>Kirman</dc:creator>
  <cp:lastModifiedBy>W8</cp:lastModifiedBy>
  <cp:revision>133</cp:revision>
  <dcterms:created xsi:type="dcterms:W3CDTF">2015-10-17T05:16:15Z</dcterms:created>
  <dcterms:modified xsi:type="dcterms:W3CDTF">2017-05-04T13:54:46Z</dcterms:modified>
</cp:coreProperties>
</file>