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337" r:id="rId3"/>
    <p:sldId id="338" r:id="rId4"/>
    <p:sldId id="339" r:id="rId5"/>
    <p:sldId id="340" r:id="rId6"/>
    <p:sldId id="341" r:id="rId7"/>
    <p:sldId id="363" r:id="rId8"/>
    <p:sldId id="365" r:id="rId9"/>
    <p:sldId id="367" r:id="rId10"/>
    <p:sldId id="369" r:id="rId11"/>
    <p:sldId id="370" r:id="rId12"/>
    <p:sldId id="342" r:id="rId13"/>
    <p:sldId id="344" r:id="rId14"/>
    <p:sldId id="345" r:id="rId15"/>
    <p:sldId id="346" r:id="rId16"/>
    <p:sldId id="373" r:id="rId17"/>
    <p:sldId id="347" r:id="rId18"/>
    <p:sldId id="371" r:id="rId19"/>
    <p:sldId id="374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270" r:id="rId34"/>
  </p:sldIdLst>
  <p:sldSz cx="12192000" cy="6858000"/>
  <p:notesSz cx="6858000" cy="9144000"/>
  <p:embeddedFontLs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Arial Black" panose="020B0A04020102020204" pitchFamily="34" charset="0"/>
      <p:bold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dirty="0" smtClean="0"/>
              <a:t>Structure Query Language (SQL)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Sistem Basis Data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Many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70843" cy="338676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56823"/>
            <a:ext cx="10515600" cy="126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Relations </a:t>
            </a:r>
            <a:r>
              <a:rPr lang="id-ID" b="1" dirty="0" smtClean="0"/>
              <a:t>become </a:t>
            </a:r>
            <a:r>
              <a:rPr lang="en-US" b="1" dirty="0" smtClean="0"/>
              <a:t>a </a:t>
            </a:r>
            <a:r>
              <a:rPr lang="en-US" b="1" dirty="0"/>
              <a:t>new table, the contents of </a:t>
            </a:r>
            <a:r>
              <a:rPr lang="id-ID" b="1" dirty="0" smtClean="0"/>
              <a:t>the table </a:t>
            </a:r>
            <a:r>
              <a:rPr lang="en-US" b="1" dirty="0" smtClean="0"/>
              <a:t>minimal</a:t>
            </a:r>
            <a:r>
              <a:rPr lang="id-ID" b="1" dirty="0" smtClean="0"/>
              <a:t> </a:t>
            </a:r>
            <a:r>
              <a:rPr lang="en-US" b="1" dirty="0" smtClean="0"/>
              <a:t>: </a:t>
            </a:r>
            <a:r>
              <a:rPr lang="en-US" b="1" dirty="0"/>
              <a:t>two foreign keys coming from each of the primary key in each entity</a:t>
            </a: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414618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id-ID" dirty="0" smtClean="0"/>
              <a:t>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041545"/>
              </p:ext>
            </p:extLst>
          </p:nvPr>
        </p:nvGraphicFramePr>
        <p:xfrm>
          <a:off x="4381488" y="1857364"/>
          <a:ext cx="3357586" cy="2927636"/>
        </p:xfrm>
        <a:graphic>
          <a:graphicData uri="http://schemas.openxmlformats.org/drawingml/2006/table">
            <a:tbl>
              <a:tblPr/>
              <a:tblGrid>
                <a:gridCol w="3357586"/>
              </a:tblGrid>
              <a:tr h="2801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</a:t>
                      </a:r>
                      <a:r>
                        <a:rPr lang="id-ID" sz="1400" dirty="0" smtClean="0"/>
                        <a:t> type</a:t>
                      </a:r>
                      <a:endParaRPr lang="en-US" sz="1400" dirty="0"/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4037">
                <a:tc>
                  <a:txBody>
                    <a:bodyPr/>
                    <a:lstStyle/>
                    <a:p>
                      <a:r>
                        <a:rPr lang="en-US" sz="1400" dirty="0"/>
                        <a:t>integer(size)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(size)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smallint</a:t>
                      </a:r>
                      <a:r>
                        <a:rPr lang="en-US" sz="1400" dirty="0"/>
                        <a:t>(size)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tinyint</a:t>
                      </a:r>
                      <a:r>
                        <a:rPr lang="en-US" sz="1400" dirty="0"/>
                        <a:t>(size)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734">
                <a:tc>
                  <a:txBody>
                    <a:bodyPr/>
                    <a:lstStyle/>
                    <a:p>
                      <a:r>
                        <a:rPr lang="en-US" sz="1400" dirty="0"/>
                        <a:t>decimal(</a:t>
                      </a:r>
                      <a:r>
                        <a:rPr lang="en-US" sz="1400" dirty="0" err="1"/>
                        <a:t>size,d</a:t>
                      </a:r>
                      <a:r>
                        <a:rPr lang="en-US" sz="1400" dirty="0"/>
                        <a:t>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numeric(</a:t>
                      </a:r>
                      <a:r>
                        <a:rPr lang="en-US" sz="1400" dirty="0" err="1"/>
                        <a:t>size,d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dirty="0"/>
                        <a:t>char(size)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(size</a:t>
                      </a:r>
                      <a:r>
                        <a:rPr lang="en-US" sz="1400" dirty="0" smtClean="0"/>
                        <a:t>)</a:t>
                      </a:r>
                      <a:endParaRPr lang="id-ID" sz="1400" dirty="0" smtClean="0"/>
                    </a:p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165">
                <a:tc>
                  <a:txBody>
                    <a:bodyPr/>
                    <a:lstStyle/>
                    <a:p>
                      <a:r>
                        <a:rPr lang="en-US" sz="1400" dirty="0"/>
                        <a:t>date(</a:t>
                      </a:r>
                      <a:r>
                        <a:rPr lang="en-US" sz="1400" dirty="0" err="1"/>
                        <a:t>yyyymmdd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7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id-ID" dirty="0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	</a:t>
            </a:r>
            <a:r>
              <a:rPr lang="id-ID" dirty="0" smtClean="0"/>
              <a:t>column_name</a:t>
            </a:r>
            <a:r>
              <a:rPr lang="en-US" dirty="0" smtClean="0"/>
              <a:t>_1  data</a:t>
            </a:r>
            <a:r>
              <a:rPr lang="id-ID" dirty="0" smtClean="0"/>
              <a:t>_type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[, </a:t>
            </a:r>
            <a:r>
              <a:rPr lang="id-ID" dirty="0"/>
              <a:t>column</a:t>
            </a:r>
            <a:r>
              <a:rPr lang="id-ID" dirty="0" smtClean="0"/>
              <a:t>_name</a:t>
            </a:r>
            <a:r>
              <a:rPr lang="en-US" dirty="0"/>
              <a:t>_2 data</a:t>
            </a:r>
            <a:r>
              <a:rPr lang="id-ID" dirty="0"/>
              <a:t>_type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[, </a:t>
            </a:r>
            <a:r>
              <a:rPr lang="id-ID" dirty="0"/>
              <a:t>column</a:t>
            </a:r>
            <a:r>
              <a:rPr lang="id-ID" dirty="0" smtClean="0"/>
              <a:t>_name</a:t>
            </a:r>
            <a:r>
              <a:rPr lang="en-US" dirty="0"/>
              <a:t>_N data</a:t>
            </a:r>
            <a:r>
              <a:rPr lang="id-ID" dirty="0"/>
              <a:t>_type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[ ,CONSTRAINT   </a:t>
            </a:r>
            <a:r>
              <a:rPr lang="en-US" dirty="0" err="1" smtClean="0"/>
              <a:t>constraint</a:t>
            </a:r>
            <a:r>
              <a:rPr lang="id-ID" dirty="0" smtClean="0"/>
              <a:t>_name</a:t>
            </a:r>
            <a:r>
              <a:rPr lang="en-US" dirty="0" smtClean="0"/>
              <a:t> PRIMARY KEY                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id-ID" dirty="0"/>
              <a:t>column_name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	[, CONSTRAINT   </a:t>
            </a:r>
            <a:r>
              <a:rPr lang="en-US" dirty="0" err="1" smtClean="0"/>
              <a:t>constraint</a:t>
            </a:r>
            <a:r>
              <a:rPr lang="id-ID" dirty="0" smtClean="0"/>
              <a:t>_name</a:t>
            </a:r>
            <a:r>
              <a:rPr lang="en-US" dirty="0" smtClean="0"/>
              <a:t> FOREIGN KEY  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id-ID" dirty="0"/>
              <a:t>column</a:t>
            </a:r>
            <a:r>
              <a:rPr lang="en-US" dirty="0" smtClean="0"/>
              <a:t>_</a:t>
            </a:r>
            <a:r>
              <a:rPr lang="id-ID" dirty="0" smtClean="0"/>
              <a:t>name</a:t>
            </a:r>
            <a:r>
              <a:rPr lang="en-US" dirty="0" smtClean="0"/>
              <a:t>) REFERENCE</a:t>
            </a:r>
            <a:r>
              <a:rPr lang="id-ID" dirty="0" smtClean="0"/>
              <a:t>S</a:t>
            </a:r>
            <a:r>
              <a:rPr lang="en-US" dirty="0" smtClean="0"/>
              <a:t> table</a:t>
            </a:r>
            <a:r>
              <a:rPr lang="id-ID" dirty="0" smtClean="0"/>
              <a:t>_name</a:t>
            </a:r>
            <a:r>
              <a:rPr lang="en-US" dirty="0" smtClean="0"/>
              <a:t> (</a:t>
            </a:r>
            <a:r>
              <a:rPr lang="id-ID" dirty="0" smtClean="0"/>
              <a:t>column_name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ON DELETE CASCADE </a:t>
            </a:r>
            <a:r>
              <a:rPr lang="id-ID" dirty="0" smtClean="0"/>
              <a:t>ON UPDATE CASCADE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Table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	</a:t>
            </a:r>
            <a:r>
              <a:rPr lang="en-US" dirty="0" err="1" smtClean="0"/>
              <a:t>Nim</a:t>
            </a:r>
            <a:r>
              <a:rPr lang="en-US" dirty="0" smtClean="0"/>
              <a:t>  char(10) not Null,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(100),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KodeJur</a:t>
            </a:r>
            <a:r>
              <a:rPr lang="en-US" dirty="0" smtClean="0"/>
              <a:t> char(2),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    CONSTRAINT   </a:t>
            </a:r>
            <a:r>
              <a:rPr lang="en-US" dirty="0" err="1" smtClean="0"/>
              <a:t>pk_nim</a:t>
            </a:r>
            <a:r>
              <a:rPr lang="en-US" dirty="0" smtClean="0"/>
              <a:t> PRIMARY KEY                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Nim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0072" y="1785926"/>
            <a:ext cx="348792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096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0" y="1214423"/>
            <a:ext cx="3429024" cy="52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Table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5434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table MAHASISWA (</a:t>
            </a:r>
          </a:p>
          <a:p>
            <a:pPr>
              <a:buNone/>
            </a:pPr>
            <a:r>
              <a:rPr lang="en-US" dirty="0" smtClean="0"/>
              <a:t>   NIM                  CHAR(10)             not null,</a:t>
            </a:r>
          </a:p>
          <a:p>
            <a:pPr>
              <a:buNone/>
            </a:pPr>
            <a:r>
              <a:rPr lang="en-US" dirty="0" smtClean="0"/>
              <a:t>   KODEJUR         CHAR(2)              null,</a:t>
            </a:r>
          </a:p>
          <a:p>
            <a:pPr>
              <a:buNone/>
            </a:pPr>
            <a:r>
              <a:rPr lang="en-US" dirty="0" smtClean="0"/>
              <a:t>   NAMA              VARCHAR(50)          null,</a:t>
            </a:r>
          </a:p>
          <a:p>
            <a:pPr>
              <a:buNone/>
            </a:pPr>
            <a:r>
              <a:rPr lang="en-US" dirty="0" smtClean="0"/>
              <a:t>   ALAMAT           VARCHAR(100)         null,</a:t>
            </a:r>
          </a:p>
          <a:p>
            <a:pPr>
              <a:buNone/>
            </a:pPr>
            <a:r>
              <a:rPr lang="en-US" dirty="0" smtClean="0"/>
              <a:t>   constraint PK_NIM primary key (NIM)</a:t>
            </a:r>
            <a:r>
              <a:rPr lang="id-ID" dirty="0" smtClean="0"/>
              <a:t>,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constraint </a:t>
            </a:r>
            <a:r>
              <a:rPr lang="en-US" dirty="0"/>
              <a:t>FK_MHS_REF_JUR foreign key (KODEJUR)</a:t>
            </a:r>
          </a:p>
          <a:p>
            <a:pPr>
              <a:buNone/>
            </a:pPr>
            <a:r>
              <a:rPr lang="en-US" dirty="0"/>
              <a:t>      references JURUSAN (KODEJUR)</a:t>
            </a:r>
          </a:p>
          <a:p>
            <a:pPr>
              <a:buNone/>
            </a:pPr>
            <a:r>
              <a:rPr lang="en-US" dirty="0"/>
              <a:t>      on delete restrict on update restrict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323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Add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Adding column </a:t>
            </a:r>
            <a:r>
              <a:rPr lang="en-US" dirty="0" smtClean="0"/>
              <a:t>Hobby </a:t>
            </a:r>
            <a:r>
              <a:rPr lang="id-ID" dirty="0" smtClean="0"/>
              <a:t>in table Mahasiswa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alter table MAHASISWA</a:t>
            </a:r>
          </a:p>
          <a:p>
            <a:pPr lvl="1">
              <a:buNone/>
            </a:pPr>
            <a:r>
              <a:rPr lang="en-US" dirty="0" smtClean="0"/>
              <a:t> add hobby </a:t>
            </a:r>
            <a:r>
              <a:rPr lang="en-US" dirty="0" err="1" smtClean="0"/>
              <a:t>varchar</a:t>
            </a:r>
            <a:r>
              <a:rPr lang="en-US" dirty="0" smtClean="0"/>
              <a:t>(25) null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Change Data Type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Change column hobby to string maximum 250 characters</a:t>
            </a:r>
          </a:p>
          <a:p>
            <a:r>
              <a:rPr lang="id-ID" dirty="0" smtClean="0"/>
              <a:t>Alter table mahasiswa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modify column hobby varchar(250);</a:t>
            </a:r>
          </a:p>
        </p:txBody>
      </p:sp>
    </p:spTree>
    <p:extLst>
      <p:ext uri="{BB962C8B-B14F-4D97-AF65-F5344CB8AC3E}">
        <p14:creationId xmlns:p14="http://schemas.microsoft.com/office/powerpoint/2010/main" val="4078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Drop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Drop column hobby from table mahasiswa</a:t>
            </a:r>
          </a:p>
          <a:p>
            <a:pPr lvl="1">
              <a:buNone/>
            </a:pPr>
            <a:r>
              <a:rPr lang="en-US" dirty="0" smtClean="0"/>
              <a:t>alter table MAHASISWA</a:t>
            </a:r>
          </a:p>
          <a:p>
            <a:pPr lvl="1">
              <a:buNone/>
            </a:pPr>
            <a:r>
              <a:rPr lang="en-US" dirty="0" smtClean="0"/>
              <a:t> drop column hobby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1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Drop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Drop table nama_table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Drop table mahasiswa;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152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Rename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Change name of table from mahasiswa to siswa</a:t>
            </a:r>
          </a:p>
          <a:p>
            <a:r>
              <a:rPr lang="id-ID" dirty="0" smtClean="0"/>
              <a:t>Rename table MAHASISWA to SISWA;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48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id-ID" sz="4800" dirty="0" smtClean="0"/>
              <a:t>History</a:t>
            </a:r>
            <a:r>
              <a:rPr lang="id-ID" sz="3600" dirty="0" smtClean="0"/>
              <a:t>(1)</a:t>
            </a:r>
            <a:endParaRPr lang="id-ID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In 1974, Dr. Chamberlin </a:t>
            </a:r>
            <a:r>
              <a:rPr lang="id-ID" dirty="0" smtClean="0"/>
              <a:t>from Saan </a:t>
            </a:r>
            <a:r>
              <a:rPr lang="id-ID" dirty="0"/>
              <a:t>Jose Laboratorium IBM defines a language for accessing a database called SEQUEL (Structured English Query languange)</a:t>
            </a:r>
          </a:p>
          <a:p>
            <a:r>
              <a:rPr lang="id-ID" dirty="0"/>
              <a:t>1976, Revised Edition for SEQUEL2 and renamed with SQL (Structured Query Language)</a:t>
            </a:r>
          </a:p>
          <a:p>
            <a:r>
              <a:rPr lang="id-ID" dirty="0"/>
              <a:t>IBM makes a DBMS using SEQUEL2 named System-R</a:t>
            </a:r>
          </a:p>
          <a:p>
            <a:r>
              <a:rPr lang="id-ID" dirty="0"/>
              <a:t>ORACLE, born </a:t>
            </a:r>
            <a:r>
              <a:rPr lang="id-ID" dirty="0" smtClean="0"/>
              <a:t>in 1970 </a:t>
            </a:r>
            <a:r>
              <a:rPr lang="id-ID" dirty="0"/>
              <a:t>makes commercial RDBMS based on </a:t>
            </a:r>
            <a:r>
              <a:rPr lang="id-ID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462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Practice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2596" y="2786058"/>
          <a:ext cx="8472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2550352"/>
                <a:gridCol w="2118130"/>
                <a:gridCol w="21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KodeJur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30109001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Jl.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Abc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30109002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Jl. </a:t>
                      </a:r>
                      <a:r>
                        <a:rPr lang="en-US" dirty="0" err="1" smtClean="0"/>
                        <a:t>Terate</a:t>
                      </a:r>
                      <a:r>
                        <a:rPr lang="en-US" dirty="0" smtClean="0"/>
                        <a:t> No. 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40109001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Terusan</a:t>
                      </a:r>
                      <a:r>
                        <a:rPr lang="en-US" baseline="0" dirty="0" smtClean="0"/>
                        <a:t> No.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40109002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Manisi</a:t>
                      </a:r>
                      <a:r>
                        <a:rPr lang="en-US" dirty="0" smtClean="0"/>
                        <a:t>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50109001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Taruna</a:t>
                      </a:r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1158" y="2285993"/>
            <a:ext cx="261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8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Adding </a:t>
            </a:r>
            <a:r>
              <a:rPr lang="en-US" dirty="0" smtClean="0"/>
              <a:t>data </a:t>
            </a:r>
            <a:r>
              <a:rPr lang="id-ID" dirty="0" smtClean="0"/>
              <a:t>to table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Mahasiswa</a:t>
            </a:r>
            <a:r>
              <a:rPr lang="en-US" dirty="0" smtClean="0"/>
              <a:t> (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) values (‘03109001’,’Dwi’,’Jl. </a:t>
            </a:r>
            <a:r>
              <a:rPr lang="en-US" dirty="0" err="1" smtClean="0"/>
              <a:t>Abc</a:t>
            </a:r>
            <a:r>
              <a:rPr lang="en-US" dirty="0" smtClean="0"/>
              <a:t>. 1’)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Mahasiswa</a:t>
            </a:r>
            <a:r>
              <a:rPr lang="en-US" dirty="0" smtClean="0"/>
              <a:t> (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) values (‘03109002’,’Tri’,’ Jl. </a:t>
            </a:r>
            <a:r>
              <a:rPr lang="en-US" dirty="0" err="1" smtClean="0"/>
              <a:t>Terate</a:t>
            </a:r>
            <a:r>
              <a:rPr lang="en-US" dirty="0" smtClean="0"/>
              <a:t> No. 123’)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6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Change </a:t>
            </a:r>
            <a:r>
              <a:rPr lang="en-US" dirty="0" smtClean="0"/>
              <a:t>data </a:t>
            </a:r>
            <a:r>
              <a:rPr lang="id-ID" dirty="0" smtClean="0"/>
              <a:t>from table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mahasiswa</a:t>
            </a:r>
            <a:r>
              <a:rPr lang="en-US" dirty="0" smtClean="0"/>
              <a:t> set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 A. S’ where </a:t>
            </a:r>
            <a:r>
              <a:rPr lang="en-US" dirty="0" err="1" smtClean="0"/>
              <a:t>nim</a:t>
            </a:r>
            <a:r>
              <a:rPr lang="en-US" dirty="0" smtClean="0"/>
              <a:t>=‘03109001’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mahasiswa</a:t>
            </a:r>
            <a:r>
              <a:rPr lang="en-US" dirty="0" smtClean="0"/>
              <a:t> set </a:t>
            </a:r>
            <a:r>
              <a:rPr lang="en-US" dirty="0" err="1" smtClean="0"/>
              <a:t>nama</a:t>
            </a:r>
            <a:r>
              <a:rPr lang="en-US" dirty="0" smtClean="0"/>
              <a:t>=‘Tri </a:t>
            </a:r>
            <a:r>
              <a:rPr lang="en-US" dirty="0" err="1" smtClean="0"/>
              <a:t>Wibowo</a:t>
            </a:r>
            <a:r>
              <a:rPr lang="en-US" dirty="0" smtClean="0"/>
              <a:t>’ , </a:t>
            </a:r>
            <a:r>
              <a:rPr lang="en-US" dirty="0" err="1" smtClean="0"/>
              <a:t>alamat</a:t>
            </a:r>
            <a:r>
              <a:rPr lang="en-US" dirty="0" smtClean="0"/>
              <a:t>=‘Jl. </a:t>
            </a:r>
            <a:r>
              <a:rPr lang="en-US" dirty="0" err="1" smtClean="0"/>
              <a:t>Kencana</a:t>
            </a:r>
            <a:r>
              <a:rPr lang="en-US" dirty="0" smtClean="0"/>
              <a:t> ’ where </a:t>
            </a:r>
            <a:r>
              <a:rPr lang="en-US" dirty="0" err="1" smtClean="0"/>
              <a:t>nim</a:t>
            </a:r>
            <a:r>
              <a:rPr lang="en-US" dirty="0" smtClean="0"/>
              <a:t>=‘03109002’</a:t>
            </a:r>
          </a:p>
          <a:p>
            <a:endParaRPr lang="en-US" dirty="0" smtClean="0"/>
          </a:p>
          <a:p>
            <a:r>
              <a:rPr lang="en-US" dirty="0"/>
              <a:t>The update command influence in the column so make sure the data will be updated with the filling condition </a:t>
            </a:r>
            <a:r>
              <a:rPr lang="id-ID" dirty="0" smtClean="0"/>
              <a:t>in “</a:t>
            </a:r>
            <a:r>
              <a:rPr lang="en-US" dirty="0" smtClean="0"/>
              <a:t>where</a:t>
            </a:r>
            <a:r>
              <a:rPr lang="id-ID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9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Delete </a:t>
            </a:r>
            <a:r>
              <a:rPr lang="en-US" dirty="0" smtClean="0"/>
              <a:t>data </a:t>
            </a:r>
            <a:r>
              <a:rPr lang="id-ID" dirty="0" smtClean="0"/>
              <a:t>from Table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nim</a:t>
            </a:r>
            <a:r>
              <a:rPr lang="en-US" dirty="0" smtClean="0"/>
              <a:t>=‘03109002’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delete command influence on the data line, so make sure the data line </a:t>
            </a:r>
            <a:r>
              <a:rPr lang="id-ID" dirty="0" smtClean="0"/>
              <a:t>that will </a:t>
            </a:r>
            <a:r>
              <a:rPr lang="en-US" dirty="0" smtClean="0"/>
              <a:t>be </a:t>
            </a:r>
            <a:r>
              <a:rPr lang="en-US" dirty="0"/>
              <a:t>deleted.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82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kolom</a:t>
            </a:r>
            <a:r>
              <a:rPr lang="en-US" dirty="0" smtClean="0"/>
              <a:t>-data</a:t>
            </a:r>
          </a:p>
          <a:p>
            <a:pPr>
              <a:buNone/>
            </a:pPr>
            <a:r>
              <a:rPr lang="en-US" dirty="0" smtClean="0"/>
              <a:t>	     FROM </a:t>
            </a:r>
            <a:r>
              <a:rPr lang="en-US" dirty="0" err="1" smtClean="0"/>
              <a:t>tabel</a:t>
            </a:r>
            <a:r>
              <a:rPr lang="en-US" dirty="0" smtClean="0"/>
              <a:t>-data</a:t>
            </a:r>
          </a:p>
          <a:p>
            <a:pPr>
              <a:buNone/>
            </a:pPr>
            <a:r>
              <a:rPr lang="en-US" dirty="0" smtClean="0"/>
              <a:t>      WHERE filter-data</a:t>
            </a:r>
          </a:p>
          <a:p>
            <a:pPr>
              <a:buNone/>
            </a:pPr>
            <a:r>
              <a:rPr lang="en-US" dirty="0" smtClean="0"/>
              <a:t> ORDER BY </a:t>
            </a:r>
            <a:r>
              <a:rPr lang="en-US" dirty="0" err="1" smtClean="0"/>
              <a:t>urutan</a:t>
            </a:r>
            <a:r>
              <a:rPr lang="en-US" dirty="0" smtClean="0"/>
              <a:t>-data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2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</a:t>
            </a:r>
            <a:r>
              <a:rPr lang="en-US" dirty="0" err="1" smtClean="0"/>
              <a:t>urutan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ASC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order by </a:t>
            </a:r>
            <a:r>
              <a:rPr lang="en-US" dirty="0" err="1" smtClean="0"/>
              <a:t>nama</a:t>
            </a:r>
            <a:r>
              <a:rPr lang="en-US" dirty="0" smtClean="0"/>
              <a:t> ASC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DESC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Select * from </a:t>
            </a:r>
            <a:r>
              <a:rPr lang="en-US" dirty="0" err="1" smtClean="0"/>
              <a:t>mahasiswa</a:t>
            </a:r>
            <a:r>
              <a:rPr lang="en-US" dirty="0" smtClean="0"/>
              <a:t> order by </a:t>
            </a:r>
            <a:r>
              <a:rPr lang="en-US" dirty="0" err="1" smtClean="0"/>
              <a:t>nim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SQL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ASC </a:t>
            </a:r>
            <a:r>
              <a:rPr lang="en-US" dirty="0" err="1" smtClean="0"/>
              <a:t>sebagai</a:t>
            </a:r>
            <a:r>
              <a:rPr lang="en-US" dirty="0" smtClean="0"/>
              <a:t> default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order by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kolom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Tanda</a:t>
            </a:r>
            <a:r>
              <a:rPr lang="en-US" dirty="0" smtClean="0"/>
              <a:t> ‘*’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Kata</a:t>
            </a:r>
            <a:r>
              <a:rPr lang="en-US" dirty="0" smtClean="0"/>
              <a:t> ‘AS’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nama</a:t>
            </a:r>
            <a:r>
              <a:rPr lang="en-US" dirty="0" smtClean="0"/>
              <a:t> as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LEFT(nim,3),  </a:t>
            </a:r>
            <a:r>
              <a:rPr lang="en-US" dirty="0" err="1" smtClean="0"/>
              <a:t>nama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filter-data(1)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data  </a:t>
            </a:r>
            <a:r>
              <a:rPr lang="en-US" dirty="0" err="1" smtClean="0"/>
              <a:t>menggunakan</a:t>
            </a:r>
            <a:r>
              <a:rPr lang="en-US" dirty="0" smtClean="0"/>
              <a:t> operator</a:t>
            </a:r>
          </a:p>
          <a:p>
            <a:pPr lvl="1">
              <a:buNone/>
            </a:pPr>
            <a:r>
              <a:rPr lang="en-US" dirty="0" smtClean="0"/>
              <a:t>=, &lt;&gt;, &gt;, &lt;, &gt;=, &lt;=</a:t>
            </a:r>
          </a:p>
          <a:p>
            <a:pPr lvl="1">
              <a:buNone/>
            </a:pPr>
            <a:r>
              <a:rPr lang="en-US" dirty="0" smtClean="0"/>
              <a:t>Like </a:t>
            </a:r>
          </a:p>
          <a:p>
            <a:pPr lvl="1">
              <a:buNone/>
            </a:pPr>
            <a:r>
              <a:rPr lang="en-US" dirty="0" smtClean="0"/>
              <a:t>between, IN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 like ‘t%’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 IN (‘</a:t>
            </a:r>
            <a:r>
              <a:rPr lang="en-US" dirty="0" err="1" smtClean="0"/>
              <a:t>tri’,’dwi</a:t>
            </a:r>
            <a:r>
              <a:rPr lang="en-US" dirty="0" smtClean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1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filter-data(2)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Mengunakan</a:t>
            </a:r>
            <a:r>
              <a:rPr lang="en-US" dirty="0" smtClean="0"/>
              <a:t> AND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 and </a:t>
            </a:r>
            <a:r>
              <a:rPr lang="en-US" dirty="0" err="1" smtClean="0"/>
              <a:t>nama</a:t>
            </a:r>
            <a:r>
              <a:rPr lang="en-US" dirty="0" smtClean="0"/>
              <a:t>=‘tri’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OR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=‘tri’ or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16950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kenyataannya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employees.first_name</a:t>
            </a:r>
            <a:r>
              <a:rPr lang="en-US" dirty="0" smtClean="0"/>
              <a:t>, </a:t>
            </a:r>
            <a:r>
              <a:rPr lang="en-US" dirty="0" err="1" smtClean="0"/>
              <a:t>schedule.date</a:t>
            </a:r>
            <a:r>
              <a:rPr lang="en-US" dirty="0" smtClean="0"/>
              <a:t> from employees, schedule where </a:t>
            </a:r>
            <a:r>
              <a:rPr lang="en-US" dirty="0" err="1" smtClean="0"/>
              <a:t>employees.employee_id</a:t>
            </a:r>
            <a:r>
              <a:rPr lang="en-US" dirty="0" smtClean="0"/>
              <a:t>=</a:t>
            </a:r>
            <a:r>
              <a:rPr lang="en-US" dirty="0" err="1" smtClean="0"/>
              <a:t>schedule.employee_ID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History</a:t>
            </a:r>
            <a:r>
              <a:rPr lang="en-US" sz="3600" dirty="0" smtClean="0"/>
              <a:t>(2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1987, the American National Standards Institute (ANSI) and International Standards Organization (ISO</a:t>
            </a:r>
            <a:r>
              <a:rPr lang="en-US" dirty="0" smtClean="0"/>
              <a:t>)</a:t>
            </a:r>
            <a:r>
              <a:rPr lang="id-ID" dirty="0" smtClean="0"/>
              <a:t> make</a:t>
            </a:r>
            <a:r>
              <a:rPr lang="en-US" dirty="0" smtClean="0"/>
              <a:t> </a:t>
            </a:r>
            <a:r>
              <a:rPr lang="en-US" dirty="0"/>
              <a:t>standards for SQL</a:t>
            </a:r>
          </a:p>
          <a:p>
            <a:r>
              <a:rPr lang="en-US" dirty="0"/>
              <a:t>In 1992, formed a new version of the SQL standard, named SQL2 or SQL92</a:t>
            </a:r>
          </a:p>
          <a:p>
            <a:r>
              <a:rPr lang="en-US" dirty="0"/>
              <a:t>In 1999, SQL3 </a:t>
            </a:r>
            <a:r>
              <a:rPr lang="en-US" dirty="0" smtClean="0"/>
              <a:t>Release </a:t>
            </a:r>
            <a:r>
              <a:rPr lang="en-US" dirty="0"/>
              <a:t>as new standards support clicking Object Oriented Database Management </a:t>
            </a:r>
            <a:r>
              <a:rPr lang="en-US" dirty="0" smtClean="0"/>
              <a:t>System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2962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SQL92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keyword Join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employees.first_name</a:t>
            </a:r>
            <a:r>
              <a:rPr lang="en-US" dirty="0" smtClean="0"/>
              <a:t>, </a:t>
            </a:r>
            <a:r>
              <a:rPr lang="en-US" dirty="0" err="1" smtClean="0"/>
              <a:t>schedule.date</a:t>
            </a:r>
            <a:r>
              <a:rPr lang="en-US" dirty="0" smtClean="0"/>
              <a:t> from employees  inner join  schedule on  </a:t>
            </a:r>
            <a:r>
              <a:rPr lang="en-US" dirty="0" err="1" smtClean="0"/>
              <a:t>employees.employee_id</a:t>
            </a:r>
            <a:r>
              <a:rPr lang="en-US" dirty="0" smtClean="0"/>
              <a:t>=</a:t>
            </a:r>
            <a:r>
              <a:rPr lang="en-US" dirty="0" err="1" smtClean="0"/>
              <a:t>schedule.employee_ID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join yang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68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Tampilkan</a:t>
            </a:r>
            <a:r>
              <a:rPr lang="en-US" dirty="0" smtClean="0"/>
              <a:t> data person yang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berawalan</a:t>
            </a:r>
            <a:r>
              <a:rPr lang="en-US" dirty="0" smtClean="0"/>
              <a:t> D</a:t>
            </a:r>
          </a:p>
          <a:p>
            <a:endParaRPr lang="en-US" dirty="0" smtClean="0"/>
          </a:p>
          <a:p>
            <a:r>
              <a:rPr lang="en-US" dirty="0" err="1" smtClean="0"/>
              <a:t>Urutkan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City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7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SEQUEL</a:t>
            </a:r>
          </a:p>
          <a:p>
            <a:r>
              <a:rPr lang="en-US" dirty="0" smtClean="0"/>
              <a:t>ANSI </a:t>
            </a:r>
            <a:r>
              <a:rPr lang="en-US" dirty="0" err="1" smtClean="0"/>
              <a:t>dan</a:t>
            </a:r>
            <a:r>
              <a:rPr lang="en-US" dirty="0" smtClean="0"/>
              <a:t> ISO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SQL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SQL2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1992 </a:t>
            </a:r>
            <a:r>
              <a:rPr lang="en-US" dirty="0" err="1" smtClean="0"/>
              <a:t>dan</a:t>
            </a:r>
            <a:r>
              <a:rPr lang="en-US" dirty="0" smtClean="0"/>
              <a:t> SQL3 </a:t>
            </a:r>
            <a:r>
              <a:rPr lang="en-US" dirty="0" err="1" smtClean="0"/>
              <a:t>tahun</a:t>
            </a:r>
            <a:r>
              <a:rPr lang="en-US" dirty="0" smtClean="0"/>
              <a:t> 1999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64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id-ID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standard computer language in the process of manipulation and access to databases</a:t>
            </a:r>
          </a:p>
          <a:p>
            <a:r>
              <a:rPr lang="en-US" dirty="0"/>
              <a:t>SQL in the DBMS program such as MS Access, DB2, Informix, MS SQL Server, Oracle, </a:t>
            </a:r>
            <a:r>
              <a:rPr lang="en-US" dirty="0" smtClean="0"/>
              <a:t>Sybase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065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Using of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Database </a:t>
            </a:r>
            <a:r>
              <a:rPr lang="en-US" dirty="0" smtClean="0"/>
              <a:t>Maintenance</a:t>
            </a:r>
          </a:p>
          <a:p>
            <a:r>
              <a:rPr lang="id-ID" dirty="0" smtClean="0"/>
              <a:t>Table </a:t>
            </a:r>
            <a:r>
              <a:rPr lang="en-US" dirty="0" smtClean="0"/>
              <a:t>Maintenance</a:t>
            </a:r>
          </a:p>
          <a:p>
            <a:r>
              <a:rPr lang="id-ID" dirty="0" smtClean="0"/>
              <a:t>Data </a:t>
            </a:r>
            <a:r>
              <a:rPr lang="en-US" dirty="0" smtClean="0"/>
              <a:t>Maintenance </a:t>
            </a:r>
            <a:r>
              <a:rPr lang="id-ID" dirty="0" smtClean="0"/>
              <a:t>in table</a:t>
            </a:r>
            <a:endParaRPr lang="en-US" dirty="0" smtClean="0"/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9560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id-ID" dirty="0" smtClean="0"/>
              <a:t>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smtClean="0"/>
              <a:t>SQL Data Definition Language (DDL)</a:t>
            </a:r>
          </a:p>
          <a:p>
            <a:pPr lvl="1"/>
            <a:r>
              <a:rPr lang="en-US" b="1" dirty="0" smtClean="0"/>
              <a:t>CREATE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id-ID" dirty="0" smtClean="0"/>
              <a:t>create new structure in database</a:t>
            </a:r>
            <a:endParaRPr lang="en-US" dirty="0" smtClean="0"/>
          </a:p>
          <a:p>
            <a:pPr lvl="1"/>
            <a:r>
              <a:rPr lang="en-US" b="1" dirty="0" smtClean="0"/>
              <a:t>ALTER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id-ID" dirty="0" smtClean="0"/>
              <a:t>Change structure (add, modify or drop) in database</a:t>
            </a:r>
            <a:endParaRPr lang="en-US" dirty="0" smtClean="0"/>
          </a:p>
          <a:p>
            <a:pPr lvl="1"/>
            <a:r>
              <a:rPr lang="en-US" b="1" dirty="0" smtClean="0"/>
              <a:t>DROP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id-ID" dirty="0" smtClean="0"/>
              <a:t>drop structure </a:t>
            </a:r>
            <a:r>
              <a:rPr lang="en-US" dirty="0" err="1" smtClean="0"/>
              <a:t>i</a:t>
            </a:r>
            <a:r>
              <a:rPr lang="id-ID" dirty="0" smtClean="0"/>
              <a:t>n database</a:t>
            </a:r>
            <a:endParaRPr lang="en-US" dirty="0" smtClean="0"/>
          </a:p>
          <a:p>
            <a:pPr lvl="1"/>
            <a:r>
              <a:rPr lang="id-ID" b="1" dirty="0" smtClean="0"/>
              <a:t>RENAME</a:t>
            </a:r>
            <a:r>
              <a:rPr lang="en-US" dirty="0" smtClean="0"/>
              <a:t> - </a:t>
            </a:r>
            <a:r>
              <a:rPr lang="id-ID" dirty="0" smtClean="0"/>
              <a:t>Change name of structure in database</a:t>
            </a:r>
            <a:endParaRPr lang="en-US" b="1" dirty="0" smtClean="0"/>
          </a:p>
          <a:p>
            <a:r>
              <a:rPr lang="en-US" b="1" dirty="0" smtClean="0"/>
              <a:t>SQL Data Manipulation Language (DML)</a:t>
            </a:r>
          </a:p>
          <a:p>
            <a:pPr lvl="1"/>
            <a:r>
              <a:rPr lang="en-US" b="1" dirty="0" smtClean="0"/>
              <a:t>SELECT</a:t>
            </a:r>
            <a:r>
              <a:rPr lang="en-US" dirty="0" smtClean="0"/>
              <a:t> – </a:t>
            </a:r>
            <a:r>
              <a:rPr lang="id-ID" dirty="0" smtClean="0"/>
              <a:t>retrieve data from table</a:t>
            </a:r>
            <a:endParaRPr lang="en-US" dirty="0" smtClean="0"/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 – </a:t>
            </a:r>
            <a:r>
              <a:rPr lang="id-ID" dirty="0" smtClean="0"/>
              <a:t>change data from table</a:t>
            </a:r>
            <a:endParaRPr lang="en-US" dirty="0" smtClean="0"/>
          </a:p>
          <a:p>
            <a:pPr lvl="1"/>
            <a:r>
              <a:rPr lang="en-US" b="1" dirty="0" smtClean="0"/>
              <a:t>DELETE</a:t>
            </a:r>
            <a:r>
              <a:rPr lang="en-US" dirty="0" smtClean="0"/>
              <a:t> – </a:t>
            </a:r>
            <a:r>
              <a:rPr lang="id-ID" dirty="0" smtClean="0"/>
              <a:t>delete data from table</a:t>
            </a:r>
            <a:endParaRPr lang="en-US" dirty="0" smtClean="0"/>
          </a:p>
          <a:p>
            <a:pPr lvl="1"/>
            <a:r>
              <a:rPr lang="en-US" b="1" dirty="0" smtClean="0"/>
              <a:t>INSERT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id-ID" dirty="0" smtClean="0"/>
              <a:t>insert data to table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One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56823"/>
            <a:ext cx="10515600" cy="126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One of the primary key of one entity would be the foreign key of another entity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26217" cy="35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Many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230" y="5640567"/>
            <a:ext cx="10515600" cy="945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 primary key of the entity 'one' will be the foreign key of the entity 'many'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1" y="1687693"/>
            <a:ext cx="9993796" cy="38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One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56823"/>
            <a:ext cx="10515600" cy="126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 primary key of the entity 'one' will be the foreign key of the entity 'many'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4" y="1598703"/>
            <a:ext cx="9156094" cy="35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872</Words>
  <Application>Microsoft Office PowerPoint</Application>
  <PresentationFormat>Widescreen</PresentationFormat>
  <Paragraphs>192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Bebas Neue Bold</vt:lpstr>
      <vt:lpstr>Arial</vt:lpstr>
      <vt:lpstr>Open Sans</vt:lpstr>
      <vt:lpstr>Arial Black</vt:lpstr>
      <vt:lpstr>Office Theme</vt:lpstr>
      <vt:lpstr>Structure Query Language (SQL)</vt:lpstr>
      <vt:lpstr>History(1)</vt:lpstr>
      <vt:lpstr>History(2)</vt:lpstr>
      <vt:lpstr>SQL Definition</vt:lpstr>
      <vt:lpstr>Using of SQL</vt:lpstr>
      <vt:lpstr>SQL Language</vt:lpstr>
      <vt:lpstr>One to One</vt:lpstr>
      <vt:lpstr>One to Many</vt:lpstr>
      <vt:lpstr>Many to One</vt:lpstr>
      <vt:lpstr>Many to Many</vt:lpstr>
      <vt:lpstr>Data type</vt:lpstr>
      <vt:lpstr>Create Table</vt:lpstr>
      <vt:lpstr>Create Table(1)</vt:lpstr>
      <vt:lpstr>Create Table (2)</vt:lpstr>
      <vt:lpstr>Add new column</vt:lpstr>
      <vt:lpstr>Change Data Type</vt:lpstr>
      <vt:lpstr>Drop Column</vt:lpstr>
      <vt:lpstr>Drop table</vt:lpstr>
      <vt:lpstr>Rename</vt:lpstr>
      <vt:lpstr>Practice</vt:lpstr>
      <vt:lpstr>Adding data to table mahasiswa</vt:lpstr>
      <vt:lpstr>Change data from table mahasiswa</vt:lpstr>
      <vt:lpstr>Delete data from Table mahasiswa</vt:lpstr>
      <vt:lpstr>Retrieve</vt:lpstr>
      <vt:lpstr>ORDER BY urutan-data</vt:lpstr>
      <vt:lpstr>SELECT kolom-data</vt:lpstr>
      <vt:lpstr>WHERE filter-data(1)</vt:lpstr>
      <vt:lpstr>WHERE filter-data(2)</vt:lpstr>
      <vt:lpstr>FROM tabel-data(1)</vt:lpstr>
      <vt:lpstr>FROM tabel-data(1)</vt:lpstr>
      <vt:lpstr>Latihan</vt:lpstr>
      <vt:lpstr>Rangkuman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151</cp:revision>
  <dcterms:created xsi:type="dcterms:W3CDTF">2015-10-17T05:16:15Z</dcterms:created>
  <dcterms:modified xsi:type="dcterms:W3CDTF">2017-05-04T13:55:21Z</dcterms:modified>
</cp:coreProperties>
</file>