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270" r:id="rId42"/>
  </p:sldIdLst>
  <p:sldSz cx="12192000" cy="6858000"/>
  <p:notesSz cx="6858000" cy="9144000"/>
  <p:embeddedFontLst>
    <p:embeddedFont>
      <p:font typeface="Arial Black" panose="020B0A04020102020204" pitchFamily="34" charset="0"/>
      <p:bold r:id="rId44"/>
    </p:embeddedFont>
    <p:embeddedFont>
      <p:font typeface="Open Sans" panose="020B0604020202020204" charset="0"/>
      <p:regular r:id="rId45"/>
      <p:bold r:id="rId46"/>
      <p:italic r:id="rId47"/>
      <p:boldItalic r:id="rId48"/>
    </p:embeddedFont>
    <p:embeddedFont>
      <p:font typeface="Tahoma" panose="020B0604030504040204" pitchFamily="34" charset="0"/>
      <p:regular r:id="rId49"/>
      <p:bold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DA6AF-D4FB-4D07-80A6-195E204AB244}" type="datetimeFigureOut">
              <a:rPr lang="id-ID" smtClean="0"/>
              <a:t>14/05/2018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E4558-9C1B-4EDB-A5BB-EEBCCB295C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2712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15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79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96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61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2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7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35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4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26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95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04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94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35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36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34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710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03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30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83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65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629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3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101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841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615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679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39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541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711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485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763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04BAD-B796-4D5D-B392-0C5F63BA53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1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57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3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0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30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85BA-EB1F-4A9F-A2C4-E6198A56AAC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4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006600"/>
            <a:ext cx="12192000" cy="2336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659311"/>
            <a:ext cx="5181600" cy="178503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659311"/>
            <a:ext cx="5181600" cy="178503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91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7220"/>
            <a:ext cx="9144000" cy="2387600"/>
          </a:xfrm>
        </p:spPr>
        <p:txBody>
          <a:bodyPr>
            <a:normAutofit/>
          </a:bodyPr>
          <a:lstStyle/>
          <a:p>
            <a:r>
              <a:rPr lang="id-ID" sz="7200" b="1" smtClean="0"/>
              <a:t>NORMALIZATION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955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id-ID" sz="4000" dirty="0" smtClean="0"/>
              <a:t>Sistem Basis Data</a:t>
            </a:r>
          </a:p>
          <a:p>
            <a:pPr>
              <a:defRPr/>
            </a:pPr>
            <a:r>
              <a:rPr lang="id-ID" sz="4000" dirty="0" smtClean="0"/>
              <a:t>Yogiek Indra Kurniawan</a:t>
            </a:r>
          </a:p>
          <a:p>
            <a:pPr>
              <a:defRPr/>
            </a:pPr>
            <a:r>
              <a:rPr lang="id-ID" sz="4000" dirty="0" smtClean="0"/>
              <a:t>yogiek@ums.ac.id</a:t>
            </a:r>
          </a:p>
          <a:p>
            <a:pPr>
              <a:defRPr/>
            </a:pPr>
            <a:r>
              <a:rPr lang="id-ID" sz="4000" dirty="0" smtClean="0"/>
              <a:t>Universitas Muhammadiyah Surakarta</a:t>
            </a:r>
          </a:p>
          <a:p>
            <a:pPr>
              <a:defRPr/>
            </a:pP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007429" y="3364820"/>
            <a:ext cx="2177143" cy="1451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15201" y="3364820"/>
            <a:ext cx="2177143" cy="14514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22973" y="3364820"/>
            <a:ext cx="2177143" cy="1451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99657" y="3364820"/>
            <a:ext cx="2177143" cy="1451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1884" y="3364820"/>
            <a:ext cx="2177143" cy="145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5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The Three Keys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4055"/>
            <a:ext cx="9372600" cy="5092148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Super Key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satu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atribut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gabungan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atribut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kolom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800" u="sng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18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u="sng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membedakan</a:t>
            </a:r>
            <a:r>
              <a:rPr lang="en-US" sz="18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u="sng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semua</a:t>
            </a:r>
            <a:r>
              <a:rPr lang="en-US" sz="18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u="sng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baris</a:t>
            </a:r>
            <a:r>
              <a:rPr lang="en-US" sz="18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u="sng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secara</a:t>
            </a:r>
            <a:r>
              <a:rPr lang="en-US" sz="18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u="sng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unik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Super </a:t>
            </a: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key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di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atas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: 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kode_mk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id-ID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kode_mk,nama_mk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, semester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;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kode_mk,nama_mk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sks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;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kode_mk,nama_mk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, semester,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jml_temu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;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lain-lain.</a:t>
            </a:r>
          </a:p>
          <a:p>
            <a:r>
              <a:rPr lang="en-US" sz="1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sks</a:t>
            </a:r>
            <a:r>
              <a:rPr lang="en-US" sz="1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), (semester) &amp; (semester, </a:t>
            </a:r>
            <a:r>
              <a:rPr lang="en-US" sz="18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sks</a:t>
            </a:r>
            <a:r>
              <a:rPr lang="en-US" sz="1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8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bukan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super key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non key</a:t>
            </a: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263612"/>
              </p:ext>
            </p:extLst>
          </p:nvPr>
        </p:nvGraphicFramePr>
        <p:xfrm>
          <a:off x="2372139" y="2404756"/>
          <a:ext cx="62241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3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Kode_MK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Kalkulus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IF-003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Artificial</a:t>
                      </a:r>
                      <a:r>
                        <a:rPr lang="en-US" baseline="0" dirty="0" smtClean="0"/>
                        <a:t> Intelligence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Elektronika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02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The Three Keys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9372600" cy="4757758"/>
          </a:xfrm>
        </p:spPr>
        <p:txBody>
          <a:bodyPr>
            <a:noAutofit/>
          </a:bodyPr>
          <a:lstStyle/>
          <a:p>
            <a:r>
              <a:rPr lang="en-US" sz="1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Cadidate</a:t>
            </a: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Key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18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minimal super key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yaitu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super key yang </a:t>
            </a:r>
            <a:r>
              <a:rPr lang="en-US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mengandung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super key yang lain.</a:t>
            </a:r>
          </a:p>
          <a:p>
            <a:r>
              <a:rPr lang="en-US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>
              <a:buNone/>
            </a:pPr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id-ID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8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Super key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kode_mk</a:t>
            </a: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id-ID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kode_mk,nama_mk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semester)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;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kode_mk,nama_mk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sks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;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kode_mk,nama_mk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sks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semester)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;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lain-lain.</a:t>
            </a:r>
          </a:p>
          <a:p>
            <a:pPr>
              <a:buNone/>
            </a:pP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Candidate key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:(</a:t>
            </a:r>
            <a:r>
              <a:rPr lang="en-US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kode_mk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326889"/>
              </p:ext>
            </p:extLst>
          </p:nvPr>
        </p:nvGraphicFramePr>
        <p:xfrm>
          <a:off x="2345635" y="2230198"/>
          <a:ext cx="7315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0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Kode_MK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Kalkulus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IF-003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Artificial</a:t>
                      </a:r>
                      <a:r>
                        <a:rPr lang="en-US" baseline="0" dirty="0" smtClean="0"/>
                        <a:t> Intelligence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Elektronika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0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The Three Keys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1062252" cy="5158409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Primary Key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salah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satu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candidate key yang </a:t>
            </a:r>
            <a:r>
              <a:rPr lang="en-US" sz="1800" u="sng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dipilih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berbagai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pertimbangan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).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Tiap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hanya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memiliki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1 primary key,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namun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primary key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tersebut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bisa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saja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dibentuk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beberapa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atribut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kolom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>
              <a:buNone/>
            </a:pP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8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Super </a:t>
            </a:r>
            <a:r>
              <a:rPr lang="en-US" sz="18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key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: 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kode_mk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;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kode_mk,nama_mk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, semester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;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kode_mk,nama_mk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sks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;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kode_mk,nama_mk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sks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, semester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;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lain-lain.</a:t>
            </a:r>
          </a:p>
          <a:p>
            <a:pPr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8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Candidate key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:(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kode_mk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id-ID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800" b="1" u="sng" dirty="0">
                <a:latin typeface="Tahoma" pitchFamily="34" charset="0"/>
                <a:ea typeface="Tahoma" pitchFamily="34" charset="0"/>
                <a:cs typeface="Tahoma" pitchFamily="34" charset="0"/>
              </a:rPr>
              <a:t>primary key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: (</a:t>
            </a:r>
            <a:r>
              <a:rPr lang="id-ID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kode_mk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id-ID" sz="1800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982989"/>
              </p:ext>
            </p:extLst>
          </p:nvPr>
        </p:nvGraphicFramePr>
        <p:xfrm>
          <a:off x="2531164" y="2418007"/>
          <a:ext cx="66260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Kode_MK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Nama_MK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Semester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SKS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DU-001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English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DU-002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Kalkulus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IF-001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Algoritma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IF-002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Database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IF-003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Artificial</a:t>
                      </a:r>
                      <a:r>
                        <a:rPr lang="en-US" sz="1600" baseline="0" dirty="0" smtClean="0"/>
                        <a:t> Intelligence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TE-001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Elektronika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1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The Three Keys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7342" y="1600200"/>
            <a:ext cx="8143458" cy="5257800"/>
          </a:xfrm>
        </p:spPr>
        <p:txBody>
          <a:bodyPr>
            <a:noAutofit/>
          </a:bodyPr>
          <a:lstStyle/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kode_mk</a:t>
            </a: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)						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Primary Key</a:t>
            </a: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id-ID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				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Candidate Key</a:t>
            </a:r>
            <a:endParaRPr lang="id-ID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id-ID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kode_mk,nama_mk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, semester)			</a:t>
            </a:r>
          </a:p>
          <a:p>
            <a:pPr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	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kode_mk,nama_mk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sks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		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Super Key</a:t>
            </a:r>
          </a:p>
          <a:p>
            <a:pPr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	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kode_mk,nama_mk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sks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, semester)		</a:t>
            </a:r>
          </a:p>
          <a:p>
            <a:pPr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(semester), (</a:t>
            </a:r>
            <a:r>
              <a:rPr lang="en-US" sz="18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sks</a:t>
            </a:r>
            <a:r>
              <a:rPr lang="en-US" sz="1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), (</a:t>
            </a:r>
            <a:r>
              <a:rPr lang="en-US" sz="18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sks,semester</a:t>
            </a:r>
            <a:r>
              <a:rPr lang="en-US" sz="1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				Non Key</a:t>
            </a:r>
          </a:p>
        </p:txBody>
      </p:sp>
      <p:sp>
        <p:nvSpPr>
          <p:cNvPr id="7" name="Rectangle 6"/>
          <p:cNvSpPr/>
          <p:nvPr/>
        </p:nvSpPr>
        <p:spPr>
          <a:xfrm>
            <a:off x="2067342" y="3872539"/>
            <a:ext cx="1749284" cy="870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3748093"/>
            <a:ext cx="5543560" cy="244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16626" y="3962399"/>
            <a:ext cx="4565390" cy="1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16626" y="4505739"/>
            <a:ext cx="4717774" cy="2650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7524760" y="4968429"/>
            <a:ext cx="857256" cy="279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920285"/>
              </p:ext>
            </p:extLst>
          </p:nvPr>
        </p:nvGraphicFramePr>
        <p:xfrm>
          <a:off x="1989902" y="1755124"/>
          <a:ext cx="63293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Kode_MK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Nama_MK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Semester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SKS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DU-001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English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DU-002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Kalkulus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IF-001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Algoritma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IF-002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Database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7024694" y="6344981"/>
            <a:ext cx="92869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4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Functional Dependencies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868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7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Functional dependency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kebergantungan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fungsional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700" i="1" dirty="0">
                <a:latin typeface="Tahoma" pitchFamily="34" charset="0"/>
                <a:ea typeface="Tahoma" pitchFamily="34" charset="0"/>
                <a:cs typeface="Tahoma" pitchFamily="34" charset="0"/>
              </a:rPr>
              <a:t>constraint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batasan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/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ketentuan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antara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 2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buah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himpunan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atribut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sebuah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endParaRPr lang="en-US" sz="27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7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	A 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B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berarti</a:t>
            </a:r>
            <a:endParaRPr lang="en-US" sz="2700" dirty="0"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A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menentukan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B,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atau</a:t>
            </a:r>
            <a:endParaRPr lang="en-US" sz="2700" dirty="0"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secara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fungsional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bergantung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kepada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A, </a:t>
            </a:r>
          </a:p>
          <a:p>
            <a:pPr lvl="1">
              <a:buNone/>
            </a:pP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dimana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A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dan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B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adalah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satu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atau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sekumpulan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atribut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dari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tabel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7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T</a:t>
            </a:r>
            <a:endParaRPr lang="en-US" sz="2700" dirty="0"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pPr lvl="1">
              <a:buNone/>
            </a:pPr>
            <a:endParaRPr lang="en-US" sz="2700" dirty="0"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pPr lvl="1">
              <a:buNone/>
            </a:pPr>
            <a:endParaRPr lang="en-US" sz="2700" dirty="0"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pPr>
              <a:buNone/>
            </a:pP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	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Syarat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A  B : </a:t>
            </a:r>
          </a:p>
          <a:p>
            <a:pPr>
              <a:buNone/>
            </a:pP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	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Pada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sebuah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tabel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T,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jika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ada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dua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baris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data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atau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lebih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dengan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700" u="sng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nilai</a:t>
            </a:r>
            <a:r>
              <a:rPr lang="en-US" sz="2700" u="sng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700" u="sng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atribut</a:t>
            </a:r>
            <a:r>
              <a:rPr lang="en-US" sz="2700" u="sng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A yang </a:t>
            </a:r>
            <a:r>
              <a:rPr lang="en-US" sz="2700" u="sng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sama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maka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baris-baris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 data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tersebut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700" u="sng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pasti</a:t>
            </a:r>
            <a:r>
              <a:rPr lang="en-US" sz="2700" u="sng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700" u="sng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akan</a:t>
            </a:r>
            <a:r>
              <a:rPr lang="en-US" sz="2700" u="sng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700" u="sng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memiliki</a:t>
            </a:r>
            <a:r>
              <a:rPr lang="en-US" sz="2700" u="sng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700" u="sng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nilai</a:t>
            </a:r>
            <a:r>
              <a:rPr lang="en-US" sz="2700" u="sng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700" u="sng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atribut</a:t>
            </a:r>
            <a:r>
              <a:rPr lang="en-US" sz="2700" u="sng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B yang </a:t>
            </a:r>
            <a:r>
              <a:rPr lang="en-US" sz="2700" u="sng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sama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. </a:t>
            </a:r>
          </a:p>
          <a:p>
            <a:pPr>
              <a:buNone/>
            </a:pP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	Hal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ini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700" b="1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tidak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berlaku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7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sebaliknya</a:t>
            </a:r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.</a:t>
            </a:r>
          </a:p>
          <a:p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2632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Functional Dependencies </a:t>
            </a:r>
            <a:b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</a:b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						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19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Beberapa</a:t>
            </a:r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</a:rPr>
              <a:t> FD </a:t>
            </a:r>
            <a:r>
              <a:rPr lang="en-US" sz="19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9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9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9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atas</a:t>
            </a:r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</a:rPr>
              <a:t>FD1: (</a:t>
            </a:r>
            <a:r>
              <a:rPr lang="en-US" sz="19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nim</a:t>
            </a:r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(</a:t>
            </a:r>
            <a:r>
              <a:rPr lang="en-US" sz="19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nama_mhs</a:t>
            </a:r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, </a:t>
            </a:r>
            <a:r>
              <a:rPr lang="en-US" sz="19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kd_jur</a:t>
            </a:r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, </a:t>
            </a:r>
            <a:r>
              <a:rPr lang="en-US" sz="19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nama_jur</a:t>
            </a:r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</a:t>
            </a:r>
          </a:p>
          <a:p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FD2: (</a:t>
            </a:r>
            <a:r>
              <a:rPr lang="en-US" sz="19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kd_jur</a:t>
            </a:r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  (</a:t>
            </a:r>
            <a:r>
              <a:rPr lang="en-US" sz="19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nama_jur</a:t>
            </a:r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</a:t>
            </a:r>
          </a:p>
          <a:p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FD3: (</a:t>
            </a:r>
            <a:r>
              <a:rPr lang="en-US" sz="19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kode_mk</a:t>
            </a:r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  (</a:t>
            </a:r>
            <a:r>
              <a:rPr lang="en-US" sz="19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nama_mk</a:t>
            </a:r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, </a:t>
            </a:r>
            <a:r>
              <a:rPr lang="en-US" sz="19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sks</a:t>
            </a:r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</a:t>
            </a:r>
          </a:p>
          <a:p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FD4: (</a:t>
            </a:r>
            <a:r>
              <a:rPr lang="en-US" sz="19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nim,kode_mk</a:t>
            </a:r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  (</a:t>
            </a:r>
            <a:r>
              <a:rPr lang="en-US" sz="19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nilai</a:t>
            </a:r>
            <a:r>
              <a:rPr lang="en-US" sz="19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</a:t>
            </a:r>
            <a:endParaRPr lang="id-ID" sz="19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337731"/>
              </p:ext>
            </p:extLst>
          </p:nvPr>
        </p:nvGraphicFramePr>
        <p:xfrm>
          <a:off x="838201" y="1632588"/>
          <a:ext cx="91154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1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2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6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37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Nama_Mhs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Kd_Jur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Nama_Jur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Kode_MK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Tukimin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Elektro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Elektronika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Tukimin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Elektro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Jamilah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Informatika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Jamilah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Informatika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Maemunah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Informatika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76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id-ID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Partial 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Functional 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Dependencies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Partial Functional Dependency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kebergantungan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fungsional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parsial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terjadi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bila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</a:p>
          <a:p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  A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adalah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000" u="sng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bagian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dari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candidate key 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	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Dengan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kata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lain</a:t>
            </a:r>
          </a:p>
          <a:p>
            <a:pPr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	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Jika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(B,C)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adalah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400" i="1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candidate key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dan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B  A</a:t>
            </a:r>
          </a:p>
          <a:p>
            <a:pPr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	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Maka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A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bergantung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400" u="sng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secara</a:t>
            </a:r>
            <a:r>
              <a:rPr lang="en-US" sz="2400" u="sng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400" u="sng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parsial</a:t>
            </a:r>
            <a:r>
              <a:rPr lang="en-US" sz="2400" u="sng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terhadap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(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,C)</a:t>
            </a:r>
          </a:p>
          <a:p>
            <a:pPr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	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atau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(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,C)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menentukan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A </a:t>
            </a:r>
            <a:r>
              <a:rPr lang="en-US" sz="2400" u="sng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secara</a:t>
            </a:r>
            <a:r>
              <a:rPr lang="en-US" sz="2400" u="sng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400" u="sng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parsial</a:t>
            </a:r>
            <a:endParaRPr lang="en-US" sz="2400" u="sng" dirty="0"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pPr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222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Functional Dependencies</a:t>
            </a:r>
            <a:b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</a:b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9372600" cy="49720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Partial FD (</a:t>
            </a:r>
            <a:r>
              <a:rPr lang="en-US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):</a:t>
            </a:r>
          </a:p>
          <a:p>
            <a:pPr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					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Super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key:</a:t>
            </a:r>
          </a:p>
          <a:p>
            <a:pPr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					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nim,kode_mk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					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nim,nama_mhs,kode_mk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)		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			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nim,nama_mhs,kode_mk,nilai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Candidate key: (</a:t>
            </a:r>
            <a:r>
              <a:rPr lang="en-US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nim,kode_mk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	FD1: 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nim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nama_mhs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</a:t>
            </a:r>
            <a:endParaRPr lang="id-ID" sz="1800" dirty="0" smtClean="0"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pPr>
              <a:buNone/>
            </a:pPr>
            <a:r>
              <a:rPr lang="id-ID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	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FD2: (nim, Kode_MK)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id-ID" sz="18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(Nilai)</a:t>
            </a: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8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Kesimpulan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nama_mhs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bergantung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kepada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18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nim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,kode_mk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800" u="sng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secara</a:t>
            </a:r>
            <a:r>
              <a:rPr lang="en-US" sz="18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u="sng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parsial</a:t>
            </a:r>
            <a:endParaRPr lang="en-US" sz="1800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nim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,kode_mk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menentukan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nama_mhs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 </a:t>
            </a:r>
            <a:r>
              <a:rPr lang="en-US" sz="1800" u="sng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secara</a:t>
            </a:r>
            <a:r>
              <a:rPr lang="en-US" sz="1800" u="sng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1800" u="sng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parsial</a:t>
            </a:r>
            <a:endParaRPr lang="en-US" sz="1800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203357"/>
              </p:ext>
            </p:extLst>
          </p:nvPr>
        </p:nvGraphicFramePr>
        <p:xfrm>
          <a:off x="387626" y="1978805"/>
          <a:ext cx="56149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Nama_Mhs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Kode_MK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Tukimin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Tukimin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Jamilah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Jamilah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Maemunah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id-ID" sz="36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Transitive </a:t>
            </a:r>
            <a:r>
              <a:rPr lang="en-US" sz="36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Functional 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Dependencies</a:t>
            </a:r>
            <a:b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</a:b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Transitive Functional Dependency</a:t>
            </a:r>
          </a:p>
          <a:p>
            <a:pPr>
              <a:buNone/>
            </a:pP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  <a:p>
            <a:pPr>
              <a:buNone/>
            </a:pP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Jika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A 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dan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 C   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Maka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C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		</a:t>
            </a:r>
          </a:p>
          <a:p>
            <a:pPr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	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Dengan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kata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lain:</a:t>
            </a:r>
          </a:p>
          <a:p>
            <a:pPr lvl="1">
              <a:buFont typeface="Arial" pitchFamily="34" charset="0"/>
              <a:buChar char="•"/>
            </a:pPr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bergantung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u="sng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secara</a:t>
            </a:r>
            <a:r>
              <a:rPr lang="en-US" u="sng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u="sng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transitif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terhadap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id-ID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A</a:t>
            </a:r>
            <a:r>
              <a:rPr lang="en-US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melalui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B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A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menentukan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C </a:t>
            </a:r>
            <a:r>
              <a:rPr lang="en-US" u="sng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secara</a:t>
            </a:r>
            <a:r>
              <a:rPr lang="en-US" u="sng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u="sng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transitif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melalui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2684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Functional Dependencies</a:t>
            </a:r>
            <a:b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</a:b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00634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Transitive FD (</a:t>
            </a:r>
            <a:r>
              <a:rPr lang="en-US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):</a:t>
            </a: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FD1: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nim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nama_mhs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, </a:t>
            </a:r>
            <a:r>
              <a:rPr lang="en-US" sz="1800" b="1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kd_jur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,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nama_jur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</a:t>
            </a:r>
          </a:p>
          <a:p>
            <a:pPr>
              <a:buNone/>
            </a:pP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	FD2: (</a:t>
            </a:r>
            <a:r>
              <a:rPr lang="en-US" sz="1800" b="1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kd_jur</a:t>
            </a: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 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nama_jur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</a:t>
            </a:r>
          </a:p>
          <a:p>
            <a:pPr>
              <a:buNone/>
            </a:pP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	</a:t>
            </a:r>
            <a:r>
              <a:rPr lang="en-US" sz="1800" b="1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Kesimpulan</a:t>
            </a: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: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nama_jur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bergantung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1800" u="sng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secara</a:t>
            </a:r>
            <a:r>
              <a:rPr lang="en-US" sz="1800" u="sng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1800" u="sng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transitif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terhadap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nim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melalui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kd_jur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</a:t>
            </a: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nim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  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nama_jur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 </a:t>
            </a:r>
            <a:r>
              <a:rPr lang="en-US" sz="1800" u="sng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secara</a:t>
            </a:r>
            <a:r>
              <a:rPr lang="en-US" sz="1800" u="sng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1800" u="sng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transitif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melalui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kd_jur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799770"/>
              </p:ext>
            </p:extLst>
          </p:nvPr>
        </p:nvGraphicFramePr>
        <p:xfrm>
          <a:off x="2375452" y="2124687"/>
          <a:ext cx="56864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Nama_Mhs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Kd_Jur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Nama_Jur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Tukimin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Elektro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Tukimin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Elektro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Jamilah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Informatika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Jamilah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Informatika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Maemunah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Informatika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12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Apa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Yang </a:t>
            </a: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Akan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</a:t>
            </a:r>
            <a:b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</a:b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Kita </a:t>
            </a: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Pelajari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?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3227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PART 1: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Definisi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Normalisasi</a:t>
            </a:r>
            <a:endParaRPr lang="en-US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Tujuan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Normalisasi</a:t>
            </a:r>
            <a:endParaRPr lang="en-US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Konsep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Konsep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Mendasarinya</a:t>
            </a:r>
            <a:endParaRPr lang="en-US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71550" lvl="1" indent="-514350"/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Three Keys: Super Key, Candidate Key &amp; Primary Key</a:t>
            </a:r>
          </a:p>
          <a:p>
            <a:pPr marL="971550" lvl="1" indent="-514350"/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Functional Dependencies (FD)</a:t>
            </a:r>
          </a:p>
          <a:p>
            <a:pPr marL="514350" indent="-514350">
              <a:buNone/>
            </a:pPr>
            <a:endParaRPr lang="en-US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PART 2: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Langkah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Langkah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Normalisasi</a:t>
            </a:r>
            <a:endParaRPr lang="en-US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Bentuk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Bentuk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Normal</a:t>
            </a:r>
          </a:p>
          <a:p>
            <a:pPr marL="971550" lvl="1" indent="-514350"/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15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NF, 2</a:t>
            </a:r>
            <a:r>
              <a:rPr lang="en-US" sz="15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nd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NF, 3</a:t>
            </a:r>
            <a:r>
              <a:rPr lang="en-US" sz="15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rd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NF, BCNF</a:t>
            </a:r>
          </a:p>
          <a:p>
            <a:pPr marL="971550" lvl="1" indent="-514350"/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Dan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bentuk-bentuk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normal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lainnya</a:t>
            </a:r>
            <a:endParaRPr lang="en-US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Denormalisasi</a:t>
            </a:r>
            <a:endParaRPr lang="en-US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3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Bentuk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Normal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Bentuk</a:t>
            </a: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Normal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sekumpulan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kriteria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harus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dipenuhi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oleh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sebuah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desain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mencapai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tingkat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/level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bentuk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normal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tertentu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pPr marL="514350" indent="-514350"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  <a:p>
            <a:pPr marL="514350" indent="-514350"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Parameter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biasanya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digunakan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menentukan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kriteria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bentuk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normal: </a:t>
            </a:r>
            <a:r>
              <a:rPr lang="en-US" sz="2400" i="1" u="sng" dirty="0">
                <a:latin typeface="Tahoma" pitchFamily="34" charset="0"/>
                <a:ea typeface="Tahoma" pitchFamily="34" charset="0"/>
                <a:cs typeface="Tahoma" pitchFamily="34" charset="0"/>
              </a:rPr>
              <a:t>Functional Dependency &amp; The Three Keys</a:t>
            </a:r>
          </a:p>
          <a:p>
            <a:pPr marL="514350" indent="-514350"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	Makin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tinggi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level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bentuk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normal yang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dicapai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maka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914400" lvl="1" indent="-514350"/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kualitas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desain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tersebut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dinyatakan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makin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baik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514350"/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semakin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kecil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peluang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terjadinya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anomali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redundansi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6159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Bentuk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Normal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Beberapa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Bentuk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Normal yang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penting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514350" indent="-514350"/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Bentuk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Normal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Pertama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(1</a:t>
            </a:r>
            <a:r>
              <a:rPr lang="en-US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st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Normal Form)</a:t>
            </a:r>
          </a:p>
          <a:p>
            <a:pPr marL="514350" indent="-51435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diperkenalkan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oleh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Edgar F.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Codd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tahun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1970</a:t>
            </a:r>
          </a:p>
          <a:p>
            <a:pPr marL="514350" indent="-514350"/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Bentuk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Normal Ke-2 (2</a:t>
            </a:r>
            <a:r>
              <a:rPr lang="en-US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nd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Normal Form)</a:t>
            </a:r>
          </a:p>
          <a:p>
            <a:pPr marL="514350" indent="-51435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diperkenalkan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oleh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Edgar F.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Codd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tahun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1971</a:t>
            </a:r>
          </a:p>
          <a:p>
            <a:pPr marL="514350" indent="-514350"/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Bentuk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Normal Ke-3 (3</a:t>
            </a:r>
            <a:r>
              <a:rPr lang="en-US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rd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Normal Form)</a:t>
            </a:r>
          </a:p>
          <a:p>
            <a:pPr marL="514350" indent="-51435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diperkenalkan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oleh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Edgar F.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Codd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juga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tahun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1971</a:t>
            </a:r>
          </a:p>
          <a:p>
            <a:pPr marL="514350" indent="-514350"/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Bentuk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Normal Boyce-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Codd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(BC Normal Form)</a:t>
            </a:r>
          </a:p>
          <a:p>
            <a:pPr marL="514350" indent="-51435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diperkenalkan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oleh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Raymond F. Boyce &amp; Edgar F.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Codd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tahun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1974</a:t>
            </a:r>
          </a:p>
        </p:txBody>
      </p:sp>
    </p:spTree>
    <p:extLst>
      <p:ext uri="{BB962C8B-B14F-4D97-AF65-F5344CB8AC3E}">
        <p14:creationId xmlns:p14="http://schemas.microsoft.com/office/powerpoint/2010/main" val="35575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Langkah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– </a:t>
            </a: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Langkah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</a:t>
            </a:r>
            <a:b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</a:b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Normalisasi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5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Menerapkan</a:t>
            </a: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5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Bentuk-Bentuk</a:t>
            </a: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 Normal </a:t>
            </a:r>
            <a:r>
              <a:rPr lang="en-US" sz="25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secara</a:t>
            </a: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5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bertahap</a:t>
            </a: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5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 level </a:t>
            </a:r>
            <a:r>
              <a:rPr lang="en-US" sz="25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terendah</a:t>
            </a: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5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sampai</a:t>
            </a: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 level yang </a:t>
            </a:r>
            <a:r>
              <a:rPr lang="en-US" sz="25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dikehendaki</a:t>
            </a: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514350" indent="-514350">
              <a:buNone/>
            </a:pP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								  4</a:t>
            </a:r>
            <a:r>
              <a:rPr lang="en-US" sz="2500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th</a:t>
            </a: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 NF, </a:t>
            </a:r>
            <a:r>
              <a:rPr lang="en-US" sz="25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dst</a:t>
            </a:r>
            <a:endParaRPr lang="en-US" sz="25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							BCNF</a:t>
            </a:r>
          </a:p>
          <a:p>
            <a:pPr marL="514350" indent="-514350">
              <a:buNone/>
            </a:pP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					3</a:t>
            </a:r>
            <a:r>
              <a:rPr lang="en-US" sz="2500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rd</a:t>
            </a: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 NF</a:t>
            </a:r>
          </a:p>
          <a:p>
            <a:pPr marL="514350" indent="-514350">
              <a:buNone/>
            </a:pP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			2</a:t>
            </a:r>
            <a:r>
              <a:rPr lang="en-US" sz="2500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nd</a:t>
            </a: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 NF</a:t>
            </a:r>
          </a:p>
          <a:p>
            <a:pPr marL="514350" indent="-514350">
              <a:buNone/>
            </a:pP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	1</a:t>
            </a:r>
            <a:r>
              <a:rPr lang="en-US" sz="2500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st</a:t>
            </a: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 NF</a:t>
            </a:r>
          </a:p>
          <a:p>
            <a:pPr marL="514350" indent="-514350">
              <a:buFont typeface="+mj-lt"/>
              <a:buAutoNum type="arabicPeriod"/>
            </a:pPr>
            <a:endParaRPr lang="en-US" sz="25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5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Jika</a:t>
            </a: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5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mencapai</a:t>
            </a: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 3</a:t>
            </a:r>
            <a:r>
              <a:rPr lang="en-US" sz="2500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rd</a:t>
            </a: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 NF </a:t>
            </a:r>
            <a:r>
              <a:rPr lang="en-US" sz="25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 BCNF </a:t>
            </a:r>
            <a:r>
              <a:rPr lang="en-US" sz="25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maka</a:t>
            </a: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5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desain</a:t>
            </a: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5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5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itu</a:t>
            </a: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5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biasanya</a:t>
            </a: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5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dianggap</a:t>
            </a: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5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sudah</a:t>
            </a: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 ‘</a:t>
            </a:r>
            <a:r>
              <a:rPr lang="en-US" sz="25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cukup</a:t>
            </a: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 normal’</a:t>
            </a:r>
          </a:p>
          <a:p>
            <a:pPr marL="514350" indent="-514350">
              <a:buNone/>
            </a:pPr>
            <a:endParaRPr lang="en-US" sz="25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 flipH="1" flipV="1">
            <a:off x="1176417" y="5110689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55012" y="4932094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2068598" y="4646342"/>
            <a:ext cx="57229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55144" y="4360590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3641028" y="4146276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55342" y="3931962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5461903" y="3681929"/>
            <a:ext cx="50086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12730" y="3431896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6998614" y="3217582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12928" y="3003268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20640074">
            <a:off x="1314683" y="3053355"/>
            <a:ext cx="557216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5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1</a:t>
            </a:r>
            <a:r>
              <a:rPr lang="en-US" sz="3600" b="1" baseline="30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st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Normal Form (1</a:t>
            </a:r>
            <a:r>
              <a:rPr lang="en-US" sz="3600" b="1" baseline="30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st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NF)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Kriteria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1</a:t>
            </a:r>
            <a:r>
              <a:rPr lang="en-US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NF:</a:t>
            </a:r>
          </a:p>
          <a:p>
            <a:pPr marL="514350" indent="-514350"/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atribut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kolom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bersifat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i="1" dirty="0">
                <a:latin typeface="Tahoma" pitchFamily="34" charset="0"/>
                <a:ea typeface="Tahoma" pitchFamily="34" charset="0"/>
                <a:cs typeface="Tahoma" pitchFamily="34" charset="0"/>
              </a:rPr>
              <a:t>multi-value</a:t>
            </a:r>
          </a:p>
          <a:p>
            <a:pPr marL="514350" indent="-514350"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kolom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telepon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berisi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‘0813xx, 022xxx’</a:t>
            </a:r>
          </a:p>
          <a:p>
            <a:pPr marL="514350" indent="-514350"/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memiliki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lebih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satu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atribut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domain yang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sama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kolom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i="1" dirty="0">
                <a:latin typeface="Tahoma" pitchFamily="34" charset="0"/>
                <a:ea typeface="Tahoma" pitchFamily="34" charset="0"/>
                <a:cs typeface="Tahoma" pitchFamily="34" charset="0"/>
              </a:rPr>
              <a:t>telepon1, telepon2, telepon3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mahasiswa</a:t>
            </a:r>
            <a:endParaRPr lang="en-US" sz="1800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/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1800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32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1</a:t>
            </a:r>
            <a:r>
              <a:rPr lang="en-US" sz="3600" b="1" baseline="30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st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NF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Tabel</a:t>
            </a:r>
            <a:r>
              <a:rPr lang="en-US" sz="2000" b="1" dirty="0">
                <a:solidFill>
                  <a:srgbClr val="FF0000"/>
                </a:solidFill>
              </a:rPr>
              <a:t> T </a:t>
            </a:r>
            <a:r>
              <a:rPr lang="en-US" sz="2000" b="1" dirty="0" err="1">
                <a:solidFill>
                  <a:srgbClr val="FF0000"/>
                </a:solidFill>
              </a:rPr>
              <a:t>Tidak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Memenuhi</a:t>
            </a:r>
            <a:r>
              <a:rPr lang="en-US" sz="2000" b="1" dirty="0">
                <a:solidFill>
                  <a:srgbClr val="FF0000"/>
                </a:solidFill>
              </a:rPr>
              <a:t> 1</a:t>
            </a:r>
            <a:r>
              <a:rPr lang="en-US" sz="2000" b="1" baseline="30000" dirty="0">
                <a:solidFill>
                  <a:srgbClr val="FF0000"/>
                </a:solidFill>
              </a:rPr>
              <a:t>st</a:t>
            </a:r>
            <a:r>
              <a:rPr lang="en-US" sz="2000" b="1" dirty="0">
                <a:solidFill>
                  <a:srgbClr val="FF0000"/>
                </a:solidFill>
              </a:rPr>
              <a:t> NF: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 (a) </a:t>
            </a:r>
            <a:r>
              <a:rPr lang="en-US" sz="2000" dirty="0" err="1">
                <a:solidFill>
                  <a:srgbClr val="FF0000"/>
                </a:solidFill>
              </a:rPr>
              <a:t>lebih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dari</a:t>
            </a:r>
            <a:r>
              <a:rPr lang="en-US" sz="2000" dirty="0">
                <a:solidFill>
                  <a:srgbClr val="FF0000"/>
                </a:solidFill>
              </a:rPr>
              <a:t> 1 </a:t>
            </a:r>
            <a:r>
              <a:rPr lang="en-US" sz="2000" dirty="0" err="1">
                <a:solidFill>
                  <a:srgbClr val="FF0000"/>
                </a:solidFill>
              </a:rPr>
              <a:t>atribut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dengan</a:t>
            </a:r>
            <a:r>
              <a:rPr lang="en-US" sz="2000" dirty="0">
                <a:solidFill>
                  <a:srgbClr val="FF0000"/>
                </a:solidFill>
              </a:rPr>
              <a:t> domain yang </a:t>
            </a:r>
            <a:r>
              <a:rPr lang="en-US" sz="2000" dirty="0" err="1">
                <a:solidFill>
                  <a:srgbClr val="FF0000"/>
                </a:solidFill>
              </a:rPr>
              <a:t>sama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b) </a:t>
            </a:r>
            <a:r>
              <a:rPr lang="en-US" sz="2000" dirty="0" err="1">
                <a:solidFill>
                  <a:srgbClr val="FF0000"/>
                </a:solidFill>
              </a:rPr>
              <a:t>Atribut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bersifat</a:t>
            </a:r>
            <a:r>
              <a:rPr lang="en-US" sz="2000" dirty="0">
                <a:solidFill>
                  <a:srgbClr val="FF0000"/>
                </a:solidFill>
              </a:rPr>
              <a:t> multi-value: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39169"/>
              </p:ext>
            </p:extLst>
          </p:nvPr>
        </p:nvGraphicFramePr>
        <p:xfrm>
          <a:off x="1007165" y="2763759"/>
          <a:ext cx="91608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41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87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2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8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Telp_1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Telp_2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Kode_MK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Nilai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Tukimin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0813xx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022xxx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Elektro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Elektronika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Jamilah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0812xx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021xxx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Informatika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Algoritma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Maemunah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0852xx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031xxx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Informatika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IF-002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Database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134499"/>
              </p:ext>
            </p:extLst>
          </p:nvPr>
        </p:nvGraphicFramePr>
        <p:xfrm>
          <a:off x="1020418" y="4842846"/>
          <a:ext cx="9147548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3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7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2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68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9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Telepon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Kode_MK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Nilai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Tukimin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0813xx, 022xxx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Elektro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Elektronika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Jamilah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0812xx, 021xxx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Informatika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Algoritma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Maemunah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0852xx, 031xxx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Informatika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IF-002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Database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8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1</a:t>
            </a:r>
            <a:r>
              <a:rPr lang="en-US" sz="3600" b="1" baseline="30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st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NF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00200"/>
            <a:ext cx="9372600" cy="482919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err="1"/>
              <a:t>Solusi</a:t>
            </a:r>
            <a:r>
              <a:rPr lang="en-US" sz="2000" dirty="0"/>
              <a:t> agar </a:t>
            </a:r>
            <a:r>
              <a:rPr lang="en-US" sz="2000" dirty="0" err="1"/>
              <a:t>memenushi</a:t>
            </a:r>
            <a:r>
              <a:rPr lang="en-US" sz="2000" dirty="0"/>
              <a:t> 1</a:t>
            </a:r>
            <a:r>
              <a:rPr lang="en-US" sz="2000" baseline="30000" dirty="0"/>
              <a:t>st</a:t>
            </a:r>
            <a:r>
              <a:rPr lang="en-US" sz="2000" dirty="0"/>
              <a:t> NF:</a:t>
            </a:r>
            <a:r>
              <a:rPr lang="en-US" sz="2000" b="1" dirty="0"/>
              <a:t> </a:t>
            </a:r>
            <a:r>
              <a:rPr lang="en-US" sz="2000" b="1" dirty="0" err="1"/>
              <a:t>Dekomposisi</a:t>
            </a:r>
            <a:r>
              <a:rPr lang="en-US" sz="2000" b="1" dirty="0"/>
              <a:t> </a:t>
            </a:r>
            <a:r>
              <a:rPr lang="en-US" sz="2000" b="1" dirty="0" err="1"/>
              <a:t>Tabel</a:t>
            </a:r>
            <a:endParaRPr lang="en-US" sz="2000" b="1" dirty="0"/>
          </a:p>
          <a:p>
            <a:pPr>
              <a:buNone/>
            </a:pP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memperhatikan</a:t>
            </a:r>
            <a:r>
              <a:rPr lang="en-US" sz="2000" dirty="0"/>
              <a:t> FD </a:t>
            </a:r>
            <a:r>
              <a:rPr lang="en-US" sz="2000" b="1" dirty="0"/>
              <a:t>(</a:t>
            </a:r>
            <a:r>
              <a:rPr lang="en-US" sz="2000" b="1" dirty="0" err="1"/>
              <a:t>nim</a:t>
            </a:r>
            <a:r>
              <a:rPr lang="en-US" sz="2000" b="1" dirty="0"/>
              <a:t>)</a:t>
            </a:r>
            <a:r>
              <a:rPr lang="en-US" sz="2000" b="1" dirty="0">
                <a:sym typeface="Wingdings" pitchFamily="2" charset="2"/>
              </a:rPr>
              <a:t>(</a:t>
            </a:r>
            <a:r>
              <a:rPr lang="en-US" sz="2000" b="1" dirty="0" err="1">
                <a:sym typeface="Wingdings" pitchFamily="2" charset="2"/>
              </a:rPr>
              <a:t>telepon</a:t>
            </a:r>
            <a:r>
              <a:rPr lang="en-US" sz="2000" b="1" dirty="0">
                <a:sym typeface="Wingdings" pitchFamily="2" charset="2"/>
              </a:rPr>
              <a:t>)</a:t>
            </a:r>
            <a:endParaRPr lang="en-US" sz="2000" b="1" dirty="0"/>
          </a:p>
          <a:p>
            <a:pPr>
              <a:buNone/>
            </a:pPr>
            <a:r>
              <a:rPr lang="en-US" sz="2000" b="1" dirty="0" err="1"/>
              <a:t>Tabel</a:t>
            </a:r>
            <a:r>
              <a:rPr lang="en-US" sz="2000" b="1" dirty="0"/>
              <a:t> T (</a:t>
            </a:r>
            <a:r>
              <a:rPr lang="en-US" sz="2000" i="1" dirty="0" err="1">
                <a:solidFill>
                  <a:srgbClr val="FF0000"/>
                </a:solidFill>
              </a:rPr>
              <a:t>memiliki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lebih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dari</a:t>
            </a:r>
            <a:r>
              <a:rPr lang="en-US" sz="2000" i="1" dirty="0">
                <a:solidFill>
                  <a:srgbClr val="FF0000"/>
                </a:solidFill>
              </a:rPr>
              <a:t> 1 </a:t>
            </a:r>
            <a:r>
              <a:rPr lang="en-US" sz="2000" i="1" dirty="0" err="1">
                <a:solidFill>
                  <a:srgbClr val="FF0000"/>
                </a:solidFill>
              </a:rPr>
              <a:t>atribut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dengan</a:t>
            </a:r>
            <a:r>
              <a:rPr lang="en-US" sz="2000" i="1" dirty="0">
                <a:solidFill>
                  <a:srgbClr val="FF0000"/>
                </a:solidFill>
              </a:rPr>
              <a:t> domain yang </a:t>
            </a:r>
            <a:r>
              <a:rPr lang="en-US" sz="2000" i="1" dirty="0" err="1">
                <a:solidFill>
                  <a:srgbClr val="FF0000"/>
                </a:solidFill>
              </a:rPr>
              <a:t>sama</a:t>
            </a:r>
            <a:r>
              <a:rPr lang="en-US" sz="2000" b="1" dirty="0"/>
              <a:t>):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 err="1"/>
              <a:t>Atau</a:t>
            </a:r>
            <a:r>
              <a:rPr lang="en-US" sz="2000" b="1" dirty="0"/>
              <a:t> </a:t>
            </a:r>
            <a:r>
              <a:rPr lang="en-US" sz="2000" b="1" dirty="0" err="1"/>
              <a:t>Tabel</a:t>
            </a:r>
            <a:r>
              <a:rPr lang="en-US" sz="2000" b="1" dirty="0"/>
              <a:t> T (</a:t>
            </a:r>
            <a:r>
              <a:rPr lang="en-US" sz="2000" i="1" dirty="0" err="1">
                <a:solidFill>
                  <a:srgbClr val="FF0000"/>
                </a:solidFill>
              </a:rPr>
              <a:t>memiki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atribut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bersifat</a:t>
            </a:r>
            <a:r>
              <a:rPr lang="en-US" sz="2000" i="1" dirty="0">
                <a:solidFill>
                  <a:srgbClr val="FF0000"/>
                </a:solidFill>
              </a:rPr>
              <a:t> multi-value</a:t>
            </a:r>
            <a:r>
              <a:rPr lang="en-US" sz="2000" b="1" dirty="0"/>
              <a:t>):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 err="1"/>
              <a:t>Dipecah</a:t>
            </a:r>
            <a:r>
              <a:rPr lang="en-US" sz="2000" b="1" dirty="0"/>
              <a:t> </a:t>
            </a:r>
            <a:r>
              <a:rPr lang="en-US" sz="2000" b="1" dirty="0" err="1"/>
              <a:t>menjadi</a:t>
            </a:r>
            <a:r>
              <a:rPr lang="en-US" sz="2000" b="1" dirty="0"/>
              <a:t> 2 </a:t>
            </a:r>
            <a:r>
              <a:rPr lang="en-US" sz="2000" b="1" dirty="0" err="1"/>
              <a:t>tabel</a:t>
            </a:r>
            <a:r>
              <a:rPr lang="en-US" sz="2000" b="1" dirty="0"/>
              <a:t> </a:t>
            </a:r>
            <a:r>
              <a:rPr lang="en-US" sz="2000" b="1" dirty="0" err="1"/>
              <a:t>berikut</a:t>
            </a:r>
            <a:r>
              <a:rPr lang="en-US" sz="2000" b="1" dirty="0"/>
              <a:t>: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 err="1"/>
              <a:t>Tabel</a:t>
            </a:r>
            <a:r>
              <a:rPr lang="en-US" sz="2000" b="1" dirty="0"/>
              <a:t> T-1: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 err="1"/>
              <a:t>Tabel</a:t>
            </a:r>
            <a:r>
              <a:rPr lang="en-US" sz="2000" b="1" dirty="0"/>
              <a:t> T-2: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81584"/>
              </p:ext>
            </p:extLst>
          </p:nvPr>
        </p:nvGraphicFramePr>
        <p:xfrm>
          <a:off x="1904277" y="5299242"/>
          <a:ext cx="7915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8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5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01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Kode_MK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Nilai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291928"/>
              </p:ext>
            </p:extLst>
          </p:nvPr>
        </p:nvGraphicFramePr>
        <p:xfrm>
          <a:off x="1953018" y="6061421"/>
          <a:ext cx="1717833" cy="36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Telepon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616173"/>
              </p:ext>
            </p:extLst>
          </p:nvPr>
        </p:nvGraphicFramePr>
        <p:xfrm>
          <a:off x="1086677" y="2714620"/>
          <a:ext cx="90098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9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2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7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7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80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Telp_1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Telp_2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Kode_MK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Nilai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983881"/>
              </p:ext>
            </p:extLst>
          </p:nvPr>
        </p:nvGraphicFramePr>
        <p:xfrm>
          <a:off x="1033669" y="3857628"/>
          <a:ext cx="90628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25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46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69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18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Telepon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Kode_MK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Nilai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1</a:t>
            </a:r>
            <a:r>
              <a:rPr lang="en-US" sz="3600" b="1" baseline="30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st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NF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dekomposisi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memenuhi</a:t>
            </a:r>
            <a:r>
              <a:rPr lang="en-US" sz="2000" dirty="0"/>
              <a:t> 1</a:t>
            </a:r>
            <a:r>
              <a:rPr lang="en-US" sz="2000" baseline="30000" dirty="0"/>
              <a:t>st</a:t>
            </a:r>
            <a:r>
              <a:rPr lang="en-US" sz="2000" dirty="0"/>
              <a:t> NF: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 err="1"/>
              <a:t>Tabel</a:t>
            </a:r>
            <a:r>
              <a:rPr lang="en-US" sz="2000" b="1" dirty="0"/>
              <a:t> T-1: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 err="1"/>
              <a:t>Tabel</a:t>
            </a:r>
            <a:r>
              <a:rPr lang="en-US" sz="2000" b="1" dirty="0"/>
              <a:t> T-2: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90978"/>
              </p:ext>
            </p:extLst>
          </p:nvPr>
        </p:nvGraphicFramePr>
        <p:xfrm>
          <a:off x="2239618" y="2143116"/>
          <a:ext cx="76425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77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5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3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Kode_MK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Nilai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Tukimin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Elektro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Elektronika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Jamilah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Informatika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Algoritma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Maemunah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Informatika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IF-002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Database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840880"/>
              </p:ext>
            </p:extLst>
          </p:nvPr>
        </p:nvGraphicFramePr>
        <p:xfrm>
          <a:off x="2239617" y="3762078"/>
          <a:ext cx="235618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Telepon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0813xx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022xxx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0812xx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021xxx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0852xx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031xxx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62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2</a:t>
            </a:r>
            <a:r>
              <a:rPr lang="en-US" sz="3600" b="1" baseline="30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nd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Normal Form (2</a:t>
            </a:r>
            <a:r>
              <a:rPr lang="en-US" sz="3600" b="1" baseline="30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nd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NF)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Kriteria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2</a:t>
            </a:r>
            <a:r>
              <a:rPr lang="en-US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nd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NF:</a:t>
            </a:r>
          </a:p>
          <a:p>
            <a:pPr marL="514350" indent="-514350"/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Memenuhi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1</a:t>
            </a:r>
            <a:r>
              <a:rPr lang="en-US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st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NF</a:t>
            </a:r>
          </a:p>
          <a:p>
            <a:pPr marL="514350" indent="-514350"/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Partial Functional Dependency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(B,C)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i="1" dirty="0">
                <a:latin typeface="Tahoma" pitchFamily="34" charset="0"/>
                <a:ea typeface="Tahoma" pitchFamily="34" charset="0"/>
                <a:cs typeface="Tahoma" pitchFamily="34" charset="0"/>
              </a:rPr>
              <a:t>candidate key</a:t>
            </a:r>
          </a:p>
          <a:p>
            <a:pPr marL="514350" indent="-514350">
              <a:buNone/>
            </a:pPr>
            <a:r>
              <a:rPr lang="en-US" sz="2000" i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B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A</a:t>
            </a:r>
            <a:endParaRPr lang="en-US" sz="2000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A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bergantung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secara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parsial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terhadap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(B,C)</a:t>
            </a:r>
          </a:p>
        </p:txBody>
      </p:sp>
    </p:spTree>
    <p:extLst>
      <p:ext uri="{BB962C8B-B14F-4D97-AF65-F5344CB8AC3E}">
        <p14:creationId xmlns:p14="http://schemas.microsoft.com/office/powerpoint/2010/main" val="424711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2</a:t>
            </a:r>
            <a:r>
              <a:rPr lang="en-US" sz="3600" b="1" baseline="30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nd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NF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496"/>
            <a:ext cx="9372600" cy="5360504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16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1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T-1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sudah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memenuhi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1</a:t>
            </a:r>
            <a:r>
              <a:rPr lang="en-US" sz="1600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st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NF </a:t>
            </a:r>
            <a:r>
              <a:rPr lang="en-US" sz="16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tapi</a:t>
            </a:r>
            <a:r>
              <a:rPr lang="en-US" sz="1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1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memenuhi</a:t>
            </a:r>
            <a:r>
              <a:rPr lang="en-US" sz="1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2</a:t>
            </a:r>
            <a:r>
              <a:rPr lang="en-US" sz="1600" baseline="30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nd</a:t>
            </a:r>
            <a:r>
              <a:rPr lang="en-US" sz="1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NF:</a:t>
            </a:r>
          </a:p>
          <a:p>
            <a:pPr marL="514350" indent="-514350">
              <a:buNone/>
            </a:pPr>
            <a:endParaRPr lang="en-US" sz="16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16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16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16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16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nim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kode_mk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i="1" u="sng" dirty="0">
                <a:latin typeface="Tahoma" pitchFamily="34" charset="0"/>
                <a:ea typeface="Tahoma" pitchFamily="34" charset="0"/>
                <a:cs typeface="Tahoma" pitchFamily="34" charset="0"/>
              </a:rPr>
              <a:t>candidate key</a:t>
            </a:r>
          </a:p>
          <a:p>
            <a:pPr marL="514350" indent="-514350">
              <a:buNone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FD1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: (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nim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(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nama_mhs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,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kd_jur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,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nama_jur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</a:t>
            </a:r>
          </a:p>
          <a:p>
            <a:pPr marL="514350" indent="-514350">
              <a:buNone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FD2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: (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kode_mk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  (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nama_mk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,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sks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</a:t>
            </a:r>
          </a:p>
          <a:p>
            <a:pPr marL="514350" indent="-514350">
              <a:buNone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FD3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: (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nim,kode_mk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 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nilai</a:t>
            </a:r>
            <a:endParaRPr lang="id-ID" sz="1600" dirty="0" smtClean="0"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pPr marL="514350" indent="-514350">
              <a:buNone/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Berarti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Terjadi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Partial FD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514350" indent="-514350"/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FD 1: (</a:t>
            </a:r>
            <a:r>
              <a:rPr lang="en-US" sz="16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nim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id-ID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kode_mk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nama_mhs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id-ID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kd_jur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id-ID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nama_jur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600" u="sng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secara</a:t>
            </a:r>
            <a:r>
              <a:rPr lang="en-US" sz="16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u="sng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parsial</a:t>
            </a:r>
            <a:endParaRPr lang="en-US" sz="1600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/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FD 2: (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nim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id-ID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kode_mk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(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nama_mk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,</a:t>
            </a:r>
            <a:r>
              <a:rPr lang="id-ID" sz="1600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sks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 </a:t>
            </a:r>
            <a:r>
              <a:rPr lang="en-US" sz="1600" u="sng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secara</a:t>
            </a:r>
            <a:r>
              <a:rPr lang="en-US" sz="1600" u="sng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1600" u="sng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parsial</a:t>
            </a:r>
            <a:endParaRPr lang="en-US" sz="1600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924876"/>
              </p:ext>
            </p:extLst>
          </p:nvPr>
        </p:nvGraphicFramePr>
        <p:xfrm>
          <a:off x="838200" y="1870509"/>
          <a:ext cx="77675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7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9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95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2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Kode_MK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Nilai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Tukimin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Elektro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Elektronika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Tukimin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Elektro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English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Jamilah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Informatika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Algoritma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Jamilah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Informatika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English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Maemunah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Informatika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IF-002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Database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2</a:t>
            </a:r>
            <a:r>
              <a:rPr lang="en-US" sz="3600" b="1" baseline="30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nd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NF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Solusi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agar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memenuhi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2</a:t>
            </a:r>
            <a:r>
              <a:rPr lang="en-US" sz="1600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nd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NF: </a:t>
            </a:r>
            <a:r>
              <a:rPr lang="en-US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Dekomposisi</a:t>
            </a: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endParaRPr lang="en-US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T-1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16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terjadi</a:t>
            </a:r>
            <a:r>
              <a:rPr lang="en-US" sz="1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Partial FD </a:t>
            </a:r>
            <a:r>
              <a:rPr lang="en-US" sz="16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1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FD 1 </a:t>
            </a:r>
            <a:r>
              <a:rPr lang="en-US" sz="16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FD 2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):</a:t>
            </a:r>
          </a:p>
          <a:p>
            <a:pPr marL="514350" indent="-514350">
              <a:buNone/>
            </a:pP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Dipecah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sesuai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FD1, FD2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FD 3)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menjadi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3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berikut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514350" indent="-514350">
              <a:buNone/>
            </a:pP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T-1-1:				</a:t>
            </a:r>
          </a:p>
          <a:p>
            <a:pPr marL="514350" indent="-514350">
              <a:buNone/>
            </a:pPr>
            <a:endParaRPr lang="en-US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T-1-2:					</a:t>
            </a:r>
          </a:p>
          <a:p>
            <a:pPr marL="514350" indent="-514350">
              <a:buNone/>
            </a:pPr>
            <a:endParaRPr lang="en-US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T-1-3: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1163"/>
              </p:ext>
            </p:extLst>
          </p:nvPr>
        </p:nvGraphicFramePr>
        <p:xfrm>
          <a:off x="1577007" y="3191698"/>
          <a:ext cx="72241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94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4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Kode_MK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Nilai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377307"/>
              </p:ext>
            </p:extLst>
          </p:nvPr>
        </p:nvGraphicFramePr>
        <p:xfrm>
          <a:off x="2405255" y="6335989"/>
          <a:ext cx="28426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Kode_MK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Nilai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856176"/>
              </p:ext>
            </p:extLst>
          </p:nvPr>
        </p:nvGraphicFramePr>
        <p:xfrm>
          <a:off x="2385391" y="4744905"/>
          <a:ext cx="44429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8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Nama_Jur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220600"/>
              </p:ext>
            </p:extLst>
          </p:nvPr>
        </p:nvGraphicFramePr>
        <p:xfrm>
          <a:off x="2372140" y="5564905"/>
          <a:ext cx="33179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Kode_MK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71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Definisi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Normalisasi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 </a:t>
            </a:r>
          </a:p>
          <a:p>
            <a:pPr algn="just">
              <a:buNone/>
            </a:pPr>
            <a:r>
              <a:rPr lang="en-US" b="1" dirty="0" smtClean="0"/>
              <a:t>   </a:t>
            </a:r>
            <a:r>
              <a:rPr lang="en-US" sz="3000" b="1" dirty="0" err="1" smtClean="0"/>
              <a:t>Normalisasi</a:t>
            </a:r>
            <a:r>
              <a:rPr lang="en-US" sz="3000" b="1" dirty="0" smtClean="0"/>
              <a:t> </a:t>
            </a:r>
            <a:r>
              <a:rPr lang="en-US" sz="3000" dirty="0" err="1"/>
              <a:t>adalah</a:t>
            </a:r>
            <a:r>
              <a:rPr lang="en-US" sz="3000" dirty="0"/>
              <a:t> </a:t>
            </a:r>
            <a:r>
              <a:rPr lang="en-US" sz="3000" u="sng" dirty="0" err="1"/>
              <a:t>langkah-langkah</a:t>
            </a:r>
            <a:r>
              <a:rPr lang="en-US" sz="3000" u="sng" dirty="0"/>
              <a:t> </a:t>
            </a:r>
            <a:r>
              <a:rPr lang="en-US" sz="3000" u="sng" dirty="0" err="1"/>
              <a:t>sistematis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menjamin</a:t>
            </a:r>
            <a:r>
              <a:rPr lang="en-US" sz="3000" dirty="0"/>
              <a:t> </a:t>
            </a:r>
            <a:r>
              <a:rPr lang="en-US" sz="3000" dirty="0" err="1"/>
              <a:t>bahwa</a:t>
            </a:r>
            <a:r>
              <a:rPr lang="en-US" sz="3000" dirty="0"/>
              <a:t> </a:t>
            </a:r>
            <a:r>
              <a:rPr lang="en-US" sz="3000" dirty="0" err="1"/>
              <a:t>struktur</a:t>
            </a:r>
            <a:r>
              <a:rPr lang="en-US" sz="3000" dirty="0"/>
              <a:t> database </a:t>
            </a:r>
            <a:r>
              <a:rPr lang="en-US" sz="3000" dirty="0" err="1"/>
              <a:t>memungkinkan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i="1" dirty="0"/>
              <a:t>general purpose query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bebas</a:t>
            </a:r>
            <a:r>
              <a:rPr lang="en-US" sz="3000" dirty="0"/>
              <a:t> </a:t>
            </a:r>
            <a:r>
              <a:rPr lang="en-US" sz="3000" dirty="0" err="1"/>
              <a:t>dari</a:t>
            </a:r>
            <a:r>
              <a:rPr lang="en-US" sz="3000" dirty="0"/>
              <a:t> </a:t>
            </a:r>
            <a:r>
              <a:rPr lang="en-US" sz="3000" i="1" dirty="0"/>
              <a:t>insertion, update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i="1" dirty="0"/>
              <a:t>deletion anomalies</a:t>
            </a:r>
            <a:r>
              <a:rPr lang="en-US" sz="3000" dirty="0"/>
              <a:t> yang </a:t>
            </a:r>
            <a:r>
              <a:rPr lang="en-US" sz="3000" dirty="0" err="1"/>
              <a:t>dapat</a:t>
            </a:r>
            <a:r>
              <a:rPr lang="en-US" sz="3000" dirty="0"/>
              <a:t> </a:t>
            </a:r>
            <a:r>
              <a:rPr lang="en-US" sz="3000" dirty="0" err="1"/>
              <a:t>menyebabkan</a:t>
            </a:r>
            <a:r>
              <a:rPr lang="en-US" sz="3000" dirty="0"/>
              <a:t> </a:t>
            </a:r>
            <a:r>
              <a:rPr lang="en-US" sz="3000" dirty="0" err="1"/>
              <a:t>hilangnya</a:t>
            </a:r>
            <a:r>
              <a:rPr lang="en-US" sz="3000" dirty="0"/>
              <a:t> </a:t>
            </a:r>
            <a:r>
              <a:rPr lang="en-US" sz="3000" dirty="0" err="1"/>
              <a:t>integritas</a:t>
            </a:r>
            <a:r>
              <a:rPr lang="en-US" sz="3000" dirty="0"/>
              <a:t> data.</a:t>
            </a:r>
          </a:p>
          <a:p>
            <a:pPr algn="just">
              <a:buNone/>
            </a:pPr>
            <a:endParaRPr lang="en-US" sz="3000" dirty="0"/>
          </a:p>
          <a:p>
            <a:pPr algn="r">
              <a:buNone/>
            </a:pPr>
            <a:r>
              <a:rPr lang="en-US" sz="3000" dirty="0"/>
              <a:t>E.F Codd,1970</a:t>
            </a:r>
          </a:p>
        </p:txBody>
      </p:sp>
    </p:spTree>
    <p:extLst>
      <p:ext uri="{BB962C8B-B14F-4D97-AF65-F5344CB8AC3E}">
        <p14:creationId xmlns:p14="http://schemas.microsoft.com/office/powerpoint/2010/main" val="15601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2</a:t>
            </a:r>
            <a:r>
              <a:rPr lang="en-US" sz="3600" b="1" baseline="30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nd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NF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Hasil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dekomposisi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T-1 yang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sudah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memenuhi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2</a:t>
            </a:r>
            <a:r>
              <a:rPr lang="en-US" sz="2000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nd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NF:</a:t>
            </a: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20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T-1-1:</a:t>
            </a: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20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T-1-2:				</a:t>
            </a:r>
            <a:r>
              <a:rPr lang="id-ID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T-1-3:</a:t>
            </a: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107427"/>
              </p:ext>
            </p:extLst>
          </p:nvPr>
        </p:nvGraphicFramePr>
        <p:xfrm>
          <a:off x="2623929" y="4132918"/>
          <a:ext cx="36863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Kode_MK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Elektronika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English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Algoritma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IF-002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Database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234005"/>
              </p:ext>
            </p:extLst>
          </p:nvPr>
        </p:nvGraphicFramePr>
        <p:xfrm>
          <a:off x="8237512" y="4132918"/>
          <a:ext cx="36364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Kode_MK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Nilai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IF-002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563599"/>
              </p:ext>
            </p:extLst>
          </p:nvPr>
        </p:nvGraphicFramePr>
        <p:xfrm>
          <a:off x="2703444" y="2302830"/>
          <a:ext cx="44982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0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6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Nama_Jur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Tukimin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Elektro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Jamilah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Informatika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Maemunah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Informatika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3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3</a:t>
            </a:r>
            <a:r>
              <a:rPr lang="en-US" sz="3600" b="1" baseline="30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rd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Normal Form (3</a:t>
            </a:r>
            <a:r>
              <a:rPr lang="en-US" sz="3600" b="1" baseline="30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rd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NF)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Kriteria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3</a:t>
            </a:r>
            <a:r>
              <a:rPr lang="en-US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rd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NF:</a:t>
            </a:r>
          </a:p>
          <a:p>
            <a:pPr marL="514350" indent="-514350"/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Memenuhi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2</a:t>
            </a:r>
            <a:r>
              <a:rPr lang="en-US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nd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NF</a:t>
            </a:r>
          </a:p>
          <a:p>
            <a:pPr marL="514350" indent="-514350"/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Transitive Functional Dependency</a:t>
            </a:r>
          </a:p>
          <a:p>
            <a:pPr marL="514350" indent="-514350"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B</a:t>
            </a:r>
          </a:p>
          <a:p>
            <a:pPr marL="514350" indent="-51435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	B  C</a:t>
            </a:r>
          </a:p>
          <a:p>
            <a:pPr marL="514350" indent="-51435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	C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bergantung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secara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transitif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terhadap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A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melalui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B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6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3</a:t>
            </a:r>
            <a:r>
              <a:rPr lang="en-US" sz="3600" b="1" baseline="30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rd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NF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18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1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T-1-1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sudah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memenuhi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2</a:t>
            </a:r>
            <a:r>
              <a:rPr lang="en-US" sz="1800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nd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NF </a:t>
            </a:r>
            <a:r>
              <a:rPr lang="en-US" sz="18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tapi</a:t>
            </a:r>
            <a:r>
              <a:rPr lang="en-US" sz="1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1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memenuhi</a:t>
            </a:r>
            <a:r>
              <a:rPr lang="en-US" sz="1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3</a:t>
            </a:r>
            <a:r>
              <a:rPr lang="en-US" sz="1800" baseline="30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rd</a:t>
            </a:r>
            <a:r>
              <a:rPr lang="en-US" sz="1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NF:</a:t>
            </a:r>
          </a:p>
          <a:p>
            <a:pPr marL="514350" indent="-514350">
              <a:buNone/>
            </a:pPr>
            <a:endParaRPr lang="en-US" sz="18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18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18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18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FD1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: 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nim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nama_mhs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, </a:t>
            </a:r>
            <a:r>
              <a:rPr lang="en-US" sz="18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kd_jur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,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nama_jur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</a:t>
            </a:r>
          </a:p>
          <a:p>
            <a:pPr marL="514350" indent="-514350">
              <a:buNone/>
            </a:pP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FD2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: (</a:t>
            </a:r>
            <a:r>
              <a:rPr lang="en-US" sz="18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kd_jur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  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nama_jur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</a:t>
            </a:r>
          </a:p>
          <a:p>
            <a:pPr marL="514350" indent="-514350">
              <a:buNone/>
            </a:pP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Berarti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Terjadi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Transitive FD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514350" indent="-514350"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nim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nama_jur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 </a:t>
            </a:r>
            <a:r>
              <a:rPr lang="en-US" sz="1800" u="sng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secara</a:t>
            </a:r>
            <a:r>
              <a:rPr lang="en-US" sz="1800" u="sng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1800" u="sng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transitif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melalui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(</a:t>
            </a:r>
            <a:r>
              <a:rPr lang="en-US" sz="18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kd_jur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)</a:t>
            </a: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963866"/>
              </p:ext>
            </p:extLst>
          </p:nvPr>
        </p:nvGraphicFramePr>
        <p:xfrm>
          <a:off x="2095472" y="2361635"/>
          <a:ext cx="51402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5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Nama_Jur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Tukimin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Elektro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Jamilah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Informatika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Maemunah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Informatika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14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3</a:t>
            </a:r>
            <a:r>
              <a:rPr lang="en-US" sz="3600" b="1" baseline="30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rd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NF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Solusi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agar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memenuhi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2</a:t>
            </a:r>
            <a:r>
              <a:rPr lang="en-US" sz="2000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nd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NF: </a:t>
            </a:r>
            <a:r>
              <a:rPr lang="en-US" sz="20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Dekomposisi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20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T-1-1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20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terjadi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Transitive FD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):</a:t>
            </a: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Dipecah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sesuai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FD1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FD2)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menjadi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2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berikut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20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T-1-1-1:				</a:t>
            </a:r>
          </a:p>
          <a:p>
            <a:pPr marL="514350" indent="-514350">
              <a:buNone/>
            </a:pP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20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T-1-1-2:				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001488"/>
              </p:ext>
            </p:extLst>
          </p:nvPr>
        </p:nvGraphicFramePr>
        <p:xfrm>
          <a:off x="2941983" y="4744507"/>
          <a:ext cx="34891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483359"/>
              </p:ext>
            </p:extLst>
          </p:nvPr>
        </p:nvGraphicFramePr>
        <p:xfrm>
          <a:off x="3021496" y="5626386"/>
          <a:ext cx="286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Nama_Jur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284154"/>
              </p:ext>
            </p:extLst>
          </p:nvPr>
        </p:nvGraphicFramePr>
        <p:xfrm>
          <a:off x="1001176" y="3196875"/>
          <a:ext cx="5359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3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Nama_Jur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60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3</a:t>
            </a:r>
            <a:r>
              <a:rPr lang="en-US" sz="3600" b="1" baseline="30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rd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NF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Hasil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dekomposisi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T-1-1 yang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sudah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memenuhi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3</a:t>
            </a:r>
            <a:r>
              <a:rPr lang="en-US" sz="2000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rd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NF:</a:t>
            </a: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20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T-1-1-1:</a:t>
            </a:r>
          </a:p>
          <a:p>
            <a:pPr marL="514350" indent="-514350">
              <a:buNone/>
            </a:pP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20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T-1-1-2:				</a:t>
            </a: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989138"/>
              </p:ext>
            </p:extLst>
          </p:nvPr>
        </p:nvGraphicFramePr>
        <p:xfrm>
          <a:off x="2915479" y="2285992"/>
          <a:ext cx="35345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Tukimin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Jamilah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Maemunah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865134"/>
              </p:ext>
            </p:extLst>
          </p:nvPr>
        </p:nvGraphicFramePr>
        <p:xfrm>
          <a:off x="2902226" y="5064443"/>
          <a:ext cx="29582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4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Nama_Jur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Elektro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Informatika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22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Boyce-</a:t>
            </a: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Codd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Normal Form </a:t>
            </a:r>
            <a:b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</a:b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(BCNF)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Kriteria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BCNF:</a:t>
            </a:r>
          </a:p>
          <a:p>
            <a:pPr marL="514350" indent="-514350"/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Memenuhi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3</a:t>
            </a:r>
            <a:r>
              <a:rPr lang="en-US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rd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NF</a:t>
            </a:r>
          </a:p>
          <a:p>
            <a:pPr marL="514350" indent="-514350"/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u="sng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semua</a:t>
            </a:r>
            <a:r>
              <a:rPr lang="en-US" u="sng" dirty="0">
                <a:latin typeface="Tahoma" pitchFamily="34" charset="0"/>
                <a:ea typeface="Tahoma" pitchFamily="34" charset="0"/>
                <a:cs typeface="Tahoma" pitchFamily="34" charset="0"/>
              </a:rPr>
              <a:t> FD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terdapat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u="sng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ruas</a:t>
            </a:r>
            <a:r>
              <a:rPr lang="en-US" u="sng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u="sng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kiri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FD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tersebut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u="sng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superkey</a:t>
            </a:r>
            <a:endParaRPr lang="en-US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/>
            <a:r>
              <a:rPr lang="en-US" u="sng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Jarang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kasus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dimana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memenuhi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3</a:t>
            </a:r>
            <a:r>
              <a:rPr lang="en-US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rd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NF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tapi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memenuhi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BCNF</a:t>
            </a:r>
          </a:p>
          <a:p>
            <a:pPr marL="514350" indent="-514350"/>
            <a:endParaRPr lang="en-US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Umumnya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sebuah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dikategorikan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sudah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‘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cukup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normal’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jika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sudah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memenuhi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kriteria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BCNF</a:t>
            </a:r>
          </a:p>
          <a:p>
            <a:pPr marL="514350" indent="-51435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Jika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memungkinkan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memenuhi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kriteria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BCNF,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maka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mencapai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3</a:t>
            </a:r>
            <a:r>
              <a:rPr lang="en-US" sz="2000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rd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NF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juga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sudah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dianggap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cukup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memadai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BCNF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9372600" cy="4900634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Sejauh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5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dihasilkan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mulai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1</a:t>
            </a:r>
            <a:r>
              <a:rPr lang="en-US" sz="2000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st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NF – 3</a:t>
            </a:r>
            <a:r>
              <a:rPr lang="en-US" sz="2000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rd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NF:</a:t>
            </a:r>
          </a:p>
          <a:p>
            <a:pPr marL="514350" indent="-514350">
              <a:buNone/>
            </a:pP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Ingat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bahwa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T-1 &amp; T-1-1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dipecah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menjadi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tabel-tabel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lebih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kecil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AutoNum type="arabicPeriod"/>
            </a:pP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T-2:				   </a:t>
            </a:r>
          </a:p>
          <a:p>
            <a:pPr marL="514350" indent="-514350">
              <a:buAutoNum type="arabicPeriod"/>
            </a:pP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T-1-2:			   </a:t>
            </a: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AutoNum type="arabicPeriod"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AutoNum type="arabicPeriod"/>
            </a:pP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T-1-3:			   </a:t>
            </a:r>
          </a:p>
          <a:p>
            <a:pPr marL="514350" indent="-514350">
              <a:buAutoNum type="arabicPeriod"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AutoNum type="arabicPeriod"/>
            </a:pP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T-1-1-1:			  </a:t>
            </a:r>
          </a:p>
          <a:p>
            <a:pPr marL="514350" indent="-514350">
              <a:buAutoNum type="arabicPeriod"/>
            </a:pP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T-1-1-2:			</a:t>
            </a:r>
          </a:p>
          <a:p>
            <a:pPr marL="514350" indent="-514350">
              <a:buNone/>
            </a:pP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Semuanya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telah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memenuhi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kriteria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1</a:t>
            </a:r>
            <a:r>
              <a:rPr lang="en-US" sz="1800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st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NF </a:t>
            </a:r>
            <a:r>
              <a:rPr lang="en-US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sampai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BCNF.</a:t>
            </a: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AutoNum type="arabicPeriod"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			</a:t>
            </a:r>
          </a:p>
          <a:p>
            <a:pPr marL="514350" indent="-514350"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035081"/>
              </p:ext>
            </p:extLst>
          </p:nvPr>
        </p:nvGraphicFramePr>
        <p:xfrm>
          <a:off x="3456732" y="2590173"/>
          <a:ext cx="18176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Telepon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155875"/>
              </p:ext>
            </p:extLst>
          </p:nvPr>
        </p:nvGraphicFramePr>
        <p:xfrm>
          <a:off x="3419066" y="4116876"/>
          <a:ext cx="26145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Kode_MK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Nilai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67389"/>
              </p:ext>
            </p:extLst>
          </p:nvPr>
        </p:nvGraphicFramePr>
        <p:xfrm>
          <a:off x="3445565" y="3137452"/>
          <a:ext cx="31237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Kode_MK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695719"/>
              </p:ext>
            </p:extLst>
          </p:nvPr>
        </p:nvGraphicFramePr>
        <p:xfrm>
          <a:off x="3379304" y="5074177"/>
          <a:ext cx="31681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Nama_Mhs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27679"/>
              </p:ext>
            </p:extLst>
          </p:nvPr>
        </p:nvGraphicFramePr>
        <p:xfrm>
          <a:off x="3390473" y="5546898"/>
          <a:ext cx="26525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Kd_Jur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Nama_Jur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4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Bentuk</a:t>
            </a:r>
            <a:r>
              <a:rPr 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– </a:t>
            </a:r>
            <a:r>
              <a:rPr lang="en-US" sz="3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Bentuk</a:t>
            </a:r>
            <a:r>
              <a:rPr 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Normal </a:t>
            </a:r>
            <a:r>
              <a:rPr lang="en-US" sz="3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Lainnya</a:t>
            </a:r>
            <a:endParaRPr lang="id-ID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Bentuk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Normal ke-4 (4</a:t>
            </a:r>
            <a:r>
              <a:rPr lang="en-US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NF)</a:t>
            </a:r>
          </a:p>
          <a:p>
            <a:pPr marL="514350" indent="-514350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diperkenalkan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oleh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Ronald Fagin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tahun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1977</a:t>
            </a:r>
          </a:p>
          <a:p>
            <a:pPr marL="514350" indent="-514350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Bentuk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Normal ke-5 (5</a:t>
            </a:r>
            <a:r>
              <a:rPr lang="en-US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NF)</a:t>
            </a:r>
          </a:p>
          <a:p>
            <a:pPr marL="514350" indent="-51435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diperkenalkan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oleh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Ronald Fagin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tahun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1979</a:t>
            </a:r>
          </a:p>
          <a:p>
            <a:pPr marL="514350" indent="-514350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Domain/Key Normal Form (DKNF)</a:t>
            </a:r>
          </a:p>
          <a:p>
            <a:pPr marL="514350" indent="-51435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diperkenalkan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oleh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Ronald Fagin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tahun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1981</a:t>
            </a:r>
          </a:p>
          <a:p>
            <a:pPr marL="514350" indent="-514350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Bentuk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Normal ke-6 (6</a:t>
            </a:r>
            <a:r>
              <a:rPr lang="en-US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NF)</a:t>
            </a:r>
          </a:p>
          <a:p>
            <a:pPr marL="514350" indent="-51435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diperkenalkan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oleh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Date,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Darwen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Lorentzos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tahun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2002</a:t>
            </a:r>
          </a:p>
        </p:txBody>
      </p:sp>
    </p:spTree>
    <p:extLst>
      <p:ext uri="{BB962C8B-B14F-4D97-AF65-F5344CB8AC3E}">
        <p14:creationId xmlns:p14="http://schemas.microsoft.com/office/powerpoint/2010/main" val="359969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Denormalisasi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Denormalisasi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proses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menggandakan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data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secara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sengaja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sehingga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menyebabkan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redundansi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data)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meningkatkan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performa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database</a:t>
            </a:r>
          </a:p>
          <a:p>
            <a:pPr marL="514350" indent="-514350"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/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Denormalisasi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≠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Melakukan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Normalisasi</a:t>
            </a:r>
            <a:endParaRPr lang="en-US" sz="24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/>
            <a:endParaRPr lang="en-US" sz="24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/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Denormalisasi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dilakukan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setelah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kondisi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‘normal’ (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mencapai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level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bentuk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normal yang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diinginkan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marL="514350" indent="-514350"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/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Salah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satu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teknik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Denormalisasi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Materialized View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DBMS Oracle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/>
            <a:endParaRPr lang="en-US" sz="24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64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Denormalisasi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/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Alasan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melakukan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Denormalisasi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914400" lvl="1" indent="-514350"/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Mempercepat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proses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query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cara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meminimalkan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cost yang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disebabkan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oleh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operasi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join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antar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514350"/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keperluan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Online Analytical Process (OLAP)</a:t>
            </a:r>
          </a:p>
          <a:p>
            <a:pPr marL="914400" lvl="1" indent="-514350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Dan lain-lain</a:t>
            </a:r>
          </a:p>
          <a:p>
            <a:pPr marL="514350" indent="-514350"/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/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Konsekuensi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Denormalisasi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914400" lvl="1" indent="-514350"/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Perlu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ruang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ekstra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penyimpanan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data</a:t>
            </a:r>
          </a:p>
          <a:p>
            <a:pPr marL="914400" lvl="1" indent="-514350"/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Memperlambat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saat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proses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insert, update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delete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sebab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proses-proses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tersebut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harus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dilakukan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terhadap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data yang redundant (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ganda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55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Tujuan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Normalisasi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Normalisasi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dilakukan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terhadap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desain</a:t>
            </a:r>
            <a:r>
              <a:rPr lang="en-US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sudah</a:t>
            </a:r>
            <a:r>
              <a:rPr lang="en-US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>
              <a:buNone/>
            </a:pP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Meminimalkan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redundansi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pengulangan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data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sehingga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desain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sudah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menjadi</a:t>
            </a:r>
            <a:r>
              <a:rPr lang="en-US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lebih</a:t>
            </a:r>
            <a:r>
              <a:rPr lang="en-US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efisien</a:t>
            </a:r>
            <a:endParaRPr lang="en-US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US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Menjamin</a:t>
            </a:r>
            <a:r>
              <a:rPr lang="en-US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integritas</a:t>
            </a:r>
            <a:r>
              <a:rPr lang="en-US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cara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menghi</a:t>
            </a:r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3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Anomali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Data:</a:t>
            </a:r>
          </a:p>
          <a:p>
            <a:pPr lvl="2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Update Anomaly</a:t>
            </a:r>
          </a:p>
          <a:p>
            <a:pPr lvl="2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Insertion Anomaly</a:t>
            </a:r>
          </a:p>
          <a:p>
            <a:pPr lvl="2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Deletion Anomaly</a:t>
            </a:r>
            <a:endParaRPr lang="id-ID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6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183" y="2485473"/>
            <a:ext cx="10515600" cy="1325563"/>
          </a:xfrm>
        </p:spPr>
        <p:txBody>
          <a:bodyPr/>
          <a:lstStyle/>
          <a:p>
            <a:pPr algn="ctr"/>
            <a:r>
              <a:rPr lang="id-ID" dirty="0" smtClean="0"/>
              <a:t>Pertemuan berikutnya : Bawa Laptop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152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40329" y="3364820"/>
            <a:ext cx="2177143" cy="1451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0627" y="3364820"/>
            <a:ext cx="2177143" cy="145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5747" y="1986469"/>
            <a:ext cx="43178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THANK YOU</a:t>
            </a:r>
            <a:endParaRPr 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111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Tujuan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Normalisasi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 </a:t>
            </a:r>
          </a:p>
          <a:p>
            <a:pPr algn="just">
              <a:buNone/>
            </a:pPr>
            <a:r>
              <a:rPr lang="en-US" b="1" dirty="0" smtClean="0"/>
              <a:t>    </a:t>
            </a:r>
            <a:endParaRPr lang="en-US" sz="3000" dirty="0"/>
          </a:p>
        </p:txBody>
      </p:sp>
      <p:sp>
        <p:nvSpPr>
          <p:cNvPr id="6" name="Flowchart: Process 5"/>
          <p:cNvSpPr/>
          <p:nvPr/>
        </p:nvSpPr>
        <p:spPr>
          <a:xfrm>
            <a:off x="4952992" y="2857496"/>
            <a:ext cx="2428892" cy="12144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Normalisasi</a:t>
            </a:r>
            <a:endParaRPr lang="en-US" sz="3200" dirty="0"/>
          </a:p>
        </p:txBody>
      </p:sp>
      <p:sp>
        <p:nvSpPr>
          <p:cNvPr id="7" name="Right Arrow 6"/>
          <p:cNvSpPr/>
          <p:nvPr/>
        </p:nvSpPr>
        <p:spPr>
          <a:xfrm>
            <a:off x="4310050" y="3214686"/>
            <a:ext cx="500066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524760" y="3214686"/>
            <a:ext cx="500066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>
            <a:off x="2238348" y="2857496"/>
            <a:ext cx="1857388" cy="1285884"/>
          </a:xfrm>
          <a:prstGeom prst="flowChartDocumen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</a:p>
        </p:txBody>
      </p:sp>
      <p:sp>
        <p:nvSpPr>
          <p:cNvPr id="14" name="Flowchart: Document 13"/>
          <p:cNvSpPr/>
          <p:nvPr/>
        </p:nvSpPr>
        <p:spPr>
          <a:xfrm>
            <a:off x="8167702" y="2857496"/>
            <a:ext cx="1857388" cy="1285884"/>
          </a:xfrm>
          <a:prstGeom prst="flowChart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Anomali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Tujuan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Normalisasi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47500" lnSpcReduction="20000"/>
          </a:bodyPr>
          <a:lstStyle/>
          <a:p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Update Anomaly</a:t>
            </a:r>
            <a:endParaRPr lang="id-ID" sz="3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id-ID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2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	</a:t>
            </a:r>
            <a:r>
              <a:rPr lang="en-US" sz="3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Jika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ingin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mengupdate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jumlah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sks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mata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kuliah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English </a:t>
            </a:r>
            <a:r>
              <a:rPr lang="en-US" sz="3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2 </a:t>
            </a:r>
            <a:r>
              <a:rPr lang="en-US" sz="3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menjadi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3 </a:t>
            </a:r>
            <a:r>
              <a:rPr lang="en-US" sz="3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sks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3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maka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harus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mengupdate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lebih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1 record, </a:t>
            </a:r>
            <a:r>
              <a:rPr lang="en-US" sz="3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yaitu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baris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2 </a:t>
            </a:r>
            <a:r>
              <a:rPr lang="en-US" sz="3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4 </a:t>
            </a:r>
          </a:p>
          <a:p>
            <a:pPr>
              <a:buNone/>
            </a:pPr>
            <a:r>
              <a:rPr lang="en-US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36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jika</a:t>
            </a:r>
            <a:r>
              <a:rPr lang="en-US" sz="3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hanya</a:t>
            </a:r>
            <a:r>
              <a:rPr lang="en-US" sz="3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salah</a:t>
            </a:r>
            <a:r>
              <a:rPr lang="en-US" sz="3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satu</a:t>
            </a:r>
            <a:r>
              <a:rPr lang="en-US" sz="3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36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diupdate</a:t>
            </a:r>
            <a:r>
              <a:rPr lang="en-US" sz="3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36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maka</a:t>
            </a:r>
            <a:r>
              <a:rPr lang="en-US" sz="3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data </a:t>
            </a:r>
            <a:r>
              <a:rPr lang="en-US" sz="36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menjadi</a:t>
            </a:r>
            <a:r>
              <a:rPr lang="en-US" sz="3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3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konsisten</a:t>
            </a:r>
            <a:endParaRPr lang="id-ID" sz="36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14546"/>
              </p:ext>
            </p:extLst>
          </p:nvPr>
        </p:nvGraphicFramePr>
        <p:xfrm>
          <a:off x="1364974" y="2193376"/>
          <a:ext cx="892743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0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7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4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9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97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Nama_Mhs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Kd_Jur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Nama_Jur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Kode_MK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Tukimin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Elektro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Elektronika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Tukimin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Elektro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Jamilah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Informatika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Jamilah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Informatika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Maemunah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Informatika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024958" y="3259279"/>
            <a:ext cx="397096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024958" y="3973659"/>
            <a:ext cx="397096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Tujuan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Normalisasi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3756"/>
            <a:ext cx="10515600" cy="5294243"/>
          </a:xfrm>
        </p:spPr>
        <p:txBody>
          <a:bodyPr/>
          <a:lstStyle/>
          <a:p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Insertion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Anomaly</a:t>
            </a: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Kita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bisa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menambah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data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mahasiswa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bernama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Zubaedah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  yang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belum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mengambil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kuliah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apapun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/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belum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registrasi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id-ID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580176"/>
              </p:ext>
            </p:extLst>
          </p:nvPr>
        </p:nvGraphicFramePr>
        <p:xfrm>
          <a:off x="1099930" y="2143116"/>
          <a:ext cx="91394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5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7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2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56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Nama_Mhs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Kd_Jur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Nama_Jur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Kode_MK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Tukimin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Elektro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Elektronika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Tukimin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Elektro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Jamilah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Informatika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Jamilah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Informatika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Maemunah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Informatika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79322"/>
              </p:ext>
            </p:extLst>
          </p:nvPr>
        </p:nvGraphicFramePr>
        <p:xfrm>
          <a:off x="1099931" y="5749418"/>
          <a:ext cx="9165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9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17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0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7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Nama_Mhs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Kd_Jur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Nama_Jur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Kode_MK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Zubaedah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Elektro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2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Tujuan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Normalisasi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(cont’d)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61903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ahoma" pitchFamily="34" charset="0"/>
                <a:ea typeface="Tahoma" pitchFamily="34" charset="0"/>
                <a:cs typeface="Tahoma" pitchFamily="34" charset="0"/>
              </a:rPr>
              <a:t>Deletion Anomaly</a:t>
            </a: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2300" dirty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Jika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kita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menghapus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data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mahasiswa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bernama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Maemunah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 	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Maka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kita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juga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akan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kehilangan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data </a:t>
            </a:r>
            <a:r>
              <a:rPr lang="en-US" sz="20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mata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kuliah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Database</a:t>
            </a:r>
            <a:endParaRPr lang="id-ID" sz="20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03953"/>
              </p:ext>
            </p:extLst>
          </p:nvPr>
        </p:nvGraphicFramePr>
        <p:xfrm>
          <a:off x="1086679" y="2143116"/>
          <a:ext cx="91527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1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9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67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Nama_Mhs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Kd_Jur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Nama_Jur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Kode_MK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Nama_MK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Tukimin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Elektro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Elektronika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Tukimin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Elektro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Jamilah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Informatika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Jamilah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Informatika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2-02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err="1" smtClean="0">
                          <a:solidFill>
                            <a:srgbClr val="FF0000"/>
                          </a:solidFill>
                        </a:rPr>
                        <a:t>Maemunah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IF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err="1" smtClean="0">
                          <a:solidFill>
                            <a:srgbClr val="FF0000"/>
                          </a:solidFill>
                        </a:rPr>
                        <a:t>Informatika</a:t>
                      </a:r>
                      <a:endParaRPr lang="en-US" strike="sng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IF-002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Database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5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The Three Keys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3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macam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key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sebuah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tabel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Super Key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Candidate Key (minimal Super Key)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Primary Key (chosen Candidate Key)</a:t>
            </a:r>
          </a:p>
          <a:p>
            <a:pPr>
              <a:buNone/>
            </a:pP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3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Bebas-OpenSans">
      <a:majorFont>
        <a:latin typeface="Bebas Neue 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818</TotalTime>
  <Words>1849</Words>
  <Application>Microsoft Office PowerPoint</Application>
  <PresentationFormat>Widescreen</PresentationFormat>
  <Paragraphs>1096</Paragraphs>
  <Slides>41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Wingdings</vt:lpstr>
      <vt:lpstr>Arial Black</vt:lpstr>
      <vt:lpstr>Open Sans</vt:lpstr>
      <vt:lpstr>Tahoma</vt:lpstr>
      <vt:lpstr>Arial</vt:lpstr>
      <vt:lpstr>Bebas Neue Bold</vt:lpstr>
      <vt:lpstr>Calibri</vt:lpstr>
      <vt:lpstr>Office Theme</vt:lpstr>
      <vt:lpstr>NORMALIZATION</vt:lpstr>
      <vt:lpstr>Apa Yang Akan  Kita Pelajari?</vt:lpstr>
      <vt:lpstr>Definisi Normalisasi</vt:lpstr>
      <vt:lpstr>Tujuan Normalisasi</vt:lpstr>
      <vt:lpstr>Tujuan Normalisasi</vt:lpstr>
      <vt:lpstr>Tujuan Normalisasi (cont’d)</vt:lpstr>
      <vt:lpstr>Tujuan Normalisasi (cont’d)</vt:lpstr>
      <vt:lpstr>Tujuan Normalisasi (cont’d)</vt:lpstr>
      <vt:lpstr>The Three Keys</vt:lpstr>
      <vt:lpstr>The Three Keys (cont’d)</vt:lpstr>
      <vt:lpstr>The Three Keys (cont’d)</vt:lpstr>
      <vt:lpstr>The Three Keys (cont’d)</vt:lpstr>
      <vt:lpstr>The Three Keys (cont’d)</vt:lpstr>
      <vt:lpstr>Functional Dependencies</vt:lpstr>
      <vt:lpstr>Functional Dependencies        (cont’d)</vt:lpstr>
      <vt:lpstr>Partial Functional Dependencies</vt:lpstr>
      <vt:lpstr>Functional Dependencies (cont’d)</vt:lpstr>
      <vt:lpstr>Transitive Functional Dependencies (cont’d)</vt:lpstr>
      <vt:lpstr>Functional Dependencies (cont’d)</vt:lpstr>
      <vt:lpstr>Bentuk Normal</vt:lpstr>
      <vt:lpstr>Bentuk Normal (cont’d)</vt:lpstr>
      <vt:lpstr>Langkah – Langkah  Normalisasi</vt:lpstr>
      <vt:lpstr>1st Normal Form (1st NF)</vt:lpstr>
      <vt:lpstr>1st NF (cont’d)</vt:lpstr>
      <vt:lpstr>1st NF (cont’d)</vt:lpstr>
      <vt:lpstr>1st NF (cont’d)</vt:lpstr>
      <vt:lpstr>2nd Normal Form (2nd NF)</vt:lpstr>
      <vt:lpstr>2nd NF (cont’d)</vt:lpstr>
      <vt:lpstr>2nd NF (cont’d)</vt:lpstr>
      <vt:lpstr>2nd NF (cont’d)</vt:lpstr>
      <vt:lpstr>3rd Normal Form (3rd NF)</vt:lpstr>
      <vt:lpstr>3rd NF (cont’d)</vt:lpstr>
      <vt:lpstr>3rd NF (cont’d)</vt:lpstr>
      <vt:lpstr>3rd NF (cont’d)</vt:lpstr>
      <vt:lpstr>Boyce-Codd Normal Form  (BCNF)</vt:lpstr>
      <vt:lpstr>BCNF (cont’d)</vt:lpstr>
      <vt:lpstr>Bentuk – Bentuk Normal Lainnya</vt:lpstr>
      <vt:lpstr>Denormalisasi</vt:lpstr>
      <vt:lpstr>Denormalisasi (cont’d)</vt:lpstr>
      <vt:lpstr>Pertemuan berikutnya : Bawa Laptop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master light</dc:title>
  <dc:creator>Kirman</dc:creator>
  <cp:lastModifiedBy>YOGIEK</cp:lastModifiedBy>
  <cp:revision>170</cp:revision>
  <dcterms:created xsi:type="dcterms:W3CDTF">2015-10-17T05:16:15Z</dcterms:created>
  <dcterms:modified xsi:type="dcterms:W3CDTF">2018-05-14T02:28:20Z</dcterms:modified>
</cp:coreProperties>
</file>