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270" r:id="rId42"/>
  </p:sldIdLst>
  <p:sldSz cx="12192000" cy="6858000"/>
  <p:notesSz cx="6858000" cy="9144000"/>
  <p:embeddedFontLst>
    <p:embeddedFont>
      <p:font typeface="Arial Black" panose="020B0A04020102020204" pitchFamily="34" charset="0"/>
      <p:bold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Open Sans" panose="020B0606030504020204" pitchFamily="34" charset="0"/>
      <p:regular r:id="rId49"/>
      <p:bold r:id="rId50"/>
      <p:italic r:id="rId51"/>
      <p:boldItalic r:id="rId52"/>
    </p:embeddedFont>
    <p:embeddedFont>
      <p:font typeface="Tahoma" panose="020B0604030504040204" pitchFamily="34" charset="0"/>
      <p:regular r:id="rId53"/>
      <p:bold r:id="rId5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DA6AF-D4FB-4D07-80A6-195E204AB244}" type="datetimeFigureOut">
              <a:rPr lang="id-ID" smtClean="0"/>
              <a:t>17/05/2017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E4558-9C1B-4EDB-A5BB-EEBCCB295C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2712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85BA-EB1F-4A9F-A2C4-E6198A56AAC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15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85BA-EB1F-4A9F-A2C4-E6198A56AAC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79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85BA-EB1F-4A9F-A2C4-E6198A56AAC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96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85BA-EB1F-4A9F-A2C4-E6198A56AAC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61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85BA-EB1F-4A9F-A2C4-E6198A56AAC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2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85BA-EB1F-4A9F-A2C4-E6198A56AAC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07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85BA-EB1F-4A9F-A2C4-E6198A56AAC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35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85BA-EB1F-4A9F-A2C4-E6198A56AAC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4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85BA-EB1F-4A9F-A2C4-E6198A56AAC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26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85BA-EB1F-4A9F-A2C4-E6198A56AAC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95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04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85BA-EB1F-4A9F-A2C4-E6198A56AAC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94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35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36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342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710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038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30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832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65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629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36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85BA-EB1F-4A9F-A2C4-E6198A56AAC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101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841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615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679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39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541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711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485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763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17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85BA-EB1F-4A9F-A2C4-E6198A56AAC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57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85BA-EB1F-4A9F-A2C4-E6198A56AAC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4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85BA-EB1F-4A9F-A2C4-E6198A56AAC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3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85BA-EB1F-4A9F-A2C4-E6198A56AAC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0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85BA-EB1F-4A9F-A2C4-E6198A56AAC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30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85BA-EB1F-4A9F-A2C4-E6198A56AAC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4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2006600"/>
            <a:ext cx="12192000" cy="2336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659311"/>
            <a:ext cx="5181600" cy="178503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659311"/>
            <a:ext cx="5181600" cy="178503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91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7220"/>
            <a:ext cx="9144000" cy="2387600"/>
          </a:xfrm>
        </p:spPr>
        <p:txBody>
          <a:bodyPr>
            <a:normAutofit/>
          </a:bodyPr>
          <a:lstStyle/>
          <a:p>
            <a:r>
              <a:rPr lang="id-ID" sz="7200" b="1" smtClean="0"/>
              <a:t>NORMALIZATION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955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id-ID" sz="4000" dirty="0" smtClean="0"/>
              <a:t>Database Systems</a:t>
            </a:r>
          </a:p>
          <a:p>
            <a:pPr>
              <a:defRPr/>
            </a:pPr>
            <a:r>
              <a:rPr lang="id-ID" sz="4000" dirty="0" smtClean="0"/>
              <a:t>Yogiek Indra Kurniawan</a:t>
            </a:r>
          </a:p>
          <a:p>
            <a:pPr>
              <a:defRPr/>
            </a:pPr>
            <a:r>
              <a:rPr lang="id-ID" sz="4000" dirty="0" smtClean="0"/>
              <a:t>yogiek@ums.ac.id</a:t>
            </a:r>
          </a:p>
          <a:p>
            <a:pPr>
              <a:defRPr/>
            </a:pPr>
            <a:r>
              <a:rPr lang="id-ID" sz="4000" dirty="0" smtClean="0"/>
              <a:t>Universitas Muhammadiyah Surakarta</a:t>
            </a:r>
          </a:p>
          <a:p>
            <a:pPr>
              <a:defRPr/>
            </a:pP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007429" y="3364820"/>
            <a:ext cx="2177143" cy="1451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15201" y="3364820"/>
            <a:ext cx="2177143" cy="14514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22973" y="3364820"/>
            <a:ext cx="2177143" cy="1451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99657" y="3364820"/>
            <a:ext cx="2177143" cy="14514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1884" y="3364820"/>
            <a:ext cx="2177143" cy="145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5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The Three Keys 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9372600" cy="5092148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Super Key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One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attribute or a combination of attributes (columns) in a table that can uniquely distinguish all rows.</a:t>
            </a:r>
          </a:p>
          <a:p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Example 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Super </a:t>
            </a: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key 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that table 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kode_mk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id-ID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kode_mk,nama_mk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, semester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;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kode_mk,nama_mk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sks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;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kode_mk,nama_mk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, semester,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jml_temu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; and others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sks</a:t>
            </a:r>
            <a:r>
              <a:rPr lang="en-US" sz="1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), (semester) &amp; (semester, </a:t>
            </a:r>
            <a:r>
              <a:rPr lang="en-US" sz="18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sks</a:t>
            </a:r>
            <a:r>
              <a:rPr lang="en-US" sz="1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id-ID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not </a:t>
            </a: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super </a:t>
            </a: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key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non key)</a:t>
            </a:r>
          </a:p>
          <a:p>
            <a:pPr>
              <a:buNone/>
            </a:pPr>
            <a:endParaRPr lang="id-ID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263612"/>
              </p:ext>
            </p:extLst>
          </p:nvPr>
        </p:nvGraphicFramePr>
        <p:xfrm>
          <a:off x="2372139" y="2404756"/>
          <a:ext cx="622419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291"/>
                <a:gridCol w="2706170"/>
                <a:gridCol w="1353085"/>
                <a:gridCol w="7216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Kode_MK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Kalkulus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IF-003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Artificial</a:t>
                      </a:r>
                      <a:r>
                        <a:rPr lang="en-US" baseline="0" dirty="0" smtClean="0"/>
                        <a:t> Intelligence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Elektronika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02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The Three Keys 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9372600" cy="4757758"/>
          </a:xfrm>
        </p:spPr>
        <p:txBody>
          <a:bodyPr>
            <a:noAutofit/>
          </a:bodyPr>
          <a:lstStyle/>
          <a:p>
            <a:r>
              <a:rPr lang="en-US" sz="1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Cadidate</a:t>
            </a: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Key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18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minimal super key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that can uniquely distinguish all rows.</a:t>
            </a:r>
            <a:endParaRPr lang="en-US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Example 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>
              <a:buNone/>
            </a:pPr>
            <a:endParaRPr lang="en-US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id-ID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8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Super key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kode_mk</a:t>
            </a: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id-ID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kode_mk,nama_mk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semester)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;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kode_mk,nama_mk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sks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;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kode_mk,nama_mk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sks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semester)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;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and others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>
              <a:buNone/>
            </a:pP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Candidate key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:(</a:t>
            </a:r>
            <a:r>
              <a:rPr lang="en-US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kode_mk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326889"/>
              </p:ext>
            </p:extLst>
          </p:nvPr>
        </p:nvGraphicFramePr>
        <p:xfrm>
          <a:off x="2345635" y="2230198"/>
          <a:ext cx="7315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279"/>
                <a:gridCol w="3180521"/>
                <a:gridCol w="1590261"/>
                <a:gridCol w="8481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Kode_MK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Kalkulus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IF-003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Artificial</a:t>
                      </a:r>
                      <a:r>
                        <a:rPr lang="en-US" baseline="0" dirty="0" smtClean="0"/>
                        <a:t> Intelligence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Elektronika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07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The Three Keys 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1062252" cy="5158409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Primary Key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chosen candidate key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(With various considerations). Each table only has 1 primary key, but the primary key can be formed from several attributes (columns)</a:t>
            </a:r>
          </a:p>
          <a:p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Example 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8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Super </a:t>
            </a:r>
            <a:r>
              <a:rPr lang="en-US" sz="18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key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: 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kode_mk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;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kode_mk,nama_mk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, semester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; 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kode_mk,nama_mk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sks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;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kode_mk,nama_mk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sks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, semester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;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and others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8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Candidate key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:(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kode_mk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id-ID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800" b="1" u="sng" dirty="0">
                <a:latin typeface="Tahoma" pitchFamily="34" charset="0"/>
                <a:ea typeface="Tahoma" pitchFamily="34" charset="0"/>
                <a:cs typeface="Tahoma" pitchFamily="34" charset="0"/>
              </a:rPr>
              <a:t>primary key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: (</a:t>
            </a:r>
            <a:r>
              <a:rPr lang="id-ID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kode_mk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id-ID" sz="1800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982989"/>
              </p:ext>
            </p:extLst>
          </p:nvPr>
        </p:nvGraphicFramePr>
        <p:xfrm>
          <a:off x="2531164" y="2418007"/>
          <a:ext cx="66260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484"/>
                <a:gridCol w="2880908"/>
                <a:gridCol w="1440454"/>
                <a:gridCol w="768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Kode_MK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Nama_MK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Semester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SKS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DU-001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English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DU-002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Kalkulus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IF-001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Algoritma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IF-002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Database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IF-003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Artificial</a:t>
                      </a:r>
                      <a:r>
                        <a:rPr lang="en-US" sz="1600" baseline="0" dirty="0" smtClean="0"/>
                        <a:t> Intelligence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TE-001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Elektronika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1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The Three Keys 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7342" y="1600200"/>
            <a:ext cx="8143458" cy="5257800"/>
          </a:xfrm>
        </p:spPr>
        <p:txBody>
          <a:bodyPr>
            <a:noAutofit/>
          </a:bodyPr>
          <a:lstStyle/>
          <a:p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8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kode_mk</a:t>
            </a: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)						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Primary Key</a:t>
            </a:r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        					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Candidate Key</a:t>
            </a:r>
            <a:endParaRPr lang="id-ID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id-ID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kode_mk,nama_mk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, semester)			</a:t>
            </a:r>
          </a:p>
          <a:p>
            <a:pPr>
              <a:buNone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		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kode_mk,nama_mk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sks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		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Super Key</a:t>
            </a:r>
          </a:p>
          <a:p>
            <a:pPr>
              <a:buNone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		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kode_mk,nama_mk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sks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, semester)		</a:t>
            </a:r>
          </a:p>
          <a:p>
            <a:pPr>
              <a:buNone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(semester), (</a:t>
            </a:r>
            <a:r>
              <a:rPr lang="en-US" sz="18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sks</a:t>
            </a:r>
            <a:r>
              <a:rPr lang="en-US" sz="1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), (</a:t>
            </a:r>
            <a:r>
              <a:rPr lang="en-US" sz="18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sks,semester</a:t>
            </a:r>
            <a:r>
              <a:rPr lang="en-US" sz="1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				Non Key</a:t>
            </a:r>
          </a:p>
        </p:txBody>
      </p:sp>
      <p:sp>
        <p:nvSpPr>
          <p:cNvPr id="7" name="Rectangle 6"/>
          <p:cNvSpPr/>
          <p:nvPr/>
        </p:nvSpPr>
        <p:spPr>
          <a:xfrm>
            <a:off x="2067342" y="3872539"/>
            <a:ext cx="1749284" cy="870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3748093"/>
            <a:ext cx="5543560" cy="244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16626" y="3962399"/>
            <a:ext cx="4565390" cy="1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16626" y="4505739"/>
            <a:ext cx="4717774" cy="2650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7524760" y="4968429"/>
            <a:ext cx="857256" cy="279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920285"/>
              </p:ext>
            </p:extLst>
          </p:nvPr>
        </p:nvGraphicFramePr>
        <p:xfrm>
          <a:off x="1989902" y="1755124"/>
          <a:ext cx="63293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680"/>
                <a:gridCol w="2751900"/>
                <a:gridCol w="1375950"/>
                <a:gridCol w="7338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Kode_MK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Nama_MK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Semester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SKS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DU-001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English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DU-002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Kalkulus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IF-001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Algoritma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IF-002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Database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7024694" y="6344981"/>
            <a:ext cx="92869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4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Functional Dependencies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Functional dependency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is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constraint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between two sets of attributes in a table</a:t>
            </a:r>
          </a:p>
          <a:p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	A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B </a:t>
            </a:r>
            <a:r>
              <a:rPr lang="id-ID" sz="24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means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  <a:sym typeface="Wingdings" pitchFamily="2" charset="2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A </a:t>
            </a: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determines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B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, </a:t>
            </a: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or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  <a:sym typeface="Wingdings" pitchFamily="2" charset="2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B </a:t>
            </a: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is functionally dependent on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A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, </a:t>
            </a:r>
          </a:p>
          <a:p>
            <a:pPr lvl="1">
              <a:buNone/>
            </a:pP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Which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A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and B are one or a set of attributes from table T</a:t>
            </a:r>
          </a:p>
          <a:p>
            <a:pPr lvl="1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  <a:sym typeface="Wingdings" pitchFamily="2" charset="2"/>
            </a:endParaRPr>
          </a:p>
          <a:p>
            <a:pPr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	</a:t>
            </a:r>
            <a:r>
              <a:rPr lang="id-ID" sz="24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requirement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A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B : </a:t>
            </a:r>
          </a:p>
          <a:p>
            <a:pPr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In a T table, if there are two or more rows of data with the same attribute A values then those rows of data must have the same B attribute value. 	</a:t>
            </a:r>
            <a:endParaRPr lang="id-ID" sz="2400" dirty="0" smtClean="0">
              <a:latin typeface="Tahoma" pitchFamily="34" charset="0"/>
              <a:ea typeface="Tahoma" pitchFamily="34" charset="0"/>
              <a:cs typeface="Tahoma" pitchFamily="34" charset="0"/>
              <a:sym typeface="Wingdings" pitchFamily="2" charset="2"/>
            </a:endParaRPr>
          </a:p>
          <a:p>
            <a:pPr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This is not the case otherwise.</a:t>
            </a:r>
          </a:p>
          <a:p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2632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Functional Dependencies </a:t>
            </a:r>
            <a:b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</a:b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						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1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FD </a:t>
            </a:r>
            <a:r>
              <a:rPr lang="id-ID" sz="1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table above </a:t>
            </a:r>
            <a:r>
              <a:rPr lang="en-US" sz="1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en-US" sz="19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900" dirty="0">
                <a:latin typeface="Tahoma" pitchFamily="34" charset="0"/>
                <a:ea typeface="Tahoma" pitchFamily="34" charset="0"/>
                <a:cs typeface="Tahoma" pitchFamily="34" charset="0"/>
              </a:rPr>
              <a:t>FD1: (</a:t>
            </a:r>
            <a:r>
              <a:rPr lang="en-US" sz="19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nim</a:t>
            </a:r>
            <a:r>
              <a:rPr lang="en-US" sz="1900" dirty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19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(</a:t>
            </a:r>
            <a:r>
              <a:rPr lang="en-US" sz="19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nama_mhs</a:t>
            </a:r>
            <a:r>
              <a:rPr lang="en-US" sz="19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, </a:t>
            </a:r>
            <a:r>
              <a:rPr lang="en-US" sz="19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kd_jur</a:t>
            </a:r>
            <a:r>
              <a:rPr lang="en-US" sz="19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, </a:t>
            </a:r>
            <a:r>
              <a:rPr lang="en-US" sz="19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nama_jur</a:t>
            </a:r>
            <a:r>
              <a:rPr lang="en-US" sz="19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</a:t>
            </a:r>
          </a:p>
          <a:p>
            <a:r>
              <a:rPr lang="en-US" sz="19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FD2: (</a:t>
            </a:r>
            <a:r>
              <a:rPr lang="en-US" sz="19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kd_jur</a:t>
            </a:r>
            <a:r>
              <a:rPr lang="en-US" sz="19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  (</a:t>
            </a:r>
            <a:r>
              <a:rPr lang="en-US" sz="19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nama_jur</a:t>
            </a:r>
            <a:r>
              <a:rPr lang="en-US" sz="19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</a:t>
            </a:r>
          </a:p>
          <a:p>
            <a:r>
              <a:rPr lang="en-US" sz="19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FD3: (</a:t>
            </a:r>
            <a:r>
              <a:rPr lang="en-US" sz="19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kode_mk</a:t>
            </a:r>
            <a:r>
              <a:rPr lang="en-US" sz="19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  (</a:t>
            </a:r>
            <a:r>
              <a:rPr lang="en-US" sz="19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nama_mk</a:t>
            </a:r>
            <a:r>
              <a:rPr lang="en-US" sz="19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, </a:t>
            </a:r>
            <a:r>
              <a:rPr lang="en-US" sz="19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sks</a:t>
            </a:r>
            <a:r>
              <a:rPr lang="en-US" sz="19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</a:t>
            </a:r>
          </a:p>
          <a:p>
            <a:r>
              <a:rPr lang="en-US" sz="19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FD4: (</a:t>
            </a:r>
            <a:r>
              <a:rPr lang="en-US" sz="19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nim,kode_mk</a:t>
            </a:r>
            <a:r>
              <a:rPr lang="en-US" sz="19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  (</a:t>
            </a:r>
            <a:r>
              <a:rPr lang="en-US" sz="19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nilai</a:t>
            </a:r>
            <a:r>
              <a:rPr lang="en-US" sz="19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</a:t>
            </a:r>
            <a:endParaRPr lang="id-ID" sz="19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337731"/>
              </p:ext>
            </p:extLst>
          </p:nvPr>
        </p:nvGraphicFramePr>
        <p:xfrm>
          <a:off x="838201" y="1632588"/>
          <a:ext cx="911545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810"/>
                <a:gridCol w="1574487"/>
                <a:gridCol w="994413"/>
                <a:gridCol w="1491619"/>
                <a:gridCol w="1325884"/>
                <a:gridCol w="1612856"/>
                <a:gridCol w="616672"/>
                <a:gridCol w="7537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Nama_Mhs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Kd_Jur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Nama_Jur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Kode_MK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Nilai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Tukimin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Elektro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Elektronika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Tukimin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Elektro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Jamilah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Informatika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Jamilah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Informatika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Maemunah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Informatika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76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Functional Dependencies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Partial Functional Dependency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id-ID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happens if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B  A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B </a:t>
            </a:r>
            <a:r>
              <a:rPr lang="id-ID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is a part of candidate key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id-ID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If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(B, C) is the candidate key and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r>
              <a:rPr lang="id-ID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A</a:t>
            </a:r>
            <a:endParaRPr lang="id-ID" sz="2400" dirty="0" smtClean="0">
              <a:latin typeface="Tahoma" pitchFamily="34" charset="0"/>
              <a:ea typeface="Tahoma" pitchFamily="34" charset="0"/>
              <a:cs typeface="Tahoma" pitchFamily="34" charset="0"/>
              <a:sym typeface="Wingdings" pitchFamily="2" charset="2"/>
            </a:endParaRPr>
          </a:p>
          <a:p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Then A depends partially on (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B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, C)</a:t>
            </a:r>
          </a:p>
          <a:p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Or (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B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, C) determines A partially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  <a:sym typeface="Wingdings" pitchFamily="2" charset="2"/>
            </a:endParaRPr>
          </a:p>
          <a:p>
            <a:pPr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	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222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Functional Dependencies</a:t>
            </a:r>
            <a:b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</a:b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9372600" cy="49720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Partial FD (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Example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):</a:t>
            </a:r>
          </a:p>
          <a:p>
            <a:pPr>
              <a:buNone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						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Super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key:</a:t>
            </a:r>
          </a:p>
          <a:p>
            <a:pPr>
              <a:buNone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						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nim,kode_mk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>
              <a:buNone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						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nim,nama_mhs,kode_mk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)		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				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nim,nama_mhs,kode_mk,nilai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>
              <a:buNone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en-US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Candidate key: (</a:t>
            </a:r>
            <a:r>
              <a:rPr lang="en-US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nim,kode_mk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>
              <a:buNone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	FD1: 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nim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nama_mhs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</a:t>
            </a:r>
            <a:endParaRPr lang="id-ID" sz="1800" dirty="0" smtClean="0">
              <a:latin typeface="Tahoma" pitchFamily="34" charset="0"/>
              <a:ea typeface="Tahoma" pitchFamily="34" charset="0"/>
              <a:cs typeface="Tahoma" pitchFamily="34" charset="0"/>
              <a:sym typeface="Wingdings" pitchFamily="2" charset="2"/>
            </a:endParaRPr>
          </a:p>
          <a:p>
            <a:pPr>
              <a:buNone/>
            </a:pPr>
            <a:r>
              <a:rPr lang="id-ID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	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FD2: (nim, Kode_MK)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(Nilai)</a:t>
            </a:r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id-ID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Conclusion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nama_mhs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depend on 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nim</a:t>
            </a:r>
            <a:r>
              <a:rPr lang="en-US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,kode_mk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id-ID" sz="18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partially</a:t>
            </a:r>
            <a:endParaRPr lang="en-US" sz="1800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nim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,kode_mk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determines 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(</a:t>
            </a:r>
            <a:r>
              <a:rPr lang="en-US" sz="1800" dirty="0" err="1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nama_mhs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 </a:t>
            </a:r>
            <a:r>
              <a:rPr lang="id-ID" sz="1800" u="sng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partially</a:t>
            </a:r>
            <a:endParaRPr lang="en-US" sz="1800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203357"/>
              </p:ext>
            </p:extLst>
          </p:nvPr>
        </p:nvGraphicFramePr>
        <p:xfrm>
          <a:off x="387626" y="1978805"/>
          <a:ext cx="56149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500"/>
                <a:gridCol w="1886278"/>
                <a:gridCol w="1932246"/>
                <a:gridCol w="9029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Nama_Mhs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Kode_MK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Nilai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Tukimin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Tukimin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Jamilah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Jamilah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Maemunah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9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Functional Dependencies</a:t>
            </a:r>
            <a:b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</a:b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Transitive Functional Dependency</a:t>
            </a:r>
          </a:p>
          <a:p>
            <a:pPr>
              <a:buNone/>
            </a:pP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</a:p>
          <a:p>
            <a:pPr>
              <a:buNone/>
            </a:pP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id-ID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If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A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B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 </a:t>
            </a:r>
            <a:r>
              <a:rPr lang="id-ID" sz="24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and 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B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C   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id-ID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Then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C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		</a:t>
            </a:r>
          </a:p>
          <a:p>
            <a:pPr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	</a:t>
            </a:r>
            <a:r>
              <a:rPr lang="id-ID" sz="24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In other words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: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  <a:sym typeface="Wingdings" pitchFamily="2" charset="2"/>
            </a:endParaRPr>
          </a:p>
          <a:p>
            <a:pPr lvl="1"/>
            <a:r>
              <a:rPr lang="id-ID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depends transitively on </a:t>
            </a:r>
            <a:r>
              <a:rPr lang="id-ID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through B</a:t>
            </a:r>
            <a:endParaRPr lang="id-ID" dirty="0" smtClean="0">
              <a:latin typeface="Tahoma" pitchFamily="34" charset="0"/>
              <a:ea typeface="Tahoma" pitchFamily="34" charset="0"/>
              <a:cs typeface="Tahoma" pitchFamily="34" charset="0"/>
              <a:sym typeface="Wingdings" pitchFamily="2" charset="2"/>
            </a:endParaRP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A determines C transitive through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684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Functional Dependencies</a:t>
            </a:r>
            <a:b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</a:b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00634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Transitive FD (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Example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):</a:t>
            </a:r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FD1: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nim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nama_mhs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, </a:t>
            </a:r>
            <a:r>
              <a:rPr lang="en-US" sz="1800" b="1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kd_jur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,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nama_jur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</a:t>
            </a:r>
          </a:p>
          <a:p>
            <a:pPr>
              <a:buNone/>
            </a:pP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	FD2: (</a:t>
            </a:r>
            <a:r>
              <a:rPr lang="en-US" sz="1800" b="1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kd_jur</a:t>
            </a: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 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nama_jur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</a:t>
            </a:r>
          </a:p>
          <a:p>
            <a:pPr>
              <a:buNone/>
            </a:pP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	</a:t>
            </a:r>
            <a:r>
              <a:rPr lang="id-ID" sz="1800" b="1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Conclusion </a:t>
            </a: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: </a:t>
            </a:r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  <a:sym typeface="Wingdings" pitchFamily="2" charset="2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nama_jur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 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depends transitively on 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(</a:t>
            </a:r>
            <a:r>
              <a:rPr lang="en-US" sz="1800" dirty="0" err="1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nim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 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through 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(</a:t>
            </a:r>
            <a:r>
              <a:rPr lang="en-US" sz="1800" dirty="0" err="1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kd_jur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</a:t>
            </a:r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  <a:sym typeface="Wingdings" pitchFamily="2" charset="2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nim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  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nama_jur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 </a:t>
            </a:r>
            <a:r>
              <a:rPr lang="id-ID" sz="1800" u="sng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transitively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through 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(</a:t>
            </a:r>
            <a:r>
              <a:rPr lang="en-US" sz="1800" dirty="0" err="1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kd_jur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799770"/>
              </p:ext>
            </p:extLst>
          </p:nvPr>
        </p:nvGraphicFramePr>
        <p:xfrm>
          <a:off x="2375452" y="2124687"/>
          <a:ext cx="56864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77"/>
                <a:gridCol w="1862795"/>
                <a:gridCol w="1176502"/>
                <a:gridCol w="17647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Nama_Mhs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Kd_Jur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Nama_Jur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Tukimin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Elektro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Tukimin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Elektro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Jamilah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Informatika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Jamilah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Informatika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Maemunah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Informatika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12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What Will We Learn?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PART 1: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500" dirty="0">
                <a:latin typeface="Tahoma" pitchFamily="34" charset="0"/>
                <a:ea typeface="Tahoma" pitchFamily="34" charset="0"/>
                <a:cs typeface="Tahoma" pitchFamily="34" charset="0"/>
              </a:rPr>
              <a:t>Definition of Normalization</a:t>
            </a:r>
            <a:endParaRPr lang="en-US" sz="15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d-ID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Purpose of Normalization</a:t>
            </a:r>
            <a:endParaRPr lang="en-US" sz="15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d-ID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Underlying Concepts</a:t>
            </a:r>
            <a:endParaRPr lang="en-US" sz="15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71550" lvl="1" indent="-514350"/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Three Keys: Super Key, Candidate Key &amp; Primary Key</a:t>
            </a:r>
          </a:p>
          <a:p>
            <a:pPr marL="971550" lvl="1" indent="-514350"/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Functional Dependencies (FD)</a:t>
            </a:r>
          </a:p>
          <a:p>
            <a:pPr marL="514350" indent="-514350">
              <a:buNone/>
            </a:pPr>
            <a:endParaRPr lang="en-US" sz="15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PART 2: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Normalization Steps</a:t>
            </a:r>
            <a:endParaRPr lang="en-US" sz="15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Normal</a:t>
            </a:r>
            <a:r>
              <a:rPr lang="id-ID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Forms</a:t>
            </a:r>
            <a:endParaRPr lang="en-US" sz="15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71550" lvl="1" indent="-514350"/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15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NF, 2</a:t>
            </a:r>
            <a:r>
              <a:rPr lang="en-US" sz="15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nd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NF, 3</a:t>
            </a:r>
            <a:r>
              <a:rPr lang="en-US" sz="15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rd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NF, BCNF</a:t>
            </a:r>
          </a:p>
          <a:p>
            <a:pPr marL="971550" lvl="1" indent="-514350"/>
            <a:r>
              <a:rPr lang="id-ID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Other Normal Forms</a:t>
            </a:r>
            <a:endParaRPr lang="en-US" sz="15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d-ID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Denormalization</a:t>
            </a:r>
            <a:endParaRPr lang="en-US" sz="15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63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Normal</a:t>
            </a:r>
            <a:r>
              <a:rPr lang="id-ID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Forms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Normal</a:t>
            </a:r>
            <a:r>
              <a:rPr lang="id-ID" sz="2400" b="1" smtClean="0">
                <a:latin typeface="Tahoma" pitchFamily="34" charset="0"/>
                <a:ea typeface="Tahoma" pitchFamily="34" charset="0"/>
                <a:cs typeface="Tahoma" pitchFamily="34" charset="0"/>
              </a:rPr>
              <a:t> Form </a:t>
            </a:r>
            <a:r>
              <a:rPr lang="en-US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is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a set of criteria that must be met by a table design to achieve the level / level of a certain normal form.</a:t>
            </a:r>
          </a:p>
          <a:p>
            <a:pPr marL="514350" indent="-514350"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</a:p>
          <a:p>
            <a:pPr marL="514350" indent="-514350"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Parameter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that are normally used in determining normal form criteria: Functional Dependency &amp; The Three Keys</a:t>
            </a:r>
            <a:endParaRPr lang="en-US" sz="2400" i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higher the normal form level is achieved then:</a:t>
            </a:r>
          </a:p>
          <a:p>
            <a:pPr marL="914400" lvl="1" indent="-514350"/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quality of the table design is declared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514350"/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The less likely the occurrence of anomalies and data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redundancy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9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Normal </a:t>
            </a:r>
            <a:r>
              <a:rPr lang="id-ID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Forms 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(cont’d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id-ID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Normal Forms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marL="514350" indent="-514350"/>
            <a:r>
              <a:rPr lang="id-ID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First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Normal </a:t>
            </a:r>
            <a:r>
              <a:rPr lang="id-ID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Form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(1</a:t>
            </a:r>
            <a:r>
              <a:rPr lang="en-US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Normal Form)</a:t>
            </a:r>
          </a:p>
          <a:p>
            <a:pPr marL="514350" indent="-51435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By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Edgar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F.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Codd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1970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/>
            <a:r>
              <a:rPr lang="id-ID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Second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Normal </a:t>
            </a:r>
            <a:r>
              <a:rPr lang="id-ID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Form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nd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Normal Form)</a:t>
            </a:r>
          </a:p>
          <a:p>
            <a:pPr marL="514350" indent="-51435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 </a:t>
            </a: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By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Edgar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F.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Codd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1971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/>
            <a:r>
              <a:rPr lang="id-ID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Third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Normal </a:t>
            </a:r>
            <a:r>
              <a:rPr lang="id-ID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Form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(3</a:t>
            </a:r>
            <a:r>
              <a:rPr lang="en-US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rd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Normal Form)</a:t>
            </a:r>
          </a:p>
          <a:p>
            <a:pPr marL="514350" indent="-51435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 </a:t>
            </a: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By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Edgar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F.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Codd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1971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Boyce-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Codd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id-ID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Normal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(BC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Normal Form)</a:t>
            </a:r>
          </a:p>
          <a:p>
            <a:pPr marL="514350" indent="-51435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By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Raymond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F. Boyce &amp; Edgar F.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Codd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1974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5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id-ID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Normalization Steps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Apply </a:t>
            </a: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Normal Forms gradually from the lowest level to the desired level.</a:t>
            </a:r>
          </a:p>
          <a:p>
            <a:pPr marL="514350" indent="-514350">
              <a:buNone/>
            </a:pP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								  4</a:t>
            </a:r>
            <a:r>
              <a:rPr lang="en-US" sz="2500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th</a:t>
            </a: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 NF, </a:t>
            </a:r>
            <a:r>
              <a:rPr lang="en-US" sz="25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dst</a:t>
            </a:r>
            <a:endParaRPr lang="en-US" sz="25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							BCNF</a:t>
            </a:r>
          </a:p>
          <a:p>
            <a:pPr marL="514350" indent="-514350">
              <a:buNone/>
            </a:pP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					3</a:t>
            </a:r>
            <a:r>
              <a:rPr lang="en-US" sz="2500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rd</a:t>
            </a: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 NF</a:t>
            </a:r>
          </a:p>
          <a:p>
            <a:pPr marL="514350" indent="-514350">
              <a:buNone/>
            </a:pP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			2</a:t>
            </a:r>
            <a:r>
              <a:rPr lang="en-US" sz="2500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nd</a:t>
            </a: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 NF</a:t>
            </a:r>
          </a:p>
          <a:p>
            <a:pPr marL="514350" indent="-514350">
              <a:buNone/>
            </a:pP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	1</a:t>
            </a:r>
            <a:r>
              <a:rPr lang="en-US" sz="2500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st</a:t>
            </a: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 NF</a:t>
            </a:r>
          </a:p>
          <a:p>
            <a:pPr marL="514350" indent="-514350">
              <a:buFont typeface="+mj-lt"/>
              <a:buAutoNum type="arabicPeriod"/>
            </a:pPr>
            <a:endParaRPr lang="en-US" sz="25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If </a:t>
            </a: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it reaches 3rd NF or BCNF then the table design is usually considered to be 'quite normal'</a:t>
            </a:r>
          </a:p>
          <a:p>
            <a:pPr marL="514350" indent="-514350">
              <a:buNone/>
            </a:pPr>
            <a:endParaRPr lang="en-US" sz="25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5400000" flipH="1" flipV="1">
            <a:off x="1176417" y="5110689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55012" y="4932094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2068598" y="4646342"/>
            <a:ext cx="57229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55144" y="4360590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3641028" y="4146276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55342" y="3931962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5461903" y="3681929"/>
            <a:ext cx="50086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12730" y="343189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6998614" y="3217582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212928" y="3003268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20640074">
            <a:off x="1314683" y="3053355"/>
            <a:ext cx="557216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5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1</a:t>
            </a:r>
            <a:r>
              <a:rPr lang="en-US" sz="3600" b="1" baseline="30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st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Normal Form (1</a:t>
            </a:r>
            <a:r>
              <a:rPr lang="en-US" sz="3600" b="1" baseline="30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st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NF)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NF</a:t>
            </a:r>
            <a:r>
              <a:rPr lang="id-ID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Criteria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marL="514350" indent="-514350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There are no attributes (columns) in the table that are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multi-value</a:t>
            </a:r>
            <a:endParaRPr lang="en-US" i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Example 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Telepon column has value 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‘0813xx, 022xxx’</a:t>
            </a:r>
          </a:p>
          <a:p>
            <a:pPr marL="514350" indent="-514350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not have more than one attribute with the same domain</a:t>
            </a:r>
          </a:p>
          <a:p>
            <a:pPr marL="514350" indent="-514350"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Example 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Column </a:t>
            </a:r>
            <a:r>
              <a:rPr lang="en-US" sz="18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telepon1</a:t>
            </a:r>
            <a:r>
              <a:rPr lang="en-US" sz="1800" i="1" dirty="0">
                <a:latin typeface="Tahoma" pitchFamily="34" charset="0"/>
                <a:ea typeface="Tahoma" pitchFamily="34" charset="0"/>
                <a:cs typeface="Tahoma" pitchFamily="34" charset="0"/>
              </a:rPr>
              <a:t>, telepon2, telepon3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 Mahasiswa Table</a:t>
            </a:r>
            <a:endParaRPr lang="en-US" sz="1800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/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1800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32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1</a:t>
            </a:r>
            <a:r>
              <a:rPr lang="en-US" sz="3600" b="1" baseline="30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st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NF 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Tab</a:t>
            </a:r>
            <a:r>
              <a:rPr lang="id-ID" sz="2000" b="1" dirty="0" smtClean="0">
                <a:solidFill>
                  <a:srgbClr val="FF0000"/>
                </a:solidFill>
              </a:rPr>
              <a:t>le </a:t>
            </a:r>
            <a:r>
              <a:rPr lang="en-US" sz="2000" b="1" dirty="0" smtClean="0">
                <a:solidFill>
                  <a:srgbClr val="FF0000"/>
                </a:solidFill>
              </a:rPr>
              <a:t>T </a:t>
            </a:r>
            <a:r>
              <a:rPr lang="id-ID" sz="2000" b="1" dirty="0" smtClean="0">
                <a:solidFill>
                  <a:srgbClr val="FF0000"/>
                </a:solidFill>
              </a:rPr>
              <a:t>Does not meet </a:t>
            </a:r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en-US" sz="2000" b="1" baseline="30000" dirty="0" smtClean="0">
                <a:solidFill>
                  <a:srgbClr val="FF0000"/>
                </a:solidFill>
              </a:rPr>
              <a:t>st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NF: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 (a) More than 1 attribute with the same domain 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b) </a:t>
            </a:r>
            <a:r>
              <a:rPr lang="id-ID" sz="2000" dirty="0" smtClean="0">
                <a:solidFill>
                  <a:srgbClr val="FF0000"/>
                </a:solidFill>
              </a:rPr>
              <a:t>Multi-value attributte 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739169"/>
              </p:ext>
            </p:extLst>
          </p:nvPr>
        </p:nvGraphicFramePr>
        <p:xfrm>
          <a:off x="1007165" y="2763759"/>
          <a:ext cx="91608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832"/>
                <a:gridCol w="1287425"/>
                <a:gridCol w="813111"/>
                <a:gridCol w="813111"/>
                <a:gridCol w="813111"/>
                <a:gridCol w="1219666"/>
                <a:gridCol w="1084147"/>
                <a:gridCol w="1318798"/>
                <a:gridCol w="542729"/>
                <a:gridCol w="6588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Nama_Mhs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Telp_1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Telp_2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Kd_Jur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Kode_MK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Nilai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Tukimin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0813xx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022xxx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Elektro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TE-001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Elektronika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Jamilah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0812xx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021xxx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Informatika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IF-001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Algoritma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Maemunah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0852xx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031xxx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Informatika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IF-002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Database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134499"/>
              </p:ext>
            </p:extLst>
          </p:nvPr>
        </p:nvGraphicFramePr>
        <p:xfrm>
          <a:off x="1020418" y="4842846"/>
          <a:ext cx="9147548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950"/>
                <a:gridCol w="1285562"/>
                <a:gridCol w="1623869"/>
                <a:gridCol w="811935"/>
                <a:gridCol w="1217901"/>
                <a:gridCol w="1082579"/>
                <a:gridCol w="1316890"/>
                <a:gridCol w="541944"/>
                <a:gridCol w="65791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Nama_Mhs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FF0000"/>
                          </a:solidFill>
                        </a:rPr>
                        <a:t>Telepon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Kd_Jur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Kode_MK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Nilai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Tukimin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0813xx, 022xxx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Elektro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TE-001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Elektronika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Jamilah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0812xx, 021xxx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Informatika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IF-001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Algoritma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Maemunah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0852xx, 031xxx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Informatika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IF-002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Database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8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1</a:t>
            </a:r>
            <a:r>
              <a:rPr lang="en-US" sz="3600" b="1" baseline="30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st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NF 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00200"/>
            <a:ext cx="9372600" cy="482919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id-ID" sz="2000" dirty="0" smtClean="0"/>
              <a:t>Solution for </a:t>
            </a:r>
            <a:r>
              <a:rPr lang="en-US" sz="2000" dirty="0" smtClean="0"/>
              <a:t>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</a:t>
            </a:r>
            <a:r>
              <a:rPr lang="en-US" sz="2000" dirty="0"/>
              <a:t>NF:</a:t>
            </a:r>
            <a:r>
              <a:rPr lang="en-US" sz="2000" b="1" dirty="0"/>
              <a:t> </a:t>
            </a:r>
            <a:r>
              <a:rPr lang="id-ID" sz="2000" b="1" dirty="0" smtClean="0"/>
              <a:t>Table Decompositio</a:t>
            </a:r>
            <a:endParaRPr lang="en-US" sz="2000" b="1" dirty="0"/>
          </a:p>
          <a:p>
            <a:pPr>
              <a:buNone/>
            </a:pPr>
            <a:r>
              <a:rPr lang="id-ID" sz="2000" dirty="0" smtClean="0"/>
              <a:t>With regards to </a:t>
            </a:r>
            <a:r>
              <a:rPr lang="en-US" sz="2000" dirty="0" smtClean="0"/>
              <a:t>FD </a:t>
            </a:r>
            <a:r>
              <a:rPr lang="en-US" sz="2000" b="1" dirty="0"/>
              <a:t>(</a:t>
            </a:r>
            <a:r>
              <a:rPr lang="en-US" sz="2000" b="1" dirty="0" err="1"/>
              <a:t>nim</a:t>
            </a:r>
            <a:r>
              <a:rPr lang="en-US" sz="2000" b="1" dirty="0"/>
              <a:t>)</a:t>
            </a:r>
            <a:r>
              <a:rPr lang="en-US" sz="2000" b="1" dirty="0">
                <a:sym typeface="Wingdings" pitchFamily="2" charset="2"/>
              </a:rPr>
              <a:t>(</a:t>
            </a:r>
            <a:r>
              <a:rPr lang="en-US" sz="2000" b="1" dirty="0" err="1">
                <a:sym typeface="Wingdings" pitchFamily="2" charset="2"/>
              </a:rPr>
              <a:t>telepon</a:t>
            </a:r>
            <a:r>
              <a:rPr lang="en-US" sz="2000" b="1" dirty="0">
                <a:sym typeface="Wingdings" pitchFamily="2" charset="2"/>
              </a:rPr>
              <a:t>)</a:t>
            </a:r>
            <a:endParaRPr lang="en-US" sz="2000" b="1" dirty="0"/>
          </a:p>
          <a:p>
            <a:pPr>
              <a:buNone/>
            </a:pPr>
            <a:r>
              <a:rPr lang="en-US" sz="2000" b="1" dirty="0" smtClean="0"/>
              <a:t>Tab</a:t>
            </a:r>
            <a:r>
              <a:rPr lang="id-ID" sz="2000" b="1" dirty="0" smtClean="0"/>
              <a:t>le</a:t>
            </a:r>
            <a:r>
              <a:rPr lang="en-US" sz="2000" b="1" dirty="0" smtClean="0"/>
              <a:t> </a:t>
            </a:r>
            <a:r>
              <a:rPr lang="en-US" sz="2000" b="1" dirty="0"/>
              <a:t>T </a:t>
            </a:r>
            <a:r>
              <a:rPr lang="en-US" sz="2000" b="1" dirty="0" smtClean="0"/>
              <a:t>(</a:t>
            </a:r>
            <a:r>
              <a:rPr lang="en-US" sz="2000" dirty="0">
                <a:solidFill>
                  <a:srgbClr val="FF0000"/>
                </a:solidFill>
              </a:rPr>
              <a:t>More than 1 attribute with the same domain </a:t>
            </a:r>
            <a:r>
              <a:rPr lang="en-US" sz="2000" b="1" dirty="0" smtClean="0"/>
              <a:t>):</a:t>
            </a: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id-ID" sz="2000" b="1" dirty="0" smtClean="0"/>
              <a:t>Or </a:t>
            </a:r>
            <a:r>
              <a:rPr lang="en-US" sz="2000" b="1" dirty="0" smtClean="0"/>
              <a:t>Tab</a:t>
            </a:r>
            <a:r>
              <a:rPr lang="id-ID" sz="2000" b="1" dirty="0" smtClean="0"/>
              <a:t>le</a:t>
            </a:r>
            <a:r>
              <a:rPr lang="en-US" sz="2000" b="1" dirty="0" smtClean="0"/>
              <a:t> </a:t>
            </a:r>
            <a:r>
              <a:rPr lang="en-US" sz="2000" b="1" dirty="0"/>
              <a:t>T </a:t>
            </a:r>
            <a:r>
              <a:rPr lang="en-US" sz="2000" b="1" dirty="0" smtClean="0"/>
              <a:t>(</a:t>
            </a:r>
            <a:r>
              <a:rPr lang="en-US" sz="2000" i="1" dirty="0" smtClean="0">
                <a:solidFill>
                  <a:srgbClr val="FF0000"/>
                </a:solidFill>
              </a:rPr>
              <a:t>multi-value</a:t>
            </a:r>
            <a:r>
              <a:rPr lang="id-ID" sz="2000" i="1" dirty="0" smtClean="0">
                <a:solidFill>
                  <a:srgbClr val="FF0000"/>
                </a:solidFill>
              </a:rPr>
              <a:t> attribute</a:t>
            </a:r>
            <a:r>
              <a:rPr lang="en-US" sz="2000" b="1" dirty="0" smtClean="0"/>
              <a:t>):</a:t>
            </a: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id-ID" sz="2000" b="1" dirty="0" smtClean="0"/>
              <a:t>Split into 2 tables below :</a:t>
            </a: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 err="1"/>
              <a:t>Tabel</a:t>
            </a:r>
            <a:r>
              <a:rPr lang="en-US" sz="2000" b="1" dirty="0"/>
              <a:t> T-1: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 err="1"/>
              <a:t>Tabel</a:t>
            </a:r>
            <a:r>
              <a:rPr lang="en-US" sz="2000" b="1" dirty="0"/>
              <a:t> T-2: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781584"/>
              </p:ext>
            </p:extLst>
          </p:nvPr>
        </p:nvGraphicFramePr>
        <p:xfrm>
          <a:off x="1904277" y="5299242"/>
          <a:ext cx="7915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670"/>
                <a:gridCol w="1352526"/>
                <a:gridCol w="854228"/>
                <a:gridCol w="1281341"/>
                <a:gridCol w="1138970"/>
                <a:gridCol w="1385486"/>
                <a:gridCol w="570174"/>
                <a:gridCol w="6921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Nama_Mhs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Kd_Jur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Kode_MK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Nilai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291928"/>
              </p:ext>
            </p:extLst>
          </p:nvPr>
        </p:nvGraphicFramePr>
        <p:xfrm>
          <a:off x="1953018" y="6061421"/>
          <a:ext cx="1717833" cy="36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116"/>
                <a:gridCol w="1037717"/>
              </a:tblGrid>
              <a:tr h="367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Telepon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616173"/>
              </p:ext>
            </p:extLst>
          </p:nvPr>
        </p:nvGraphicFramePr>
        <p:xfrm>
          <a:off x="1086677" y="2714620"/>
          <a:ext cx="900985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784"/>
                <a:gridCol w="1266210"/>
                <a:gridCol w="799713"/>
                <a:gridCol w="799713"/>
                <a:gridCol w="799713"/>
                <a:gridCol w="1199568"/>
                <a:gridCol w="1066283"/>
                <a:gridCol w="1297067"/>
                <a:gridCol w="533786"/>
                <a:gridCol w="6480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Nama_Mhs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Telp_1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Telp_2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Kd_Jur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Kode_MK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Nilai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983881"/>
              </p:ext>
            </p:extLst>
          </p:nvPr>
        </p:nvGraphicFramePr>
        <p:xfrm>
          <a:off x="1033669" y="3857628"/>
          <a:ext cx="90628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312"/>
                <a:gridCol w="1273660"/>
                <a:gridCol w="1608835"/>
                <a:gridCol w="804418"/>
                <a:gridCol w="1206626"/>
                <a:gridCol w="1072556"/>
                <a:gridCol w="1304698"/>
                <a:gridCol w="536927"/>
                <a:gridCol w="6518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Nama_Mhs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FF0000"/>
                          </a:solidFill>
                        </a:rPr>
                        <a:t>Telepon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Kd_Jur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Kode_MK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Nilai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1</a:t>
            </a:r>
            <a:r>
              <a:rPr lang="en-US" sz="3600" b="1" baseline="30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st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NF 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2000" dirty="0" smtClean="0"/>
              <a:t>Table decomposition results that have met </a:t>
            </a:r>
            <a:r>
              <a:rPr lang="en-US" sz="2000" dirty="0" smtClean="0"/>
              <a:t>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</a:t>
            </a:r>
            <a:r>
              <a:rPr lang="en-US" sz="2000" dirty="0"/>
              <a:t>NF: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 err="1"/>
              <a:t>Tabel</a:t>
            </a:r>
            <a:r>
              <a:rPr lang="en-US" sz="2000" b="1" dirty="0"/>
              <a:t> T-1: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 err="1"/>
              <a:t>Tabel</a:t>
            </a:r>
            <a:r>
              <a:rPr lang="en-US" sz="2000" b="1" dirty="0"/>
              <a:t> T-2: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490978"/>
              </p:ext>
            </p:extLst>
          </p:nvPr>
        </p:nvGraphicFramePr>
        <p:xfrm>
          <a:off x="2239618" y="2143116"/>
          <a:ext cx="76425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575"/>
                <a:gridCol w="1305881"/>
                <a:gridCol w="824768"/>
                <a:gridCol w="1237151"/>
                <a:gridCol w="1099690"/>
                <a:gridCol w="1337704"/>
                <a:gridCol w="550510"/>
                <a:gridCol w="6683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Nama_Mhs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Kd_Jur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Kode_MK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Nilai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Tukimin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Elektro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TE-001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Elektronika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Jamilah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Informatika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IF-001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Algoritma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Maemunah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Informatika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IF-002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Database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840880"/>
              </p:ext>
            </p:extLst>
          </p:nvPr>
        </p:nvGraphicFramePr>
        <p:xfrm>
          <a:off x="2239617" y="3762078"/>
          <a:ext cx="235618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48"/>
                <a:gridCol w="14233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Telepon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0813xx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022xxx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0812xx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021xxx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0852xx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031xxx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62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2</a:t>
            </a:r>
            <a:r>
              <a:rPr lang="en-US" sz="3600" b="1" baseline="30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nd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Normal Form (2</a:t>
            </a:r>
            <a:r>
              <a:rPr lang="en-US" sz="3600" b="1" baseline="30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nd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NF)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nd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NF</a:t>
            </a:r>
            <a:r>
              <a:rPr lang="id-ID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Criteria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marL="514350" indent="-514350"/>
            <a:r>
              <a:rPr lang="id-ID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Meet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NF</a:t>
            </a:r>
          </a:p>
          <a:p>
            <a:pPr marL="514350" indent="-514350"/>
            <a:r>
              <a:rPr lang="id-ID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Partial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Functional Dependency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(B,C) </a:t>
            </a: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is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candidate </a:t>
            </a:r>
            <a:r>
              <a:rPr lang="en-US" sz="2000" i="1" dirty="0">
                <a:latin typeface="Tahoma" pitchFamily="34" charset="0"/>
                <a:ea typeface="Tahoma" pitchFamily="34" charset="0"/>
                <a:cs typeface="Tahoma" pitchFamily="34" charset="0"/>
              </a:rPr>
              <a:t>key</a:t>
            </a:r>
          </a:p>
          <a:p>
            <a:pPr marL="514350" indent="-514350">
              <a:buNone/>
            </a:pPr>
            <a:r>
              <a:rPr lang="en-US" sz="2000" i="1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B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A</a:t>
            </a:r>
            <a:endParaRPr lang="en-US" sz="2000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A </a:t>
            </a: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dependent partially on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B,C)</a:t>
            </a:r>
          </a:p>
        </p:txBody>
      </p:sp>
    </p:spTree>
    <p:extLst>
      <p:ext uri="{BB962C8B-B14F-4D97-AF65-F5344CB8AC3E}">
        <p14:creationId xmlns:p14="http://schemas.microsoft.com/office/powerpoint/2010/main" val="424711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2</a:t>
            </a:r>
            <a:r>
              <a:rPr lang="en-US" sz="3600" b="1" baseline="30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nd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NF 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496"/>
            <a:ext cx="9372600" cy="5360504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Tabl</a:t>
            </a:r>
            <a:r>
              <a:rPr lang="id-ID" sz="16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lang="en-US" sz="16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T-1 </a:t>
            </a:r>
            <a:r>
              <a:rPr lang="id-ID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met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16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NF </a:t>
            </a:r>
            <a:r>
              <a:rPr lang="id-ID" sz="16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but did not meet </a:t>
            </a:r>
            <a:r>
              <a:rPr lang="en-US" sz="16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1600" baseline="30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nd</a:t>
            </a:r>
            <a:r>
              <a:rPr lang="en-US" sz="16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NF:</a:t>
            </a:r>
          </a:p>
          <a:p>
            <a:pPr marL="514350" indent="-514350">
              <a:buNone/>
            </a:pPr>
            <a:endParaRPr lang="en-US" sz="16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16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16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16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16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nim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kode_mk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id-ID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is </a:t>
            </a:r>
            <a:r>
              <a:rPr lang="en-US" sz="1600" i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candidate </a:t>
            </a:r>
            <a:r>
              <a:rPr lang="en-US" sz="1600" i="1" u="sng" dirty="0">
                <a:latin typeface="Tahoma" pitchFamily="34" charset="0"/>
                <a:ea typeface="Tahoma" pitchFamily="34" charset="0"/>
                <a:cs typeface="Tahoma" pitchFamily="34" charset="0"/>
              </a:rPr>
              <a:t>key</a:t>
            </a:r>
          </a:p>
          <a:p>
            <a:pPr marL="514350" indent="-514350">
              <a:buNone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FD1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: (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nim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(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nama_mhs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,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kd_jur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,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nama_jur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</a:t>
            </a:r>
          </a:p>
          <a:p>
            <a:pPr marL="514350" indent="-514350">
              <a:buNone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FD2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: (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kode_mk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  (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nama_mk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,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sks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</a:t>
            </a:r>
          </a:p>
          <a:p>
            <a:pPr marL="514350" indent="-514350">
              <a:buNone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FD3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: (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nim,kode_mk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 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nilai</a:t>
            </a:r>
            <a:endParaRPr lang="id-ID" sz="1600" dirty="0" smtClean="0">
              <a:latin typeface="Tahoma" pitchFamily="34" charset="0"/>
              <a:ea typeface="Tahoma" pitchFamily="34" charset="0"/>
              <a:cs typeface="Tahoma" pitchFamily="34" charset="0"/>
              <a:sym typeface="Wingdings" pitchFamily="2" charset="2"/>
            </a:endParaRPr>
          </a:p>
          <a:p>
            <a:pPr marL="514350" indent="-514350">
              <a:buNone/>
            </a:pPr>
            <a:r>
              <a:rPr lang="en-US" sz="16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Partial FD</a:t>
            </a:r>
            <a:r>
              <a:rPr lang="id-ID" sz="16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happens on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/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FD 1: (</a:t>
            </a:r>
            <a:r>
              <a:rPr lang="en-US" sz="16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nim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id-ID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kode_mk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nama_mhs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id-ID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kd_jur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id-ID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nama_jur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id-ID" sz="16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partially</a:t>
            </a:r>
            <a:endParaRPr lang="en-US" sz="1600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/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FD 2: (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nim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id-ID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kode_mk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(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nama_mk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,</a:t>
            </a:r>
            <a:r>
              <a:rPr lang="id-ID" sz="16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sks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 </a:t>
            </a:r>
            <a:r>
              <a:rPr lang="id-ID" sz="1600" u="sng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partially</a:t>
            </a:r>
            <a:endParaRPr lang="en-US" sz="1600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924876"/>
              </p:ext>
            </p:extLst>
          </p:nvPr>
        </p:nvGraphicFramePr>
        <p:xfrm>
          <a:off x="838200" y="1870509"/>
          <a:ext cx="77675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87"/>
                <a:gridCol w="1327229"/>
                <a:gridCol w="838250"/>
                <a:gridCol w="1257375"/>
                <a:gridCol w="1117666"/>
                <a:gridCol w="1359572"/>
                <a:gridCol w="559509"/>
                <a:gridCol w="679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Nama_Mhs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Kd_Jur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Kode_MK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Nilai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Tukimin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Elektro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TE-001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Elektronika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Tukimin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Elektro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DU-001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English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Jamilah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Informatika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IF-001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Algoritma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Jamilah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Informatika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DU-001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English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Maemunah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Informatika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IF-002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Database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8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2</a:t>
            </a:r>
            <a:r>
              <a:rPr lang="en-US" sz="3600" b="1" baseline="30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nd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NF 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None/>
            </a:pPr>
            <a:r>
              <a:rPr lang="id-ID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Solution for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16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nd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NF: </a:t>
            </a:r>
            <a:r>
              <a:rPr lang="id-ID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Table Decomposition</a:t>
            </a:r>
            <a:endParaRPr lang="en-US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T-1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Partial </a:t>
            </a:r>
            <a:r>
              <a:rPr lang="en-US" sz="16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FD </a:t>
            </a:r>
            <a:r>
              <a:rPr lang="id-ID" sz="16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 </a:t>
            </a:r>
            <a:r>
              <a:rPr lang="en-US" sz="16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FD </a:t>
            </a:r>
            <a:r>
              <a:rPr lang="en-US" sz="16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 </a:t>
            </a:r>
            <a:r>
              <a:rPr lang="id-ID" sz="16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and </a:t>
            </a:r>
            <a:r>
              <a:rPr lang="en-US" sz="16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FD </a:t>
            </a:r>
            <a:r>
              <a:rPr lang="en-US" sz="16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):</a:t>
            </a:r>
          </a:p>
          <a:p>
            <a:pPr marL="514350" indent="-514350">
              <a:buNone/>
            </a:pP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id-ID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Split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(FD1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, FD2 </a:t>
            </a:r>
            <a:r>
              <a:rPr lang="id-ID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and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FD 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3) </a:t>
            </a:r>
            <a:r>
              <a:rPr lang="id-ID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into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 </a:t>
            </a:r>
            <a:r>
              <a:rPr lang="id-ID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table below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T-1-1:				</a:t>
            </a:r>
          </a:p>
          <a:p>
            <a:pPr marL="514350" indent="-514350">
              <a:buNone/>
            </a:pPr>
            <a:endParaRPr lang="en-US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T-1-2:					</a:t>
            </a:r>
          </a:p>
          <a:p>
            <a:pPr marL="514350" indent="-514350">
              <a:buNone/>
            </a:pPr>
            <a:endParaRPr lang="en-US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T-1-3: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1163"/>
              </p:ext>
            </p:extLst>
          </p:nvPr>
        </p:nvGraphicFramePr>
        <p:xfrm>
          <a:off x="1577007" y="3191698"/>
          <a:ext cx="72241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710"/>
                <a:gridCol w="1234389"/>
                <a:gridCol w="779615"/>
                <a:gridCol w="1169422"/>
                <a:gridCol w="1039486"/>
                <a:gridCol w="1264470"/>
                <a:gridCol w="520372"/>
                <a:gridCol w="6317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Nama_Mhs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Kd_Jur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Kode_MK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Nilai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377307"/>
              </p:ext>
            </p:extLst>
          </p:nvPr>
        </p:nvGraphicFramePr>
        <p:xfrm>
          <a:off x="2405255" y="6335989"/>
          <a:ext cx="28426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771"/>
                <a:gridCol w="1309817"/>
                <a:gridCol w="796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Kode_MK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Nilai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856176"/>
              </p:ext>
            </p:extLst>
          </p:nvPr>
        </p:nvGraphicFramePr>
        <p:xfrm>
          <a:off x="2385391" y="4744905"/>
          <a:ext cx="44429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423"/>
                <a:gridCol w="1455449"/>
                <a:gridCol w="919231"/>
                <a:gridCol w="13788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Nama_Mhs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Kd_Jur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Nama_Jur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220600"/>
              </p:ext>
            </p:extLst>
          </p:nvPr>
        </p:nvGraphicFramePr>
        <p:xfrm>
          <a:off x="2372140" y="5564905"/>
          <a:ext cx="33179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64"/>
                <a:gridCol w="1485470"/>
                <a:gridCol w="6113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Kode_MK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SKS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71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id-ID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Normalization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 </a:t>
            </a:r>
          </a:p>
          <a:p>
            <a:pPr algn="just">
              <a:buNone/>
            </a:pPr>
            <a:r>
              <a:rPr lang="en-US" b="1" dirty="0" smtClean="0"/>
              <a:t>    </a:t>
            </a:r>
            <a:r>
              <a:rPr lang="en-US" sz="3000" b="1" dirty="0" err="1" smtClean="0"/>
              <a:t>Normali</a:t>
            </a:r>
            <a:r>
              <a:rPr lang="id-ID" sz="3000" b="1" dirty="0" smtClean="0"/>
              <a:t>zation</a:t>
            </a:r>
            <a:r>
              <a:rPr lang="en-US" sz="3000" b="1" dirty="0" smtClean="0"/>
              <a:t> </a:t>
            </a:r>
            <a:r>
              <a:rPr lang="en-US" sz="3000" dirty="0" smtClean="0"/>
              <a:t>is </a:t>
            </a:r>
            <a:r>
              <a:rPr lang="en-US" sz="3000" dirty="0"/>
              <a:t>a systematic measure to ensure that the database structure allows for general purpose queries and </a:t>
            </a:r>
            <a:r>
              <a:rPr lang="id-ID" sz="3000" dirty="0" smtClean="0"/>
              <a:t>its </a:t>
            </a:r>
            <a:r>
              <a:rPr lang="en-US" sz="3000" dirty="0" smtClean="0"/>
              <a:t>free </a:t>
            </a:r>
            <a:r>
              <a:rPr lang="id-ID" sz="3000" dirty="0" smtClean="0"/>
              <a:t>from </a:t>
            </a:r>
            <a:r>
              <a:rPr lang="en-US" sz="3000" dirty="0" smtClean="0"/>
              <a:t>insertion</a:t>
            </a:r>
            <a:r>
              <a:rPr lang="en-US" sz="3000" dirty="0"/>
              <a:t>, update and deletion anomalies that can cause loss of data integrity.</a:t>
            </a:r>
          </a:p>
          <a:p>
            <a:pPr algn="just">
              <a:buNone/>
            </a:pPr>
            <a:endParaRPr lang="en-US" sz="3000" dirty="0"/>
          </a:p>
          <a:p>
            <a:pPr algn="r">
              <a:buNone/>
            </a:pPr>
            <a:r>
              <a:rPr lang="en-US" sz="3000" dirty="0"/>
              <a:t>E.F Codd,1970</a:t>
            </a:r>
          </a:p>
        </p:txBody>
      </p:sp>
    </p:spTree>
    <p:extLst>
      <p:ext uri="{BB962C8B-B14F-4D97-AF65-F5344CB8AC3E}">
        <p14:creationId xmlns:p14="http://schemas.microsoft.com/office/powerpoint/2010/main" val="156012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2</a:t>
            </a:r>
            <a:r>
              <a:rPr lang="en-US" sz="3600" b="1" baseline="30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nd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NF 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Decomposition results from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T-1 </a:t>
            </a: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that have met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20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nd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NF:</a:t>
            </a:r>
          </a:p>
          <a:p>
            <a:pPr marL="514350" indent="-51435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20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T-1-1:</a:t>
            </a:r>
          </a:p>
          <a:p>
            <a:pPr marL="514350" indent="-51435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20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T-1-2:				</a:t>
            </a:r>
            <a:r>
              <a:rPr lang="id-ID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T-1-3:</a:t>
            </a:r>
          </a:p>
          <a:p>
            <a:pPr marL="514350" indent="-51435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107427"/>
              </p:ext>
            </p:extLst>
          </p:nvPr>
        </p:nvGraphicFramePr>
        <p:xfrm>
          <a:off x="2623929" y="4132918"/>
          <a:ext cx="36863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764"/>
                <a:gridCol w="1650419"/>
                <a:gridCol w="6792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Kode_MK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SKS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TE-001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Elektronika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DU-001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English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IF-001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Algoritma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IF-002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Database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234005"/>
              </p:ext>
            </p:extLst>
          </p:nvPr>
        </p:nvGraphicFramePr>
        <p:xfrm>
          <a:off x="8237512" y="4132918"/>
          <a:ext cx="36364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523"/>
                <a:gridCol w="1675598"/>
                <a:gridCol w="10183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Kode_MK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Nilai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TE-001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DU-001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IF-001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DU-001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IF-002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563599"/>
              </p:ext>
            </p:extLst>
          </p:nvPr>
        </p:nvGraphicFramePr>
        <p:xfrm>
          <a:off x="2703444" y="2302830"/>
          <a:ext cx="44982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003"/>
                <a:gridCol w="1473563"/>
                <a:gridCol w="930672"/>
                <a:gridCol w="1396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Nama_Mhs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Kd_Jur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Nama_Jur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Tukimin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Elektro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Jamilah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Informatika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Maemunah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Informatika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31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3</a:t>
            </a:r>
            <a:r>
              <a:rPr lang="en-US" sz="3600" b="1" baseline="30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rd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Normal Form (3</a:t>
            </a:r>
            <a:r>
              <a:rPr lang="en-US" sz="3600" b="1" baseline="30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rd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NF)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r>
              <a:rPr lang="en-US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rd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NF</a:t>
            </a:r>
            <a:r>
              <a:rPr lang="id-ID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Criteria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marL="514350" indent="-514350"/>
            <a:r>
              <a:rPr lang="id-ID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Meet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nd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NF</a:t>
            </a:r>
          </a:p>
          <a:p>
            <a:pPr marL="514350" indent="-514350"/>
            <a:r>
              <a:rPr lang="id-ID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Transitive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Functional Dependency</a:t>
            </a:r>
          </a:p>
          <a:p>
            <a:pPr marL="514350" indent="-514350"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B</a:t>
            </a:r>
          </a:p>
          <a:p>
            <a:pPr marL="514350" indent="-51435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	B  C</a:t>
            </a:r>
          </a:p>
          <a:p>
            <a:pPr marL="514350" indent="-51435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	C </a:t>
            </a: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depend transitively on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A </a:t>
            </a: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through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B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66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3</a:t>
            </a:r>
            <a:r>
              <a:rPr lang="en-US" sz="3600" b="1" baseline="30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rd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NF 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4445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18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Tab</a:t>
            </a:r>
            <a:r>
              <a:rPr lang="id-ID" sz="18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</a:t>
            </a:r>
            <a:r>
              <a:rPr lang="en-US" sz="18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T-1-1 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met 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18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nd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NF </a:t>
            </a:r>
            <a:r>
              <a:rPr lang="id-ID" sz="18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but did not meet </a:t>
            </a:r>
            <a:r>
              <a:rPr lang="en-US" sz="18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r>
              <a:rPr lang="en-US" sz="1800" baseline="30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rd</a:t>
            </a:r>
            <a:r>
              <a:rPr lang="en-US" sz="18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NF:</a:t>
            </a:r>
          </a:p>
          <a:p>
            <a:pPr marL="514350" indent="-514350">
              <a:buNone/>
            </a:pPr>
            <a:endParaRPr lang="en-US" sz="18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18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18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18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FD1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: 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nim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nama_mhs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, </a:t>
            </a:r>
            <a:r>
              <a:rPr lang="en-US" sz="18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kd_jur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,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nama_jur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</a:t>
            </a:r>
          </a:p>
          <a:p>
            <a:pPr marL="514350" indent="-514350">
              <a:buNone/>
            </a:pP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FD2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: (</a:t>
            </a:r>
            <a:r>
              <a:rPr lang="en-US" sz="18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kd_jur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  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nama_jur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</a:t>
            </a:r>
          </a:p>
          <a:p>
            <a:pPr marL="514350" indent="-514350">
              <a:buNone/>
            </a:pPr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18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Transitive </a:t>
            </a:r>
            <a:r>
              <a:rPr lang="en-US" sz="1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FD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marL="514350" indent="-514350">
              <a:buNone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nim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nama_jur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 </a:t>
            </a:r>
            <a:r>
              <a:rPr lang="id-ID" sz="1800" u="sng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transitively through 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kd_jur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</a:t>
            </a:r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963866"/>
              </p:ext>
            </p:extLst>
          </p:nvPr>
        </p:nvGraphicFramePr>
        <p:xfrm>
          <a:off x="2095472" y="2361635"/>
          <a:ext cx="514021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619"/>
                <a:gridCol w="1683863"/>
                <a:gridCol w="1063493"/>
                <a:gridCol w="15952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Nama_Mhs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Kd_Jur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Nama_Jur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Tukimin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Elektro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Jamilah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Informatika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Maemunah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Informatika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14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3</a:t>
            </a:r>
            <a:r>
              <a:rPr lang="en-US" sz="3600" b="1" baseline="30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rd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NF 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Solution for </a:t>
            </a:r>
            <a:r>
              <a:rPr lang="id-ID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r>
              <a:rPr lang="en-US" sz="2000" baseline="30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nd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NF: 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Tab</a:t>
            </a:r>
            <a:r>
              <a:rPr lang="id-ID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 Decomposition</a:t>
            </a: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20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T-1-1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Transitive </a:t>
            </a:r>
            <a:r>
              <a:rPr lang="en-US" sz="20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FD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):</a:t>
            </a:r>
          </a:p>
          <a:p>
            <a:pPr marL="514350" indent="-51435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Split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(FD1 </a:t>
            </a: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and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FD2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into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tabl</a:t>
            </a: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 below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20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T-1-1-1:				</a:t>
            </a:r>
          </a:p>
          <a:p>
            <a:pPr marL="514350" indent="-514350">
              <a:buNone/>
            </a:pP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20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T-1-1-2:				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001488"/>
              </p:ext>
            </p:extLst>
          </p:nvPr>
        </p:nvGraphicFramePr>
        <p:xfrm>
          <a:off x="2941983" y="4744507"/>
          <a:ext cx="34891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052"/>
                <a:gridCol w="1657332"/>
                <a:gridCol w="10467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Nama_Mhs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Kd_Jur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483359"/>
              </p:ext>
            </p:extLst>
          </p:nvPr>
        </p:nvGraphicFramePr>
        <p:xfrm>
          <a:off x="3021496" y="5626386"/>
          <a:ext cx="286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209"/>
                <a:gridCol w="17193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Kd_Jur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Nama_Jur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284154"/>
              </p:ext>
            </p:extLst>
          </p:nvPr>
        </p:nvGraphicFramePr>
        <p:xfrm>
          <a:off x="1001176" y="3196875"/>
          <a:ext cx="5359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703"/>
                <a:gridCol w="1755818"/>
                <a:gridCol w="1108938"/>
                <a:gridCol w="16634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Nama_Mhs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Kd_Jur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Nama_Jur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60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3</a:t>
            </a:r>
            <a:r>
              <a:rPr lang="en-US" sz="3600" b="1" baseline="30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rd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NF 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Decomposition results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T-1-1 </a:t>
            </a: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that have met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r>
              <a:rPr lang="en-US" sz="20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rd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NF:</a:t>
            </a:r>
          </a:p>
          <a:p>
            <a:pPr marL="514350" indent="-51435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20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T-1-1-1:</a:t>
            </a:r>
          </a:p>
          <a:p>
            <a:pPr marL="514350" indent="-514350">
              <a:buNone/>
            </a:pP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20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T-1-1-2:				</a:t>
            </a:r>
          </a:p>
          <a:p>
            <a:pPr marL="514350" indent="-51435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989138"/>
              </p:ext>
            </p:extLst>
          </p:nvPr>
        </p:nvGraphicFramePr>
        <p:xfrm>
          <a:off x="2915479" y="2285992"/>
          <a:ext cx="353451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265"/>
                <a:gridCol w="1678894"/>
                <a:gridCol w="1060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Nama_Mhs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Kd_Jur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Tukimin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Jamilah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Maemunah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865134"/>
              </p:ext>
            </p:extLst>
          </p:nvPr>
        </p:nvGraphicFramePr>
        <p:xfrm>
          <a:off x="2902226" y="5064443"/>
          <a:ext cx="29582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316"/>
                <a:gridCol w="17749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Kd_Jur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Nama_Jur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Elektro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Informatika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22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Boyce-</a:t>
            </a:r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Codd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Normal Form </a:t>
            </a:r>
            <a:b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</a:b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(BCNF)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BCNF</a:t>
            </a:r>
            <a:r>
              <a:rPr lang="id-ID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Criteria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marL="514350" indent="-514350"/>
            <a:r>
              <a:rPr lang="id-ID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Meet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r>
              <a:rPr lang="en-US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rd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NF</a:t>
            </a:r>
          </a:p>
          <a:p>
            <a:pPr marL="514350" indent="-514350"/>
            <a:r>
              <a:rPr lang="en-US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For </a:t>
            </a:r>
            <a:r>
              <a:rPr lang="en-US" u="sng" dirty="0">
                <a:latin typeface="Tahoma" pitchFamily="34" charset="0"/>
                <a:ea typeface="Tahoma" pitchFamily="34" charset="0"/>
                <a:cs typeface="Tahoma" pitchFamily="34" charset="0"/>
              </a:rPr>
              <a:t>all </a:t>
            </a:r>
            <a:r>
              <a:rPr lang="en-US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FD</a:t>
            </a:r>
            <a:r>
              <a:rPr lang="id-ID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n-US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u="sng" dirty="0">
                <a:latin typeface="Tahoma" pitchFamily="34" charset="0"/>
                <a:ea typeface="Tahoma" pitchFamily="34" charset="0"/>
                <a:cs typeface="Tahoma" pitchFamily="34" charset="0"/>
              </a:rPr>
              <a:t>in the table, the left-hand side of the FD is a </a:t>
            </a:r>
            <a:r>
              <a:rPr lang="en-US" u="sng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superkey</a:t>
            </a:r>
            <a:endParaRPr lang="en-US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There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are rarely cases where tables that meet 3rd NF but do not meet BCNF</a:t>
            </a:r>
          </a:p>
          <a:p>
            <a:pPr marL="514350" indent="-514350"/>
            <a:endParaRPr lang="en-US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Generally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a table is categorized as 'normal enough' if it meets BCNF criteria</a:t>
            </a:r>
          </a:p>
          <a:p>
            <a:pPr marL="514350" indent="-51435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If it is not possible to meet BCNF criteria, then achieving 3rd NF is also considered sufficient</a:t>
            </a:r>
          </a:p>
          <a:p>
            <a:pPr marL="514350" indent="-514350">
              <a:buNone/>
            </a:pP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9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BCNF 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9372600" cy="4900634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So far there are 5 tables generated from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20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NF – 3</a:t>
            </a:r>
            <a:r>
              <a:rPr lang="en-US" sz="2000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rd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NF:</a:t>
            </a:r>
          </a:p>
          <a:p>
            <a:pPr marL="514350" indent="-514350">
              <a:buNone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(Remember that T-1 &amp; T-1-1 tables are 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broken down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into smaller tables)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AutoNum type="arabicPeriod"/>
            </a:pP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T-2:				   </a:t>
            </a:r>
          </a:p>
          <a:p>
            <a:pPr marL="514350" indent="-514350">
              <a:buAutoNum type="arabicPeriod"/>
            </a:pP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T-1-2:			   </a:t>
            </a:r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AutoNum type="arabicPeriod"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AutoNum type="arabicPeriod"/>
            </a:pP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T-1-3:			   </a:t>
            </a:r>
          </a:p>
          <a:p>
            <a:pPr marL="514350" indent="-514350">
              <a:buAutoNum type="arabicPeriod"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AutoNum type="arabicPeriod"/>
            </a:pP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T-1-1-1:			  </a:t>
            </a:r>
          </a:p>
          <a:p>
            <a:pPr marL="514350" indent="-514350">
              <a:buAutoNum type="arabicPeriod"/>
            </a:pP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T-1-1-2:			</a:t>
            </a:r>
          </a:p>
          <a:p>
            <a:pPr marL="514350" indent="-514350">
              <a:buNone/>
            </a:pP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Every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table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has met the 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18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NF 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until 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BCNF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514350" indent="-51435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AutoNum type="arabicPeriod"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			</a:t>
            </a:r>
          </a:p>
          <a:p>
            <a:pPr marL="514350" indent="-51435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035081"/>
              </p:ext>
            </p:extLst>
          </p:nvPr>
        </p:nvGraphicFramePr>
        <p:xfrm>
          <a:off x="3456732" y="2590173"/>
          <a:ext cx="18176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27"/>
                <a:gridCol w="10980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Telepon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155875"/>
              </p:ext>
            </p:extLst>
          </p:nvPr>
        </p:nvGraphicFramePr>
        <p:xfrm>
          <a:off x="3419066" y="4116876"/>
          <a:ext cx="26145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671"/>
                <a:gridCol w="1204750"/>
                <a:gridCol w="7321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Kode_MK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Nilai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67389"/>
              </p:ext>
            </p:extLst>
          </p:nvPr>
        </p:nvGraphicFramePr>
        <p:xfrm>
          <a:off x="3445565" y="3137452"/>
          <a:ext cx="31237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80"/>
                <a:gridCol w="1398515"/>
                <a:gridCol w="5755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Kode_MK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SKS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695719"/>
              </p:ext>
            </p:extLst>
          </p:nvPr>
        </p:nvGraphicFramePr>
        <p:xfrm>
          <a:off x="3379304" y="5074177"/>
          <a:ext cx="31681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838"/>
                <a:gridCol w="1504881"/>
                <a:gridCol w="9504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Nama_Mhs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Kd_Jur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327679"/>
              </p:ext>
            </p:extLst>
          </p:nvPr>
        </p:nvGraphicFramePr>
        <p:xfrm>
          <a:off x="3390473" y="5546898"/>
          <a:ext cx="26525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007"/>
                <a:gridCol w="15915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Kd_Jur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Nama_Jur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4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id-ID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Other Normal Forms</a:t>
            </a:r>
            <a:endParaRPr lang="id-ID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</a:t>
            </a:r>
            <a:r>
              <a:rPr lang="en-US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NF</a:t>
            </a:r>
          </a:p>
          <a:p>
            <a:pPr marL="514350" indent="-514350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By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Ronald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Fagin </a:t>
            </a: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1977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</a:t>
            </a:r>
            <a:r>
              <a:rPr lang="en-US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NF</a:t>
            </a:r>
          </a:p>
          <a:p>
            <a:pPr marL="514350" indent="-51435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By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Ronald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Fagin </a:t>
            </a: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1979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Domain/Key Normal Form (DKNF)</a:t>
            </a:r>
          </a:p>
          <a:p>
            <a:pPr marL="514350" indent="-51435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By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Ronald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Fagin </a:t>
            </a: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1981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</a:t>
            </a:r>
            <a:r>
              <a:rPr lang="en-US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NF</a:t>
            </a:r>
          </a:p>
          <a:p>
            <a:pPr marL="514350" indent="-51435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By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Date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Darwen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Lorentzos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2002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9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Denormali</a:t>
            </a:r>
            <a:r>
              <a:rPr lang="id-ID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zation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/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Denormali</a:t>
            </a:r>
            <a:r>
              <a:rPr lang="id-ID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zation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: The process of duplicating data intentionally (thus causing data redundancy) to improve database performance</a:t>
            </a:r>
          </a:p>
          <a:p>
            <a:pPr marL="514350" indent="-514350"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/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Denormali</a:t>
            </a:r>
            <a:r>
              <a:rPr lang="id-ID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zation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≠ </a:t>
            </a:r>
            <a:r>
              <a:rPr lang="id-ID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did not do </a:t>
            </a: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Normali</a:t>
            </a:r>
            <a:r>
              <a:rPr lang="id-ID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zation</a:t>
            </a:r>
            <a:endParaRPr lang="en-US" sz="24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/>
            <a:endParaRPr lang="en-US" sz="24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/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Denormalization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is done after the table is in 'normal' condition (reaching the desired normal level of form)</a:t>
            </a:r>
          </a:p>
          <a:p>
            <a:pPr marL="514350" indent="-514350"/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/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One example of the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Denormalization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technique is the Materialized View on the Oracle DBMS</a:t>
            </a:r>
            <a:endParaRPr lang="id-ID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/>
            <a:endParaRPr lang="en-US" sz="24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64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Denormali</a:t>
            </a:r>
            <a:r>
              <a:rPr lang="id-ID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zation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/>
            <a:r>
              <a:rPr lang="id-ID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Reasons for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Denormali</a:t>
            </a:r>
            <a:r>
              <a:rPr lang="id-ID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zation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514350"/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Speed up the query process by minimizing costs caused by join operations between tables</a:t>
            </a:r>
          </a:p>
          <a:p>
            <a:pPr marL="914400" lvl="1" indent="-514350"/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For Online Analytical Process (OLAP)</a:t>
            </a:r>
          </a:p>
          <a:p>
            <a:pPr marL="914400" lvl="1" indent="-514350"/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And others</a:t>
            </a:r>
            <a:endParaRPr lang="id-ID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/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/>
            <a:r>
              <a:rPr lang="id-ID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Consequences from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Denormali</a:t>
            </a:r>
            <a:r>
              <a:rPr lang="id-ID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zation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514350"/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Requires extra space for data storage</a:t>
            </a:r>
          </a:p>
          <a:p>
            <a:pPr marL="914400" lvl="1" indent="-514350"/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Slow down during the insert, update and delete process because these processes must be done on redundant data (</a:t>
            </a:r>
            <a:r>
              <a:rPr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double</a:t>
            </a:r>
            <a:r>
              <a:rPr lang="en-US" sz="200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id-ID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55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id-ID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Purpose of </a:t>
            </a:r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Normali</a:t>
            </a:r>
            <a:r>
              <a:rPr lang="id-ID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zation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Normalization is done against the existing table design to:</a:t>
            </a:r>
          </a:p>
          <a:p>
            <a:pPr>
              <a:buNone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Minimize redundancy (repetition) of data so that the existing table design becomes more efficient</a:t>
            </a:r>
          </a:p>
          <a:p>
            <a:pPr>
              <a:buNone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Ensure data integrity by preventing 3 Data Anomalies: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Anomaly Update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Insertion Anomaly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Deletion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Anomaly</a:t>
            </a:r>
            <a:endParaRPr lang="id-ID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6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417" y="2975803"/>
            <a:ext cx="10515600" cy="1325563"/>
          </a:xfrm>
        </p:spPr>
        <p:txBody>
          <a:bodyPr/>
          <a:lstStyle/>
          <a:p>
            <a:pPr algn="ctr"/>
            <a:r>
              <a:rPr lang="id-ID" dirty="0" smtClean="0"/>
              <a:t>Next : Bring your Laptop!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04420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40329" y="3364820"/>
            <a:ext cx="2177143" cy="1451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0627" y="3364820"/>
            <a:ext cx="2177143" cy="145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5747" y="1986469"/>
            <a:ext cx="43178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THANK YOU</a:t>
            </a:r>
            <a:endParaRPr 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111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id-ID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Purpose of </a:t>
            </a:r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Normali</a:t>
            </a:r>
            <a:r>
              <a:rPr lang="id-ID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zation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 </a:t>
            </a:r>
          </a:p>
          <a:p>
            <a:pPr algn="just">
              <a:buNone/>
            </a:pPr>
            <a:r>
              <a:rPr lang="en-US" b="1" dirty="0" smtClean="0"/>
              <a:t>    </a:t>
            </a:r>
            <a:endParaRPr lang="en-US" sz="3000" dirty="0"/>
          </a:p>
        </p:txBody>
      </p:sp>
      <p:sp>
        <p:nvSpPr>
          <p:cNvPr id="6" name="Flowchart: Process 5"/>
          <p:cNvSpPr/>
          <p:nvPr/>
        </p:nvSpPr>
        <p:spPr>
          <a:xfrm>
            <a:off x="4952992" y="2857496"/>
            <a:ext cx="2428892" cy="12144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600" dirty="0" smtClean="0"/>
              <a:t>Normalization</a:t>
            </a:r>
            <a:endParaRPr lang="en-US" sz="2600" dirty="0"/>
          </a:p>
        </p:txBody>
      </p:sp>
      <p:sp>
        <p:nvSpPr>
          <p:cNvPr id="7" name="Right Arrow 6"/>
          <p:cNvSpPr/>
          <p:nvPr/>
        </p:nvSpPr>
        <p:spPr>
          <a:xfrm>
            <a:off x="4310050" y="3214686"/>
            <a:ext cx="500066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524760" y="3214686"/>
            <a:ext cx="500066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/>
          <p:cNvSpPr/>
          <p:nvPr/>
        </p:nvSpPr>
        <p:spPr>
          <a:xfrm>
            <a:off x="2238348" y="2857496"/>
            <a:ext cx="1857388" cy="1285884"/>
          </a:xfrm>
          <a:prstGeom prst="flowChartDocumen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Table Design</a:t>
            </a:r>
            <a:endParaRPr lang="en-US" dirty="0"/>
          </a:p>
        </p:txBody>
      </p:sp>
      <p:sp>
        <p:nvSpPr>
          <p:cNvPr id="14" name="Flowchart: Document 13"/>
          <p:cNvSpPr/>
          <p:nvPr/>
        </p:nvSpPr>
        <p:spPr>
          <a:xfrm>
            <a:off x="8167702" y="2857496"/>
            <a:ext cx="1857388" cy="1285884"/>
          </a:xfrm>
          <a:prstGeom prst="flowChart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More Efficient Table Design and Free from Anomalies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5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id-ID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Purpose of </a:t>
            </a:r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Normali</a:t>
            </a:r>
            <a:r>
              <a:rPr lang="id-ID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zation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47500" lnSpcReduction="20000"/>
          </a:bodyPr>
          <a:lstStyle/>
          <a:p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Update Anomaly</a:t>
            </a:r>
            <a:endParaRPr lang="id-ID" sz="3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id-ID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2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	If </a:t>
            </a:r>
            <a:r>
              <a:rPr lang="en-US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>you want to update the number of English courses from 2 </a:t>
            </a:r>
            <a:r>
              <a:rPr lang="id-ID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credits</a:t>
            </a: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>to 3 credits, then it should update more than 1 record, </a:t>
            </a:r>
            <a:r>
              <a:rPr lang="en-US" sz="3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ie</a:t>
            </a:r>
            <a:r>
              <a:rPr lang="en-US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> rows 2 and 4</a:t>
            </a:r>
            <a:endParaRPr lang="en-US" sz="3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36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If </a:t>
            </a:r>
            <a:r>
              <a:rPr lang="en-US" sz="36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only one is updated, then the data becomes inconsistent</a:t>
            </a:r>
            <a:endParaRPr lang="id-ID" sz="36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14546"/>
              </p:ext>
            </p:extLst>
          </p:nvPr>
        </p:nvGraphicFramePr>
        <p:xfrm>
          <a:off x="1364974" y="2193376"/>
          <a:ext cx="892743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/>
                <a:gridCol w="1590261"/>
                <a:gridCol w="1020417"/>
                <a:gridCol w="1457740"/>
                <a:gridCol w="1232452"/>
                <a:gridCol w="1444487"/>
                <a:gridCol w="617930"/>
                <a:gridCol w="6497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Nama_Mhs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Kd_Jur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Nama_Jur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Kode_MK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Nilai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Tukimin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Elektro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Elektronika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Tukimin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Elektro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Jamilah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Informatika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Jamilah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Informatika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Maemunah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Informatika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8998454" y="3255061"/>
            <a:ext cx="397096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998454" y="3969441"/>
            <a:ext cx="397096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3756"/>
            <a:ext cx="10515600" cy="5294243"/>
          </a:xfrm>
        </p:spPr>
        <p:txBody>
          <a:bodyPr/>
          <a:lstStyle/>
          <a:p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Insertion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Anomaly</a:t>
            </a: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can not add any student data named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Zubaedah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   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Who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has not taken any lectures / has not registered yet</a:t>
            </a:r>
          </a:p>
          <a:p>
            <a:pPr>
              <a:buNone/>
            </a:pPr>
            <a:endParaRPr lang="id-ID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580176"/>
              </p:ext>
            </p:extLst>
          </p:nvPr>
        </p:nvGraphicFramePr>
        <p:xfrm>
          <a:off x="1099930" y="2143116"/>
          <a:ext cx="913947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775"/>
                <a:gridCol w="1578636"/>
                <a:gridCol w="997034"/>
                <a:gridCol w="1495550"/>
                <a:gridCol w="1329378"/>
                <a:gridCol w="1617107"/>
                <a:gridCol w="618297"/>
                <a:gridCol w="7556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Nama_Mhs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Kd_Jur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Nama_Jur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Kode_MK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Nilai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Tukimin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Elektro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Elektronika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Tukimin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Elektro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Jamilah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Informatika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Jamilah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Informatika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Maemunah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Informatika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179322"/>
              </p:ext>
            </p:extLst>
          </p:nvPr>
        </p:nvGraphicFramePr>
        <p:xfrm>
          <a:off x="1099931" y="5749418"/>
          <a:ext cx="9165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944"/>
                <a:gridCol w="1583214"/>
                <a:gridCol w="999925"/>
                <a:gridCol w="1499887"/>
                <a:gridCol w="1333233"/>
                <a:gridCol w="1621796"/>
                <a:gridCol w="620090"/>
                <a:gridCol w="7578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Nama_Mhs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Kd_Jur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Nama_Jur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Kode_MK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Nilai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Zubaedah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Elektro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964095" y="238193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Purpose of </a:t>
            </a:r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Normali</a:t>
            </a:r>
            <a:r>
              <a:rPr lang="id-ID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zation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2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61903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Deletion Anomaly</a:t>
            </a: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If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we delete student data named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Maemunah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    Then we will also </a:t>
            </a:r>
            <a:r>
              <a:rPr lang="en-US" sz="20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lose Data Database course</a:t>
            </a:r>
            <a:endParaRPr lang="id-ID" sz="20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03953"/>
              </p:ext>
            </p:extLst>
          </p:nvPr>
        </p:nvGraphicFramePr>
        <p:xfrm>
          <a:off x="1086679" y="2143116"/>
          <a:ext cx="91527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59"/>
                <a:gridCol w="1580925"/>
                <a:gridCol w="998479"/>
                <a:gridCol w="1497719"/>
                <a:gridCol w="1331306"/>
                <a:gridCol w="1619451"/>
                <a:gridCol w="619194"/>
                <a:gridCol w="7567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Nama_Mhs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Kd_Jur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Nama_Jur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Kode_MK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Nilai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Tukimin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Elektro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Elektronika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Tukimin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Elektro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Jamilah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Informatika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Jamilah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Informatika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2-02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err="1" smtClean="0">
                          <a:solidFill>
                            <a:srgbClr val="FF0000"/>
                          </a:solidFill>
                        </a:rPr>
                        <a:t>Maemunah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IF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err="1" smtClean="0">
                          <a:solidFill>
                            <a:srgbClr val="FF0000"/>
                          </a:solidFill>
                        </a:rPr>
                        <a:t>Informatika</a:t>
                      </a:r>
                      <a:endParaRPr lang="en-US" strike="sng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IF-002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Database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pPr algn="r"/>
            <a:r>
              <a:rPr lang="id-ID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Purpose of </a:t>
            </a:r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Normali</a:t>
            </a:r>
            <a:r>
              <a:rPr lang="id-ID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zation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5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The Three Keys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3 key</a:t>
            </a:r>
            <a:r>
              <a:rPr lang="id-ID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id-ID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 table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Super Key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Candidate Key (minimal Super Key)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Primary Key (chosen Candidate Key)</a:t>
            </a:r>
          </a:p>
          <a:p>
            <a:pPr>
              <a:buNone/>
            </a:pP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3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Bebas-OpenSans">
      <a:majorFont>
        <a:latin typeface="Bebas Neue 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</TotalTime>
  <Words>1858</Words>
  <Application>Microsoft Office PowerPoint</Application>
  <PresentationFormat>Widescreen</PresentationFormat>
  <Paragraphs>1095</Paragraphs>
  <Slides>41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 Black</vt:lpstr>
      <vt:lpstr>Bebas Neue Bold</vt:lpstr>
      <vt:lpstr>Calibri</vt:lpstr>
      <vt:lpstr>Wingdings</vt:lpstr>
      <vt:lpstr>Open Sans</vt:lpstr>
      <vt:lpstr>Arial</vt:lpstr>
      <vt:lpstr>Tahoma</vt:lpstr>
      <vt:lpstr>Office Theme</vt:lpstr>
      <vt:lpstr>NORMALIZATION</vt:lpstr>
      <vt:lpstr>What Will We Learn?</vt:lpstr>
      <vt:lpstr>Normalization</vt:lpstr>
      <vt:lpstr>Purpose of Normalization</vt:lpstr>
      <vt:lpstr>Purpose of Normalization</vt:lpstr>
      <vt:lpstr>Purpose of Normalization (cont’d)</vt:lpstr>
      <vt:lpstr>PowerPoint Presentation</vt:lpstr>
      <vt:lpstr>Purpose of Normalization (cont’d)</vt:lpstr>
      <vt:lpstr>The Three Keys</vt:lpstr>
      <vt:lpstr>The Three Keys (cont’d)</vt:lpstr>
      <vt:lpstr>The Three Keys (cont’d)</vt:lpstr>
      <vt:lpstr>The Three Keys (cont’d)</vt:lpstr>
      <vt:lpstr>The Three Keys (cont’d)</vt:lpstr>
      <vt:lpstr>Functional Dependencies</vt:lpstr>
      <vt:lpstr>Functional Dependencies        (cont’d)</vt:lpstr>
      <vt:lpstr>Functional Dependencies</vt:lpstr>
      <vt:lpstr>Functional Dependencies (cont’d)</vt:lpstr>
      <vt:lpstr>Functional Dependencies (cont’d)</vt:lpstr>
      <vt:lpstr>Functional Dependencies (cont’d)</vt:lpstr>
      <vt:lpstr>Normal Forms</vt:lpstr>
      <vt:lpstr>Normal Forms (cont’d)</vt:lpstr>
      <vt:lpstr>Normalization Steps</vt:lpstr>
      <vt:lpstr>1st Normal Form (1st NF)</vt:lpstr>
      <vt:lpstr>1st NF (cont’d)</vt:lpstr>
      <vt:lpstr>1st NF (cont’d)</vt:lpstr>
      <vt:lpstr>1st NF (cont’d)</vt:lpstr>
      <vt:lpstr>2nd Normal Form (2nd NF)</vt:lpstr>
      <vt:lpstr>2nd NF (cont’d)</vt:lpstr>
      <vt:lpstr>2nd NF (cont’d)</vt:lpstr>
      <vt:lpstr>2nd NF (cont’d)</vt:lpstr>
      <vt:lpstr>3rd Normal Form (3rd NF)</vt:lpstr>
      <vt:lpstr>3rd NF (cont’d)</vt:lpstr>
      <vt:lpstr>3rd NF (cont’d)</vt:lpstr>
      <vt:lpstr>3rd NF (cont’d)</vt:lpstr>
      <vt:lpstr>Boyce-Codd Normal Form  (BCNF)</vt:lpstr>
      <vt:lpstr>BCNF (cont’d)</vt:lpstr>
      <vt:lpstr>Other Normal Forms</vt:lpstr>
      <vt:lpstr>Denormalization</vt:lpstr>
      <vt:lpstr>Denormalization (cont’d)</vt:lpstr>
      <vt:lpstr>Next : Bring your Laptop!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master light</dc:title>
  <dc:creator>Kirman</dc:creator>
  <cp:lastModifiedBy>W8</cp:lastModifiedBy>
  <cp:revision>191</cp:revision>
  <dcterms:created xsi:type="dcterms:W3CDTF">2015-10-17T05:16:15Z</dcterms:created>
  <dcterms:modified xsi:type="dcterms:W3CDTF">2017-05-17T03:26:38Z</dcterms:modified>
</cp:coreProperties>
</file>