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16" r:id="rId23"/>
    <p:sldId id="270" r:id="rId24"/>
  </p:sldIdLst>
  <p:sldSz cx="12192000" cy="6858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teleport\w3schools\w3schools.com\sql\func_count.asp.htm" TargetMode="External"/><Relationship Id="rId7" Type="http://schemas.openxmlformats.org/officeDocument/2006/relationships/hyperlink" Target="file:///D:\_teleport\w3schools\w3schools.com\sql\func_sum.asp.htm" TargetMode="External"/><Relationship Id="rId2" Type="http://schemas.openxmlformats.org/officeDocument/2006/relationships/hyperlink" Target="file:///D:\_teleport\w3schools\w3schools.com\sql\func_avg.as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_teleport\w3schools\w3schools.com\sql\func_min.asp.htm" TargetMode="External"/><Relationship Id="rId5" Type="http://schemas.openxmlformats.org/officeDocument/2006/relationships/hyperlink" Target="file:///D:\_teleport\w3schools\w3schools.com\sql\func_max.asp.htm" TargetMode="External"/><Relationship Id="rId4" Type="http://schemas.openxmlformats.org/officeDocument/2006/relationships/hyperlink" Target="file:///D:\_teleport\w3schools\w3schools.com\sql\func_count_ast.asp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SELECT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d-ID" sz="4000" dirty="0" smtClean="0"/>
              <a:t>Sistem Basis Data</a:t>
            </a:r>
          </a:p>
          <a:p>
            <a:pPr>
              <a:defRPr/>
            </a:pPr>
            <a:r>
              <a:rPr lang="id-ID" sz="4000" dirty="0" smtClean="0"/>
              <a:t>Yogiek Indra 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dirty="0"/>
              <a:t>Function </a:t>
            </a:r>
            <a:r>
              <a:rPr lang="en-US" sz="4800" dirty="0" err="1"/>
              <a:t>pada</a:t>
            </a:r>
            <a:r>
              <a:rPr lang="en-US" sz="4800" dirty="0"/>
              <a:t> SQL</a:t>
            </a:r>
            <a:endParaRPr lang="id-ID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 </a:t>
            </a:r>
          </a:p>
          <a:p>
            <a:r>
              <a:rPr lang="en-US" dirty="0" smtClean="0"/>
              <a:t>Scalar functions 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71579"/>
              </p:ext>
            </p:extLst>
          </p:nvPr>
        </p:nvGraphicFramePr>
        <p:xfrm>
          <a:off x="2666976" y="1785926"/>
          <a:ext cx="7358114" cy="3146114"/>
        </p:xfrm>
        <a:graphic>
          <a:graphicData uri="http://schemas.openxmlformats.org/drawingml/2006/table">
            <a:tbl>
              <a:tblPr/>
              <a:tblGrid>
                <a:gridCol w="2286016"/>
                <a:gridCol w="5072098"/>
              </a:tblGrid>
              <a:tr h="2677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Function</a:t>
                      </a:r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Keterangan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2" action="ppaction://hlinkfile"/>
                        </a:rPr>
                        <a:t>AVG(column)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Menghitung</a:t>
                      </a:r>
                      <a:r>
                        <a:rPr lang="en-US" sz="1800" dirty="0" smtClean="0"/>
                        <a:t> rata-rata </a:t>
                      </a:r>
                      <a:r>
                        <a:rPr lang="en-US" sz="1800" dirty="0" err="1" smtClean="0"/>
                        <a:t>nilai</a:t>
                      </a:r>
                      <a:r>
                        <a:rPr lang="en-US" sz="1800" dirty="0" smtClean="0"/>
                        <a:t> column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3" action="ppaction://hlinkfile"/>
                        </a:rPr>
                        <a:t>COUNT(column)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Menghitu</a:t>
                      </a:r>
                      <a:r>
                        <a:rPr lang="id-ID" sz="1800" dirty="0" smtClean="0"/>
                        <a:t>n</a:t>
                      </a:r>
                      <a:r>
                        <a:rPr lang="en-US" sz="1800" dirty="0" smtClean="0"/>
                        <a:t>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jumlah</a:t>
                      </a:r>
                      <a:r>
                        <a:rPr lang="en-US" sz="1800" baseline="0" dirty="0" smtClean="0"/>
                        <a:t> data </a:t>
                      </a:r>
                      <a:r>
                        <a:rPr lang="en-US" sz="1800" baseline="0" dirty="0" err="1" smtClean="0"/>
                        <a:t>pada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kolom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4" action="ppaction://hlinkfile"/>
                        </a:rPr>
                        <a:t>COUNT(*)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Menghitung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jumlah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baris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tabel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5" action="ppaction://hlinkfile"/>
                        </a:rPr>
                        <a:t>MAX(column)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Mencari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nilai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terbesar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kolom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tersebut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6" action="ppaction://hlinkfile"/>
                        </a:rPr>
                        <a:t>MIN(column)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Mencari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nilai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terkecil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dari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komol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tersebut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3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hlinkClick r:id="rId7" action="ppaction://hlinkfile"/>
                        </a:rPr>
                        <a:t>SUM(column)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Menj</a:t>
                      </a:r>
                      <a:r>
                        <a:rPr lang="id-ID" sz="1800" dirty="0" smtClean="0"/>
                        <a:t>u</a:t>
                      </a:r>
                      <a:r>
                        <a:rPr lang="en-US" sz="1800" dirty="0" err="1" smtClean="0"/>
                        <a:t>mlahkan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/>
                        <a:t>data yang </a:t>
                      </a:r>
                      <a:r>
                        <a:rPr lang="en-US" sz="1800" baseline="0" dirty="0" err="1" smtClean="0"/>
                        <a:t>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kolom</a:t>
                      </a:r>
                      <a:endParaRPr lang="en-US" sz="1800" dirty="0"/>
                    </a:p>
                  </a:txBody>
                  <a:tcPr marL="33877" marR="33877" marT="33877" marB="3387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2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functions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24166" y="1600198"/>
          <a:ext cx="6572296" cy="3406032"/>
        </p:xfrm>
        <a:graphic>
          <a:graphicData uri="http://schemas.openxmlformats.org/drawingml/2006/table">
            <a:tbl>
              <a:tblPr/>
              <a:tblGrid>
                <a:gridCol w="2428892"/>
                <a:gridCol w="4143404"/>
              </a:tblGrid>
              <a:tr h="232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Function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keterangan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Upper(c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Merubah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menjadi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huruf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besar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semua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Lower(c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Merubah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menjadi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huruf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kecil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semua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MID(</a:t>
                      </a:r>
                      <a:r>
                        <a:rPr lang="en-US" sz="1600" dirty="0" err="1"/>
                        <a:t>c,start</a:t>
                      </a:r>
                      <a:r>
                        <a:rPr lang="en-US" sz="1600" dirty="0"/>
                        <a:t>[,end])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Mengkopi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sebagian</a:t>
                      </a:r>
                      <a:r>
                        <a:rPr lang="en-US" sz="1600" dirty="0" smtClean="0"/>
                        <a:t> string c </a:t>
                      </a:r>
                      <a:r>
                        <a:rPr lang="en-US" sz="1600" dirty="0" err="1" smtClean="0"/>
                        <a:t>mulai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dari</a:t>
                      </a:r>
                      <a:r>
                        <a:rPr lang="en-US" sz="1600" dirty="0" smtClean="0"/>
                        <a:t> start </a:t>
                      </a:r>
                      <a:r>
                        <a:rPr lang="en-US" sz="1600" dirty="0" err="1" smtClean="0"/>
                        <a:t>sampai</a:t>
                      </a:r>
                      <a:r>
                        <a:rPr lang="en-US" sz="1600" dirty="0" smtClean="0"/>
                        <a:t> finish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LEN(c)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Menghitung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panjang</a:t>
                      </a:r>
                      <a:r>
                        <a:rPr lang="en-US" sz="1600" dirty="0" smtClean="0"/>
                        <a:t> string c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LEFT(</a:t>
                      </a:r>
                      <a:r>
                        <a:rPr lang="en-US" sz="1600" dirty="0" err="1" smtClean="0"/>
                        <a:t>c,n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Mengkopi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 c </a:t>
                      </a:r>
                      <a:r>
                        <a:rPr lang="en-US" sz="1600" baseline="0" dirty="0" err="1" smtClean="0"/>
                        <a:t>mulai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posisi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sebelah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sebanyak</a:t>
                      </a:r>
                      <a:r>
                        <a:rPr lang="en-US" sz="1600" baseline="0" dirty="0" smtClean="0"/>
                        <a:t> n </a:t>
                      </a:r>
                      <a:r>
                        <a:rPr lang="en-US" sz="1600" baseline="0" dirty="0" err="1" smtClean="0"/>
                        <a:t>karakter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RIGHT(</a:t>
                      </a:r>
                      <a:r>
                        <a:rPr lang="en-US" sz="1600" dirty="0" err="1" smtClean="0"/>
                        <a:t>c,n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Mengkopi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 c </a:t>
                      </a:r>
                      <a:r>
                        <a:rPr lang="en-US" sz="1600" baseline="0" dirty="0" err="1" smtClean="0"/>
                        <a:t>mulai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dari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posisi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sebelah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kanan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sebanyak</a:t>
                      </a:r>
                      <a:r>
                        <a:rPr lang="en-US" sz="1600" baseline="0" dirty="0" smtClean="0"/>
                        <a:t> n </a:t>
                      </a:r>
                      <a:r>
                        <a:rPr lang="en-US" sz="1600" baseline="0" dirty="0" err="1" smtClean="0"/>
                        <a:t>karakter</a:t>
                      </a:r>
                      <a:endParaRPr lang="en-US" sz="1600" dirty="0" smtClean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ROUND(</a:t>
                      </a:r>
                      <a:r>
                        <a:rPr lang="en-US" sz="1600" dirty="0" err="1"/>
                        <a:t>c,decimals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Membulatkan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nilai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bilangan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pembulatan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terdekat</a:t>
                      </a:r>
                      <a:endParaRPr lang="en-US" sz="1600" dirty="0"/>
                    </a:p>
                  </a:txBody>
                  <a:tcPr marL="29997" marR="29997" marT="29997" marB="29997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1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Agregate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SELECT function(column) FROM </a:t>
            </a:r>
            <a:r>
              <a:rPr lang="en-US" dirty="0" smtClean="0"/>
              <a:t>table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count(</a:t>
            </a:r>
            <a:r>
              <a:rPr lang="en-US" dirty="0" err="1" smtClean="0"/>
              <a:t>nim</a:t>
            </a:r>
            <a:r>
              <a:rPr lang="en-US" dirty="0" smtClean="0"/>
              <a:t>) from </a:t>
            </a:r>
            <a:r>
              <a:rPr lang="en-US" dirty="0" err="1" smtClean="0"/>
              <a:t>mahasiswa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Max(</a:t>
            </a:r>
            <a:r>
              <a:rPr lang="en-US" dirty="0" err="1" smtClean="0"/>
              <a:t>nim</a:t>
            </a:r>
            <a:r>
              <a:rPr lang="en-US" dirty="0" smtClean="0"/>
              <a:t>) from </a:t>
            </a:r>
            <a:r>
              <a:rPr lang="en-US" dirty="0" err="1" smtClean="0"/>
              <a:t>mahasiswa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UPPER(</a:t>
            </a:r>
            <a:r>
              <a:rPr lang="en-US" dirty="0" err="1" smtClean="0"/>
              <a:t>nama</a:t>
            </a:r>
            <a:r>
              <a:rPr lang="en-US" dirty="0" smtClean="0"/>
              <a:t>) </a:t>
            </a:r>
            <a:r>
              <a:rPr lang="en-US" dirty="0" smtClean="0"/>
              <a:t>* from </a:t>
            </a:r>
            <a:r>
              <a:rPr lang="en-US" dirty="0" err="1" smtClean="0"/>
              <a:t>mahasiswa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70" y="1214423"/>
            <a:ext cx="3429024" cy="52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257808" cy="4525963"/>
          </a:xfrm>
        </p:spPr>
        <p:txBody>
          <a:bodyPr/>
          <a:lstStyle/>
          <a:p>
            <a:r>
              <a:rPr lang="en-US" dirty="0" smtClean="0"/>
              <a:t>Join operation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4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namaJur</a:t>
            </a:r>
            <a:r>
              <a:rPr lang="en-US" dirty="0" smtClean="0"/>
              <a:t> as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Jurusan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	</a:t>
            </a:r>
            <a:r>
              <a:rPr lang="en-US" dirty="0" smtClean="0"/>
              <a:t>where </a:t>
            </a:r>
            <a:r>
              <a:rPr lang="en-US" b="1" dirty="0" err="1" smtClean="0"/>
              <a:t>mahasiswa.kodeJur</a:t>
            </a:r>
            <a:r>
              <a:rPr lang="en-US" b="1" dirty="0" smtClean="0"/>
              <a:t>=</a:t>
            </a:r>
            <a:r>
              <a:rPr lang="en-US" b="1" dirty="0" err="1" smtClean="0"/>
              <a:t>jurusan.kodeJur</a:t>
            </a:r>
            <a:r>
              <a:rPr lang="id-ID" b="1" dirty="0" smtClean="0"/>
              <a:t>;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namaJur</a:t>
            </a:r>
            <a:r>
              <a:rPr lang="en-US" dirty="0" smtClean="0"/>
              <a:t> as </a:t>
            </a:r>
            <a:r>
              <a:rPr lang="en-US" dirty="0" err="1" smtClean="0"/>
              <a:t>Jurusan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Inner Join  </a:t>
            </a:r>
            <a:r>
              <a:rPr lang="en-US" dirty="0" err="1" smtClean="0"/>
              <a:t>Jurusan</a:t>
            </a:r>
            <a:r>
              <a:rPr lang="en-US" dirty="0" smtClean="0"/>
              <a:t> on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mahasiswa.kodeJur</a:t>
            </a:r>
            <a:r>
              <a:rPr lang="en-US" b="1" dirty="0" smtClean="0"/>
              <a:t>=</a:t>
            </a:r>
            <a:r>
              <a:rPr lang="en-US" b="1" dirty="0" err="1" smtClean="0"/>
              <a:t>jurusan.kodeJur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Biasanya</a:t>
            </a:r>
            <a:r>
              <a:rPr lang="en-US" dirty="0" smtClean="0"/>
              <a:t> join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foreign-key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primary-key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82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Inner Join, </a:t>
            </a:r>
            <a:r>
              <a:rPr lang="en-US" dirty="0" err="1" smtClean="0"/>
              <a:t>dimana</a:t>
            </a:r>
            <a:r>
              <a:rPr lang="en-US" dirty="0" smtClean="0"/>
              <a:t>  inner join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sementara</a:t>
            </a:r>
            <a:r>
              <a:rPr lang="en-US" dirty="0" smtClean="0"/>
              <a:t> Outer Join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walaupun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ketemu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Inner Join</a:t>
            </a:r>
          </a:p>
          <a:p>
            <a:pPr lvl="1"/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outer Join</a:t>
            </a:r>
          </a:p>
          <a:p>
            <a:pPr lvl="1"/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0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Query Bersarang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query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dihasilkannya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pembandingan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WHERE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). Query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diformulasikan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nested query (query </a:t>
            </a:r>
            <a:r>
              <a:rPr lang="en-US" dirty="0" err="1" smtClean="0"/>
              <a:t>bersarang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Perintah</a:t>
            </a:r>
            <a:r>
              <a:rPr lang="en-US" dirty="0" smtClean="0"/>
              <a:t> 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	     FROM </a:t>
            </a:r>
            <a:r>
              <a:rPr lang="en-US" dirty="0" err="1" smtClean="0"/>
              <a:t>tabel</a:t>
            </a:r>
            <a:r>
              <a:rPr lang="en-US" dirty="0" smtClean="0"/>
              <a:t>-data</a:t>
            </a:r>
          </a:p>
          <a:p>
            <a:pPr>
              <a:buNone/>
            </a:pPr>
            <a:r>
              <a:rPr lang="en-US" dirty="0" smtClean="0"/>
              <a:t>      WHERE filter-data</a:t>
            </a:r>
          </a:p>
          <a:p>
            <a:pPr>
              <a:buNone/>
            </a:pPr>
            <a:r>
              <a:rPr lang="en-US" dirty="0" smtClean="0"/>
              <a:t> 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Catt:</a:t>
            </a:r>
          </a:p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literal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9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Query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b="1" dirty="0" smtClean="0"/>
              <a:t>Klausa 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Subquery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klausa</a:t>
            </a:r>
            <a:r>
              <a:rPr lang="en-US" dirty="0" smtClean="0"/>
              <a:t> 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nl-NL" b="1" dirty="0" smtClean="0"/>
              <a:t>Klausa ALL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query </a:t>
            </a:r>
            <a:r>
              <a:rPr lang="en-US" dirty="0" err="1" smtClean="0"/>
              <a:t>tersarang</a:t>
            </a:r>
            <a:r>
              <a:rPr lang="en-US" dirty="0" smtClean="0"/>
              <a:t>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Query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b="1" dirty="0" smtClean="0"/>
              <a:t>Klausa ANY/SOME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query </a:t>
            </a:r>
            <a:r>
              <a:rPr lang="en-US" dirty="0" err="1" smtClean="0"/>
              <a:t>tersarang</a:t>
            </a:r>
            <a:r>
              <a:rPr lang="en-US" dirty="0" smtClean="0"/>
              <a:t>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(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)</a:t>
            </a:r>
          </a:p>
          <a:p>
            <a:r>
              <a:rPr lang="nl-NL" b="1" dirty="0" smtClean="0"/>
              <a:t>Klausa [NOT] EXISTS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Klausa</a:t>
            </a:r>
            <a:r>
              <a:rPr lang="en-US" dirty="0" smtClean="0"/>
              <a:t> EXISTS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nested query yang </a:t>
            </a:r>
            <a:r>
              <a:rPr lang="en-US" dirty="0" err="1" smtClean="0"/>
              <a:t>berkorelasi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Operator </a:t>
            </a:r>
            <a:r>
              <a:rPr lang="en-US" i="1" dirty="0" smtClean="0"/>
              <a:t>exists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“TRUE”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subquery</a:t>
            </a:r>
            <a:r>
              <a:rPr lang="en-US" dirty="0" smtClean="0"/>
              <a:t> yang </a:t>
            </a:r>
            <a:r>
              <a:rPr lang="en-US" dirty="0" err="1" smtClean="0"/>
              <a:t>mengikutinya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4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065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  <a:r>
              <a:rPr lang="en-US" dirty="0" err="1" smtClean="0"/>
              <a:t>urutan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nama</a:t>
            </a:r>
            <a:r>
              <a:rPr lang="en-US" dirty="0" smtClean="0"/>
              <a:t> ASC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DESC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Select * from </a:t>
            </a:r>
            <a:r>
              <a:rPr lang="en-US" dirty="0" err="1" smtClean="0"/>
              <a:t>mahasiswa</a:t>
            </a:r>
            <a:r>
              <a:rPr lang="en-US" dirty="0" smtClean="0"/>
              <a:t> order by </a:t>
            </a:r>
            <a:r>
              <a:rPr lang="en-US" dirty="0" err="1" smtClean="0"/>
              <a:t>nim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SQL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ASC </a:t>
            </a:r>
            <a:r>
              <a:rPr lang="en-US" dirty="0" err="1" smtClean="0"/>
              <a:t>sebagai</a:t>
            </a:r>
            <a:r>
              <a:rPr lang="en-US" dirty="0" smtClean="0"/>
              <a:t> default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order by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kolom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Tanda</a:t>
            </a:r>
            <a:r>
              <a:rPr lang="en-US" dirty="0" smtClean="0"/>
              <a:t> ‘*’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Kata</a:t>
            </a:r>
            <a:r>
              <a:rPr lang="en-US" dirty="0" smtClean="0"/>
              <a:t> ‘AS’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nama</a:t>
            </a:r>
            <a:r>
              <a:rPr lang="en-US" dirty="0" smtClean="0"/>
              <a:t> as </a:t>
            </a:r>
            <a:r>
              <a:rPr lang="id-ID" dirty="0" smtClean="0"/>
              <a:t>“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id-ID" dirty="0" smtClean="0"/>
              <a:t>”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data </a:t>
            </a:r>
            <a:r>
              <a:rPr lang="en-US" dirty="0" err="1" smtClean="0"/>
              <a:t>kolom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Select LEFT(nim,3</a:t>
            </a:r>
            <a:r>
              <a:rPr lang="en-US" dirty="0" smtClean="0"/>
              <a:t>)  </a:t>
            </a:r>
            <a:r>
              <a:rPr lang="en-US" dirty="0" err="1" smtClean="0"/>
              <a:t>nama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Filter data  </a:t>
            </a:r>
            <a:r>
              <a:rPr lang="en-US" dirty="0" err="1" smtClean="0"/>
              <a:t>menggunakan</a:t>
            </a:r>
            <a:r>
              <a:rPr lang="en-US" dirty="0" smtClean="0"/>
              <a:t> operator</a:t>
            </a:r>
          </a:p>
          <a:p>
            <a:pPr lvl="1">
              <a:buNone/>
            </a:pPr>
            <a:r>
              <a:rPr lang="en-US" dirty="0" smtClean="0"/>
              <a:t>=, &lt;&gt;, &gt;, &lt;, &gt;=, &lt;=</a:t>
            </a:r>
          </a:p>
          <a:p>
            <a:pPr lvl="1">
              <a:buNone/>
            </a:pPr>
            <a:r>
              <a:rPr lang="en-US" dirty="0" smtClean="0"/>
              <a:t>Like </a:t>
            </a:r>
          </a:p>
          <a:p>
            <a:pPr lvl="1">
              <a:buNone/>
            </a:pPr>
            <a:r>
              <a:rPr lang="en-US" dirty="0" smtClean="0"/>
              <a:t>between, IN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like ‘t</a:t>
            </a:r>
            <a:r>
              <a:rPr lang="en-US" dirty="0" smtClean="0"/>
              <a:t>%’</a:t>
            </a:r>
            <a:r>
              <a:rPr lang="id-ID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 IN (‘tri’,’</a:t>
            </a:r>
            <a:r>
              <a:rPr lang="en-US" dirty="0" err="1" smtClean="0"/>
              <a:t>dwi</a:t>
            </a:r>
            <a:r>
              <a:rPr lang="en-US" dirty="0" smtClean="0"/>
              <a:t>’)</a:t>
            </a:r>
            <a:r>
              <a:rPr lang="id-ID" dirty="0" smtClean="0"/>
              <a:t>;</a:t>
            </a:r>
          </a:p>
          <a:p>
            <a:pPr>
              <a:buNone/>
            </a:pPr>
            <a:r>
              <a:rPr lang="en-US" dirty="0"/>
              <a:t>Select * from </a:t>
            </a:r>
            <a:r>
              <a:rPr lang="en-US" dirty="0" err="1"/>
              <a:t>mahasiswa</a:t>
            </a:r>
            <a:r>
              <a:rPr lang="en-US" dirty="0"/>
              <a:t> where </a:t>
            </a:r>
            <a:r>
              <a:rPr lang="id-ID" dirty="0" smtClean="0"/>
              <a:t>umur between 18 and 30;</a:t>
            </a:r>
            <a:endParaRPr lang="id-ID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9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filter-data(2)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Mengunakan</a:t>
            </a:r>
            <a:r>
              <a:rPr lang="en-US" dirty="0" smtClean="0"/>
              <a:t> AND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</a:t>
            </a:r>
            <a:r>
              <a:rPr lang="en-US" dirty="0" err="1" smtClean="0"/>
              <a:t>dwi</a:t>
            </a:r>
            <a:r>
              <a:rPr lang="en-US" dirty="0" smtClean="0"/>
              <a:t>’ and </a:t>
            </a:r>
            <a:r>
              <a:rPr lang="id-ID" dirty="0" smtClean="0"/>
              <a:t>umur</a:t>
            </a:r>
            <a:r>
              <a:rPr lang="en-US" dirty="0" smtClean="0"/>
              <a:t>=</a:t>
            </a:r>
            <a:r>
              <a:rPr lang="id-ID" dirty="0" smtClean="0"/>
              <a:t>18;</a:t>
            </a:r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OR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(</a:t>
            </a:r>
            <a:r>
              <a:rPr lang="en-US" dirty="0" err="1" smtClean="0"/>
              <a:t>sama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mahasiswa</a:t>
            </a:r>
            <a:r>
              <a:rPr lang="en-US" dirty="0" smtClean="0"/>
              <a:t> where </a:t>
            </a:r>
            <a:r>
              <a:rPr lang="en-US" dirty="0" err="1" smtClean="0"/>
              <a:t>nama</a:t>
            </a:r>
            <a:r>
              <a:rPr lang="en-US" dirty="0" smtClean="0"/>
              <a:t>=‘tri’ </a:t>
            </a:r>
            <a:r>
              <a:rPr lang="en-US" dirty="0" smtClean="0"/>
              <a:t>or</a:t>
            </a:r>
            <a:r>
              <a:rPr lang="id-ID" dirty="0" smtClean="0"/>
              <a:t> umur=18;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63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employees, schedule where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tabel</a:t>
            </a:r>
            <a:r>
              <a:rPr lang="en-US" dirty="0" smtClean="0"/>
              <a:t>-data(1)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Mulai</a:t>
            </a:r>
            <a:r>
              <a:rPr lang="en-US" dirty="0" smtClean="0"/>
              <a:t> SQL92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keyword Join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employees.first_name</a:t>
            </a:r>
            <a:r>
              <a:rPr lang="en-US" dirty="0" smtClean="0"/>
              <a:t>, </a:t>
            </a:r>
            <a:r>
              <a:rPr lang="en-US" dirty="0" err="1" smtClean="0"/>
              <a:t>schedule.date</a:t>
            </a:r>
            <a:r>
              <a:rPr lang="en-US" dirty="0" smtClean="0"/>
              <a:t> from employees  inner join  schedule on  </a:t>
            </a:r>
            <a:r>
              <a:rPr lang="en-US" dirty="0" err="1" smtClean="0"/>
              <a:t>employees.employee_id</a:t>
            </a:r>
            <a:r>
              <a:rPr lang="en-US" dirty="0" smtClean="0"/>
              <a:t>=</a:t>
            </a:r>
            <a:r>
              <a:rPr lang="en-US" dirty="0" err="1" smtClean="0"/>
              <a:t>schedule.employee_ID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join yang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data person yang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berawalan</a:t>
            </a:r>
            <a:r>
              <a:rPr lang="en-US" dirty="0" smtClean="0"/>
              <a:t> D</a:t>
            </a:r>
          </a:p>
          <a:p>
            <a:endParaRPr lang="en-US" dirty="0" smtClean="0"/>
          </a:p>
          <a:p>
            <a:r>
              <a:rPr lang="en-US" dirty="0" err="1" smtClean="0"/>
              <a:t>Urutkan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City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507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Black</vt:lpstr>
      <vt:lpstr>Bebas Neue Bold</vt:lpstr>
      <vt:lpstr>Open Sans</vt:lpstr>
      <vt:lpstr>Arial</vt:lpstr>
      <vt:lpstr>Office Theme</vt:lpstr>
      <vt:lpstr>SELECT</vt:lpstr>
      <vt:lpstr>Perintah Retrieve</vt:lpstr>
      <vt:lpstr>ORDER BY urutan-data</vt:lpstr>
      <vt:lpstr>SELECT kolom-data</vt:lpstr>
      <vt:lpstr>WHERE filter-data(1)</vt:lpstr>
      <vt:lpstr>WHERE filter-data(2)</vt:lpstr>
      <vt:lpstr>FROM tabel-data(1)</vt:lpstr>
      <vt:lpstr>FROM tabel-data(1)</vt:lpstr>
      <vt:lpstr>Latihan</vt:lpstr>
      <vt:lpstr>Function pada SQL</vt:lpstr>
      <vt:lpstr>Aggregate Functions </vt:lpstr>
      <vt:lpstr>Scalar functions </vt:lpstr>
      <vt:lpstr>Contoh Perintah Agregate Function</vt:lpstr>
      <vt:lpstr>Join Operation</vt:lpstr>
      <vt:lpstr>Join dengan perintah From</vt:lpstr>
      <vt:lpstr>Join dengan perintah Inner Join</vt:lpstr>
      <vt:lpstr>Outer Join</vt:lpstr>
      <vt:lpstr>Contoh kasus</vt:lpstr>
      <vt:lpstr>Query Bersarang </vt:lpstr>
      <vt:lpstr>Klausa pada Query bersarang</vt:lpstr>
      <vt:lpstr>Klausa pada Query bersarang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144</cp:revision>
  <dcterms:created xsi:type="dcterms:W3CDTF">2015-10-17T05:16:15Z</dcterms:created>
  <dcterms:modified xsi:type="dcterms:W3CDTF">2017-05-17T04:11:41Z</dcterms:modified>
</cp:coreProperties>
</file>