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9" r:id="rId6"/>
    <p:sldId id="260" r:id="rId7"/>
    <p:sldId id="261" r:id="rId8"/>
    <p:sldId id="262" r:id="rId9"/>
    <p:sldId id="271" r:id="rId10"/>
    <p:sldId id="273" r:id="rId11"/>
    <p:sldId id="274" r:id="rId12"/>
    <p:sldId id="275" r:id="rId13"/>
    <p:sldId id="276" r:id="rId14"/>
    <p:sldId id="277" r:id="rId15"/>
    <p:sldId id="287" r:id="rId16"/>
    <p:sldId id="291" r:id="rId17"/>
    <p:sldId id="289" r:id="rId18"/>
    <p:sldId id="290" r:id="rId19"/>
    <p:sldId id="292" r:id="rId20"/>
    <p:sldId id="278" r:id="rId21"/>
    <p:sldId id="279" r:id="rId22"/>
    <p:sldId id="284" r:id="rId23"/>
    <p:sldId id="285" r:id="rId24"/>
    <p:sldId id="286" r:id="rId25"/>
    <p:sldId id="268" r:id="rId26"/>
    <p:sldId id="272" r:id="rId2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50"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F172875-1895-4358-B5E8-91D8641D55A5}" type="slidenum">
              <a:rPr lang="id-ID" smtClean="0"/>
              <a:pPr/>
              <a:t>‹#›</a:t>
            </a:fld>
            <a:endParaRPr lang="id-ID"/>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F172875-1895-4358-B5E8-91D8641D55A5}"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F172875-1895-4358-B5E8-91D8641D55A5}"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F172875-1895-4358-B5E8-91D8641D55A5}" type="slidenum">
              <a:rPr lang="id-ID" smtClean="0"/>
              <a:pPr/>
              <a:t>‹#›</a:t>
            </a:fld>
            <a:endParaRPr lang="id-ID"/>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5" name="Footer Placeholder 4"/>
          <p:cNvSpPr>
            <a:spLocks noGrp="1"/>
          </p:cNvSpPr>
          <p:nvPr>
            <p:ph type="ftr" sz="quarter" idx="11"/>
          </p:nvPr>
        </p:nvSpPr>
        <p:spPr>
          <a:xfrm>
            <a:off x="800100" y="6172200"/>
            <a:ext cx="4000500" cy="457200"/>
          </a:xfrm>
        </p:spPr>
        <p:txBody>
          <a:bodyPr/>
          <a:lstStyle/>
          <a:p>
            <a:endParaRPr lang="id-ID"/>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F172875-1895-4358-B5E8-91D8641D55A5}"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F172875-1895-4358-B5E8-91D8641D55A5}" type="slidenum">
              <a:rPr lang="id-ID" smtClean="0"/>
              <a:pPr/>
              <a:t>‹#›</a:t>
            </a:fld>
            <a:endParaRPr lang="id-ID"/>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F172875-1895-4358-B5E8-91D8641D55A5}" type="slidenum">
              <a:rPr lang="id-ID" smtClean="0"/>
              <a:pPr/>
              <a:t>‹#›</a:t>
            </a:fld>
            <a:endParaRPr lang="id-ID"/>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F172875-1895-4358-B5E8-91D8641D55A5}"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F172875-1895-4358-B5E8-91D8641D55A5}"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F172875-1895-4358-B5E8-91D8641D55A5}" type="slidenum">
              <a:rPr lang="id-ID" smtClean="0"/>
              <a:pPr/>
              <a:t>‹#›</a:t>
            </a:fld>
            <a:endParaRPr lang="id-ID"/>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432EB8-68FA-4E4A-A34C-E348789C552C}" type="datetimeFigureOut">
              <a:rPr lang="id-ID" smtClean="0"/>
              <a:pPr/>
              <a:t>21/10/2017</a:t>
            </a:fld>
            <a:endParaRPr lang="id-ID"/>
          </a:p>
        </p:txBody>
      </p:sp>
      <p:sp>
        <p:nvSpPr>
          <p:cNvPr id="6" name="Footer Placeholder 5"/>
          <p:cNvSpPr>
            <a:spLocks noGrp="1"/>
          </p:cNvSpPr>
          <p:nvPr>
            <p:ph type="ftr" sz="quarter" idx="11"/>
          </p:nvPr>
        </p:nvSpPr>
        <p:spPr>
          <a:xfrm>
            <a:off x="914400" y="6172200"/>
            <a:ext cx="3886200" cy="457200"/>
          </a:xfrm>
        </p:spPr>
        <p:txBody>
          <a:bodyPr/>
          <a:lstStyle/>
          <a:p>
            <a:endParaRPr lang="id-ID"/>
          </a:p>
        </p:txBody>
      </p:sp>
      <p:sp>
        <p:nvSpPr>
          <p:cNvPr id="7" name="Slide Number Placeholder 6"/>
          <p:cNvSpPr>
            <a:spLocks noGrp="1"/>
          </p:cNvSpPr>
          <p:nvPr>
            <p:ph type="sldNum" sz="quarter" idx="12"/>
          </p:nvPr>
        </p:nvSpPr>
        <p:spPr>
          <a:xfrm>
            <a:off x="146304" y="6208776"/>
            <a:ext cx="457200" cy="457200"/>
          </a:xfrm>
        </p:spPr>
        <p:txBody>
          <a:bodyPr/>
          <a:lstStyle/>
          <a:p>
            <a:fld id="{0F172875-1895-4358-B5E8-91D8641D55A5}" type="slidenum">
              <a:rPr lang="id-ID" smtClean="0"/>
              <a:pPr/>
              <a:t>‹#›</a:t>
            </a:fld>
            <a:endParaRPr lang="id-ID"/>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C432EB8-68FA-4E4A-A34C-E348789C552C}" type="datetimeFigureOut">
              <a:rPr lang="id-ID" smtClean="0"/>
              <a:pPr/>
              <a:t>21/10/2017</a:t>
            </a:fld>
            <a:endParaRPr lang="id-ID"/>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F172875-1895-4358-B5E8-91D8641D55A5}"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500174"/>
            <a:ext cx="7772400" cy="1470025"/>
          </a:xfrm>
        </p:spPr>
        <p:txBody>
          <a:bodyPr/>
          <a:lstStyle/>
          <a:p>
            <a:r>
              <a:rPr lang="id-ID" b="1" dirty="0" smtClean="0">
                <a:solidFill>
                  <a:schemeClr val="bg1"/>
                </a:solidFill>
                <a:latin typeface="Arial" pitchFamily="34" charset="0"/>
                <a:cs typeface="Arial" pitchFamily="34" charset="0"/>
              </a:rPr>
              <a:t>KOMPRESI CITRA</a:t>
            </a:r>
            <a:endParaRPr lang="id-ID" b="1" dirty="0">
              <a:solidFill>
                <a:schemeClr val="bg1"/>
              </a:solidFill>
              <a:latin typeface="Arial" pitchFamily="34" charset="0"/>
              <a:cs typeface="Arial" pitchFamily="34" charset="0"/>
            </a:endParaRPr>
          </a:p>
        </p:txBody>
      </p:sp>
      <p:sp>
        <p:nvSpPr>
          <p:cNvPr id="4" name="Subtitle 3"/>
          <p:cNvSpPr>
            <a:spLocks noGrp="1"/>
          </p:cNvSpPr>
          <p:nvPr>
            <p:ph type="subTitle" idx="1"/>
          </p:nvPr>
        </p:nvSpPr>
        <p:spPr/>
        <p:txBody>
          <a:bodyPr/>
          <a:lstStyle/>
          <a:p>
            <a:endParaRPr 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571480"/>
            <a:ext cx="7801004" cy="1203348"/>
          </a:xfrm>
        </p:spPr>
        <p:txBody>
          <a:bodyPr>
            <a:normAutofit fontScale="90000"/>
          </a:bodyPr>
          <a:lstStyle/>
          <a:p>
            <a:r>
              <a:rPr lang="id-ID" sz="2200" dirty="0" smtClean="0">
                <a:solidFill>
                  <a:schemeClr val="accent1"/>
                </a:solidFill>
                <a:latin typeface="Arial" pitchFamily="34" charset="0"/>
                <a:cs typeface="Arial" pitchFamily="34" charset="0"/>
              </a:rPr>
              <a:t>Contoh : Citra ukuran 5 x 5 dengan 8 derajat keabuan (k) </a:t>
            </a:r>
            <a:br>
              <a:rPr lang="id-ID" sz="2200" dirty="0" smtClean="0">
                <a:solidFill>
                  <a:schemeClr val="accent1"/>
                </a:solidFill>
                <a:latin typeface="Arial" pitchFamily="34" charset="0"/>
                <a:cs typeface="Arial" pitchFamily="34" charset="0"/>
              </a:rPr>
            </a:br>
            <a:r>
              <a:rPr lang="id-ID" sz="2200" dirty="0" smtClean="0">
                <a:solidFill>
                  <a:schemeClr val="accent1"/>
                </a:solidFill>
                <a:latin typeface="Arial" pitchFamily="34" charset="0"/>
                <a:cs typeface="Arial" pitchFamily="34" charset="0"/>
              </a:rPr>
              <a:t>jumlah seluruh pixel (x) = 5 x 5 = 25 </a:t>
            </a:r>
            <a:r>
              <a:rPr lang="id-ID" dirty="0" smtClean="0">
                <a:solidFill>
                  <a:schemeClr val="accent1"/>
                </a:solidFill>
              </a:rPr>
              <a:t/>
            </a:r>
            <a:br>
              <a:rPr lang="id-ID" dirty="0" smtClean="0">
                <a:solidFill>
                  <a:schemeClr val="accent1"/>
                </a:solidFill>
              </a:rPr>
            </a:br>
            <a:endParaRPr lang="id-ID" dirty="0">
              <a:solidFill>
                <a:schemeClr val="accent1"/>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911525490"/>
              </p:ext>
            </p:extLst>
          </p:nvPr>
        </p:nvGraphicFramePr>
        <p:xfrm>
          <a:off x="1142976" y="2285992"/>
          <a:ext cx="2286000" cy="2047875"/>
        </p:xfrm>
        <a:graphic>
          <a:graphicData uri="http://schemas.openxmlformats.org/drawingml/2006/table">
            <a:tbl>
              <a:tblPr firstRow="1" bandRow="1">
                <a:tableStyleId>{5940675A-B579-460E-94D1-54222C63F5DA}</a:tableStyleId>
              </a:tblPr>
              <a:tblGrid>
                <a:gridCol w="457200"/>
                <a:gridCol w="457200"/>
                <a:gridCol w="457200"/>
                <a:gridCol w="457200"/>
                <a:gridCol w="457200"/>
              </a:tblGrid>
              <a:tr h="409575">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r>
              <a:tr h="409575">
                <a:tc>
                  <a:txBody>
                    <a:bodyPr/>
                    <a:lstStyle/>
                    <a:p>
                      <a:pPr algn="ctr"/>
                      <a:r>
                        <a:rPr lang="en-US" sz="1400" dirty="0" smtClean="0"/>
                        <a:t>3</a:t>
                      </a:r>
                      <a:endParaRPr lang="en-US" sz="1400" dirty="0"/>
                    </a:p>
                  </a:txBody>
                  <a:tcPr marL="68580" marR="68580" marT="34290" marB="34290" anchor="ctr"/>
                </a:tc>
                <a:tc>
                  <a:txBody>
                    <a:bodyPr/>
                    <a:lstStyle/>
                    <a:p>
                      <a:pPr algn="ctr"/>
                      <a:r>
                        <a:rPr lang="en-US" sz="1400" dirty="0" smtClean="0"/>
                        <a:t>3</a:t>
                      </a:r>
                      <a:endParaRPr lang="en-US" sz="1400" dirty="0"/>
                    </a:p>
                  </a:txBody>
                  <a:tcPr marL="68580" marR="68580" marT="34290" marB="34290" anchor="ctr"/>
                </a:tc>
                <a:tc>
                  <a:txBody>
                    <a:bodyPr/>
                    <a:lstStyle/>
                    <a:p>
                      <a:pPr algn="ctr"/>
                      <a:r>
                        <a:rPr lang="en-US" sz="1400" dirty="0" smtClean="0"/>
                        <a:t>4</a:t>
                      </a:r>
                      <a:endParaRPr lang="en-US" sz="1400" dirty="0"/>
                    </a:p>
                  </a:txBody>
                  <a:tcPr marL="68580" marR="68580" marT="34290" marB="34290" anchor="ctr"/>
                </a:tc>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2</a:t>
                      </a:r>
                      <a:endParaRPr lang="en-US" sz="1400" dirty="0"/>
                    </a:p>
                  </a:txBody>
                  <a:tcPr marL="68580" marR="68580" marT="34290" marB="34290" anchor="ctr"/>
                </a:tc>
              </a:tr>
              <a:tr h="409575">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5</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r>
              <a:tr h="409575">
                <a:tc>
                  <a:txBody>
                    <a:bodyPr/>
                    <a:lstStyle/>
                    <a:p>
                      <a:pPr algn="ctr"/>
                      <a:r>
                        <a:rPr lang="en-US" sz="1400" dirty="0" smtClean="0"/>
                        <a:t>6</a:t>
                      </a:r>
                      <a:endParaRPr lang="en-US" sz="1400" dirty="0"/>
                    </a:p>
                  </a:txBody>
                  <a:tcPr marL="68580" marR="68580" marT="34290" marB="34290" anchor="ctr"/>
                </a:tc>
                <a:tc>
                  <a:txBody>
                    <a:bodyPr/>
                    <a:lstStyle/>
                    <a:p>
                      <a:pPr algn="ctr"/>
                      <a:r>
                        <a:rPr lang="en-US" sz="1400" dirty="0" smtClean="0"/>
                        <a:t>6</a:t>
                      </a:r>
                      <a:endParaRPr lang="en-US" sz="1400" dirty="0"/>
                    </a:p>
                  </a:txBody>
                  <a:tcPr marL="68580" marR="68580" marT="34290" marB="34290" anchor="ctr"/>
                </a:tc>
                <a:tc>
                  <a:txBody>
                    <a:bodyPr/>
                    <a:lstStyle/>
                    <a:p>
                      <a:pPr algn="ctr"/>
                      <a:r>
                        <a:rPr lang="en-US" sz="1400" dirty="0" smtClean="0"/>
                        <a:t>6</a:t>
                      </a:r>
                      <a:endParaRPr lang="en-US" sz="1400" dirty="0"/>
                    </a:p>
                  </a:txBody>
                  <a:tcPr marL="68580" marR="68580" marT="34290" marB="34290" anchor="ctr"/>
                </a:tc>
                <a:tc>
                  <a:txBody>
                    <a:bodyPr/>
                    <a:lstStyle/>
                    <a:p>
                      <a:pPr algn="ctr"/>
                      <a:r>
                        <a:rPr lang="en-US" sz="1400" dirty="0" smtClean="0"/>
                        <a:t>6</a:t>
                      </a:r>
                      <a:endParaRPr lang="en-US" sz="1400" dirty="0"/>
                    </a:p>
                  </a:txBody>
                  <a:tcPr marL="68580" marR="68580" marT="34290" marB="34290" anchor="ctr"/>
                </a:tc>
                <a:tc>
                  <a:txBody>
                    <a:bodyPr/>
                    <a:lstStyle/>
                    <a:p>
                      <a:pPr algn="ctr"/>
                      <a:r>
                        <a:rPr lang="en-US" sz="1400" dirty="0" smtClean="0"/>
                        <a:t>6</a:t>
                      </a:r>
                      <a:endParaRPr lang="en-US" sz="1400" dirty="0"/>
                    </a:p>
                  </a:txBody>
                  <a:tcPr marL="68580" marR="68580" marT="34290" marB="34290" anchor="ctr"/>
                </a:tc>
              </a:tr>
              <a:tr h="409575">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3</a:t>
                      </a:r>
                      <a:endParaRPr lang="en-US" sz="1400" dirty="0"/>
                    </a:p>
                  </a:txBody>
                  <a:tcPr marL="68580" marR="68580" marT="34290" marB="34290" anchor="ctr"/>
                </a:tc>
                <a:tc>
                  <a:txBody>
                    <a:bodyPr/>
                    <a:lstStyle/>
                    <a:p>
                      <a:pPr algn="ctr"/>
                      <a:r>
                        <a:rPr lang="en-US" sz="1400" dirty="0" smtClean="0"/>
                        <a:t>3</a:t>
                      </a:r>
                      <a:endParaRPr lang="en-US" sz="1400" dirty="0"/>
                    </a:p>
                  </a:txBody>
                  <a:tcPr marL="68580" marR="68580" marT="34290" marB="34290" anchor="ctr"/>
                </a:tc>
                <a:tc>
                  <a:txBody>
                    <a:bodyPr/>
                    <a:lstStyle/>
                    <a:p>
                      <a:pPr algn="ctr"/>
                      <a:r>
                        <a:rPr lang="en-US" sz="1400" dirty="0" smtClean="0"/>
                        <a:t>5</a:t>
                      </a:r>
                      <a:endParaRPr lang="en-US" sz="1400" dirty="0"/>
                    </a:p>
                  </a:txBody>
                  <a:tcPr marL="68580" marR="68580" marT="34290" marB="34290" anchor="ctr"/>
                </a:tc>
                <a:tc>
                  <a:txBody>
                    <a:bodyPr/>
                    <a:lstStyle/>
                    <a:p>
                      <a:pPr algn="ctr"/>
                      <a:r>
                        <a:rPr lang="en-US" sz="1400" dirty="0" smtClean="0"/>
                        <a:t>5</a:t>
                      </a:r>
                      <a:endParaRPr lang="en-US" sz="1400" dirty="0"/>
                    </a:p>
                  </a:txBody>
                  <a:tcPr marL="68580" marR="68580" marT="34290" marB="34290" anchor="ct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3737865257"/>
              </p:ext>
            </p:extLst>
          </p:nvPr>
        </p:nvGraphicFramePr>
        <p:xfrm>
          <a:off x="5000628" y="1785926"/>
          <a:ext cx="2743200" cy="3337560"/>
        </p:xfrm>
        <a:graphic>
          <a:graphicData uri="http://schemas.openxmlformats.org/drawingml/2006/table">
            <a:tbl>
              <a:tblPr firstRow="1" bandRow="1">
                <a:tableStyleId>{5940675A-B579-460E-94D1-54222C63F5DA}</a:tableStyleId>
              </a:tblPr>
              <a:tblGrid>
                <a:gridCol w="640080"/>
                <a:gridCol w="640080"/>
                <a:gridCol w="1463040"/>
              </a:tblGrid>
              <a:tr h="370840">
                <a:tc>
                  <a:txBody>
                    <a:bodyPr/>
                    <a:lstStyle/>
                    <a:p>
                      <a:pPr algn="ctr"/>
                      <a:r>
                        <a:rPr lang="en-US" sz="1600" dirty="0" smtClean="0"/>
                        <a:t>K</a:t>
                      </a:r>
                      <a:endParaRPr lang="en-US" sz="1600" dirty="0"/>
                    </a:p>
                  </a:txBody>
                  <a:tcPr anchor="ctr"/>
                </a:tc>
                <a:tc>
                  <a:txBody>
                    <a:bodyPr/>
                    <a:lstStyle/>
                    <a:p>
                      <a:pPr algn="ctr"/>
                      <a:r>
                        <a:rPr lang="en-US" sz="1600" dirty="0" smtClean="0"/>
                        <a:t>n</a:t>
                      </a:r>
                      <a:endParaRPr lang="en-US" sz="1600" dirty="0"/>
                    </a:p>
                  </a:txBody>
                  <a:tcPr anchor="ctr"/>
                </a:tc>
                <a:tc>
                  <a:txBody>
                    <a:bodyPr/>
                    <a:lstStyle/>
                    <a:p>
                      <a:pPr algn="ctr"/>
                      <a:r>
                        <a:rPr lang="en-US" sz="1600" dirty="0" smtClean="0"/>
                        <a:t>P</a:t>
                      </a:r>
                      <a:r>
                        <a:rPr lang="id-ID" sz="1600" dirty="0" smtClean="0"/>
                        <a:t>(n/x)</a:t>
                      </a:r>
                      <a:endParaRPr lang="en-US" sz="1600" dirty="0"/>
                    </a:p>
                  </a:txBody>
                  <a:tcPr anchor="ctr"/>
                </a:tc>
              </a:tr>
              <a:tr h="370840">
                <a:tc>
                  <a:txBody>
                    <a:bodyPr/>
                    <a:lstStyle/>
                    <a:p>
                      <a:pPr algn="ctr"/>
                      <a:r>
                        <a:rPr lang="id-ID" sz="1600" dirty="0" smtClean="0"/>
                        <a:t>0</a:t>
                      </a:r>
                      <a:endParaRPr lang="en-US" sz="1600" dirty="0"/>
                    </a:p>
                  </a:txBody>
                  <a:tcPr anchor="ctr"/>
                </a:tc>
                <a:tc>
                  <a:txBody>
                    <a:bodyPr/>
                    <a:lstStyle/>
                    <a:p>
                      <a:pPr algn="ctr"/>
                      <a:r>
                        <a:rPr lang="id-ID" sz="1600" dirty="0" smtClean="0"/>
                        <a:t>0</a:t>
                      </a:r>
                      <a:endParaRPr lang="en-US" sz="1600" dirty="0"/>
                    </a:p>
                  </a:txBody>
                  <a:tcPr anchor="ctr"/>
                </a:tc>
                <a:tc>
                  <a:txBody>
                    <a:bodyPr/>
                    <a:lstStyle/>
                    <a:p>
                      <a:pPr algn="ctr"/>
                      <a:r>
                        <a:rPr lang="id-ID" sz="1600" dirty="0" smtClean="0"/>
                        <a:t>0</a:t>
                      </a:r>
                      <a:endParaRPr lang="en-US" sz="1600" dirty="0"/>
                    </a:p>
                  </a:txBody>
                  <a:tcPr anchor="ctr"/>
                </a:tc>
              </a:tr>
              <a:tr h="370840">
                <a:tc>
                  <a:txBody>
                    <a:bodyPr/>
                    <a:lstStyle/>
                    <a:p>
                      <a:pPr algn="ctr"/>
                      <a:r>
                        <a:rPr lang="en-US" sz="1600" dirty="0" smtClean="0"/>
                        <a:t>1</a:t>
                      </a:r>
                      <a:endParaRPr lang="en-US" sz="1600" dirty="0"/>
                    </a:p>
                  </a:txBody>
                  <a:tcPr anchor="ctr"/>
                </a:tc>
                <a:tc>
                  <a:txBody>
                    <a:bodyPr/>
                    <a:lstStyle/>
                    <a:p>
                      <a:pPr algn="ctr"/>
                      <a:r>
                        <a:rPr lang="en-US" sz="1600" dirty="0" smtClean="0"/>
                        <a:t>6</a:t>
                      </a:r>
                      <a:endParaRPr lang="en-US" sz="1600" dirty="0"/>
                    </a:p>
                  </a:txBody>
                  <a:tcPr anchor="ctr"/>
                </a:tc>
                <a:tc>
                  <a:txBody>
                    <a:bodyPr/>
                    <a:lstStyle/>
                    <a:p>
                      <a:pPr algn="ctr"/>
                      <a:r>
                        <a:rPr lang="en-US" sz="1600" dirty="0" smtClean="0"/>
                        <a:t>6/25 = 0.24</a:t>
                      </a:r>
                      <a:endParaRPr lang="en-US" sz="1600" dirty="0"/>
                    </a:p>
                  </a:txBody>
                  <a:tcPr anchor="ctr"/>
                </a:tc>
              </a:tr>
              <a:tr h="370840">
                <a:tc>
                  <a:txBody>
                    <a:bodyPr/>
                    <a:lstStyle/>
                    <a:p>
                      <a:pPr algn="ctr"/>
                      <a:r>
                        <a:rPr lang="en-US" sz="1600" dirty="0" smtClean="0"/>
                        <a:t>2</a:t>
                      </a:r>
                      <a:endParaRPr lang="en-US" sz="1600" dirty="0"/>
                    </a:p>
                  </a:txBody>
                  <a:tcPr anchor="ctr"/>
                </a:tc>
                <a:tc>
                  <a:txBody>
                    <a:bodyPr/>
                    <a:lstStyle/>
                    <a:p>
                      <a:pPr algn="ctr"/>
                      <a:r>
                        <a:rPr lang="en-US" sz="1600" dirty="0" smtClean="0"/>
                        <a:t>6</a:t>
                      </a:r>
                      <a:endParaRPr lang="en-US" sz="1600" dirty="0"/>
                    </a:p>
                  </a:txBody>
                  <a:tcPr anchor="ctr"/>
                </a:tc>
                <a:tc>
                  <a:txBody>
                    <a:bodyPr/>
                    <a:lstStyle/>
                    <a:p>
                      <a:pPr algn="ctr"/>
                      <a:r>
                        <a:rPr lang="en-US" sz="1600" dirty="0" smtClean="0"/>
                        <a:t>6/25</a:t>
                      </a:r>
                      <a:r>
                        <a:rPr lang="en-US" sz="1600" baseline="0" dirty="0" smtClean="0"/>
                        <a:t> = 0.24</a:t>
                      </a:r>
                      <a:endParaRPr lang="en-US" sz="1600" dirty="0"/>
                    </a:p>
                  </a:txBody>
                  <a:tcPr anchor="ctr"/>
                </a:tc>
              </a:tr>
              <a:tr h="370840">
                <a:tc>
                  <a:txBody>
                    <a:bodyPr/>
                    <a:lstStyle/>
                    <a:p>
                      <a:pPr algn="ctr"/>
                      <a:r>
                        <a:rPr lang="en-US" sz="1600" dirty="0" smtClean="0"/>
                        <a:t>3</a:t>
                      </a:r>
                      <a:endParaRPr lang="en-US" sz="1600" dirty="0"/>
                    </a:p>
                  </a:txBody>
                  <a:tcPr anchor="ctr"/>
                </a:tc>
                <a:tc>
                  <a:txBody>
                    <a:bodyPr/>
                    <a:lstStyle/>
                    <a:p>
                      <a:pPr algn="ctr"/>
                      <a:r>
                        <a:rPr lang="en-US" sz="1600" dirty="0" smtClean="0"/>
                        <a:t>4</a:t>
                      </a:r>
                      <a:endParaRPr lang="en-US" sz="1600" dirty="0"/>
                    </a:p>
                  </a:txBody>
                  <a:tcPr anchor="ctr"/>
                </a:tc>
                <a:tc>
                  <a:txBody>
                    <a:bodyPr/>
                    <a:lstStyle/>
                    <a:p>
                      <a:pPr algn="ctr"/>
                      <a:r>
                        <a:rPr lang="en-US" sz="1600" dirty="0" smtClean="0"/>
                        <a:t>4/25</a:t>
                      </a:r>
                      <a:r>
                        <a:rPr lang="en-US" sz="1600" baseline="0" dirty="0" smtClean="0"/>
                        <a:t> = 0.16</a:t>
                      </a:r>
                      <a:endParaRPr lang="en-US" sz="1600" dirty="0"/>
                    </a:p>
                  </a:txBody>
                  <a:tcPr anchor="ctr"/>
                </a:tc>
              </a:tr>
              <a:tr h="370840">
                <a:tc>
                  <a:txBody>
                    <a:bodyPr/>
                    <a:lstStyle/>
                    <a:p>
                      <a:pPr algn="ctr"/>
                      <a:r>
                        <a:rPr lang="en-US" sz="1600" dirty="0" smtClean="0"/>
                        <a:t>4</a:t>
                      </a:r>
                      <a:endParaRPr lang="en-US" sz="1600" dirty="0"/>
                    </a:p>
                  </a:txBody>
                  <a:tcPr anchor="ctr"/>
                </a:tc>
                <a:tc>
                  <a:txBody>
                    <a:bodyPr/>
                    <a:lstStyle/>
                    <a:p>
                      <a:pPr algn="ctr"/>
                      <a:r>
                        <a:rPr lang="en-US" sz="1600" dirty="0" smtClean="0"/>
                        <a:t>1</a:t>
                      </a:r>
                      <a:endParaRPr lang="en-US" sz="1600" dirty="0"/>
                    </a:p>
                  </a:txBody>
                  <a:tcPr anchor="ctr"/>
                </a:tc>
                <a:tc>
                  <a:txBody>
                    <a:bodyPr/>
                    <a:lstStyle/>
                    <a:p>
                      <a:pPr algn="ctr"/>
                      <a:r>
                        <a:rPr lang="en-US" sz="1600" dirty="0" smtClean="0"/>
                        <a:t>1/25 = 0.04</a:t>
                      </a:r>
                      <a:endParaRPr lang="en-US" sz="1600" dirty="0"/>
                    </a:p>
                  </a:txBody>
                  <a:tcPr anchor="ctr"/>
                </a:tc>
              </a:tr>
              <a:tr h="370840">
                <a:tc>
                  <a:txBody>
                    <a:bodyPr/>
                    <a:lstStyle/>
                    <a:p>
                      <a:pPr algn="ctr"/>
                      <a:r>
                        <a:rPr lang="en-US" sz="1600" dirty="0" smtClean="0"/>
                        <a:t>5</a:t>
                      </a:r>
                      <a:endParaRPr lang="en-US" sz="1600" dirty="0"/>
                    </a:p>
                  </a:txBody>
                  <a:tcPr anchor="ctr"/>
                </a:tc>
                <a:tc>
                  <a:txBody>
                    <a:bodyPr/>
                    <a:lstStyle/>
                    <a:p>
                      <a:pPr algn="ctr"/>
                      <a:r>
                        <a:rPr lang="en-US" sz="1600" dirty="0" smtClean="0"/>
                        <a:t>3</a:t>
                      </a:r>
                      <a:endParaRPr lang="en-US" sz="1600" dirty="0"/>
                    </a:p>
                  </a:txBody>
                  <a:tcPr anchor="ctr"/>
                </a:tc>
                <a:tc>
                  <a:txBody>
                    <a:bodyPr/>
                    <a:lstStyle/>
                    <a:p>
                      <a:pPr algn="ctr"/>
                      <a:r>
                        <a:rPr lang="en-US" sz="1600" dirty="0" smtClean="0"/>
                        <a:t>3/25 = 0.12</a:t>
                      </a:r>
                      <a:endParaRPr lang="en-US" sz="1600" dirty="0"/>
                    </a:p>
                  </a:txBody>
                  <a:tcPr anchor="ctr"/>
                </a:tc>
              </a:tr>
              <a:tr h="370840">
                <a:tc>
                  <a:txBody>
                    <a:bodyPr/>
                    <a:lstStyle/>
                    <a:p>
                      <a:pPr algn="ctr"/>
                      <a:r>
                        <a:rPr lang="en-US" sz="1600" dirty="0" smtClean="0"/>
                        <a:t>6</a:t>
                      </a:r>
                      <a:endParaRPr lang="en-US" sz="1600" dirty="0"/>
                    </a:p>
                  </a:txBody>
                  <a:tcPr anchor="ctr"/>
                </a:tc>
                <a:tc>
                  <a:txBody>
                    <a:bodyPr/>
                    <a:lstStyle/>
                    <a:p>
                      <a:pPr algn="ctr"/>
                      <a:r>
                        <a:rPr lang="en-US" sz="1600" dirty="0" smtClean="0"/>
                        <a:t>5</a:t>
                      </a:r>
                      <a:endParaRPr lang="en-US" sz="1600" dirty="0"/>
                    </a:p>
                  </a:txBody>
                  <a:tcPr anchor="ctr"/>
                </a:tc>
                <a:tc>
                  <a:txBody>
                    <a:bodyPr/>
                    <a:lstStyle/>
                    <a:p>
                      <a:pPr algn="ctr"/>
                      <a:r>
                        <a:rPr lang="en-US" sz="1600" dirty="0" smtClean="0"/>
                        <a:t>5/25 = 0.2</a:t>
                      </a:r>
                      <a:endParaRPr lang="en-US" sz="1600" dirty="0"/>
                    </a:p>
                  </a:txBody>
                  <a:tcPr anchor="ctr"/>
                </a:tc>
              </a:tr>
              <a:tr h="370840">
                <a:tc>
                  <a:txBody>
                    <a:bodyPr/>
                    <a:lstStyle/>
                    <a:p>
                      <a:pPr algn="ctr"/>
                      <a:r>
                        <a:rPr lang="id-ID" sz="1600" dirty="0" smtClean="0"/>
                        <a:t>7</a:t>
                      </a:r>
                      <a:endParaRPr lang="en-US" sz="1600" dirty="0"/>
                    </a:p>
                  </a:txBody>
                  <a:tcPr anchor="ctr"/>
                </a:tc>
                <a:tc>
                  <a:txBody>
                    <a:bodyPr/>
                    <a:lstStyle/>
                    <a:p>
                      <a:pPr algn="ctr"/>
                      <a:r>
                        <a:rPr lang="id-ID" sz="1600" dirty="0" smtClean="0"/>
                        <a:t>0</a:t>
                      </a:r>
                      <a:endParaRPr lang="en-US" sz="1600" dirty="0"/>
                    </a:p>
                  </a:txBody>
                  <a:tcPr anchor="ctr"/>
                </a:tc>
                <a:tc>
                  <a:txBody>
                    <a:bodyPr/>
                    <a:lstStyle/>
                    <a:p>
                      <a:pPr algn="ctr"/>
                      <a:r>
                        <a:rPr lang="id-ID" sz="1600" dirty="0" smtClean="0"/>
                        <a:t>0</a:t>
                      </a:r>
                      <a:endParaRPr lang="en-US" sz="1600" dirty="0"/>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Rectangle 352"/>
          <p:cNvSpPr/>
          <p:nvPr/>
        </p:nvSpPr>
        <p:spPr>
          <a:xfrm>
            <a:off x="1609724" y="10715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4 </a:t>
            </a:r>
            <a:r>
              <a:rPr lang="en-US" sz="1400" dirty="0" smtClean="0">
                <a:solidFill>
                  <a:sysClr val="windowText" lastClr="000000"/>
                </a:solidFill>
              </a:rPr>
              <a:t>: 0.</a:t>
            </a:r>
            <a:r>
              <a:rPr lang="id-ID" sz="1400" dirty="0" smtClean="0">
                <a:solidFill>
                  <a:sysClr val="windowText" lastClr="000000"/>
                </a:solidFill>
              </a:rPr>
              <a:t>04</a:t>
            </a:r>
            <a:endParaRPr lang="en-US" sz="1400" dirty="0">
              <a:solidFill>
                <a:sysClr val="windowText" lastClr="000000"/>
              </a:solidFill>
            </a:endParaRPr>
          </a:p>
        </p:txBody>
      </p:sp>
      <p:sp>
        <p:nvSpPr>
          <p:cNvPr id="354" name="Rectangle 353"/>
          <p:cNvSpPr/>
          <p:nvPr/>
        </p:nvSpPr>
        <p:spPr>
          <a:xfrm>
            <a:off x="2549524" y="10715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5</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12</a:t>
            </a:r>
            <a:endParaRPr lang="en-US" sz="1400" dirty="0">
              <a:solidFill>
                <a:sysClr val="windowText" lastClr="000000"/>
              </a:solidFill>
            </a:endParaRPr>
          </a:p>
        </p:txBody>
      </p:sp>
      <p:sp>
        <p:nvSpPr>
          <p:cNvPr id="355" name="Rectangle 354"/>
          <p:cNvSpPr/>
          <p:nvPr/>
        </p:nvSpPr>
        <p:spPr>
          <a:xfrm>
            <a:off x="3489324" y="10715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6 : 0.2</a:t>
            </a:r>
            <a:endParaRPr lang="en-US" sz="1400" dirty="0">
              <a:solidFill>
                <a:sysClr val="windowText" lastClr="000000"/>
              </a:solidFill>
            </a:endParaRPr>
          </a:p>
        </p:txBody>
      </p:sp>
      <p:sp>
        <p:nvSpPr>
          <p:cNvPr id="356" name="Rectangle 355"/>
          <p:cNvSpPr/>
          <p:nvPr/>
        </p:nvSpPr>
        <p:spPr>
          <a:xfrm>
            <a:off x="4429124" y="10715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3</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16</a:t>
            </a:r>
            <a:endParaRPr lang="en-US" sz="1400" dirty="0">
              <a:solidFill>
                <a:sysClr val="windowText" lastClr="000000"/>
              </a:solidFill>
            </a:endParaRPr>
          </a:p>
        </p:txBody>
      </p:sp>
      <p:sp>
        <p:nvSpPr>
          <p:cNvPr id="357" name="Rectangle 356"/>
          <p:cNvSpPr/>
          <p:nvPr/>
        </p:nvSpPr>
        <p:spPr>
          <a:xfrm>
            <a:off x="5368924" y="10715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1</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24</a:t>
            </a:r>
            <a:endParaRPr lang="en-US" sz="1400" dirty="0">
              <a:solidFill>
                <a:sysClr val="windowText" lastClr="000000"/>
              </a:solidFill>
            </a:endParaRPr>
          </a:p>
        </p:txBody>
      </p:sp>
      <p:sp>
        <p:nvSpPr>
          <p:cNvPr id="358" name="Rectangle 357"/>
          <p:cNvSpPr/>
          <p:nvPr/>
        </p:nvSpPr>
        <p:spPr>
          <a:xfrm>
            <a:off x="6308724" y="10715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a:t>
            </a:r>
            <a:r>
              <a:rPr lang="en-US" sz="1400" dirty="0" smtClean="0">
                <a:solidFill>
                  <a:sysClr val="windowText" lastClr="000000"/>
                </a:solidFill>
              </a:rPr>
              <a:t>0.</a:t>
            </a:r>
            <a:r>
              <a:rPr lang="id-ID" sz="1400" dirty="0" smtClean="0">
                <a:solidFill>
                  <a:sysClr val="windowText" lastClr="000000"/>
                </a:solidFill>
              </a:rPr>
              <a:t>24</a:t>
            </a:r>
            <a:endParaRPr lang="en-US" sz="1400" dirty="0">
              <a:solidFill>
                <a:sysClr val="windowText" lastClr="000000"/>
              </a:solidFill>
            </a:endParaRPr>
          </a:p>
        </p:txBody>
      </p:sp>
      <p:sp>
        <p:nvSpPr>
          <p:cNvPr id="359" name="Rectangle 358"/>
          <p:cNvSpPr/>
          <p:nvPr/>
        </p:nvSpPr>
        <p:spPr>
          <a:xfrm>
            <a:off x="2549524" y="254220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4 : 0.04</a:t>
            </a:r>
          </a:p>
        </p:txBody>
      </p:sp>
      <p:sp>
        <p:nvSpPr>
          <p:cNvPr id="360" name="Rectangle 359"/>
          <p:cNvSpPr/>
          <p:nvPr/>
        </p:nvSpPr>
        <p:spPr>
          <a:xfrm>
            <a:off x="3489324" y="254220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5 : 0.12</a:t>
            </a:r>
          </a:p>
        </p:txBody>
      </p:sp>
      <p:sp>
        <p:nvSpPr>
          <p:cNvPr id="361" name="Rectangle 360"/>
          <p:cNvSpPr/>
          <p:nvPr/>
        </p:nvSpPr>
        <p:spPr>
          <a:xfrm>
            <a:off x="4413884" y="176115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3 : 0.16</a:t>
            </a:r>
          </a:p>
        </p:txBody>
      </p:sp>
      <p:sp>
        <p:nvSpPr>
          <p:cNvPr id="362" name="Rectangle 361"/>
          <p:cNvSpPr/>
          <p:nvPr/>
        </p:nvSpPr>
        <p:spPr>
          <a:xfrm>
            <a:off x="1638005" y="1756057"/>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6 : 0.2</a:t>
            </a:r>
          </a:p>
        </p:txBody>
      </p:sp>
      <p:sp>
        <p:nvSpPr>
          <p:cNvPr id="363" name="Rectangle 362"/>
          <p:cNvSpPr/>
          <p:nvPr/>
        </p:nvSpPr>
        <p:spPr>
          <a:xfrm>
            <a:off x="5368924" y="17827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1 : 0.24</a:t>
            </a:r>
          </a:p>
        </p:txBody>
      </p:sp>
      <p:sp>
        <p:nvSpPr>
          <p:cNvPr id="364" name="Rectangle 363"/>
          <p:cNvSpPr/>
          <p:nvPr/>
        </p:nvSpPr>
        <p:spPr>
          <a:xfrm>
            <a:off x="6308724" y="17827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0.24</a:t>
            </a:r>
          </a:p>
        </p:txBody>
      </p:sp>
      <p:sp>
        <p:nvSpPr>
          <p:cNvPr id="365" name="Oval 364"/>
          <p:cNvSpPr/>
          <p:nvPr/>
        </p:nvSpPr>
        <p:spPr>
          <a:xfrm>
            <a:off x="2537846" y="1637256"/>
            <a:ext cx="1776978" cy="523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45</a:t>
            </a:r>
            <a:r>
              <a:rPr lang="en-US" sz="1400" dirty="0" smtClean="0">
                <a:solidFill>
                  <a:schemeClr val="tx1"/>
                </a:solidFill>
              </a:rPr>
              <a:t>: 0.</a:t>
            </a:r>
            <a:r>
              <a:rPr lang="id-ID" sz="1400" dirty="0" smtClean="0">
                <a:solidFill>
                  <a:schemeClr val="tx1"/>
                </a:solidFill>
              </a:rPr>
              <a:t>16</a:t>
            </a:r>
            <a:endParaRPr lang="en-US" sz="1400" dirty="0">
              <a:solidFill>
                <a:schemeClr val="tx1"/>
              </a:solidFill>
            </a:endParaRPr>
          </a:p>
        </p:txBody>
      </p:sp>
      <p:cxnSp>
        <p:nvCxnSpPr>
          <p:cNvPr id="366" name="Straight Arrow Connector 365"/>
          <p:cNvCxnSpPr>
            <a:stCxn id="365" idx="4"/>
            <a:endCxn id="359" idx="0"/>
          </p:cNvCxnSpPr>
          <p:nvPr/>
        </p:nvCxnSpPr>
        <p:spPr>
          <a:xfrm rot="5400000">
            <a:off x="3003805" y="2119676"/>
            <a:ext cx="381000" cy="464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65" idx="4"/>
            <a:endCxn id="360" idx="0"/>
          </p:cNvCxnSpPr>
          <p:nvPr/>
        </p:nvCxnSpPr>
        <p:spPr>
          <a:xfrm rot="16200000" flipH="1">
            <a:off x="3473704" y="2113836"/>
            <a:ext cx="381000" cy="4757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8" name="Rectangle 367"/>
          <p:cNvSpPr/>
          <p:nvPr/>
        </p:nvSpPr>
        <p:spPr>
          <a:xfrm>
            <a:off x="5368924" y="51736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4 : 0.04</a:t>
            </a:r>
          </a:p>
        </p:txBody>
      </p:sp>
      <p:sp>
        <p:nvSpPr>
          <p:cNvPr id="369" name="Rectangle 368"/>
          <p:cNvSpPr/>
          <p:nvPr/>
        </p:nvSpPr>
        <p:spPr>
          <a:xfrm>
            <a:off x="6308724" y="51736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5 : 0.12</a:t>
            </a:r>
          </a:p>
        </p:txBody>
      </p:sp>
      <p:sp>
        <p:nvSpPr>
          <p:cNvPr id="370" name="Rectangle 369"/>
          <p:cNvSpPr/>
          <p:nvPr/>
        </p:nvSpPr>
        <p:spPr>
          <a:xfrm>
            <a:off x="4429124" y="429099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3 : 0.16</a:t>
            </a:r>
          </a:p>
        </p:txBody>
      </p:sp>
      <p:sp>
        <p:nvSpPr>
          <p:cNvPr id="371" name="Rectangle 370"/>
          <p:cNvSpPr/>
          <p:nvPr/>
        </p:nvSpPr>
        <p:spPr>
          <a:xfrm>
            <a:off x="1609724" y="33956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6 : 0.2</a:t>
            </a:r>
          </a:p>
        </p:txBody>
      </p:sp>
      <p:sp>
        <p:nvSpPr>
          <p:cNvPr id="372" name="Rectangle 371"/>
          <p:cNvSpPr/>
          <p:nvPr/>
        </p:nvSpPr>
        <p:spPr>
          <a:xfrm>
            <a:off x="2549524" y="33956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1 : 0.24</a:t>
            </a:r>
          </a:p>
        </p:txBody>
      </p:sp>
      <p:sp>
        <p:nvSpPr>
          <p:cNvPr id="373" name="Rectangle 372"/>
          <p:cNvSpPr/>
          <p:nvPr/>
        </p:nvSpPr>
        <p:spPr>
          <a:xfrm>
            <a:off x="3489324" y="339564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0.24</a:t>
            </a:r>
          </a:p>
        </p:txBody>
      </p:sp>
      <p:sp>
        <p:nvSpPr>
          <p:cNvPr id="374" name="Oval 373"/>
          <p:cNvSpPr/>
          <p:nvPr/>
        </p:nvSpPr>
        <p:spPr>
          <a:xfrm>
            <a:off x="5368924" y="4271946"/>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45 : 0.16</a:t>
            </a:r>
          </a:p>
        </p:txBody>
      </p:sp>
      <p:cxnSp>
        <p:nvCxnSpPr>
          <p:cNvPr id="375" name="Straight Arrow Connector 374"/>
          <p:cNvCxnSpPr>
            <a:stCxn id="374" idx="4"/>
            <a:endCxn id="368" idx="0"/>
          </p:cNvCxnSpPr>
          <p:nvPr/>
        </p:nvCxnSpPr>
        <p:spPr>
          <a:xfrm flipH="1">
            <a:off x="5781674" y="4792646"/>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374" idx="4"/>
            <a:endCxn id="369" idx="0"/>
          </p:cNvCxnSpPr>
          <p:nvPr/>
        </p:nvCxnSpPr>
        <p:spPr>
          <a:xfrm>
            <a:off x="6251574" y="4792646"/>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7" name="Oval 376"/>
          <p:cNvSpPr/>
          <p:nvPr/>
        </p:nvSpPr>
        <p:spPr>
          <a:xfrm>
            <a:off x="4721224" y="3395646"/>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345 : 0.32</a:t>
            </a:r>
          </a:p>
        </p:txBody>
      </p:sp>
      <p:cxnSp>
        <p:nvCxnSpPr>
          <p:cNvPr id="378" name="Straight Arrow Connector 377"/>
          <p:cNvCxnSpPr>
            <a:stCxn id="377" idx="4"/>
            <a:endCxn id="370" idx="0"/>
          </p:cNvCxnSpPr>
          <p:nvPr/>
        </p:nvCxnSpPr>
        <p:spPr>
          <a:xfrm flipH="1">
            <a:off x="4841874" y="3916346"/>
            <a:ext cx="762000" cy="374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a:stCxn id="377" idx="4"/>
            <a:endCxn id="374" idx="0"/>
          </p:cNvCxnSpPr>
          <p:nvPr/>
        </p:nvCxnSpPr>
        <p:spPr>
          <a:xfrm>
            <a:off x="5603874" y="3916346"/>
            <a:ext cx="647700"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0445" y="1689611"/>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6 : 0.2</a:t>
            </a:r>
          </a:p>
        </p:txBody>
      </p:sp>
      <p:sp>
        <p:nvSpPr>
          <p:cNvPr id="5" name="Rectangle 4"/>
          <p:cNvSpPr/>
          <p:nvPr/>
        </p:nvSpPr>
        <p:spPr>
          <a:xfrm>
            <a:off x="6366919" y="168114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1 : 0.24</a:t>
            </a:r>
          </a:p>
        </p:txBody>
      </p:sp>
      <p:sp>
        <p:nvSpPr>
          <p:cNvPr id="6" name="Oval 5"/>
          <p:cNvSpPr/>
          <p:nvPr/>
        </p:nvSpPr>
        <p:spPr>
          <a:xfrm>
            <a:off x="5391137" y="760394"/>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61 : 0.44</a:t>
            </a:r>
          </a:p>
        </p:txBody>
      </p:sp>
      <p:cxnSp>
        <p:nvCxnSpPr>
          <p:cNvPr id="7" name="Straight Arrow Connector 6"/>
          <p:cNvCxnSpPr>
            <a:stCxn id="6" idx="4"/>
            <a:endCxn id="4" idx="0"/>
          </p:cNvCxnSpPr>
          <p:nvPr/>
        </p:nvCxnSpPr>
        <p:spPr>
          <a:xfrm flipH="1">
            <a:off x="5773195" y="1281095"/>
            <a:ext cx="500592" cy="40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4"/>
            <a:endCxn id="5" idx="0"/>
          </p:cNvCxnSpPr>
          <p:nvPr/>
        </p:nvCxnSpPr>
        <p:spPr>
          <a:xfrm>
            <a:off x="6273787" y="1281094"/>
            <a:ext cx="505882" cy="400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50154" y="25637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4 : 0.04</a:t>
            </a:r>
          </a:p>
        </p:txBody>
      </p:sp>
      <p:sp>
        <p:nvSpPr>
          <p:cNvPr id="10" name="Rectangle 9"/>
          <p:cNvSpPr/>
          <p:nvPr/>
        </p:nvSpPr>
        <p:spPr>
          <a:xfrm>
            <a:off x="4389954" y="25637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5 : 0.12</a:t>
            </a:r>
          </a:p>
        </p:txBody>
      </p:sp>
      <p:sp>
        <p:nvSpPr>
          <p:cNvPr id="11" name="Rectangle 10"/>
          <p:cNvSpPr/>
          <p:nvPr/>
        </p:nvSpPr>
        <p:spPr>
          <a:xfrm>
            <a:off x="2510354" y="168114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3 : 0.16</a:t>
            </a:r>
          </a:p>
        </p:txBody>
      </p:sp>
      <p:sp>
        <p:nvSpPr>
          <p:cNvPr id="12" name="Rectangle 11"/>
          <p:cNvSpPr/>
          <p:nvPr/>
        </p:nvSpPr>
        <p:spPr>
          <a:xfrm>
            <a:off x="1627704" y="7984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0.24</a:t>
            </a:r>
          </a:p>
        </p:txBody>
      </p:sp>
      <p:sp>
        <p:nvSpPr>
          <p:cNvPr id="13" name="Oval 12"/>
          <p:cNvSpPr/>
          <p:nvPr/>
        </p:nvSpPr>
        <p:spPr>
          <a:xfrm>
            <a:off x="3450154" y="1662094"/>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45 : 0.16</a:t>
            </a:r>
          </a:p>
        </p:txBody>
      </p:sp>
      <p:cxnSp>
        <p:nvCxnSpPr>
          <p:cNvPr id="14" name="Straight Arrow Connector 13"/>
          <p:cNvCxnSpPr>
            <a:stCxn id="13" idx="4"/>
            <a:endCxn id="9" idx="0"/>
          </p:cNvCxnSpPr>
          <p:nvPr/>
        </p:nvCxnSpPr>
        <p:spPr>
          <a:xfrm flipH="1">
            <a:off x="3862904" y="2182794"/>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4"/>
            <a:endCxn id="10" idx="0"/>
          </p:cNvCxnSpPr>
          <p:nvPr/>
        </p:nvCxnSpPr>
        <p:spPr>
          <a:xfrm>
            <a:off x="4332804" y="2182794"/>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714612" y="785794"/>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345 : 0.32</a:t>
            </a:r>
          </a:p>
        </p:txBody>
      </p:sp>
      <p:cxnSp>
        <p:nvCxnSpPr>
          <p:cNvPr id="17" name="Straight Arrow Connector 16"/>
          <p:cNvCxnSpPr>
            <a:stCxn id="16" idx="4"/>
            <a:endCxn id="11" idx="0"/>
          </p:cNvCxnSpPr>
          <p:nvPr/>
        </p:nvCxnSpPr>
        <p:spPr>
          <a:xfrm flipH="1">
            <a:off x="2923104" y="1306494"/>
            <a:ext cx="674158" cy="374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4"/>
            <a:endCxn id="13" idx="0"/>
          </p:cNvCxnSpPr>
          <p:nvPr/>
        </p:nvCxnSpPr>
        <p:spPr>
          <a:xfrm>
            <a:off x="3597262" y="1306494"/>
            <a:ext cx="735542"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636004" y="426982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6 : 0.2</a:t>
            </a:r>
          </a:p>
        </p:txBody>
      </p:sp>
      <p:sp>
        <p:nvSpPr>
          <p:cNvPr id="20" name="Rectangle 19"/>
          <p:cNvSpPr/>
          <p:nvPr/>
        </p:nvSpPr>
        <p:spPr>
          <a:xfrm>
            <a:off x="2642478" y="4261361"/>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1 : 0.24</a:t>
            </a:r>
          </a:p>
        </p:txBody>
      </p:sp>
      <p:sp>
        <p:nvSpPr>
          <p:cNvPr id="21" name="Oval 20"/>
          <p:cNvSpPr/>
          <p:nvPr/>
        </p:nvSpPr>
        <p:spPr>
          <a:xfrm>
            <a:off x="1666696" y="3340611"/>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61 : 0.44</a:t>
            </a:r>
          </a:p>
        </p:txBody>
      </p:sp>
      <p:cxnSp>
        <p:nvCxnSpPr>
          <p:cNvPr id="22" name="Straight Arrow Connector 21"/>
          <p:cNvCxnSpPr>
            <a:stCxn id="21" idx="4"/>
            <a:endCxn id="19" idx="0"/>
          </p:cNvCxnSpPr>
          <p:nvPr/>
        </p:nvCxnSpPr>
        <p:spPr>
          <a:xfrm flipH="1">
            <a:off x="2048754" y="3861312"/>
            <a:ext cx="500592" cy="40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1" idx="4"/>
            <a:endCxn id="20" idx="0"/>
          </p:cNvCxnSpPr>
          <p:nvPr/>
        </p:nvCxnSpPr>
        <p:spPr>
          <a:xfrm>
            <a:off x="2549346" y="3861311"/>
            <a:ext cx="505882" cy="400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52521" y="604782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4 : 0.04</a:t>
            </a:r>
          </a:p>
        </p:txBody>
      </p:sp>
      <p:sp>
        <p:nvSpPr>
          <p:cNvPr id="25" name="Rectangle 24"/>
          <p:cNvSpPr/>
          <p:nvPr/>
        </p:nvSpPr>
        <p:spPr>
          <a:xfrm>
            <a:off x="6392321" y="604782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5 : 0.12</a:t>
            </a:r>
          </a:p>
        </p:txBody>
      </p:sp>
      <p:sp>
        <p:nvSpPr>
          <p:cNvPr id="26" name="Rectangle 25"/>
          <p:cNvSpPr/>
          <p:nvPr/>
        </p:nvSpPr>
        <p:spPr>
          <a:xfrm>
            <a:off x="4512721" y="516517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3 : 0.16</a:t>
            </a:r>
          </a:p>
        </p:txBody>
      </p:sp>
      <p:sp>
        <p:nvSpPr>
          <p:cNvPr id="27" name="Rectangle 26"/>
          <p:cNvSpPr/>
          <p:nvPr/>
        </p:nvSpPr>
        <p:spPr>
          <a:xfrm>
            <a:off x="3630071" y="428252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0.24</a:t>
            </a:r>
          </a:p>
        </p:txBody>
      </p:sp>
      <p:sp>
        <p:nvSpPr>
          <p:cNvPr id="28" name="Oval 27"/>
          <p:cNvSpPr/>
          <p:nvPr/>
        </p:nvSpPr>
        <p:spPr>
          <a:xfrm>
            <a:off x="5452521" y="5146128"/>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45 : 0.16</a:t>
            </a:r>
          </a:p>
        </p:txBody>
      </p:sp>
      <p:cxnSp>
        <p:nvCxnSpPr>
          <p:cNvPr id="29" name="Straight Arrow Connector 28"/>
          <p:cNvCxnSpPr>
            <a:stCxn id="28" idx="4"/>
            <a:endCxn id="24" idx="0"/>
          </p:cNvCxnSpPr>
          <p:nvPr/>
        </p:nvCxnSpPr>
        <p:spPr>
          <a:xfrm flipH="1">
            <a:off x="5865271" y="5666828"/>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8" idx="4"/>
            <a:endCxn id="25" idx="0"/>
          </p:cNvCxnSpPr>
          <p:nvPr/>
        </p:nvCxnSpPr>
        <p:spPr>
          <a:xfrm>
            <a:off x="6335171" y="5666828"/>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716979" y="4269828"/>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345 : 0.32</a:t>
            </a:r>
          </a:p>
        </p:txBody>
      </p:sp>
      <p:cxnSp>
        <p:nvCxnSpPr>
          <p:cNvPr id="32" name="Straight Arrow Connector 31"/>
          <p:cNvCxnSpPr>
            <a:stCxn id="31" idx="4"/>
            <a:endCxn id="26" idx="0"/>
          </p:cNvCxnSpPr>
          <p:nvPr/>
        </p:nvCxnSpPr>
        <p:spPr>
          <a:xfrm flipH="1">
            <a:off x="4925471" y="4790528"/>
            <a:ext cx="674158" cy="374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4"/>
            <a:endCxn id="28" idx="0"/>
          </p:cNvCxnSpPr>
          <p:nvPr/>
        </p:nvCxnSpPr>
        <p:spPr>
          <a:xfrm>
            <a:off x="5599629" y="4790528"/>
            <a:ext cx="735542"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924287" y="3340611"/>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2345 </a:t>
            </a:r>
            <a:r>
              <a:rPr lang="en-US" sz="1400" dirty="0">
                <a:solidFill>
                  <a:schemeClr val="tx1"/>
                </a:solidFill>
              </a:rPr>
              <a:t>: </a:t>
            </a:r>
            <a:r>
              <a:rPr lang="en-US" sz="1400" dirty="0" smtClean="0">
                <a:solidFill>
                  <a:schemeClr val="tx1"/>
                </a:solidFill>
              </a:rPr>
              <a:t>0.56</a:t>
            </a:r>
            <a:endParaRPr lang="en-US" sz="1400" dirty="0">
              <a:solidFill>
                <a:schemeClr val="tx1"/>
              </a:solidFill>
            </a:endParaRPr>
          </a:p>
        </p:txBody>
      </p:sp>
      <p:cxnSp>
        <p:nvCxnSpPr>
          <p:cNvPr id="35" name="Straight Arrow Connector 34"/>
          <p:cNvCxnSpPr>
            <a:stCxn id="34" idx="4"/>
            <a:endCxn id="27" idx="0"/>
          </p:cNvCxnSpPr>
          <p:nvPr/>
        </p:nvCxnSpPr>
        <p:spPr>
          <a:xfrm flipH="1">
            <a:off x="4042821" y="3861311"/>
            <a:ext cx="764116" cy="421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4"/>
            <a:endCxn id="31" idx="0"/>
          </p:cNvCxnSpPr>
          <p:nvPr/>
        </p:nvCxnSpPr>
        <p:spPr>
          <a:xfrm>
            <a:off x="4806937" y="3861311"/>
            <a:ext cx="792692" cy="40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1205" y="3228432"/>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6 : 0.2</a:t>
            </a:r>
          </a:p>
        </p:txBody>
      </p:sp>
      <p:sp>
        <p:nvSpPr>
          <p:cNvPr id="5" name="Rectangle 4"/>
          <p:cNvSpPr/>
          <p:nvPr/>
        </p:nvSpPr>
        <p:spPr>
          <a:xfrm>
            <a:off x="2697679" y="3219965"/>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1 : 0.24</a:t>
            </a:r>
          </a:p>
        </p:txBody>
      </p:sp>
      <p:sp>
        <p:nvSpPr>
          <p:cNvPr id="6" name="Oval 5"/>
          <p:cNvSpPr/>
          <p:nvPr/>
        </p:nvSpPr>
        <p:spPr>
          <a:xfrm>
            <a:off x="1721897" y="2299215"/>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61 : 0.44</a:t>
            </a:r>
          </a:p>
        </p:txBody>
      </p:sp>
      <p:cxnSp>
        <p:nvCxnSpPr>
          <p:cNvPr id="7" name="Straight Arrow Connector 6"/>
          <p:cNvCxnSpPr>
            <a:stCxn id="6" idx="4"/>
            <a:endCxn id="4" idx="0"/>
          </p:cNvCxnSpPr>
          <p:nvPr/>
        </p:nvCxnSpPr>
        <p:spPr>
          <a:xfrm flipH="1">
            <a:off x="2103955" y="2819916"/>
            <a:ext cx="500592" cy="40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4"/>
            <a:endCxn id="5" idx="0"/>
          </p:cNvCxnSpPr>
          <p:nvPr/>
        </p:nvCxnSpPr>
        <p:spPr>
          <a:xfrm>
            <a:off x="2604547" y="2819915"/>
            <a:ext cx="505882" cy="400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507722" y="5006432"/>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4 : 0.04</a:t>
            </a:r>
          </a:p>
        </p:txBody>
      </p:sp>
      <p:sp>
        <p:nvSpPr>
          <p:cNvPr id="10" name="Rectangle 9"/>
          <p:cNvSpPr/>
          <p:nvPr/>
        </p:nvSpPr>
        <p:spPr>
          <a:xfrm>
            <a:off x="6447522" y="5006432"/>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5 : 0.12</a:t>
            </a:r>
          </a:p>
        </p:txBody>
      </p:sp>
      <p:sp>
        <p:nvSpPr>
          <p:cNvPr id="11" name="Rectangle 10"/>
          <p:cNvSpPr/>
          <p:nvPr/>
        </p:nvSpPr>
        <p:spPr>
          <a:xfrm>
            <a:off x="4567922" y="4123782"/>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3 : 0.16</a:t>
            </a:r>
          </a:p>
        </p:txBody>
      </p:sp>
      <p:sp>
        <p:nvSpPr>
          <p:cNvPr id="12" name="Rectangle 11"/>
          <p:cNvSpPr/>
          <p:nvPr/>
        </p:nvSpPr>
        <p:spPr>
          <a:xfrm>
            <a:off x="3685272" y="3241132"/>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0.24</a:t>
            </a:r>
          </a:p>
        </p:txBody>
      </p:sp>
      <p:sp>
        <p:nvSpPr>
          <p:cNvPr id="13" name="Oval 12"/>
          <p:cNvSpPr/>
          <p:nvPr/>
        </p:nvSpPr>
        <p:spPr>
          <a:xfrm>
            <a:off x="5507722" y="4104732"/>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45 : 0.16</a:t>
            </a:r>
          </a:p>
        </p:txBody>
      </p:sp>
      <p:cxnSp>
        <p:nvCxnSpPr>
          <p:cNvPr id="14" name="Straight Arrow Connector 13"/>
          <p:cNvCxnSpPr>
            <a:stCxn id="13" idx="4"/>
            <a:endCxn id="9" idx="0"/>
          </p:cNvCxnSpPr>
          <p:nvPr/>
        </p:nvCxnSpPr>
        <p:spPr>
          <a:xfrm flipH="1">
            <a:off x="5920472" y="4625432"/>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4"/>
            <a:endCxn id="10" idx="0"/>
          </p:cNvCxnSpPr>
          <p:nvPr/>
        </p:nvCxnSpPr>
        <p:spPr>
          <a:xfrm>
            <a:off x="6390372" y="4625432"/>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772180" y="3228432"/>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345 : 0.32</a:t>
            </a:r>
          </a:p>
        </p:txBody>
      </p:sp>
      <p:cxnSp>
        <p:nvCxnSpPr>
          <p:cNvPr id="17" name="Straight Arrow Connector 16"/>
          <p:cNvCxnSpPr>
            <a:stCxn id="16" idx="4"/>
            <a:endCxn id="11" idx="0"/>
          </p:cNvCxnSpPr>
          <p:nvPr/>
        </p:nvCxnSpPr>
        <p:spPr>
          <a:xfrm flipH="1">
            <a:off x="4980672" y="3749132"/>
            <a:ext cx="674158" cy="374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4"/>
            <a:endCxn id="13" idx="0"/>
          </p:cNvCxnSpPr>
          <p:nvPr/>
        </p:nvCxnSpPr>
        <p:spPr>
          <a:xfrm>
            <a:off x="5654830" y="3749132"/>
            <a:ext cx="735542"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979488" y="2299215"/>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2345 </a:t>
            </a:r>
            <a:r>
              <a:rPr lang="en-US" sz="1400" dirty="0">
                <a:solidFill>
                  <a:schemeClr val="tx1"/>
                </a:solidFill>
              </a:rPr>
              <a:t>: </a:t>
            </a:r>
            <a:r>
              <a:rPr lang="en-US" sz="1400" dirty="0" smtClean="0">
                <a:solidFill>
                  <a:schemeClr val="tx1"/>
                </a:solidFill>
              </a:rPr>
              <a:t>0.56</a:t>
            </a:r>
            <a:endParaRPr lang="en-US" sz="1400" dirty="0">
              <a:solidFill>
                <a:schemeClr val="tx1"/>
              </a:solidFill>
            </a:endParaRPr>
          </a:p>
        </p:txBody>
      </p:sp>
      <p:cxnSp>
        <p:nvCxnSpPr>
          <p:cNvPr id="20" name="Straight Arrow Connector 19"/>
          <p:cNvCxnSpPr>
            <a:stCxn id="19" idx="4"/>
            <a:endCxn id="12" idx="0"/>
          </p:cNvCxnSpPr>
          <p:nvPr/>
        </p:nvCxnSpPr>
        <p:spPr>
          <a:xfrm flipH="1">
            <a:off x="4098022" y="2819915"/>
            <a:ext cx="764116" cy="421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4"/>
            <a:endCxn id="16" idx="0"/>
          </p:cNvCxnSpPr>
          <p:nvPr/>
        </p:nvCxnSpPr>
        <p:spPr>
          <a:xfrm>
            <a:off x="4862138" y="2819915"/>
            <a:ext cx="792692" cy="40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857488" y="1357298"/>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tx1"/>
                </a:solidFill>
              </a:rPr>
              <a:t>612345 : 1</a:t>
            </a:r>
            <a:endParaRPr lang="en-US" sz="1400" dirty="0">
              <a:solidFill>
                <a:schemeClr val="tx1"/>
              </a:solidFill>
            </a:endParaRPr>
          </a:p>
        </p:txBody>
      </p:sp>
      <p:cxnSp>
        <p:nvCxnSpPr>
          <p:cNvPr id="23" name="Straight Arrow Connector 22"/>
          <p:cNvCxnSpPr>
            <a:stCxn id="22" idx="4"/>
            <a:endCxn id="6" idx="0"/>
          </p:cNvCxnSpPr>
          <p:nvPr/>
        </p:nvCxnSpPr>
        <p:spPr>
          <a:xfrm flipH="1">
            <a:off x="2604547" y="1877998"/>
            <a:ext cx="1135591" cy="421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2" idx="4"/>
            <a:endCxn id="19" idx="0"/>
          </p:cNvCxnSpPr>
          <p:nvPr/>
        </p:nvCxnSpPr>
        <p:spPr>
          <a:xfrm>
            <a:off x="3740138" y="1877998"/>
            <a:ext cx="1122000" cy="421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44398" y="1830542"/>
            <a:ext cx="301686" cy="369332"/>
          </a:xfrm>
          <a:prstGeom prst="rect">
            <a:avLst/>
          </a:prstGeom>
          <a:noFill/>
        </p:spPr>
        <p:txBody>
          <a:bodyPr wrap="none" rtlCol="0">
            <a:spAutoFit/>
          </a:bodyPr>
          <a:lstStyle/>
          <a:p>
            <a:r>
              <a:rPr lang="en-US" b="1" dirty="0" smtClean="0"/>
              <a:t>0</a:t>
            </a:r>
            <a:endParaRPr lang="en-US" b="1" dirty="0"/>
          </a:p>
        </p:txBody>
      </p:sp>
      <p:sp>
        <p:nvSpPr>
          <p:cNvPr id="26" name="TextBox 25"/>
          <p:cNvSpPr txBox="1"/>
          <p:nvPr/>
        </p:nvSpPr>
        <p:spPr>
          <a:xfrm>
            <a:off x="1963758" y="2800349"/>
            <a:ext cx="301686" cy="369332"/>
          </a:xfrm>
          <a:prstGeom prst="rect">
            <a:avLst/>
          </a:prstGeom>
          <a:noFill/>
        </p:spPr>
        <p:txBody>
          <a:bodyPr wrap="none" rtlCol="0">
            <a:spAutoFit/>
          </a:bodyPr>
          <a:lstStyle/>
          <a:p>
            <a:r>
              <a:rPr lang="en-US" b="1" dirty="0" smtClean="0"/>
              <a:t>0</a:t>
            </a:r>
            <a:endParaRPr lang="en-US" b="1" dirty="0"/>
          </a:p>
        </p:txBody>
      </p:sp>
      <p:sp>
        <p:nvSpPr>
          <p:cNvPr id="27" name="TextBox 26"/>
          <p:cNvSpPr txBox="1"/>
          <p:nvPr/>
        </p:nvSpPr>
        <p:spPr>
          <a:xfrm>
            <a:off x="4062040" y="2796116"/>
            <a:ext cx="301686" cy="369332"/>
          </a:xfrm>
          <a:prstGeom prst="rect">
            <a:avLst/>
          </a:prstGeom>
          <a:noFill/>
        </p:spPr>
        <p:txBody>
          <a:bodyPr wrap="none" rtlCol="0">
            <a:spAutoFit/>
          </a:bodyPr>
          <a:lstStyle/>
          <a:p>
            <a:r>
              <a:rPr lang="en-US" b="1" dirty="0" smtClean="0"/>
              <a:t>0</a:t>
            </a:r>
            <a:endParaRPr lang="en-US" b="1" dirty="0"/>
          </a:p>
        </p:txBody>
      </p:sp>
      <p:sp>
        <p:nvSpPr>
          <p:cNvPr id="28" name="TextBox 27"/>
          <p:cNvSpPr txBox="1"/>
          <p:nvPr/>
        </p:nvSpPr>
        <p:spPr>
          <a:xfrm>
            <a:off x="4829829" y="3678766"/>
            <a:ext cx="301686" cy="369332"/>
          </a:xfrm>
          <a:prstGeom prst="rect">
            <a:avLst/>
          </a:prstGeom>
          <a:noFill/>
        </p:spPr>
        <p:txBody>
          <a:bodyPr wrap="none" rtlCol="0">
            <a:spAutoFit/>
          </a:bodyPr>
          <a:lstStyle/>
          <a:p>
            <a:r>
              <a:rPr lang="en-US" b="1" dirty="0" smtClean="0"/>
              <a:t>0</a:t>
            </a:r>
            <a:endParaRPr lang="en-US" b="1" dirty="0"/>
          </a:p>
        </p:txBody>
      </p:sp>
      <p:sp>
        <p:nvSpPr>
          <p:cNvPr id="29" name="TextBox 28"/>
          <p:cNvSpPr txBox="1"/>
          <p:nvPr/>
        </p:nvSpPr>
        <p:spPr>
          <a:xfrm>
            <a:off x="5670932" y="4613350"/>
            <a:ext cx="301686" cy="369332"/>
          </a:xfrm>
          <a:prstGeom prst="rect">
            <a:avLst/>
          </a:prstGeom>
          <a:noFill/>
        </p:spPr>
        <p:txBody>
          <a:bodyPr wrap="none" rtlCol="0">
            <a:spAutoFit/>
          </a:bodyPr>
          <a:lstStyle/>
          <a:p>
            <a:r>
              <a:rPr lang="en-US" b="1" dirty="0" smtClean="0"/>
              <a:t>0</a:t>
            </a:r>
            <a:endParaRPr lang="en-US" b="1" dirty="0"/>
          </a:p>
        </p:txBody>
      </p:sp>
      <p:sp>
        <p:nvSpPr>
          <p:cNvPr id="30" name="TextBox 29"/>
          <p:cNvSpPr txBox="1"/>
          <p:nvPr/>
        </p:nvSpPr>
        <p:spPr>
          <a:xfrm>
            <a:off x="4511346" y="1815583"/>
            <a:ext cx="301686" cy="369332"/>
          </a:xfrm>
          <a:prstGeom prst="rect">
            <a:avLst/>
          </a:prstGeom>
          <a:noFill/>
        </p:spPr>
        <p:txBody>
          <a:bodyPr wrap="none" rtlCol="0">
            <a:spAutoFit/>
          </a:bodyPr>
          <a:lstStyle/>
          <a:p>
            <a:r>
              <a:rPr lang="en-US" b="1" dirty="0" smtClean="0"/>
              <a:t>1</a:t>
            </a:r>
            <a:endParaRPr lang="en-US" b="1" dirty="0"/>
          </a:p>
        </p:txBody>
      </p:sp>
      <p:sp>
        <p:nvSpPr>
          <p:cNvPr id="31" name="TextBox 30"/>
          <p:cNvSpPr txBox="1"/>
          <p:nvPr/>
        </p:nvSpPr>
        <p:spPr>
          <a:xfrm>
            <a:off x="2967662" y="2772565"/>
            <a:ext cx="301686" cy="369332"/>
          </a:xfrm>
          <a:prstGeom prst="rect">
            <a:avLst/>
          </a:prstGeom>
          <a:noFill/>
        </p:spPr>
        <p:txBody>
          <a:bodyPr wrap="none" rtlCol="0">
            <a:spAutoFit/>
          </a:bodyPr>
          <a:lstStyle/>
          <a:p>
            <a:r>
              <a:rPr lang="en-US" b="1" dirty="0" smtClean="0"/>
              <a:t>1</a:t>
            </a:r>
            <a:endParaRPr lang="en-US" b="1" dirty="0"/>
          </a:p>
        </p:txBody>
      </p:sp>
      <p:sp>
        <p:nvSpPr>
          <p:cNvPr id="32" name="TextBox 31"/>
          <p:cNvSpPr txBox="1"/>
          <p:nvPr/>
        </p:nvSpPr>
        <p:spPr>
          <a:xfrm>
            <a:off x="5353144" y="2744800"/>
            <a:ext cx="301686" cy="369332"/>
          </a:xfrm>
          <a:prstGeom prst="rect">
            <a:avLst/>
          </a:prstGeom>
          <a:noFill/>
        </p:spPr>
        <p:txBody>
          <a:bodyPr wrap="none" rtlCol="0">
            <a:spAutoFit/>
          </a:bodyPr>
          <a:lstStyle/>
          <a:p>
            <a:r>
              <a:rPr lang="en-US" b="1" dirty="0" smtClean="0"/>
              <a:t>1</a:t>
            </a:r>
            <a:endParaRPr lang="en-US" b="1" dirty="0"/>
          </a:p>
        </p:txBody>
      </p:sp>
      <p:sp>
        <p:nvSpPr>
          <p:cNvPr id="33" name="TextBox 32"/>
          <p:cNvSpPr txBox="1"/>
          <p:nvPr/>
        </p:nvSpPr>
        <p:spPr>
          <a:xfrm>
            <a:off x="6162240" y="3678766"/>
            <a:ext cx="301686" cy="369332"/>
          </a:xfrm>
          <a:prstGeom prst="rect">
            <a:avLst/>
          </a:prstGeom>
          <a:noFill/>
        </p:spPr>
        <p:txBody>
          <a:bodyPr wrap="none" rtlCol="0">
            <a:spAutoFit/>
          </a:bodyPr>
          <a:lstStyle/>
          <a:p>
            <a:r>
              <a:rPr lang="en-US" b="1" dirty="0" smtClean="0"/>
              <a:t>1</a:t>
            </a:r>
            <a:endParaRPr lang="en-US" b="1" dirty="0"/>
          </a:p>
        </p:txBody>
      </p:sp>
      <p:sp>
        <p:nvSpPr>
          <p:cNvPr id="34" name="TextBox 33"/>
          <p:cNvSpPr txBox="1"/>
          <p:nvPr/>
        </p:nvSpPr>
        <p:spPr>
          <a:xfrm>
            <a:off x="6764961" y="4605866"/>
            <a:ext cx="301686" cy="369332"/>
          </a:xfrm>
          <a:prstGeom prst="rect">
            <a:avLst/>
          </a:prstGeom>
          <a:noFill/>
        </p:spPr>
        <p:txBody>
          <a:bodyPr wrap="none" rtlCol="0">
            <a:spAutoFit/>
          </a:bodyPr>
          <a:lstStyle/>
          <a:p>
            <a:r>
              <a:rPr lang="en-US" b="1" dirty="0" smtClean="0"/>
              <a:t>1</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050617687"/>
              </p:ext>
            </p:extLst>
          </p:nvPr>
        </p:nvGraphicFramePr>
        <p:xfrm>
          <a:off x="1785918" y="214290"/>
          <a:ext cx="5500725" cy="3017520"/>
        </p:xfrm>
        <a:graphic>
          <a:graphicData uri="http://schemas.openxmlformats.org/drawingml/2006/table">
            <a:tbl>
              <a:tblPr firstRow="1" bandRow="1">
                <a:tableStyleId>{5940675A-B579-460E-94D1-54222C63F5DA}</a:tableStyleId>
              </a:tblPr>
              <a:tblGrid>
                <a:gridCol w="1559108"/>
                <a:gridCol w="1458826"/>
                <a:gridCol w="1187417"/>
                <a:gridCol w="1295374"/>
              </a:tblGrid>
              <a:tr h="295958">
                <a:tc>
                  <a:txBody>
                    <a:bodyPr/>
                    <a:lstStyle/>
                    <a:p>
                      <a:pPr algn="ctr"/>
                      <a:r>
                        <a:rPr lang="en-US" sz="1600" dirty="0" err="1" smtClean="0"/>
                        <a:t>Derajat</a:t>
                      </a:r>
                      <a:r>
                        <a:rPr lang="en-US" sz="1600" baseline="0" dirty="0" smtClean="0"/>
                        <a:t> </a:t>
                      </a:r>
                      <a:r>
                        <a:rPr lang="en-US" sz="1600" baseline="0" dirty="0" err="1" smtClean="0"/>
                        <a:t>Keabuan</a:t>
                      </a:r>
                      <a:endParaRPr lang="en-US" sz="1600" dirty="0"/>
                    </a:p>
                  </a:txBody>
                  <a:tcPr anchor="ctr"/>
                </a:tc>
                <a:tc>
                  <a:txBody>
                    <a:bodyPr/>
                    <a:lstStyle/>
                    <a:p>
                      <a:pPr algn="ctr"/>
                      <a:r>
                        <a:rPr lang="en-US" sz="1600" dirty="0" err="1" smtClean="0"/>
                        <a:t>Kode</a:t>
                      </a:r>
                      <a:r>
                        <a:rPr lang="en-US" sz="1600" dirty="0" smtClean="0"/>
                        <a:t> Huffman</a:t>
                      </a:r>
                      <a:endParaRPr lang="en-US" sz="1600" dirty="0"/>
                    </a:p>
                  </a:txBody>
                  <a:tcPr anchor="ctr"/>
                </a:tc>
                <a:tc>
                  <a:txBody>
                    <a:bodyPr/>
                    <a:lstStyle/>
                    <a:p>
                      <a:pPr algn="ctr"/>
                      <a:r>
                        <a:rPr lang="en-US" sz="1600" dirty="0" err="1" smtClean="0"/>
                        <a:t>Ukuran</a:t>
                      </a:r>
                      <a:endParaRPr lang="en-US" sz="1600" dirty="0"/>
                    </a:p>
                  </a:txBody>
                  <a:tcPr anchor="ctr"/>
                </a:tc>
                <a:tc>
                  <a:txBody>
                    <a:bodyPr/>
                    <a:lstStyle/>
                    <a:p>
                      <a:pPr algn="ctr"/>
                      <a:r>
                        <a:rPr lang="en-US" sz="1600" dirty="0" err="1" smtClean="0"/>
                        <a:t>Banyak</a:t>
                      </a:r>
                      <a:r>
                        <a:rPr lang="en-US" sz="1600" dirty="0" smtClean="0"/>
                        <a:t> Pixel</a:t>
                      </a:r>
                      <a:endParaRPr lang="en-US" sz="1600" dirty="0"/>
                    </a:p>
                  </a:txBody>
                  <a:tcPr anchor="ctr"/>
                </a:tc>
              </a:tr>
              <a:tr h="295958">
                <a:tc>
                  <a:txBody>
                    <a:bodyPr/>
                    <a:lstStyle/>
                    <a:p>
                      <a:pPr algn="ctr"/>
                      <a:r>
                        <a:rPr lang="id-ID" sz="1600" dirty="0" smtClean="0"/>
                        <a:t>0</a:t>
                      </a:r>
                      <a:endParaRPr lang="en-US" sz="1600" dirty="0"/>
                    </a:p>
                  </a:txBody>
                  <a:tcPr anchor="ctr"/>
                </a:tc>
                <a:tc>
                  <a:txBody>
                    <a:bodyPr/>
                    <a:lstStyle/>
                    <a:p>
                      <a:pPr algn="ctr"/>
                      <a:r>
                        <a:rPr lang="id-ID" sz="1600" dirty="0" smtClean="0"/>
                        <a:t>-</a:t>
                      </a:r>
                      <a:endParaRPr lang="en-US" sz="1600" dirty="0"/>
                    </a:p>
                  </a:txBody>
                  <a:tcPr anchor="ctr"/>
                </a:tc>
                <a:tc>
                  <a:txBody>
                    <a:bodyPr/>
                    <a:lstStyle/>
                    <a:p>
                      <a:pPr algn="ctr"/>
                      <a:r>
                        <a:rPr lang="id-ID" sz="1600" dirty="0" smtClean="0"/>
                        <a:t>-</a:t>
                      </a:r>
                      <a:endParaRPr lang="en-US" sz="1600" dirty="0"/>
                    </a:p>
                  </a:txBody>
                  <a:tcPr anchor="ctr"/>
                </a:tc>
                <a:tc>
                  <a:txBody>
                    <a:bodyPr/>
                    <a:lstStyle/>
                    <a:p>
                      <a:pPr algn="ctr"/>
                      <a:r>
                        <a:rPr lang="id-ID" sz="1600" dirty="0" smtClean="0"/>
                        <a:t>-</a:t>
                      </a:r>
                      <a:endParaRPr lang="en-US" sz="1600" dirty="0"/>
                    </a:p>
                  </a:txBody>
                  <a:tcPr anchor="ctr"/>
                </a:tc>
              </a:tr>
              <a:tr h="295958">
                <a:tc>
                  <a:txBody>
                    <a:bodyPr/>
                    <a:lstStyle/>
                    <a:p>
                      <a:pPr algn="ctr"/>
                      <a:r>
                        <a:rPr lang="en-US" sz="1600" dirty="0" smtClean="0"/>
                        <a:t>1</a:t>
                      </a:r>
                      <a:endParaRPr lang="en-US" sz="1600" dirty="0"/>
                    </a:p>
                  </a:txBody>
                  <a:tcPr anchor="ctr"/>
                </a:tc>
                <a:tc>
                  <a:txBody>
                    <a:bodyPr/>
                    <a:lstStyle/>
                    <a:p>
                      <a:pPr algn="ctr"/>
                      <a:r>
                        <a:rPr lang="en-US" sz="1600" dirty="0" smtClean="0"/>
                        <a:t>01</a:t>
                      </a:r>
                      <a:endParaRPr lang="en-US" sz="1600" dirty="0"/>
                    </a:p>
                  </a:txBody>
                  <a:tcPr anchor="ctr"/>
                </a:tc>
                <a:tc>
                  <a:txBody>
                    <a:bodyPr/>
                    <a:lstStyle/>
                    <a:p>
                      <a:pPr algn="ctr"/>
                      <a:r>
                        <a:rPr lang="en-US" sz="1600" dirty="0" smtClean="0"/>
                        <a:t>2 bit</a:t>
                      </a:r>
                      <a:endParaRPr lang="en-US" sz="1600" dirty="0"/>
                    </a:p>
                  </a:txBody>
                  <a:tcPr anchor="ctr"/>
                </a:tc>
                <a:tc>
                  <a:txBody>
                    <a:bodyPr/>
                    <a:lstStyle/>
                    <a:p>
                      <a:pPr algn="ctr"/>
                      <a:r>
                        <a:rPr lang="en-US" sz="1600" dirty="0" smtClean="0"/>
                        <a:t>6</a:t>
                      </a:r>
                      <a:endParaRPr lang="en-US" sz="1600" dirty="0"/>
                    </a:p>
                  </a:txBody>
                  <a:tcPr anchor="ctr"/>
                </a:tc>
              </a:tr>
              <a:tr h="295958">
                <a:tc>
                  <a:txBody>
                    <a:bodyPr/>
                    <a:lstStyle/>
                    <a:p>
                      <a:pPr algn="ctr"/>
                      <a:r>
                        <a:rPr lang="en-US" sz="1600" dirty="0" smtClean="0"/>
                        <a:t>2</a:t>
                      </a:r>
                      <a:endParaRPr lang="en-US" sz="1600" dirty="0"/>
                    </a:p>
                  </a:txBody>
                  <a:tcPr anchor="ctr"/>
                </a:tc>
                <a:tc>
                  <a:txBody>
                    <a:bodyPr/>
                    <a:lstStyle/>
                    <a:p>
                      <a:pPr algn="ctr"/>
                      <a:r>
                        <a:rPr lang="en-US" sz="1600" dirty="0" smtClean="0"/>
                        <a:t>10</a:t>
                      </a:r>
                      <a:endParaRPr lang="en-US" sz="1600" dirty="0"/>
                    </a:p>
                  </a:txBody>
                  <a:tcPr anchor="ctr"/>
                </a:tc>
                <a:tc>
                  <a:txBody>
                    <a:bodyPr/>
                    <a:lstStyle/>
                    <a:p>
                      <a:pPr algn="ctr"/>
                      <a:r>
                        <a:rPr lang="en-US" sz="1600" dirty="0" smtClean="0"/>
                        <a:t>2 bit</a:t>
                      </a:r>
                      <a:endParaRPr lang="en-US" sz="1600" dirty="0"/>
                    </a:p>
                  </a:txBody>
                  <a:tcPr anchor="ctr"/>
                </a:tc>
                <a:tc>
                  <a:txBody>
                    <a:bodyPr/>
                    <a:lstStyle/>
                    <a:p>
                      <a:pPr algn="ctr"/>
                      <a:r>
                        <a:rPr lang="en-US" sz="1600" dirty="0" smtClean="0"/>
                        <a:t>6</a:t>
                      </a:r>
                      <a:endParaRPr lang="en-US" sz="1600" dirty="0"/>
                    </a:p>
                  </a:txBody>
                  <a:tcPr anchor="ctr"/>
                </a:tc>
              </a:tr>
              <a:tr h="295958">
                <a:tc>
                  <a:txBody>
                    <a:bodyPr/>
                    <a:lstStyle/>
                    <a:p>
                      <a:pPr algn="ctr"/>
                      <a:r>
                        <a:rPr lang="en-US" sz="1600" dirty="0" smtClean="0"/>
                        <a:t>3</a:t>
                      </a:r>
                      <a:endParaRPr lang="en-US" sz="1600" dirty="0"/>
                    </a:p>
                  </a:txBody>
                  <a:tcPr anchor="ctr"/>
                </a:tc>
                <a:tc>
                  <a:txBody>
                    <a:bodyPr/>
                    <a:lstStyle/>
                    <a:p>
                      <a:pPr algn="ctr"/>
                      <a:r>
                        <a:rPr lang="en-US" sz="1600" dirty="0" smtClean="0"/>
                        <a:t>110</a:t>
                      </a:r>
                      <a:endParaRPr lang="en-US" sz="1600" dirty="0"/>
                    </a:p>
                  </a:txBody>
                  <a:tcPr anchor="ctr"/>
                </a:tc>
                <a:tc>
                  <a:txBody>
                    <a:bodyPr/>
                    <a:lstStyle/>
                    <a:p>
                      <a:pPr algn="ctr"/>
                      <a:r>
                        <a:rPr lang="en-US" sz="1600" dirty="0" smtClean="0"/>
                        <a:t>3 bit</a:t>
                      </a:r>
                      <a:endParaRPr lang="en-US" sz="1600" dirty="0"/>
                    </a:p>
                  </a:txBody>
                  <a:tcPr anchor="ctr"/>
                </a:tc>
                <a:tc>
                  <a:txBody>
                    <a:bodyPr/>
                    <a:lstStyle/>
                    <a:p>
                      <a:pPr algn="ctr"/>
                      <a:r>
                        <a:rPr lang="en-US" sz="1600" dirty="0" smtClean="0"/>
                        <a:t>4</a:t>
                      </a:r>
                      <a:endParaRPr lang="en-US" sz="1600" dirty="0"/>
                    </a:p>
                  </a:txBody>
                  <a:tcPr anchor="ctr"/>
                </a:tc>
              </a:tr>
              <a:tr h="295958">
                <a:tc>
                  <a:txBody>
                    <a:bodyPr/>
                    <a:lstStyle/>
                    <a:p>
                      <a:pPr algn="ctr"/>
                      <a:r>
                        <a:rPr lang="en-US" sz="1600" dirty="0" smtClean="0"/>
                        <a:t>4</a:t>
                      </a:r>
                      <a:endParaRPr lang="en-US" sz="1600" dirty="0"/>
                    </a:p>
                  </a:txBody>
                  <a:tcPr anchor="ctr"/>
                </a:tc>
                <a:tc>
                  <a:txBody>
                    <a:bodyPr/>
                    <a:lstStyle/>
                    <a:p>
                      <a:pPr algn="ctr"/>
                      <a:r>
                        <a:rPr lang="en-US" sz="1600" dirty="0" smtClean="0"/>
                        <a:t>1110</a:t>
                      </a:r>
                      <a:endParaRPr lang="en-US" sz="1600" dirty="0"/>
                    </a:p>
                  </a:txBody>
                  <a:tcPr anchor="ctr"/>
                </a:tc>
                <a:tc>
                  <a:txBody>
                    <a:bodyPr/>
                    <a:lstStyle/>
                    <a:p>
                      <a:pPr algn="ctr"/>
                      <a:r>
                        <a:rPr lang="en-US" sz="1600" dirty="0" smtClean="0"/>
                        <a:t>4 bit</a:t>
                      </a:r>
                      <a:endParaRPr lang="en-US" sz="1600" dirty="0"/>
                    </a:p>
                  </a:txBody>
                  <a:tcPr anchor="ctr"/>
                </a:tc>
                <a:tc>
                  <a:txBody>
                    <a:bodyPr/>
                    <a:lstStyle/>
                    <a:p>
                      <a:pPr algn="ctr"/>
                      <a:r>
                        <a:rPr lang="en-US" sz="1600" dirty="0" smtClean="0"/>
                        <a:t>1</a:t>
                      </a:r>
                      <a:endParaRPr lang="en-US" sz="1600" dirty="0"/>
                    </a:p>
                  </a:txBody>
                  <a:tcPr anchor="ctr"/>
                </a:tc>
              </a:tr>
              <a:tr h="295958">
                <a:tc>
                  <a:txBody>
                    <a:bodyPr/>
                    <a:lstStyle/>
                    <a:p>
                      <a:pPr algn="ctr"/>
                      <a:r>
                        <a:rPr lang="en-US" sz="1600" dirty="0" smtClean="0"/>
                        <a:t>5</a:t>
                      </a:r>
                      <a:endParaRPr lang="en-US" sz="1600" dirty="0"/>
                    </a:p>
                  </a:txBody>
                  <a:tcPr anchor="ctr"/>
                </a:tc>
                <a:tc>
                  <a:txBody>
                    <a:bodyPr/>
                    <a:lstStyle/>
                    <a:p>
                      <a:pPr algn="ctr"/>
                      <a:r>
                        <a:rPr lang="en-US" sz="1600" dirty="0" smtClean="0"/>
                        <a:t>1111</a:t>
                      </a:r>
                      <a:endParaRPr lang="en-US" sz="1600" dirty="0"/>
                    </a:p>
                  </a:txBody>
                  <a:tcPr anchor="ctr"/>
                </a:tc>
                <a:tc>
                  <a:txBody>
                    <a:bodyPr/>
                    <a:lstStyle/>
                    <a:p>
                      <a:pPr algn="ctr"/>
                      <a:r>
                        <a:rPr lang="en-US" sz="1600" dirty="0" smtClean="0"/>
                        <a:t>4</a:t>
                      </a:r>
                      <a:r>
                        <a:rPr lang="en-US" sz="1600" baseline="0" dirty="0" smtClean="0"/>
                        <a:t> bit</a:t>
                      </a:r>
                      <a:endParaRPr lang="en-US" sz="1600" dirty="0"/>
                    </a:p>
                  </a:txBody>
                  <a:tcPr anchor="ctr"/>
                </a:tc>
                <a:tc>
                  <a:txBody>
                    <a:bodyPr/>
                    <a:lstStyle/>
                    <a:p>
                      <a:pPr algn="ctr"/>
                      <a:r>
                        <a:rPr lang="en-US" sz="1600" dirty="0" smtClean="0"/>
                        <a:t>3</a:t>
                      </a:r>
                      <a:endParaRPr lang="en-US" sz="1600" dirty="0"/>
                    </a:p>
                  </a:txBody>
                  <a:tcPr anchor="ctr"/>
                </a:tc>
              </a:tr>
              <a:tr h="295958">
                <a:tc>
                  <a:txBody>
                    <a:bodyPr/>
                    <a:lstStyle/>
                    <a:p>
                      <a:pPr algn="ctr"/>
                      <a:r>
                        <a:rPr lang="en-US" sz="1600" dirty="0" smtClean="0"/>
                        <a:t>6</a:t>
                      </a:r>
                      <a:endParaRPr lang="en-US" sz="1600" dirty="0"/>
                    </a:p>
                  </a:txBody>
                  <a:tcPr anchor="ctr"/>
                </a:tc>
                <a:tc>
                  <a:txBody>
                    <a:bodyPr/>
                    <a:lstStyle/>
                    <a:p>
                      <a:pPr algn="ctr"/>
                      <a:r>
                        <a:rPr lang="en-US" sz="1600" dirty="0" smtClean="0"/>
                        <a:t>00</a:t>
                      </a:r>
                      <a:endParaRPr lang="en-US" sz="1600" dirty="0"/>
                    </a:p>
                  </a:txBody>
                  <a:tcPr anchor="ctr"/>
                </a:tc>
                <a:tc>
                  <a:txBody>
                    <a:bodyPr/>
                    <a:lstStyle/>
                    <a:p>
                      <a:pPr algn="ctr"/>
                      <a:r>
                        <a:rPr lang="en-US" sz="1600" dirty="0" smtClean="0"/>
                        <a:t>2 bit</a:t>
                      </a:r>
                      <a:endParaRPr lang="en-US" sz="1600" dirty="0"/>
                    </a:p>
                  </a:txBody>
                  <a:tcPr anchor="ctr"/>
                </a:tc>
                <a:tc>
                  <a:txBody>
                    <a:bodyPr/>
                    <a:lstStyle/>
                    <a:p>
                      <a:pPr algn="ctr"/>
                      <a:r>
                        <a:rPr lang="en-US" sz="1600" dirty="0" smtClean="0"/>
                        <a:t>5</a:t>
                      </a:r>
                      <a:endParaRPr lang="en-US" sz="1600" dirty="0"/>
                    </a:p>
                  </a:txBody>
                  <a:tcPr anchor="ctr"/>
                </a:tc>
              </a:tr>
              <a:tr h="295958">
                <a:tc>
                  <a:txBody>
                    <a:bodyPr/>
                    <a:lstStyle/>
                    <a:p>
                      <a:pPr algn="ctr"/>
                      <a:r>
                        <a:rPr lang="id-ID" sz="1600" dirty="0" smtClean="0"/>
                        <a:t>7</a:t>
                      </a:r>
                      <a:endParaRPr lang="en-US" sz="1600" dirty="0"/>
                    </a:p>
                  </a:txBody>
                  <a:tcPr anchor="ctr"/>
                </a:tc>
                <a:tc>
                  <a:txBody>
                    <a:bodyPr/>
                    <a:lstStyle/>
                    <a:p>
                      <a:pPr algn="ctr"/>
                      <a:r>
                        <a:rPr lang="id-ID" sz="1600" dirty="0" smtClean="0"/>
                        <a:t>-</a:t>
                      </a:r>
                      <a:endParaRPr lang="en-US" sz="1600" dirty="0"/>
                    </a:p>
                  </a:txBody>
                  <a:tcPr anchor="ctr"/>
                </a:tc>
                <a:tc>
                  <a:txBody>
                    <a:bodyPr/>
                    <a:lstStyle/>
                    <a:p>
                      <a:pPr algn="ctr"/>
                      <a:r>
                        <a:rPr lang="id-ID" sz="1600" dirty="0" smtClean="0"/>
                        <a:t>-</a:t>
                      </a:r>
                      <a:endParaRPr lang="en-US" sz="1600" dirty="0"/>
                    </a:p>
                  </a:txBody>
                  <a:tcPr anchor="ctr"/>
                </a:tc>
                <a:tc>
                  <a:txBody>
                    <a:bodyPr/>
                    <a:lstStyle/>
                    <a:p>
                      <a:pPr algn="ctr"/>
                      <a:r>
                        <a:rPr lang="id-ID" sz="1600" dirty="0" smtClean="0"/>
                        <a:t>-</a:t>
                      </a:r>
                      <a:endParaRPr lang="en-US" sz="1600" dirty="0"/>
                    </a:p>
                  </a:txBody>
                  <a:tcPr anchor="ctr"/>
                </a:tc>
              </a:tr>
            </a:tbl>
          </a:graphicData>
        </a:graphic>
      </p:graphicFrame>
      <p:sp>
        <p:nvSpPr>
          <p:cNvPr id="5" name="TextBox 4"/>
          <p:cNvSpPr txBox="1"/>
          <p:nvPr/>
        </p:nvSpPr>
        <p:spPr>
          <a:xfrm>
            <a:off x="857224" y="4355551"/>
            <a:ext cx="6642551" cy="1200329"/>
          </a:xfrm>
          <a:prstGeom prst="rect">
            <a:avLst/>
          </a:prstGeom>
          <a:noFill/>
        </p:spPr>
        <p:txBody>
          <a:bodyPr wrap="square" rtlCol="0">
            <a:spAutoFit/>
          </a:bodyPr>
          <a:lstStyle/>
          <a:p>
            <a:r>
              <a:rPr lang="en-US" dirty="0" err="1" smtClean="0"/>
              <a:t>Ukuran</a:t>
            </a:r>
            <a:r>
              <a:rPr lang="en-US" dirty="0" smtClean="0"/>
              <a:t> </a:t>
            </a:r>
            <a:r>
              <a:rPr lang="en-US" dirty="0" err="1" smtClean="0"/>
              <a:t>citra</a:t>
            </a:r>
            <a:r>
              <a:rPr lang="en-US" dirty="0" smtClean="0"/>
              <a:t> </a:t>
            </a:r>
            <a:r>
              <a:rPr lang="en-US" dirty="0" err="1" smtClean="0"/>
              <a:t>setelah</a:t>
            </a:r>
            <a:r>
              <a:rPr lang="en-US" dirty="0" smtClean="0"/>
              <a:t> </a:t>
            </a:r>
            <a:r>
              <a:rPr lang="en-US" dirty="0" err="1" smtClean="0"/>
              <a:t>dikompresi</a:t>
            </a:r>
            <a:endParaRPr lang="en-US" dirty="0"/>
          </a:p>
          <a:p>
            <a:r>
              <a:rPr lang="en-US" dirty="0" smtClean="0"/>
              <a:t>= (6 x 2 bit) + (6 x 2 bit) + (4 x 3 bit) + (1 x 4 bit) + (3 x 4 bit) + (5 x 2 bit) </a:t>
            </a:r>
          </a:p>
          <a:p>
            <a:r>
              <a:rPr lang="en-US" dirty="0" smtClean="0"/>
              <a:t>= 12 + 12 + 12 + 4 + 12 + 10</a:t>
            </a:r>
          </a:p>
          <a:p>
            <a:r>
              <a:rPr lang="en-US" dirty="0" smtClean="0"/>
              <a:t>= 62 bit</a:t>
            </a:r>
          </a:p>
        </p:txBody>
      </p:sp>
      <p:sp>
        <p:nvSpPr>
          <p:cNvPr id="6" name="TextBox 5"/>
          <p:cNvSpPr txBox="1"/>
          <p:nvPr/>
        </p:nvSpPr>
        <p:spPr>
          <a:xfrm>
            <a:off x="857224" y="3389399"/>
            <a:ext cx="3185652" cy="923330"/>
          </a:xfrm>
          <a:prstGeom prst="rect">
            <a:avLst/>
          </a:prstGeom>
          <a:noFill/>
        </p:spPr>
        <p:txBody>
          <a:bodyPr wrap="square" rtlCol="0">
            <a:spAutoFit/>
          </a:bodyPr>
          <a:lstStyle/>
          <a:p>
            <a:r>
              <a:rPr lang="en-US" dirty="0" err="1" smtClean="0"/>
              <a:t>Ukuran</a:t>
            </a:r>
            <a:r>
              <a:rPr lang="en-US" dirty="0" smtClean="0"/>
              <a:t> </a:t>
            </a:r>
            <a:r>
              <a:rPr lang="en-US" dirty="0" err="1" smtClean="0"/>
              <a:t>citra</a:t>
            </a:r>
            <a:r>
              <a:rPr lang="en-US" dirty="0" smtClean="0"/>
              <a:t> </a:t>
            </a:r>
            <a:r>
              <a:rPr lang="en-US" dirty="0" err="1" smtClean="0"/>
              <a:t>sebelum</a:t>
            </a:r>
            <a:r>
              <a:rPr lang="en-US" dirty="0" smtClean="0"/>
              <a:t> </a:t>
            </a:r>
            <a:r>
              <a:rPr lang="en-US" dirty="0" err="1" smtClean="0"/>
              <a:t>dikompresi</a:t>
            </a:r>
            <a:endParaRPr lang="en-US" dirty="0"/>
          </a:p>
          <a:p>
            <a:r>
              <a:rPr lang="en-US" dirty="0" smtClean="0"/>
              <a:t>= 25 x </a:t>
            </a:r>
            <a:r>
              <a:rPr lang="id-ID" dirty="0" smtClean="0"/>
              <a:t>3</a:t>
            </a:r>
            <a:r>
              <a:rPr lang="en-US" dirty="0" smtClean="0"/>
              <a:t> bit</a:t>
            </a:r>
          </a:p>
          <a:p>
            <a:r>
              <a:rPr lang="en-US" dirty="0" smtClean="0"/>
              <a:t>= </a:t>
            </a:r>
            <a:r>
              <a:rPr lang="id-ID" dirty="0" smtClean="0"/>
              <a:t>75</a:t>
            </a:r>
            <a:r>
              <a:rPr lang="en-US" dirty="0" smtClean="0"/>
              <a:t> bit</a:t>
            </a:r>
          </a:p>
        </p:txBody>
      </p:sp>
      <p:sp>
        <p:nvSpPr>
          <p:cNvPr id="7" name="TextBox 6"/>
          <p:cNvSpPr txBox="1"/>
          <p:nvPr/>
        </p:nvSpPr>
        <p:spPr>
          <a:xfrm>
            <a:off x="857224" y="5506066"/>
            <a:ext cx="6782671" cy="923330"/>
          </a:xfrm>
          <a:prstGeom prst="rect">
            <a:avLst/>
          </a:prstGeom>
          <a:noFill/>
        </p:spPr>
        <p:txBody>
          <a:bodyPr wrap="square" rtlCol="0">
            <a:spAutoFit/>
          </a:bodyPr>
          <a:lstStyle/>
          <a:p>
            <a:r>
              <a:rPr lang="en-US" dirty="0" err="1" smtClean="0"/>
              <a:t>Rasio</a:t>
            </a:r>
            <a:r>
              <a:rPr lang="en-US" dirty="0"/>
              <a:t>	</a:t>
            </a:r>
            <a:r>
              <a:rPr lang="en-US" dirty="0" smtClean="0"/>
              <a:t>= 100% - (</a:t>
            </a:r>
            <a:r>
              <a:rPr lang="en-US" dirty="0" err="1" smtClean="0"/>
              <a:t>ukuran</a:t>
            </a:r>
            <a:r>
              <a:rPr lang="en-US" dirty="0" smtClean="0"/>
              <a:t> </a:t>
            </a:r>
            <a:r>
              <a:rPr lang="en-US" dirty="0" err="1" smtClean="0"/>
              <a:t>citra</a:t>
            </a:r>
            <a:r>
              <a:rPr lang="en-US" dirty="0" smtClean="0"/>
              <a:t> </a:t>
            </a:r>
            <a:r>
              <a:rPr lang="en-US" dirty="0" err="1" smtClean="0"/>
              <a:t>hasil</a:t>
            </a:r>
            <a:r>
              <a:rPr lang="en-US" dirty="0" smtClean="0"/>
              <a:t> </a:t>
            </a:r>
            <a:r>
              <a:rPr lang="en-US" dirty="0" err="1" smtClean="0"/>
              <a:t>kompresi</a:t>
            </a:r>
            <a:r>
              <a:rPr lang="en-US" dirty="0" smtClean="0"/>
              <a:t>/</a:t>
            </a:r>
            <a:r>
              <a:rPr lang="en-US" dirty="0" err="1" smtClean="0"/>
              <a:t>ukuran</a:t>
            </a:r>
            <a:r>
              <a:rPr lang="en-US" dirty="0" smtClean="0"/>
              <a:t> </a:t>
            </a:r>
            <a:r>
              <a:rPr lang="en-US" dirty="0" err="1" smtClean="0"/>
              <a:t>citra</a:t>
            </a:r>
            <a:r>
              <a:rPr lang="en-US" dirty="0" smtClean="0"/>
              <a:t> </a:t>
            </a:r>
            <a:r>
              <a:rPr lang="en-US" dirty="0" err="1" smtClean="0"/>
              <a:t>asli</a:t>
            </a:r>
            <a:r>
              <a:rPr lang="en-US" dirty="0" smtClean="0"/>
              <a:t> x 100%) </a:t>
            </a:r>
          </a:p>
          <a:p>
            <a:r>
              <a:rPr lang="en-US" dirty="0" smtClean="0"/>
              <a:t>	= 100% - (62/</a:t>
            </a:r>
            <a:r>
              <a:rPr lang="id-ID" dirty="0" smtClean="0"/>
              <a:t>75</a:t>
            </a:r>
            <a:r>
              <a:rPr lang="en-US" dirty="0" smtClean="0"/>
              <a:t>x 100%)</a:t>
            </a:r>
          </a:p>
          <a:p>
            <a:r>
              <a:rPr lang="en-US" dirty="0"/>
              <a:t>	</a:t>
            </a:r>
            <a:r>
              <a:rPr lang="en-US" dirty="0" smtClean="0"/>
              <a:t>= </a:t>
            </a:r>
            <a:r>
              <a:rPr lang="id-ID" dirty="0" smtClean="0"/>
              <a:t>1</a:t>
            </a:r>
            <a:r>
              <a:rPr lang="en-US" dirty="0" smtClean="0"/>
              <a:t>8%</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00042"/>
            <a:ext cx="7858180" cy="857256"/>
          </a:xfrm>
        </p:spPr>
        <p:txBody>
          <a:bodyPr>
            <a:noAutofit/>
          </a:bodyPr>
          <a:lstStyle/>
          <a:p>
            <a:pPr algn="ctr"/>
            <a:r>
              <a:rPr lang="en-US" sz="3200" b="1" dirty="0" smtClean="0">
                <a:solidFill>
                  <a:schemeClr val="accent1"/>
                </a:solidFill>
                <a:latin typeface="Arial" pitchFamily="34" charset="0"/>
                <a:cs typeface="Arial" pitchFamily="34" charset="0"/>
              </a:rPr>
              <a:t>SPATIAL COMPRESSION </a:t>
            </a:r>
            <a:r>
              <a:rPr lang="en-US" sz="3200" b="1" dirty="0" err="1" smtClean="0">
                <a:solidFill>
                  <a:schemeClr val="accent1"/>
                </a:solidFill>
                <a:latin typeface="Arial" pitchFamily="34" charset="0"/>
                <a:cs typeface="Arial" pitchFamily="34" charset="0"/>
              </a:rPr>
              <a:t>Metode</a:t>
            </a:r>
            <a:r>
              <a:rPr lang="en-US" sz="3200" b="1" dirty="0" smtClean="0">
                <a:solidFill>
                  <a:schemeClr val="accent1"/>
                </a:solidFill>
                <a:latin typeface="Arial" pitchFamily="34" charset="0"/>
                <a:cs typeface="Arial" pitchFamily="34" charset="0"/>
              </a:rPr>
              <a:t> Run Length Encoding  </a:t>
            </a:r>
            <a:r>
              <a:rPr lang="id-ID" sz="3200" b="1" dirty="0" smtClean="0">
                <a:solidFill>
                  <a:schemeClr val="accent1"/>
                </a:solidFill>
                <a:latin typeface="Arial" pitchFamily="34" charset="0"/>
                <a:cs typeface="Arial" pitchFamily="34" charset="0"/>
              </a:rPr>
              <a:t>(</a:t>
            </a:r>
            <a:r>
              <a:rPr lang="en-US" sz="3200" b="1" dirty="0" smtClean="0">
                <a:solidFill>
                  <a:schemeClr val="accent1"/>
                </a:solidFill>
                <a:latin typeface="Arial" pitchFamily="34" charset="0"/>
                <a:cs typeface="Arial" pitchFamily="34" charset="0"/>
              </a:rPr>
              <a:t>RLE) </a:t>
            </a:r>
            <a:endParaRPr lang="id-ID" sz="3200" b="1" dirty="0">
              <a:solidFill>
                <a:schemeClr val="accent1"/>
              </a:solidFill>
              <a:latin typeface="Arial" pitchFamily="34" charset="0"/>
              <a:cs typeface="Arial" pitchFamily="34" charset="0"/>
            </a:endParaRPr>
          </a:p>
        </p:txBody>
      </p:sp>
      <p:sp>
        <p:nvSpPr>
          <p:cNvPr id="3" name="Content Placeholder 2"/>
          <p:cNvSpPr>
            <a:spLocks noGrp="1"/>
          </p:cNvSpPr>
          <p:nvPr>
            <p:ph sz="quarter" idx="1"/>
          </p:nvPr>
        </p:nvSpPr>
        <p:spPr/>
        <p:txBody>
          <a:bodyPr>
            <a:noAutofit/>
          </a:bodyPr>
          <a:lstStyle/>
          <a:p>
            <a:pPr algn="just"/>
            <a:r>
              <a:rPr lang="id-ID" sz="2000" dirty="0" smtClean="0">
                <a:latin typeface="Arial" pitchFamily="34" charset="0"/>
                <a:cs typeface="Arial" pitchFamily="34" charset="0"/>
              </a:rPr>
              <a:t>Cocok </a:t>
            </a:r>
            <a:r>
              <a:rPr lang="id-ID" sz="2000" dirty="0">
                <a:latin typeface="Arial" pitchFamily="34" charset="0"/>
                <a:cs typeface="Arial" pitchFamily="34" charset="0"/>
              </a:rPr>
              <a:t>digunakan untuk memampatkan citra </a:t>
            </a:r>
            <a:r>
              <a:rPr lang="id-ID" sz="2000" dirty="0" smtClean="0">
                <a:latin typeface="Arial" pitchFamily="34" charset="0"/>
                <a:cs typeface="Arial" pitchFamily="34" charset="0"/>
              </a:rPr>
              <a:t>yang </a:t>
            </a:r>
            <a:r>
              <a:rPr lang="id-ID" sz="2000" dirty="0">
                <a:latin typeface="Arial" pitchFamily="34" charset="0"/>
                <a:cs typeface="Arial" pitchFamily="34" charset="0"/>
              </a:rPr>
              <a:t>memiliki kelompok-kelompok piksel </a:t>
            </a:r>
            <a:r>
              <a:rPr lang="id-ID" sz="2000" dirty="0" smtClean="0">
                <a:latin typeface="Arial" pitchFamily="34" charset="0"/>
                <a:cs typeface="Arial" pitchFamily="34" charset="0"/>
              </a:rPr>
              <a:t>berderajat </a:t>
            </a:r>
            <a:r>
              <a:rPr lang="id-ID" sz="2000" dirty="0">
                <a:latin typeface="Arial" pitchFamily="34" charset="0"/>
                <a:cs typeface="Arial" pitchFamily="34" charset="0"/>
              </a:rPr>
              <a:t>keabuan yang </a:t>
            </a:r>
            <a:r>
              <a:rPr lang="id-ID" sz="2000" dirty="0" smtClean="0">
                <a:latin typeface="Arial" pitchFamily="34" charset="0"/>
                <a:cs typeface="Arial" pitchFamily="34" charset="0"/>
              </a:rPr>
              <a:t>sama. </a:t>
            </a:r>
            <a:endParaRPr lang="id-ID" sz="2000" dirty="0">
              <a:latin typeface="Arial" pitchFamily="34" charset="0"/>
              <a:cs typeface="Arial" pitchFamily="34" charset="0"/>
            </a:endParaRPr>
          </a:p>
          <a:p>
            <a:pPr algn="just"/>
            <a:r>
              <a:rPr lang="id-ID" sz="2000" dirty="0">
                <a:latin typeface="Arial" pitchFamily="34" charset="0"/>
                <a:cs typeface="Arial" pitchFamily="34" charset="0"/>
              </a:rPr>
              <a:t>Metode ini dilakukan dengan </a:t>
            </a:r>
            <a:r>
              <a:rPr lang="id-ID" sz="2000" dirty="0" smtClean="0">
                <a:latin typeface="Arial" pitchFamily="34" charset="0"/>
                <a:cs typeface="Arial" pitchFamily="34" charset="0"/>
              </a:rPr>
              <a:t>menyatakan </a:t>
            </a:r>
            <a:r>
              <a:rPr lang="id-ID" sz="2000" dirty="0">
                <a:latin typeface="Arial" pitchFamily="34" charset="0"/>
                <a:cs typeface="Arial" pitchFamily="34" charset="0"/>
              </a:rPr>
              <a:t>seluruh baris citra menjadi sebuah baris run, lalu </a:t>
            </a:r>
            <a:r>
              <a:rPr lang="id-ID" sz="2000" dirty="0" smtClean="0">
                <a:latin typeface="Arial" pitchFamily="34" charset="0"/>
                <a:cs typeface="Arial" pitchFamily="34" charset="0"/>
              </a:rPr>
              <a:t>menghitung </a:t>
            </a:r>
            <a:r>
              <a:rPr lang="id-ID" sz="2000" dirty="0">
                <a:latin typeface="Arial" pitchFamily="34" charset="0"/>
                <a:cs typeface="Arial" pitchFamily="34" charset="0"/>
              </a:rPr>
              <a:t>run – length untuk </a:t>
            </a:r>
            <a:r>
              <a:rPr lang="id-ID" sz="2000" dirty="0" smtClean="0">
                <a:latin typeface="Arial" pitchFamily="34" charset="0"/>
                <a:cs typeface="Arial" pitchFamily="34" charset="0"/>
              </a:rPr>
              <a:t>setiap derajat </a:t>
            </a:r>
            <a:r>
              <a:rPr lang="id-ID" sz="2000" dirty="0">
                <a:latin typeface="Arial" pitchFamily="34" charset="0"/>
                <a:cs typeface="Arial" pitchFamily="34" charset="0"/>
              </a:rPr>
              <a:t>keabuan yang berurutan </a:t>
            </a:r>
          </a:p>
          <a:p>
            <a:pPr algn="just"/>
            <a:r>
              <a:rPr lang="id-ID" sz="2000" dirty="0" smtClean="0">
                <a:latin typeface="Arial" pitchFamily="34" charset="0"/>
                <a:cs typeface="Arial" pitchFamily="34" charset="0"/>
              </a:rPr>
              <a:t>Contoh </a:t>
            </a:r>
            <a:r>
              <a:rPr lang="id-ID" sz="2000" dirty="0">
                <a:latin typeface="Arial" pitchFamily="34" charset="0"/>
                <a:cs typeface="Arial" pitchFamily="34" charset="0"/>
              </a:rPr>
              <a:t>sebuah citra sebagai berikut </a:t>
            </a:r>
            <a:r>
              <a:rPr lang="id-ID" sz="2000" dirty="0" smtClean="0">
                <a:latin typeface="Arial" pitchFamily="34" charset="0"/>
                <a:cs typeface="Arial" pitchFamily="34" charset="0"/>
              </a:rPr>
              <a:t>:</a:t>
            </a:r>
          </a:p>
          <a:p>
            <a:pPr algn="just"/>
            <a:endParaRPr lang="id-ID" sz="2000" dirty="0">
              <a:latin typeface="Arial" pitchFamily="34" charset="0"/>
              <a:cs typeface="Arial" pitchFamily="34" charset="0"/>
            </a:endParaRPr>
          </a:p>
          <a:p>
            <a:pPr algn="just"/>
            <a:endParaRPr lang="id-ID" sz="2000" dirty="0" smtClean="0">
              <a:latin typeface="Arial" pitchFamily="34" charset="0"/>
              <a:cs typeface="Arial" pitchFamily="34" charset="0"/>
            </a:endParaRPr>
          </a:p>
          <a:p>
            <a:pPr algn="just"/>
            <a:endParaRPr lang="id-ID" sz="2000" dirty="0">
              <a:latin typeface="Arial" pitchFamily="34" charset="0"/>
              <a:cs typeface="Arial" pitchFamily="34" charset="0"/>
            </a:endParaRPr>
          </a:p>
          <a:p>
            <a:pPr algn="just"/>
            <a:endParaRPr lang="id-ID" sz="2000" dirty="0" smtClean="0">
              <a:latin typeface="Arial" pitchFamily="34" charset="0"/>
              <a:cs typeface="Arial" pitchFamily="34" charset="0"/>
            </a:endParaRPr>
          </a:p>
          <a:p>
            <a:pPr algn="just"/>
            <a:endParaRPr lang="id-ID" sz="2000" dirty="0" smtClean="0">
              <a:latin typeface="Arial" pitchFamily="34" charset="0"/>
              <a:cs typeface="Arial" pitchFamily="34" charset="0"/>
            </a:endParaRPr>
          </a:p>
          <a:p>
            <a:pPr algn="just">
              <a:buNone/>
            </a:pPr>
            <a:endParaRPr lang="id-ID" sz="2000" dirty="0">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911525490"/>
              </p:ext>
            </p:extLst>
          </p:nvPr>
        </p:nvGraphicFramePr>
        <p:xfrm>
          <a:off x="1285852" y="3643314"/>
          <a:ext cx="2928960" cy="2428890"/>
        </p:xfrm>
        <a:graphic>
          <a:graphicData uri="http://schemas.openxmlformats.org/drawingml/2006/table">
            <a:tbl>
              <a:tblPr firstRow="1" bandRow="1">
                <a:tableStyleId>{5940675A-B579-460E-94D1-54222C63F5DA}</a:tableStyleId>
              </a:tblPr>
              <a:tblGrid>
                <a:gridCol w="585792"/>
                <a:gridCol w="585792"/>
                <a:gridCol w="585792"/>
                <a:gridCol w="585792"/>
                <a:gridCol w="585792"/>
              </a:tblGrid>
              <a:tr h="485778">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r>
              <a:tr h="485778">
                <a:tc>
                  <a:txBody>
                    <a:bodyPr/>
                    <a:lstStyle/>
                    <a:p>
                      <a:pPr algn="ctr"/>
                      <a:r>
                        <a:rPr lang="en-US" sz="1400" dirty="0" smtClean="0"/>
                        <a:t>3</a:t>
                      </a:r>
                      <a:endParaRPr lang="en-US" sz="1400" dirty="0"/>
                    </a:p>
                  </a:txBody>
                  <a:tcPr marL="68580" marR="68580" marT="34290" marB="34290" anchor="ctr"/>
                </a:tc>
                <a:tc>
                  <a:txBody>
                    <a:bodyPr/>
                    <a:lstStyle/>
                    <a:p>
                      <a:pPr algn="ctr"/>
                      <a:r>
                        <a:rPr lang="en-US" sz="1400" dirty="0" smtClean="0"/>
                        <a:t>3</a:t>
                      </a:r>
                      <a:endParaRPr lang="en-US" sz="1400" dirty="0"/>
                    </a:p>
                  </a:txBody>
                  <a:tcPr marL="68580" marR="68580" marT="34290" marB="34290" anchor="ctr"/>
                </a:tc>
                <a:tc>
                  <a:txBody>
                    <a:bodyPr/>
                    <a:lstStyle/>
                    <a:p>
                      <a:pPr algn="ctr"/>
                      <a:r>
                        <a:rPr lang="en-US" sz="1400" dirty="0" smtClean="0"/>
                        <a:t>4</a:t>
                      </a:r>
                      <a:endParaRPr lang="en-US" sz="1400" dirty="0"/>
                    </a:p>
                  </a:txBody>
                  <a:tcPr marL="68580" marR="68580" marT="34290" marB="34290" anchor="ctr"/>
                </a:tc>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2</a:t>
                      </a:r>
                      <a:endParaRPr lang="en-US" sz="1400" dirty="0"/>
                    </a:p>
                  </a:txBody>
                  <a:tcPr marL="68580" marR="68580" marT="34290" marB="34290" anchor="ctr"/>
                </a:tc>
              </a:tr>
              <a:tr h="485778">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5</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c>
                  <a:txBody>
                    <a:bodyPr/>
                    <a:lstStyle/>
                    <a:p>
                      <a:pPr algn="ctr"/>
                      <a:r>
                        <a:rPr lang="en-US" sz="1400" dirty="0" smtClean="0"/>
                        <a:t>1</a:t>
                      </a:r>
                      <a:endParaRPr lang="en-US" sz="1400" dirty="0"/>
                    </a:p>
                  </a:txBody>
                  <a:tcPr marL="68580" marR="68580" marT="34290" marB="34290" anchor="ctr"/>
                </a:tc>
              </a:tr>
              <a:tr h="485778">
                <a:tc>
                  <a:txBody>
                    <a:bodyPr/>
                    <a:lstStyle/>
                    <a:p>
                      <a:pPr algn="ctr"/>
                      <a:r>
                        <a:rPr lang="en-US" sz="1400" dirty="0" smtClean="0"/>
                        <a:t>6</a:t>
                      </a:r>
                      <a:endParaRPr lang="en-US" sz="1400" dirty="0"/>
                    </a:p>
                  </a:txBody>
                  <a:tcPr marL="68580" marR="68580" marT="34290" marB="34290" anchor="ctr"/>
                </a:tc>
                <a:tc>
                  <a:txBody>
                    <a:bodyPr/>
                    <a:lstStyle/>
                    <a:p>
                      <a:pPr algn="ctr"/>
                      <a:r>
                        <a:rPr lang="en-US" sz="1400" dirty="0" smtClean="0"/>
                        <a:t>6</a:t>
                      </a:r>
                      <a:endParaRPr lang="en-US" sz="1400" dirty="0"/>
                    </a:p>
                  </a:txBody>
                  <a:tcPr marL="68580" marR="68580" marT="34290" marB="34290" anchor="ctr"/>
                </a:tc>
                <a:tc>
                  <a:txBody>
                    <a:bodyPr/>
                    <a:lstStyle/>
                    <a:p>
                      <a:pPr algn="ctr"/>
                      <a:r>
                        <a:rPr lang="en-US" sz="1400" dirty="0" smtClean="0"/>
                        <a:t>6</a:t>
                      </a:r>
                      <a:endParaRPr lang="en-US" sz="1400" dirty="0"/>
                    </a:p>
                  </a:txBody>
                  <a:tcPr marL="68580" marR="68580" marT="34290" marB="34290" anchor="ctr"/>
                </a:tc>
                <a:tc>
                  <a:txBody>
                    <a:bodyPr/>
                    <a:lstStyle/>
                    <a:p>
                      <a:pPr algn="ctr"/>
                      <a:r>
                        <a:rPr lang="en-US" sz="1400" dirty="0" smtClean="0"/>
                        <a:t>6</a:t>
                      </a:r>
                      <a:endParaRPr lang="en-US" sz="1400" dirty="0"/>
                    </a:p>
                  </a:txBody>
                  <a:tcPr marL="68580" marR="68580" marT="34290" marB="34290" anchor="ctr"/>
                </a:tc>
                <a:tc>
                  <a:txBody>
                    <a:bodyPr/>
                    <a:lstStyle/>
                    <a:p>
                      <a:pPr algn="ctr"/>
                      <a:r>
                        <a:rPr lang="en-US" sz="1400" dirty="0" smtClean="0"/>
                        <a:t>6</a:t>
                      </a:r>
                      <a:endParaRPr lang="en-US" sz="1400" dirty="0"/>
                    </a:p>
                  </a:txBody>
                  <a:tcPr marL="68580" marR="68580" marT="34290" marB="34290" anchor="ctr"/>
                </a:tc>
              </a:tr>
              <a:tr h="485778">
                <a:tc>
                  <a:txBody>
                    <a:bodyPr/>
                    <a:lstStyle/>
                    <a:p>
                      <a:pPr algn="ctr"/>
                      <a:r>
                        <a:rPr lang="en-US" sz="1400" dirty="0" smtClean="0"/>
                        <a:t>2</a:t>
                      </a:r>
                      <a:endParaRPr lang="en-US" sz="1400" dirty="0"/>
                    </a:p>
                  </a:txBody>
                  <a:tcPr marL="68580" marR="68580" marT="34290" marB="34290" anchor="ctr"/>
                </a:tc>
                <a:tc>
                  <a:txBody>
                    <a:bodyPr/>
                    <a:lstStyle/>
                    <a:p>
                      <a:pPr algn="ctr"/>
                      <a:r>
                        <a:rPr lang="en-US" sz="1400" dirty="0" smtClean="0"/>
                        <a:t>3</a:t>
                      </a:r>
                      <a:endParaRPr lang="en-US" sz="1400" dirty="0"/>
                    </a:p>
                  </a:txBody>
                  <a:tcPr marL="68580" marR="68580" marT="34290" marB="34290" anchor="ctr"/>
                </a:tc>
                <a:tc>
                  <a:txBody>
                    <a:bodyPr/>
                    <a:lstStyle/>
                    <a:p>
                      <a:pPr algn="ctr"/>
                      <a:r>
                        <a:rPr lang="en-US" sz="1400" dirty="0" smtClean="0"/>
                        <a:t>3</a:t>
                      </a:r>
                      <a:endParaRPr lang="en-US" sz="1400" dirty="0"/>
                    </a:p>
                  </a:txBody>
                  <a:tcPr marL="68580" marR="68580" marT="34290" marB="34290" anchor="ctr"/>
                </a:tc>
                <a:tc>
                  <a:txBody>
                    <a:bodyPr/>
                    <a:lstStyle/>
                    <a:p>
                      <a:pPr algn="ctr"/>
                      <a:r>
                        <a:rPr lang="en-US" sz="1400" dirty="0" smtClean="0"/>
                        <a:t>5</a:t>
                      </a:r>
                      <a:endParaRPr lang="en-US" sz="1400" dirty="0"/>
                    </a:p>
                  </a:txBody>
                  <a:tcPr marL="68580" marR="68580" marT="34290" marB="34290" anchor="ctr"/>
                </a:tc>
                <a:tc>
                  <a:txBody>
                    <a:bodyPr/>
                    <a:lstStyle/>
                    <a:p>
                      <a:pPr algn="ctr"/>
                      <a:r>
                        <a:rPr lang="en-US" sz="1400" dirty="0" smtClean="0"/>
                        <a:t>5</a:t>
                      </a:r>
                      <a:endParaRPr lang="en-US" sz="1400" dirty="0"/>
                    </a:p>
                  </a:txBody>
                  <a:tcPr marL="68580" marR="68580" marT="34290" marB="3429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2910" y="428604"/>
            <a:ext cx="7929618" cy="4643470"/>
          </a:xfrm>
        </p:spPr>
        <p:txBody>
          <a:bodyPr>
            <a:normAutofit/>
          </a:bodyPr>
          <a:lstStyle/>
          <a:p>
            <a:pPr>
              <a:buFont typeface="Wingdings" pitchFamily="2" charset="2"/>
              <a:buChar char="ü"/>
            </a:pPr>
            <a:r>
              <a:rPr lang="id-ID" sz="2000" dirty="0" smtClean="0">
                <a:latin typeface="Arial" pitchFamily="34" charset="0"/>
                <a:cs typeface="Arial" pitchFamily="34" charset="0"/>
              </a:rPr>
              <a:t>Dinyatakan dalam barisan derajat keabuan :</a:t>
            </a:r>
          </a:p>
          <a:p>
            <a:pPr>
              <a:buNone/>
            </a:pPr>
            <a:r>
              <a:rPr lang="id-ID" sz="2000" dirty="0" smtClean="0">
                <a:latin typeface="Arial" pitchFamily="34" charset="0"/>
                <a:cs typeface="Arial" pitchFamily="34" charset="0"/>
              </a:rPr>
              <a:t>    2 1 1 1 1 3 3 4 2 2 2 2 5 1 1 6 6 6 6 6 2 3 3 5 5 </a:t>
            </a:r>
            <a:r>
              <a:rPr lang="id-ID" sz="2000" dirty="0" smtClean="0">
                <a:latin typeface="Arial" pitchFamily="34" charset="0"/>
                <a:cs typeface="Arial" pitchFamily="34" charset="0"/>
                <a:sym typeface="Wingdings" pitchFamily="2" charset="2"/>
              </a:rPr>
              <a:t> ada 25 bit</a:t>
            </a:r>
          </a:p>
          <a:p>
            <a:pPr>
              <a:buFont typeface="Wingdings" pitchFamily="2" charset="2"/>
              <a:buChar char="ü"/>
            </a:pPr>
            <a:r>
              <a:rPr lang="id-ID" sz="2000" dirty="0" smtClean="0">
                <a:latin typeface="Arial" pitchFamily="34" charset="0"/>
                <a:cs typeface="Arial" pitchFamily="34" charset="0"/>
              </a:rPr>
              <a:t>Hitung run-length untuk setiap derajat keabuan yang berurutan  yaitu hitung jumlah kemunculan datanya</a:t>
            </a:r>
          </a:p>
          <a:p>
            <a:pPr>
              <a:buNone/>
            </a:pPr>
            <a:r>
              <a:rPr lang="id-ID" sz="2000" dirty="0" smtClean="0">
                <a:latin typeface="Arial" pitchFamily="34" charset="0"/>
                <a:cs typeface="Arial" pitchFamily="34" charset="0"/>
              </a:rPr>
              <a:t>	(2,1) (1,4) (3,2) (4,1) (2,4) (5,1) (1,2) (6,5) (2,1) (3,2) (5,2)</a:t>
            </a:r>
          </a:p>
          <a:p>
            <a:pPr>
              <a:buFont typeface="Wingdings" pitchFamily="2" charset="2"/>
              <a:buChar char="ü"/>
            </a:pPr>
            <a:r>
              <a:rPr lang="id-ID" sz="2000" dirty="0" smtClean="0">
                <a:latin typeface="Arial" pitchFamily="34" charset="0"/>
                <a:cs typeface="Arial" pitchFamily="34" charset="0"/>
              </a:rPr>
              <a:t>Hasil pengkodean  </a:t>
            </a:r>
          </a:p>
          <a:p>
            <a:pPr>
              <a:buNone/>
            </a:pPr>
            <a:r>
              <a:rPr lang="id-ID" sz="2000" dirty="0" smtClean="0">
                <a:latin typeface="Arial" pitchFamily="34" charset="0"/>
                <a:cs typeface="Arial" pitchFamily="34" charset="0"/>
              </a:rPr>
              <a:t>	 2 1 1 4 3 2 4 1 2 4 5 1 1 2 6 5 2 1 3 2 5 2 </a:t>
            </a:r>
            <a:r>
              <a:rPr lang="id-ID" sz="2000" dirty="0" smtClean="0">
                <a:latin typeface="Arial" pitchFamily="34" charset="0"/>
                <a:cs typeface="Arial" pitchFamily="34" charset="0"/>
                <a:sym typeface="Wingdings" pitchFamily="2" charset="2"/>
              </a:rPr>
              <a:t> ada 22 nilai, </a:t>
            </a:r>
          </a:p>
          <a:p>
            <a:pPr>
              <a:buNone/>
            </a:pPr>
            <a:r>
              <a:rPr lang="id-ID" sz="2000" dirty="0" smtClean="0">
                <a:latin typeface="Arial" pitchFamily="34" charset="0"/>
                <a:cs typeface="Arial" pitchFamily="34" charset="0"/>
                <a:sym typeface="Wingdings" pitchFamily="2" charset="2"/>
              </a:rPr>
              <a:t>	Jadi berkurang 3 nilai</a:t>
            </a:r>
          </a:p>
          <a:p>
            <a:r>
              <a:rPr lang="id-ID" sz="2000" dirty="0" smtClean="0">
                <a:latin typeface="Arial" pitchFamily="34" charset="0"/>
                <a:cs typeface="Arial" pitchFamily="34" charset="0"/>
              </a:rPr>
              <a:t>Metode RLE dapat dikombinasikan dengan metode Huffman untuk meningkatkan ratio kompresi. Mula-mula lakukan kompresi RLE lalu hasilnya dimampatkan lagi dengan Huffman.</a:t>
            </a:r>
          </a:p>
          <a:p>
            <a:pPr>
              <a:buNone/>
            </a:pPr>
            <a:endParaRPr lang="id-ID" sz="2000" dirty="0" smtClean="0">
              <a:latin typeface="Arial" pitchFamily="34" charset="0"/>
              <a:cs typeface="Arial" pitchFamily="34" charset="0"/>
            </a:endParaRPr>
          </a:p>
          <a:p>
            <a:pPr>
              <a:buNone/>
            </a:pPr>
            <a:endParaRPr lang="id-ID" sz="2000"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Rectangle 354"/>
          <p:cNvSpPr/>
          <p:nvPr/>
        </p:nvSpPr>
        <p:spPr>
          <a:xfrm>
            <a:off x="3511536" y="135729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4</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0.1</a:t>
            </a:r>
            <a:r>
              <a:rPr lang="id-ID" sz="1400" dirty="0" smtClean="0">
                <a:solidFill>
                  <a:sysClr val="windowText" lastClr="000000"/>
                </a:solidFill>
              </a:rPr>
              <a:t>3</a:t>
            </a:r>
            <a:endParaRPr lang="en-US" sz="1400" dirty="0">
              <a:solidFill>
                <a:sysClr val="windowText" lastClr="000000"/>
              </a:solidFill>
            </a:endParaRPr>
          </a:p>
        </p:txBody>
      </p:sp>
      <p:sp>
        <p:nvSpPr>
          <p:cNvPr id="356" name="Rectangle 355"/>
          <p:cNvSpPr/>
          <p:nvPr/>
        </p:nvSpPr>
        <p:spPr>
          <a:xfrm>
            <a:off x="4451336" y="135729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3</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16</a:t>
            </a:r>
            <a:endParaRPr lang="en-US" sz="1400" dirty="0">
              <a:solidFill>
                <a:sysClr val="windowText" lastClr="000000"/>
              </a:solidFill>
            </a:endParaRPr>
          </a:p>
        </p:txBody>
      </p:sp>
      <p:sp>
        <p:nvSpPr>
          <p:cNvPr id="357" name="Rectangle 356"/>
          <p:cNvSpPr/>
          <p:nvPr/>
        </p:nvSpPr>
        <p:spPr>
          <a:xfrm>
            <a:off x="5391136" y="135729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1</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24</a:t>
            </a:r>
            <a:endParaRPr lang="en-US" sz="1400" dirty="0">
              <a:solidFill>
                <a:sysClr val="windowText" lastClr="000000"/>
              </a:solidFill>
            </a:endParaRPr>
          </a:p>
        </p:txBody>
      </p:sp>
      <p:sp>
        <p:nvSpPr>
          <p:cNvPr id="358" name="Rectangle 357"/>
          <p:cNvSpPr/>
          <p:nvPr/>
        </p:nvSpPr>
        <p:spPr>
          <a:xfrm>
            <a:off x="6330936" y="135729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a:t>
            </a:r>
            <a:r>
              <a:rPr lang="en-US" sz="1400" dirty="0" smtClean="0">
                <a:solidFill>
                  <a:sysClr val="windowText" lastClr="000000"/>
                </a:solidFill>
              </a:rPr>
              <a:t>0.</a:t>
            </a:r>
            <a:r>
              <a:rPr lang="id-ID" sz="1400" dirty="0" smtClean="0">
                <a:solidFill>
                  <a:sysClr val="windowText" lastClr="000000"/>
                </a:solidFill>
              </a:rPr>
              <a:t>24</a:t>
            </a:r>
            <a:endParaRPr lang="en-US" sz="1400" dirty="0">
              <a:solidFill>
                <a:sysClr val="windowText" lastClr="000000"/>
              </a:solidFill>
            </a:endParaRPr>
          </a:p>
        </p:txBody>
      </p:sp>
      <p:sp>
        <p:nvSpPr>
          <p:cNvPr id="359" name="Rectangle 358"/>
          <p:cNvSpPr/>
          <p:nvPr/>
        </p:nvSpPr>
        <p:spPr>
          <a:xfrm>
            <a:off x="3592518" y="340525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6</a:t>
            </a:r>
            <a:r>
              <a:rPr lang="en-US" sz="1400" dirty="0" smtClean="0">
                <a:solidFill>
                  <a:sysClr val="windowText" lastClr="000000"/>
                </a:solidFill>
              </a:rPr>
              <a:t> </a:t>
            </a:r>
            <a:r>
              <a:rPr lang="en-US" sz="1400" dirty="0">
                <a:solidFill>
                  <a:sysClr val="windowText" lastClr="000000"/>
                </a:solidFill>
              </a:rPr>
              <a:t>: 0.04</a:t>
            </a:r>
          </a:p>
        </p:txBody>
      </p:sp>
      <p:sp>
        <p:nvSpPr>
          <p:cNvPr id="360" name="Rectangle 359"/>
          <p:cNvSpPr/>
          <p:nvPr/>
        </p:nvSpPr>
        <p:spPr>
          <a:xfrm>
            <a:off x="4532318" y="340525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3 </a:t>
            </a:r>
            <a:r>
              <a:rPr lang="en-US" sz="1400" dirty="0" smtClean="0">
                <a:solidFill>
                  <a:sysClr val="windowText" lastClr="000000"/>
                </a:solidFill>
              </a:rPr>
              <a:t>: 0.</a:t>
            </a:r>
            <a:r>
              <a:rPr lang="id-ID" sz="1400" dirty="0" smtClean="0">
                <a:solidFill>
                  <a:sysClr val="windowText" lastClr="000000"/>
                </a:solidFill>
              </a:rPr>
              <a:t>09</a:t>
            </a:r>
            <a:endParaRPr lang="en-US" sz="1400" dirty="0">
              <a:solidFill>
                <a:sysClr val="windowText" lastClr="000000"/>
              </a:solidFill>
            </a:endParaRPr>
          </a:p>
        </p:txBody>
      </p:sp>
      <p:sp>
        <p:nvSpPr>
          <p:cNvPr id="361" name="Rectangle 360"/>
          <p:cNvSpPr/>
          <p:nvPr/>
        </p:nvSpPr>
        <p:spPr>
          <a:xfrm>
            <a:off x="2603492" y="259873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5 </a:t>
            </a:r>
            <a:r>
              <a:rPr lang="en-US" sz="1400" dirty="0" smtClean="0">
                <a:solidFill>
                  <a:sysClr val="windowText" lastClr="000000"/>
                </a:solidFill>
              </a:rPr>
              <a:t>: 0.1</a:t>
            </a:r>
            <a:r>
              <a:rPr lang="id-ID" sz="1400" dirty="0" smtClean="0">
                <a:solidFill>
                  <a:sysClr val="windowText" lastClr="000000"/>
                </a:solidFill>
              </a:rPr>
              <a:t>3</a:t>
            </a:r>
            <a:endParaRPr lang="en-US" sz="1400" dirty="0">
              <a:solidFill>
                <a:sysClr val="windowText" lastClr="000000"/>
              </a:solidFill>
            </a:endParaRPr>
          </a:p>
        </p:txBody>
      </p:sp>
      <p:sp>
        <p:nvSpPr>
          <p:cNvPr id="362" name="Rectangle 361"/>
          <p:cNvSpPr/>
          <p:nvPr/>
        </p:nvSpPr>
        <p:spPr>
          <a:xfrm>
            <a:off x="1660217" y="2619107"/>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4</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13</a:t>
            </a:r>
            <a:endParaRPr lang="en-US" sz="1400" dirty="0">
              <a:solidFill>
                <a:sysClr val="windowText" lastClr="000000"/>
              </a:solidFill>
            </a:endParaRPr>
          </a:p>
        </p:txBody>
      </p:sp>
      <p:sp>
        <p:nvSpPr>
          <p:cNvPr id="363" name="Rectangle 362"/>
          <p:cNvSpPr/>
          <p:nvPr/>
        </p:nvSpPr>
        <p:spPr>
          <a:xfrm>
            <a:off x="5391136" y="264579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1 : </a:t>
            </a:r>
            <a:r>
              <a:rPr lang="en-US" sz="1400" dirty="0" smtClean="0">
                <a:solidFill>
                  <a:sysClr val="windowText" lastClr="000000"/>
                </a:solidFill>
              </a:rPr>
              <a:t>0.2</a:t>
            </a:r>
            <a:r>
              <a:rPr lang="id-ID" sz="1400" dirty="0" smtClean="0">
                <a:solidFill>
                  <a:sysClr val="windowText" lastClr="000000"/>
                </a:solidFill>
              </a:rPr>
              <a:t>7</a:t>
            </a:r>
            <a:endParaRPr lang="en-US" sz="1400" dirty="0">
              <a:solidFill>
                <a:sysClr val="windowText" lastClr="000000"/>
              </a:solidFill>
            </a:endParaRPr>
          </a:p>
        </p:txBody>
      </p:sp>
      <p:sp>
        <p:nvSpPr>
          <p:cNvPr id="364" name="Rectangle 363"/>
          <p:cNvSpPr/>
          <p:nvPr/>
        </p:nvSpPr>
        <p:spPr>
          <a:xfrm>
            <a:off x="6330936" y="264579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a:t>
            </a:r>
            <a:r>
              <a:rPr lang="en-US" sz="1400" dirty="0" smtClean="0">
                <a:solidFill>
                  <a:sysClr val="windowText" lastClr="000000"/>
                </a:solidFill>
              </a:rPr>
              <a:t>0.</a:t>
            </a:r>
            <a:r>
              <a:rPr lang="id-ID" sz="1400" dirty="0" smtClean="0">
                <a:solidFill>
                  <a:sysClr val="windowText" lastClr="000000"/>
                </a:solidFill>
              </a:rPr>
              <a:t>31</a:t>
            </a:r>
            <a:endParaRPr lang="en-US" sz="1400" dirty="0">
              <a:solidFill>
                <a:sysClr val="windowText" lastClr="000000"/>
              </a:solidFill>
            </a:endParaRPr>
          </a:p>
        </p:txBody>
      </p:sp>
      <p:sp>
        <p:nvSpPr>
          <p:cNvPr id="365" name="Oval 364"/>
          <p:cNvSpPr/>
          <p:nvPr/>
        </p:nvSpPr>
        <p:spPr>
          <a:xfrm>
            <a:off x="3580840" y="2500306"/>
            <a:ext cx="1776978" cy="523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63</a:t>
            </a:r>
            <a:r>
              <a:rPr lang="en-US" sz="1400" dirty="0" smtClean="0">
                <a:solidFill>
                  <a:schemeClr val="tx1"/>
                </a:solidFill>
              </a:rPr>
              <a:t>: 0.1</a:t>
            </a:r>
            <a:r>
              <a:rPr lang="id-ID" sz="1400" dirty="0" smtClean="0">
                <a:solidFill>
                  <a:schemeClr val="tx1"/>
                </a:solidFill>
              </a:rPr>
              <a:t>3</a:t>
            </a:r>
            <a:endParaRPr lang="en-US" sz="1400" dirty="0">
              <a:solidFill>
                <a:schemeClr val="tx1"/>
              </a:solidFill>
            </a:endParaRPr>
          </a:p>
        </p:txBody>
      </p:sp>
      <p:cxnSp>
        <p:nvCxnSpPr>
          <p:cNvPr id="366" name="Straight Arrow Connector 365"/>
          <p:cNvCxnSpPr>
            <a:stCxn id="365" idx="4"/>
            <a:endCxn id="359" idx="0"/>
          </p:cNvCxnSpPr>
          <p:nvPr/>
        </p:nvCxnSpPr>
        <p:spPr>
          <a:xfrm rot="5400000">
            <a:off x="4046799" y="2982726"/>
            <a:ext cx="381000" cy="464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65" idx="4"/>
            <a:endCxn id="360" idx="0"/>
          </p:cNvCxnSpPr>
          <p:nvPr/>
        </p:nvCxnSpPr>
        <p:spPr>
          <a:xfrm rot="16200000" flipH="1">
            <a:off x="4516698" y="2976886"/>
            <a:ext cx="381000" cy="4757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8" name="Rectangle 367"/>
          <p:cNvSpPr/>
          <p:nvPr/>
        </p:nvSpPr>
        <p:spPr>
          <a:xfrm>
            <a:off x="3306766" y="577850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6</a:t>
            </a:r>
            <a:r>
              <a:rPr lang="en-US" sz="1400" dirty="0" smtClean="0">
                <a:solidFill>
                  <a:sysClr val="windowText" lastClr="000000"/>
                </a:solidFill>
              </a:rPr>
              <a:t> </a:t>
            </a:r>
            <a:r>
              <a:rPr lang="en-US" sz="1400" dirty="0">
                <a:solidFill>
                  <a:sysClr val="windowText" lastClr="000000"/>
                </a:solidFill>
              </a:rPr>
              <a:t>: 0.04</a:t>
            </a:r>
          </a:p>
        </p:txBody>
      </p:sp>
      <p:sp>
        <p:nvSpPr>
          <p:cNvPr id="369" name="Rectangle 368"/>
          <p:cNvSpPr/>
          <p:nvPr/>
        </p:nvSpPr>
        <p:spPr>
          <a:xfrm>
            <a:off x="4246566" y="577850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3</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09</a:t>
            </a:r>
            <a:endParaRPr lang="en-US" sz="1400" dirty="0">
              <a:solidFill>
                <a:sysClr val="windowText" lastClr="000000"/>
              </a:solidFill>
            </a:endParaRPr>
          </a:p>
        </p:txBody>
      </p:sp>
      <p:sp>
        <p:nvSpPr>
          <p:cNvPr id="370" name="Rectangle 369"/>
          <p:cNvSpPr/>
          <p:nvPr/>
        </p:nvSpPr>
        <p:spPr>
          <a:xfrm>
            <a:off x="2366966" y="489585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5</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0.1</a:t>
            </a:r>
            <a:r>
              <a:rPr lang="id-ID" sz="1400" dirty="0" smtClean="0">
                <a:solidFill>
                  <a:sysClr val="windowText" lastClr="000000"/>
                </a:solidFill>
              </a:rPr>
              <a:t>3</a:t>
            </a:r>
            <a:endParaRPr lang="en-US" sz="1400" dirty="0">
              <a:solidFill>
                <a:sysClr val="windowText" lastClr="000000"/>
              </a:solidFill>
            </a:endParaRPr>
          </a:p>
        </p:txBody>
      </p:sp>
      <p:sp>
        <p:nvSpPr>
          <p:cNvPr id="371" name="Rectangle 370"/>
          <p:cNvSpPr/>
          <p:nvPr/>
        </p:nvSpPr>
        <p:spPr>
          <a:xfrm>
            <a:off x="1631936" y="4110026"/>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4</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13</a:t>
            </a:r>
            <a:endParaRPr lang="en-US" sz="1400" dirty="0">
              <a:solidFill>
                <a:sysClr val="windowText" lastClr="000000"/>
              </a:solidFill>
            </a:endParaRPr>
          </a:p>
        </p:txBody>
      </p:sp>
      <p:sp>
        <p:nvSpPr>
          <p:cNvPr id="372" name="Rectangle 371"/>
          <p:cNvSpPr/>
          <p:nvPr/>
        </p:nvSpPr>
        <p:spPr>
          <a:xfrm>
            <a:off x="5418150" y="4143380"/>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1 : </a:t>
            </a:r>
            <a:r>
              <a:rPr lang="en-US" sz="1400" dirty="0" smtClean="0">
                <a:solidFill>
                  <a:sysClr val="windowText" lastClr="000000"/>
                </a:solidFill>
              </a:rPr>
              <a:t>0.2</a:t>
            </a:r>
            <a:r>
              <a:rPr lang="id-ID" sz="1400" dirty="0" smtClean="0">
                <a:solidFill>
                  <a:sysClr val="windowText" lastClr="000000"/>
                </a:solidFill>
              </a:rPr>
              <a:t>7</a:t>
            </a:r>
            <a:endParaRPr lang="en-US" sz="1400" dirty="0">
              <a:solidFill>
                <a:sysClr val="windowText" lastClr="000000"/>
              </a:solidFill>
            </a:endParaRPr>
          </a:p>
        </p:txBody>
      </p:sp>
      <p:sp>
        <p:nvSpPr>
          <p:cNvPr id="373" name="Rectangle 372"/>
          <p:cNvSpPr/>
          <p:nvPr/>
        </p:nvSpPr>
        <p:spPr>
          <a:xfrm>
            <a:off x="6357950" y="4143380"/>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2 : </a:t>
            </a:r>
            <a:r>
              <a:rPr lang="en-US" sz="1400" dirty="0" smtClean="0">
                <a:solidFill>
                  <a:sysClr val="windowText" lastClr="000000"/>
                </a:solidFill>
              </a:rPr>
              <a:t>0.</a:t>
            </a:r>
            <a:r>
              <a:rPr lang="id-ID" sz="1400" dirty="0" smtClean="0">
                <a:solidFill>
                  <a:sysClr val="windowText" lastClr="000000"/>
                </a:solidFill>
              </a:rPr>
              <a:t>31</a:t>
            </a:r>
            <a:endParaRPr lang="en-US" sz="1400" dirty="0">
              <a:solidFill>
                <a:sysClr val="windowText" lastClr="000000"/>
              </a:solidFill>
            </a:endParaRPr>
          </a:p>
        </p:txBody>
      </p:sp>
      <p:sp>
        <p:nvSpPr>
          <p:cNvPr id="374" name="Oval 373"/>
          <p:cNvSpPr/>
          <p:nvPr/>
        </p:nvSpPr>
        <p:spPr>
          <a:xfrm>
            <a:off x="3306766" y="4876804"/>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63</a:t>
            </a:r>
            <a:r>
              <a:rPr lang="en-US" sz="1400" dirty="0" smtClean="0">
                <a:solidFill>
                  <a:schemeClr val="tx1"/>
                </a:solidFill>
              </a:rPr>
              <a:t> </a:t>
            </a:r>
            <a:r>
              <a:rPr lang="en-US" sz="1400" dirty="0">
                <a:solidFill>
                  <a:schemeClr val="tx1"/>
                </a:solidFill>
              </a:rPr>
              <a:t>: </a:t>
            </a:r>
            <a:r>
              <a:rPr lang="en-US" sz="1400" dirty="0" smtClean="0">
                <a:solidFill>
                  <a:schemeClr val="tx1"/>
                </a:solidFill>
              </a:rPr>
              <a:t>0.1</a:t>
            </a:r>
            <a:r>
              <a:rPr lang="id-ID" sz="1400" dirty="0" smtClean="0">
                <a:solidFill>
                  <a:schemeClr val="tx1"/>
                </a:solidFill>
              </a:rPr>
              <a:t>3</a:t>
            </a:r>
            <a:endParaRPr lang="en-US" sz="1400" dirty="0">
              <a:solidFill>
                <a:schemeClr val="tx1"/>
              </a:solidFill>
            </a:endParaRPr>
          </a:p>
        </p:txBody>
      </p:sp>
      <p:cxnSp>
        <p:nvCxnSpPr>
          <p:cNvPr id="375" name="Straight Arrow Connector 374"/>
          <p:cNvCxnSpPr>
            <a:stCxn id="374" idx="4"/>
            <a:endCxn id="368" idx="0"/>
          </p:cNvCxnSpPr>
          <p:nvPr/>
        </p:nvCxnSpPr>
        <p:spPr>
          <a:xfrm flipH="1">
            <a:off x="3719516" y="5397504"/>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a:stCxn id="374" idx="4"/>
            <a:endCxn id="369" idx="0"/>
          </p:cNvCxnSpPr>
          <p:nvPr/>
        </p:nvCxnSpPr>
        <p:spPr>
          <a:xfrm>
            <a:off x="4189416" y="5397504"/>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7" name="Oval 376"/>
          <p:cNvSpPr/>
          <p:nvPr/>
        </p:nvSpPr>
        <p:spPr>
          <a:xfrm>
            <a:off x="2659066" y="4000504"/>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563</a:t>
            </a:r>
            <a:r>
              <a:rPr lang="en-US" sz="1400" dirty="0" smtClean="0">
                <a:solidFill>
                  <a:schemeClr val="tx1"/>
                </a:solidFill>
              </a:rPr>
              <a:t> </a:t>
            </a:r>
            <a:r>
              <a:rPr lang="en-US" sz="1400" dirty="0">
                <a:solidFill>
                  <a:schemeClr val="tx1"/>
                </a:solidFill>
              </a:rPr>
              <a:t>: </a:t>
            </a:r>
            <a:r>
              <a:rPr lang="en-US" sz="1400" dirty="0" smtClean="0">
                <a:solidFill>
                  <a:schemeClr val="tx1"/>
                </a:solidFill>
              </a:rPr>
              <a:t>0.</a:t>
            </a:r>
            <a:r>
              <a:rPr lang="id-ID" sz="1400" dirty="0" smtClean="0">
                <a:solidFill>
                  <a:schemeClr val="tx1"/>
                </a:solidFill>
              </a:rPr>
              <a:t>26</a:t>
            </a:r>
            <a:endParaRPr lang="en-US" sz="1400" dirty="0">
              <a:solidFill>
                <a:schemeClr val="tx1"/>
              </a:solidFill>
            </a:endParaRPr>
          </a:p>
        </p:txBody>
      </p:sp>
      <p:cxnSp>
        <p:nvCxnSpPr>
          <p:cNvPr id="378" name="Straight Arrow Connector 377"/>
          <p:cNvCxnSpPr>
            <a:stCxn id="377" idx="4"/>
            <a:endCxn id="370" idx="0"/>
          </p:cNvCxnSpPr>
          <p:nvPr/>
        </p:nvCxnSpPr>
        <p:spPr>
          <a:xfrm flipH="1">
            <a:off x="2779716" y="4521204"/>
            <a:ext cx="762000" cy="374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a:stCxn id="377" idx="4"/>
            <a:endCxn id="374" idx="0"/>
          </p:cNvCxnSpPr>
          <p:nvPr/>
        </p:nvCxnSpPr>
        <p:spPr>
          <a:xfrm>
            <a:off x="3541716" y="4521204"/>
            <a:ext cx="647700"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1" name="Rectangle 380"/>
          <p:cNvSpPr/>
          <p:nvPr/>
        </p:nvSpPr>
        <p:spPr>
          <a:xfrm>
            <a:off x="1643042" y="7857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6 </a:t>
            </a:r>
            <a:r>
              <a:rPr lang="en-US" sz="1400" dirty="0" smtClean="0">
                <a:solidFill>
                  <a:sysClr val="windowText" lastClr="000000"/>
                </a:solidFill>
              </a:rPr>
              <a:t>: 0.</a:t>
            </a:r>
            <a:r>
              <a:rPr lang="id-ID" sz="1400" dirty="0" smtClean="0">
                <a:solidFill>
                  <a:sysClr val="windowText" lastClr="000000"/>
                </a:solidFill>
              </a:rPr>
              <a:t>04</a:t>
            </a:r>
            <a:endParaRPr lang="en-US" sz="1400" dirty="0">
              <a:solidFill>
                <a:sysClr val="windowText" lastClr="000000"/>
              </a:solidFill>
            </a:endParaRPr>
          </a:p>
        </p:txBody>
      </p:sp>
      <p:sp>
        <p:nvSpPr>
          <p:cNvPr id="382" name="Rectangle 381"/>
          <p:cNvSpPr/>
          <p:nvPr/>
        </p:nvSpPr>
        <p:spPr>
          <a:xfrm>
            <a:off x="2571736" y="7857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3 : 0,09</a:t>
            </a:r>
            <a:endParaRPr lang="en-US" sz="1400" dirty="0">
              <a:solidFill>
                <a:sysClr val="windowText" lastClr="000000"/>
              </a:solidFill>
            </a:endParaRPr>
          </a:p>
        </p:txBody>
      </p:sp>
      <p:sp>
        <p:nvSpPr>
          <p:cNvPr id="383" name="Rectangle 382"/>
          <p:cNvSpPr/>
          <p:nvPr/>
        </p:nvSpPr>
        <p:spPr>
          <a:xfrm>
            <a:off x="3500430" y="7857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4 : 0,13</a:t>
            </a:r>
            <a:endParaRPr lang="en-US" sz="1400" dirty="0">
              <a:solidFill>
                <a:sysClr val="windowText" lastClr="000000"/>
              </a:solidFill>
            </a:endParaRPr>
          </a:p>
        </p:txBody>
      </p:sp>
      <p:sp>
        <p:nvSpPr>
          <p:cNvPr id="384" name="Rectangle 383"/>
          <p:cNvSpPr/>
          <p:nvPr/>
        </p:nvSpPr>
        <p:spPr>
          <a:xfrm>
            <a:off x="4429124" y="7857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5 : 0,13</a:t>
            </a:r>
            <a:endParaRPr lang="en-US" sz="1400" dirty="0">
              <a:solidFill>
                <a:sysClr val="windowText" lastClr="000000"/>
              </a:solidFill>
            </a:endParaRPr>
          </a:p>
        </p:txBody>
      </p:sp>
      <p:sp>
        <p:nvSpPr>
          <p:cNvPr id="385" name="Rectangle 384"/>
          <p:cNvSpPr/>
          <p:nvPr/>
        </p:nvSpPr>
        <p:spPr>
          <a:xfrm>
            <a:off x="5357818" y="7857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1 : 0,27</a:t>
            </a:r>
            <a:endParaRPr lang="en-US" sz="1400" dirty="0">
              <a:solidFill>
                <a:sysClr val="windowText" lastClr="000000"/>
              </a:solidFill>
            </a:endParaRPr>
          </a:p>
        </p:txBody>
      </p:sp>
      <p:sp>
        <p:nvSpPr>
          <p:cNvPr id="386" name="Rectangle 385"/>
          <p:cNvSpPr/>
          <p:nvPr/>
        </p:nvSpPr>
        <p:spPr>
          <a:xfrm>
            <a:off x="6286512" y="785794"/>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2 : 0,31</a:t>
            </a:r>
            <a:endParaRPr lang="en-US" sz="1400" dirty="0">
              <a:solidFill>
                <a:sysClr val="windowText" lastClr="000000"/>
              </a:solidFill>
            </a:endParaRPr>
          </a:p>
        </p:txBody>
      </p:sp>
      <p:sp>
        <p:nvSpPr>
          <p:cNvPr id="35" name="Rectangle 34"/>
          <p:cNvSpPr/>
          <p:nvPr/>
        </p:nvSpPr>
        <p:spPr>
          <a:xfrm>
            <a:off x="1643042" y="2000240"/>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6</a:t>
            </a:r>
            <a:r>
              <a:rPr lang="en-US" sz="1400" dirty="0" smtClean="0">
                <a:solidFill>
                  <a:sysClr val="windowText" lastClr="000000"/>
                </a:solidFill>
              </a:rPr>
              <a:t> </a:t>
            </a:r>
            <a:r>
              <a:rPr lang="en-US" sz="1400" dirty="0">
                <a:solidFill>
                  <a:sysClr val="windowText" lastClr="000000"/>
                </a:solidFill>
              </a:rPr>
              <a:t>: 0.04</a:t>
            </a:r>
          </a:p>
        </p:txBody>
      </p:sp>
      <p:sp>
        <p:nvSpPr>
          <p:cNvPr id="36" name="Rectangle 35"/>
          <p:cNvSpPr/>
          <p:nvPr/>
        </p:nvSpPr>
        <p:spPr>
          <a:xfrm>
            <a:off x="2571736" y="2000240"/>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3 </a:t>
            </a:r>
            <a:r>
              <a:rPr lang="en-US" sz="1400" dirty="0" smtClean="0">
                <a:solidFill>
                  <a:sysClr val="windowText" lastClr="000000"/>
                </a:solidFill>
              </a:rPr>
              <a:t>: 0.</a:t>
            </a:r>
            <a:r>
              <a:rPr lang="id-ID" sz="1400" dirty="0" smtClean="0">
                <a:solidFill>
                  <a:sysClr val="windowText" lastClr="000000"/>
                </a:solidFill>
              </a:rPr>
              <a:t>9</a:t>
            </a:r>
            <a:endParaRPr lang="en-US" sz="1400" dirty="0">
              <a:solidFill>
                <a:sysClr val="windowText" lastClr="000000"/>
              </a:solidFill>
            </a:endParaRPr>
          </a:p>
        </p:txBody>
      </p:sp>
      <p:sp>
        <p:nvSpPr>
          <p:cNvPr id="37" name="Oval 36"/>
          <p:cNvSpPr/>
          <p:nvPr/>
        </p:nvSpPr>
        <p:spPr>
          <a:xfrm>
            <a:off x="1643042" y="1285860"/>
            <a:ext cx="1776978" cy="5239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63</a:t>
            </a:r>
            <a:r>
              <a:rPr lang="en-US" sz="1400" dirty="0" smtClean="0">
                <a:solidFill>
                  <a:schemeClr val="tx1"/>
                </a:solidFill>
              </a:rPr>
              <a:t>: 0.1</a:t>
            </a:r>
            <a:r>
              <a:rPr lang="id-ID" sz="1400" dirty="0" smtClean="0">
                <a:solidFill>
                  <a:schemeClr val="tx1"/>
                </a:solidFill>
              </a:rPr>
              <a:t>3</a:t>
            </a:r>
            <a:endParaRPr lang="en-US" sz="1400" dirty="0">
              <a:solidFill>
                <a:schemeClr val="tx1"/>
              </a:solidFill>
            </a:endParaRPr>
          </a:p>
        </p:txBody>
      </p:sp>
      <p:cxnSp>
        <p:nvCxnSpPr>
          <p:cNvPr id="38" name="Straight Arrow Connector 37"/>
          <p:cNvCxnSpPr>
            <a:stCxn id="37" idx="4"/>
          </p:cNvCxnSpPr>
          <p:nvPr/>
        </p:nvCxnSpPr>
        <p:spPr>
          <a:xfrm rot="5400000">
            <a:off x="2313542" y="1782253"/>
            <a:ext cx="190432" cy="2455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7" idx="4"/>
          </p:cNvCxnSpPr>
          <p:nvPr/>
        </p:nvCxnSpPr>
        <p:spPr>
          <a:xfrm rot="16200000" flipH="1">
            <a:off x="2527856" y="1813484"/>
            <a:ext cx="190432" cy="1830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8102" y="317818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1</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0.2</a:t>
            </a:r>
            <a:r>
              <a:rPr lang="id-ID" sz="1400" dirty="0" smtClean="0">
                <a:solidFill>
                  <a:sysClr val="windowText" lastClr="000000"/>
                </a:solidFill>
              </a:rPr>
              <a:t>7</a:t>
            </a:r>
            <a:endParaRPr lang="en-US" sz="1400" dirty="0">
              <a:solidFill>
                <a:sysClr val="windowText" lastClr="000000"/>
              </a:solidFill>
            </a:endParaRPr>
          </a:p>
        </p:txBody>
      </p:sp>
      <p:sp>
        <p:nvSpPr>
          <p:cNvPr id="5" name="Rectangle 4"/>
          <p:cNvSpPr/>
          <p:nvPr/>
        </p:nvSpPr>
        <p:spPr>
          <a:xfrm>
            <a:off x="2904576" y="3169721"/>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2</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31</a:t>
            </a:r>
            <a:endParaRPr lang="en-US" sz="1400" dirty="0">
              <a:solidFill>
                <a:sysClr val="windowText" lastClr="000000"/>
              </a:solidFill>
            </a:endParaRPr>
          </a:p>
        </p:txBody>
      </p:sp>
      <p:sp>
        <p:nvSpPr>
          <p:cNvPr id="6" name="Oval 5"/>
          <p:cNvSpPr/>
          <p:nvPr/>
        </p:nvSpPr>
        <p:spPr>
          <a:xfrm>
            <a:off x="1928794" y="2248971"/>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12</a:t>
            </a:r>
            <a:r>
              <a:rPr lang="en-US" sz="1400" dirty="0" smtClean="0">
                <a:solidFill>
                  <a:schemeClr val="tx1"/>
                </a:solidFill>
              </a:rPr>
              <a:t> </a:t>
            </a:r>
            <a:r>
              <a:rPr lang="en-US" sz="1400" dirty="0">
                <a:solidFill>
                  <a:schemeClr val="tx1"/>
                </a:solidFill>
              </a:rPr>
              <a:t>: </a:t>
            </a:r>
            <a:r>
              <a:rPr lang="en-US" sz="1400" dirty="0" smtClean="0">
                <a:solidFill>
                  <a:schemeClr val="tx1"/>
                </a:solidFill>
              </a:rPr>
              <a:t>0.</a:t>
            </a:r>
            <a:r>
              <a:rPr lang="id-ID" sz="1400" dirty="0" smtClean="0">
                <a:solidFill>
                  <a:schemeClr val="tx1"/>
                </a:solidFill>
              </a:rPr>
              <a:t>58</a:t>
            </a:r>
            <a:endParaRPr lang="en-US" sz="1400" dirty="0">
              <a:solidFill>
                <a:schemeClr val="tx1"/>
              </a:solidFill>
            </a:endParaRPr>
          </a:p>
        </p:txBody>
      </p:sp>
      <p:cxnSp>
        <p:nvCxnSpPr>
          <p:cNvPr id="7" name="Straight Arrow Connector 6"/>
          <p:cNvCxnSpPr>
            <a:stCxn id="6" idx="4"/>
            <a:endCxn id="4" idx="0"/>
          </p:cNvCxnSpPr>
          <p:nvPr/>
        </p:nvCxnSpPr>
        <p:spPr>
          <a:xfrm flipH="1">
            <a:off x="2310852" y="2769672"/>
            <a:ext cx="500592" cy="40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4"/>
            <a:endCxn id="5" idx="0"/>
          </p:cNvCxnSpPr>
          <p:nvPr/>
        </p:nvCxnSpPr>
        <p:spPr>
          <a:xfrm>
            <a:off x="2811444" y="2769671"/>
            <a:ext cx="505882" cy="400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5807096" y="495618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6 </a:t>
            </a:r>
            <a:r>
              <a:rPr lang="en-US" sz="1400" dirty="0" smtClean="0">
                <a:solidFill>
                  <a:sysClr val="windowText" lastClr="000000"/>
                </a:solidFill>
              </a:rPr>
              <a:t>: </a:t>
            </a:r>
            <a:r>
              <a:rPr lang="en-US" sz="1400" dirty="0">
                <a:solidFill>
                  <a:sysClr val="windowText" lastClr="000000"/>
                </a:solidFill>
              </a:rPr>
              <a:t>0.04</a:t>
            </a:r>
          </a:p>
        </p:txBody>
      </p:sp>
      <p:sp>
        <p:nvSpPr>
          <p:cNvPr id="38" name="Rectangle 37"/>
          <p:cNvSpPr/>
          <p:nvPr/>
        </p:nvSpPr>
        <p:spPr>
          <a:xfrm>
            <a:off x="6746896" y="495618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3</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09</a:t>
            </a:r>
            <a:endParaRPr lang="en-US" sz="1400" dirty="0">
              <a:solidFill>
                <a:sysClr val="windowText" lastClr="000000"/>
              </a:solidFill>
            </a:endParaRPr>
          </a:p>
        </p:txBody>
      </p:sp>
      <p:sp>
        <p:nvSpPr>
          <p:cNvPr id="39" name="Rectangle 38"/>
          <p:cNvSpPr/>
          <p:nvPr/>
        </p:nvSpPr>
        <p:spPr>
          <a:xfrm>
            <a:off x="4867296" y="407353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5</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0.1</a:t>
            </a:r>
            <a:r>
              <a:rPr lang="id-ID" sz="1400" dirty="0" smtClean="0">
                <a:solidFill>
                  <a:sysClr val="windowText" lastClr="000000"/>
                </a:solidFill>
              </a:rPr>
              <a:t>3</a:t>
            </a:r>
            <a:endParaRPr lang="en-US" sz="1400" dirty="0">
              <a:solidFill>
                <a:sysClr val="windowText" lastClr="000000"/>
              </a:solidFill>
            </a:endParaRPr>
          </a:p>
        </p:txBody>
      </p:sp>
      <p:sp>
        <p:nvSpPr>
          <p:cNvPr id="40" name="Rectangle 39"/>
          <p:cNvSpPr/>
          <p:nvPr/>
        </p:nvSpPr>
        <p:spPr>
          <a:xfrm>
            <a:off x="3984646" y="3190888"/>
            <a:ext cx="825500" cy="330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ysClr val="windowText" lastClr="000000"/>
                </a:solidFill>
              </a:rPr>
              <a:t>4</a:t>
            </a:r>
            <a:r>
              <a:rPr lang="en-US" sz="1400" dirty="0" smtClean="0">
                <a:solidFill>
                  <a:sysClr val="windowText" lastClr="000000"/>
                </a:solidFill>
              </a:rPr>
              <a:t> </a:t>
            </a:r>
            <a:r>
              <a:rPr lang="en-US" sz="1400" dirty="0">
                <a:solidFill>
                  <a:sysClr val="windowText" lastClr="000000"/>
                </a:solidFill>
              </a:rPr>
              <a:t>: </a:t>
            </a:r>
            <a:r>
              <a:rPr lang="en-US" sz="1400" dirty="0" smtClean="0">
                <a:solidFill>
                  <a:sysClr val="windowText" lastClr="000000"/>
                </a:solidFill>
              </a:rPr>
              <a:t>0.</a:t>
            </a:r>
            <a:r>
              <a:rPr lang="id-ID" sz="1400" dirty="0" smtClean="0">
                <a:solidFill>
                  <a:sysClr val="windowText" lastClr="000000"/>
                </a:solidFill>
              </a:rPr>
              <a:t>13</a:t>
            </a:r>
            <a:endParaRPr lang="en-US" sz="1400" dirty="0">
              <a:solidFill>
                <a:sysClr val="windowText" lastClr="000000"/>
              </a:solidFill>
            </a:endParaRPr>
          </a:p>
        </p:txBody>
      </p:sp>
      <p:sp>
        <p:nvSpPr>
          <p:cNvPr id="41" name="Oval 40"/>
          <p:cNvSpPr/>
          <p:nvPr/>
        </p:nvSpPr>
        <p:spPr>
          <a:xfrm>
            <a:off x="5807096" y="4054488"/>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63</a:t>
            </a:r>
            <a:r>
              <a:rPr lang="en-US" sz="1400" dirty="0" smtClean="0">
                <a:solidFill>
                  <a:schemeClr val="tx1"/>
                </a:solidFill>
              </a:rPr>
              <a:t> </a:t>
            </a:r>
            <a:r>
              <a:rPr lang="en-US" sz="1400" dirty="0">
                <a:solidFill>
                  <a:schemeClr val="tx1"/>
                </a:solidFill>
              </a:rPr>
              <a:t>: </a:t>
            </a:r>
            <a:r>
              <a:rPr lang="en-US" sz="1400" dirty="0" smtClean="0">
                <a:solidFill>
                  <a:schemeClr val="tx1"/>
                </a:solidFill>
              </a:rPr>
              <a:t>0.1</a:t>
            </a:r>
            <a:r>
              <a:rPr lang="id-ID" sz="1400" dirty="0" smtClean="0">
                <a:solidFill>
                  <a:schemeClr val="tx1"/>
                </a:solidFill>
              </a:rPr>
              <a:t>3</a:t>
            </a:r>
            <a:endParaRPr lang="en-US" sz="1400" dirty="0">
              <a:solidFill>
                <a:schemeClr val="tx1"/>
              </a:solidFill>
            </a:endParaRPr>
          </a:p>
        </p:txBody>
      </p:sp>
      <p:cxnSp>
        <p:nvCxnSpPr>
          <p:cNvPr id="42" name="Straight Arrow Connector 41"/>
          <p:cNvCxnSpPr>
            <a:stCxn id="41" idx="4"/>
            <a:endCxn id="37" idx="0"/>
          </p:cNvCxnSpPr>
          <p:nvPr/>
        </p:nvCxnSpPr>
        <p:spPr>
          <a:xfrm flipH="1">
            <a:off x="6219846" y="4575188"/>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1" idx="4"/>
            <a:endCxn id="38" idx="0"/>
          </p:cNvCxnSpPr>
          <p:nvPr/>
        </p:nvCxnSpPr>
        <p:spPr>
          <a:xfrm>
            <a:off x="6689746" y="4575188"/>
            <a:ext cx="469900" cy="381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071554" y="3178188"/>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563</a:t>
            </a:r>
            <a:r>
              <a:rPr lang="en-US" sz="1400" dirty="0" smtClean="0">
                <a:solidFill>
                  <a:schemeClr val="tx1"/>
                </a:solidFill>
              </a:rPr>
              <a:t> </a:t>
            </a:r>
            <a:r>
              <a:rPr lang="en-US" sz="1400" dirty="0">
                <a:solidFill>
                  <a:schemeClr val="tx1"/>
                </a:solidFill>
              </a:rPr>
              <a:t>: </a:t>
            </a:r>
            <a:r>
              <a:rPr lang="en-US" sz="1400" dirty="0" smtClean="0">
                <a:solidFill>
                  <a:schemeClr val="tx1"/>
                </a:solidFill>
              </a:rPr>
              <a:t>0.</a:t>
            </a:r>
            <a:r>
              <a:rPr lang="id-ID" sz="1400" dirty="0" smtClean="0">
                <a:solidFill>
                  <a:schemeClr val="tx1"/>
                </a:solidFill>
              </a:rPr>
              <a:t>26</a:t>
            </a:r>
            <a:endParaRPr lang="en-US" sz="1400" dirty="0">
              <a:solidFill>
                <a:schemeClr val="tx1"/>
              </a:solidFill>
            </a:endParaRPr>
          </a:p>
        </p:txBody>
      </p:sp>
      <p:cxnSp>
        <p:nvCxnSpPr>
          <p:cNvPr id="45" name="Straight Arrow Connector 44"/>
          <p:cNvCxnSpPr>
            <a:stCxn id="44" idx="4"/>
            <a:endCxn id="39" idx="0"/>
          </p:cNvCxnSpPr>
          <p:nvPr/>
        </p:nvCxnSpPr>
        <p:spPr>
          <a:xfrm flipH="1">
            <a:off x="5280046" y="3698888"/>
            <a:ext cx="674158" cy="374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4" idx="4"/>
            <a:endCxn id="41" idx="0"/>
          </p:cNvCxnSpPr>
          <p:nvPr/>
        </p:nvCxnSpPr>
        <p:spPr>
          <a:xfrm>
            <a:off x="5954204" y="3698888"/>
            <a:ext cx="735542" cy="355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278862" y="2248971"/>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4563</a:t>
            </a:r>
            <a:r>
              <a:rPr lang="en-US" sz="1400" dirty="0" smtClean="0">
                <a:solidFill>
                  <a:schemeClr val="tx1"/>
                </a:solidFill>
              </a:rPr>
              <a:t> </a:t>
            </a:r>
            <a:r>
              <a:rPr lang="en-US" sz="1400" dirty="0">
                <a:solidFill>
                  <a:schemeClr val="tx1"/>
                </a:solidFill>
              </a:rPr>
              <a:t>: </a:t>
            </a:r>
            <a:r>
              <a:rPr lang="en-US" sz="1400" dirty="0" smtClean="0">
                <a:solidFill>
                  <a:schemeClr val="tx1"/>
                </a:solidFill>
              </a:rPr>
              <a:t>0.</a:t>
            </a:r>
            <a:r>
              <a:rPr lang="id-ID" sz="1400" dirty="0" smtClean="0">
                <a:solidFill>
                  <a:schemeClr val="tx1"/>
                </a:solidFill>
              </a:rPr>
              <a:t>39</a:t>
            </a:r>
            <a:endParaRPr lang="en-US" sz="1400" dirty="0">
              <a:solidFill>
                <a:schemeClr val="tx1"/>
              </a:solidFill>
            </a:endParaRPr>
          </a:p>
        </p:txBody>
      </p:sp>
      <p:cxnSp>
        <p:nvCxnSpPr>
          <p:cNvPr id="48" name="Straight Arrow Connector 47"/>
          <p:cNvCxnSpPr>
            <a:stCxn id="47" idx="4"/>
            <a:endCxn id="40" idx="0"/>
          </p:cNvCxnSpPr>
          <p:nvPr/>
        </p:nvCxnSpPr>
        <p:spPr>
          <a:xfrm flipH="1">
            <a:off x="4397396" y="2769671"/>
            <a:ext cx="764116" cy="421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4"/>
            <a:endCxn id="44" idx="0"/>
          </p:cNvCxnSpPr>
          <p:nvPr/>
        </p:nvCxnSpPr>
        <p:spPr>
          <a:xfrm>
            <a:off x="5161512" y="2769671"/>
            <a:ext cx="792692" cy="40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143240" y="1428212"/>
            <a:ext cx="1765300" cy="520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sz="1400" dirty="0" smtClean="0">
                <a:solidFill>
                  <a:schemeClr val="tx1"/>
                </a:solidFill>
              </a:rPr>
              <a:t>124563</a:t>
            </a:r>
            <a:r>
              <a:rPr lang="en-US" sz="1400" dirty="0" smtClean="0">
                <a:solidFill>
                  <a:schemeClr val="tx1"/>
                </a:solidFill>
              </a:rPr>
              <a:t> </a:t>
            </a:r>
            <a:r>
              <a:rPr lang="en-US" sz="1400" dirty="0">
                <a:solidFill>
                  <a:schemeClr val="tx1"/>
                </a:solidFill>
              </a:rPr>
              <a:t>: </a:t>
            </a:r>
            <a:r>
              <a:rPr lang="en-US" sz="1400" dirty="0" smtClean="0">
                <a:solidFill>
                  <a:schemeClr val="tx1"/>
                </a:solidFill>
              </a:rPr>
              <a:t>0.</a:t>
            </a:r>
            <a:r>
              <a:rPr lang="id-ID" sz="1400" dirty="0" smtClean="0">
                <a:solidFill>
                  <a:schemeClr val="tx1"/>
                </a:solidFill>
              </a:rPr>
              <a:t>97</a:t>
            </a:r>
            <a:endParaRPr lang="en-US" sz="1400" dirty="0">
              <a:solidFill>
                <a:schemeClr val="tx1"/>
              </a:solidFill>
            </a:endParaRPr>
          </a:p>
        </p:txBody>
      </p:sp>
      <p:cxnSp>
        <p:nvCxnSpPr>
          <p:cNvPr id="52" name="Straight Arrow Connector 51"/>
          <p:cNvCxnSpPr>
            <a:stCxn id="51" idx="4"/>
          </p:cNvCxnSpPr>
          <p:nvPr/>
        </p:nvCxnSpPr>
        <p:spPr>
          <a:xfrm flipH="1">
            <a:off x="3525298" y="1948913"/>
            <a:ext cx="500592" cy="408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4"/>
          </p:cNvCxnSpPr>
          <p:nvPr/>
        </p:nvCxnSpPr>
        <p:spPr>
          <a:xfrm>
            <a:off x="4025890" y="1948912"/>
            <a:ext cx="505882" cy="400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050617687"/>
              </p:ext>
            </p:extLst>
          </p:nvPr>
        </p:nvGraphicFramePr>
        <p:xfrm>
          <a:off x="1643042" y="214290"/>
          <a:ext cx="5500725" cy="3017520"/>
        </p:xfrm>
        <a:graphic>
          <a:graphicData uri="http://schemas.openxmlformats.org/drawingml/2006/table">
            <a:tbl>
              <a:tblPr firstRow="1" bandRow="1">
                <a:tableStyleId>{5940675A-B579-460E-94D1-54222C63F5DA}</a:tableStyleId>
              </a:tblPr>
              <a:tblGrid>
                <a:gridCol w="1559108"/>
                <a:gridCol w="1458826"/>
                <a:gridCol w="1187417"/>
                <a:gridCol w="1295374"/>
              </a:tblGrid>
              <a:tr h="295958">
                <a:tc>
                  <a:txBody>
                    <a:bodyPr/>
                    <a:lstStyle/>
                    <a:p>
                      <a:pPr algn="ctr"/>
                      <a:r>
                        <a:rPr lang="en-US" sz="1600" dirty="0" err="1" smtClean="0"/>
                        <a:t>Derajat</a:t>
                      </a:r>
                      <a:r>
                        <a:rPr lang="en-US" sz="1600" baseline="0" dirty="0" smtClean="0"/>
                        <a:t> </a:t>
                      </a:r>
                      <a:r>
                        <a:rPr lang="en-US" sz="1600" baseline="0" dirty="0" err="1" smtClean="0"/>
                        <a:t>Keabuan</a:t>
                      </a:r>
                      <a:endParaRPr lang="en-US" sz="1600" dirty="0"/>
                    </a:p>
                  </a:txBody>
                  <a:tcPr anchor="ctr"/>
                </a:tc>
                <a:tc>
                  <a:txBody>
                    <a:bodyPr/>
                    <a:lstStyle/>
                    <a:p>
                      <a:pPr algn="ctr"/>
                      <a:r>
                        <a:rPr lang="en-US" sz="1600" dirty="0" err="1" smtClean="0"/>
                        <a:t>Kode</a:t>
                      </a:r>
                      <a:r>
                        <a:rPr lang="en-US" sz="1600" dirty="0" smtClean="0"/>
                        <a:t> Huffman</a:t>
                      </a:r>
                      <a:endParaRPr lang="en-US" sz="1600" dirty="0"/>
                    </a:p>
                  </a:txBody>
                  <a:tcPr anchor="ctr"/>
                </a:tc>
                <a:tc>
                  <a:txBody>
                    <a:bodyPr/>
                    <a:lstStyle/>
                    <a:p>
                      <a:pPr algn="ctr"/>
                      <a:r>
                        <a:rPr lang="en-US" sz="1600" dirty="0" err="1" smtClean="0"/>
                        <a:t>Ukuran</a:t>
                      </a:r>
                      <a:endParaRPr lang="en-US" sz="1600" dirty="0"/>
                    </a:p>
                  </a:txBody>
                  <a:tcPr anchor="ctr"/>
                </a:tc>
                <a:tc>
                  <a:txBody>
                    <a:bodyPr/>
                    <a:lstStyle/>
                    <a:p>
                      <a:pPr algn="ctr"/>
                      <a:r>
                        <a:rPr lang="en-US" sz="1600" dirty="0" err="1" smtClean="0"/>
                        <a:t>Banyak</a:t>
                      </a:r>
                      <a:r>
                        <a:rPr lang="en-US" sz="1600" dirty="0" smtClean="0"/>
                        <a:t> Pixel</a:t>
                      </a:r>
                      <a:endParaRPr lang="en-US" sz="1600" dirty="0"/>
                    </a:p>
                  </a:txBody>
                  <a:tcPr anchor="ctr"/>
                </a:tc>
              </a:tr>
              <a:tr h="295958">
                <a:tc>
                  <a:txBody>
                    <a:bodyPr/>
                    <a:lstStyle/>
                    <a:p>
                      <a:pPr algn="ctr"/>
                      <a:r>
                        <a:rPr lang="id-ID" sz="1600" dirty="0" smtClean="0"/>
                        <a:t>0</a:t>
                      </a:r>
                      <a:endParaRPr lang="en-US" sz="1600" dirty="0"/>
                    </a:p>
                  </a:txBody>
                  <a:tcPr anchor="ctr"/>
                </a:tc>
                <a:tc>
                  <a:txBody>
                    <a:bodyPr/>
                    <a:lstStyle/>
                    <a:p>
                      <a:pPr algn="ctr"/>
                      <a:r>
                        <a:rPr lang="id-ID" sz="1600" dirty="0" smtClean="0"/>
                        <a:t>-</a:t>
                      </a:r>
                      <a:endParaRPr lang="en-US" sz="1600" dirty="0"/>
                    </a:p>
                  </a:txBody>
                  <a:tcPr anchor="ctr"/>
                </a:tc>
                <a:tc>
                  <a:txBody>
                    <a:bodyPr/>
                    <a:lstStyle/>
                    <a:p>
                      <a:pPr algn="ctr"/>
                      <a:r>
                        <a:rPr lang="id-ID" sz="1600" dirty="0" smtClean="0"/>
                        <a:t>-</a:t>
                      </a:r>
                      <a:endParaRPr lang="en-US" sz="1600" dirty="0"/>
                    </a:p>
                  </a:txBody>
                  <a:tcPr anchor="ctr"/>
                </a:tc>
                <a:tc>
                  <a:txBody>
                    <a:bodyPr/>
                    <a:lstStyle/>
                    <a:p>
                      <a:pPr algn="ctr"/>
                      <a:r>
                        <a:rPr lang="id-ID" sz="1600" dirty="0" smtClean="0"/>
                        <a:t>-</a:t>
                      </a:r>
                      <a:endParaRPr lang="en-US" sz="1600" dirty="0"/>
                    </a:p>
                  </a:txBody>
                  <a:tcPr anchor="ctr"/>
                </a:tc>
              </a:tr>
              <a:tr h="295958">
                <a:tc>
                  <a:txBody>
                    <a:bodyPr/>
                    <a:lstStyle/>
                    <a:p>
                      <a:pPr algn="ctr"/>
                      <a:r>
                        <a:rPr lang="en-US" sz="1600" dirty="0" smtClean="0"/>
                        <a:t>1</a:t>
                      </a:r>
                      <a:endParaRPr lang="en-US" sz="1600" dirty="0"/>
                    </a:p>
                  </a:txBody>
                  <a:tcPr anchor="ctr"/>
                </a:tc>
                <a:tc>
                  <a:txBody>
                    <a:bodyPr/>
                    <a:lstStyle/>
                    <a:p>
                      <a:pPr algn="ctr"/>
                      <a:r>
                        <a:rPr lang="id-ID" sz="1600" dirty="0" smtClean="0"/>
                        <a:t>00</a:t>
                      </a:r>
                      <a:endParaRPr lang="en-US" sz="1600" dirty="0"/>
                    </a:p>
                  </a:txBody>
                  <a:tcPr anchor="ctr"/>
                </a:tc>
                <a:tc>
                  <a:txBody>
                    <a:bodyPr/>
                    <a:lstStyle/>
                    <a:p>
                      <a:pPr algn="ctr"/>
                      <a:r>
                        <a:rPr lang="en-US" sz="1600" dirty="0" smtClean="0"/>
                        <a:t>2 bit</a:t>
                      </a:r>
                      <a:endParaRPr lang="en-US" sz="1600" dirty="0"/>
                    </a:p>
                  </a:txBody>
                  <a:tcPr anchor="ctr"/>
                </a:tc>
                <a:tc>
                  <a:txBody>
                    <a:bodyPr/>
                    <a:lstStyle/>
                    <a:p>
                      <a:pPr algn="ctr"/>
                      <a:r>
                        <a:rPr lang="en-US" sz="1600" dirty="0" smtClean="0"/>
                        <a:t>6</a:t>
                      </a:r>
                      <a:endParaRPr lang="en-US" sz="1600" dirty="0"/>
                    </a:p>
                  </a:txBody>
                  <a:tcPr anchor="ctr"/>
                </a:tc>
              </a:tr>
              <a:tr h="295958">
                <a:tc>
                  <a:txBody>
                    <a:bodyPr/>
                    <a:lstStyle/>
                    <a:p>
                      <a:pPr algn="ctr"/>
                      <a:r>
                        <a:rPr lang="en-US" sz="1600" dirty="0" smtClean="0"/>
                        <a:t>2</a:t>
                      </a:r>
                      <a:endParaRPr lang="en-US" sz="1600" dirty="0"/>
                    </a:p>
                  </a:txBody>
                  <a:tcPr anchor="ctr"/>
                </a:tc>
                <a:tc>
                  <a:txBody>
                    <a:bodyPr/>
                    <a:lstStyle/>
                    <a:p>
                      <a:pPr algn="ctr"/>
                      <a:r>
                        <a:rPr lang="en-US" sz="1600" dirty="0" smtClean="0"/>
                        <a:t>0</a:t>
                      </a:r>
                      <a:r>
                        <a:rPr lang="id-ID" sz="1600" dirty="0" smtClean="0"/>
                        <a:t>1</a:t>
                      </a:r>
                      <a:endParaRPr lang="en-US" sz="1600" dirty="0"/>
                    </a:p>
                  </a:txBody>
                  <a:tcPr anchor="ctr"/>
                </a:tc>
                <a:tc>
                  <a:txBody>
                    <a:bodyPr/>
                    <a:lstStyle/>
                    <a:p>
                      <a:pPr algn="ctr"/>
                      <a:r>
                        <a:rPr lang="en-US" sz="1600" dirty="0" smtClean="0"/>
                        <a:t>2 bit</a:t>
                      </a:r>
                      <a:endParaRPr lang="en-US" sz="1600" dirty="0"/>
                    </a:p>
                  </a:txBody>
                  <a:tcPr anchor="ctr"/>
                </a:tc>
                <a:tc>
                  <a:txBody>
                    <a:bodyPr/>
                    <a:lstStyle/>
                    <a:p>
                      <a:pPr algn="ctr"/>
                      <a:r>
                        <a:rPr lang="id-ID" sz="1600" dirty="0" smtClean="0"/>
                        <a:t>7</a:t>
                      </a:r>
                      <a:endParaRPr lang="en-US" sz="1600" dirty="0"/>
                    </a:p>
                  </a:txBody>
                  <a:tcPr anchor="ctr"/>
                </a:tc>
              </a:tr>
              <a:tr h="295958">
                <a:tc>
                  <a:txBody>
                    <a:bodyPr/>
                    <a:lstStyle/>
                    <a:p>
                      <a:pPr algn="ctr"/>
                      <a:r>
                        <a:rPr lang="en-US" sz="1600" dirty="0" smtClean="0"/>
                        <a:t>3</a:t>
                      </a:r>
                      <a:endParaRPr lang="en-US" sz="1600" dirty="0"/>
                    </a:p>
                  </a:txBody>
                  <a:tcPr anchor="ctr"/>
                </a:tc>
                <a:tc>
                  <a:txBody>
                    <a:bodyPr/>
                    <a:lstStyle/>
                    <a:p>
                      <a:pPr algn="ctr"/>
                      <a:r>
                        <a:rPr lang="en-US" sz="1600" dirty="0" smtClean="0"/>
                        <a:t>11</a:t>
                      </a:r>
                      <a:r>
                        <a:rPr lang="id-ID" sz="1600" dirty="0" smtClean="0"/>
                        <a:t>11</a:t>
                      </a:r>
                      <a:endParaRPr lang="en-US" sz="1600" dirty="0"/>
                    </a:p>
                  </a:txBody>
                  <a:tcPr anchor="ctr"/>
                </a:tc>
                <a:tc>
                  <a:txBody>
                    <a:bodyPr/>
                    <a:lstStyle/>
                    <a:p>
                      <a:pPr algn="ctr"/>
                      <a:r>
                        <a:rPr lang="id-ID" sz="1600" dirty="0" smtClean="0"/>
                        <a:t>4</a:t>
                      </a:r>
                      <a:r>
                        <a:rPr lang="en-US" sz="1600" dirty="0" smtClean="0"/>
                        <a:t> bit</a:t>
                      </a:r>
                      <a:endParaRPr lang="en-US" sz="1600" dirty="0"/>
                    </a:p>
                  </a:txBody>
                  <a:tcPr anchor="ctr"/>
                </a:tc>
                <a:tc>
                  <a:txBody>
                    <a:bodyPr/>
                    <a:lstStyle/>
                    <a:p>
                      <a:pPr algn="ctr"/>
                      <a:r>
                        <a:rPr lang="id-ID" sz="1600" dirty="0" smtClean="0"/>
                        <a:t>2</a:t>
                      </a:r>
                      <a:endParaRPr lang="en-US" sz="1600" dirty="0"/>
                    </a:p>
                  </a:txBody>
                  <a:tcPr anchor="ctr"/>
                </a:tc>
              </a:tr>
              <a:tr h="295958">
                <a:tc>
                  <a:txBody>
                    <a:bodyPr/>
                    <a:lstStyle/>
                    <a:p>
                      <a:pPr algn="ctr"/>
                      <a:r>
                        <a:rPr lang="en-US" sz="1600" dirty="0" smtClean="0"/>
                        <a:t>4</a:t>
                      </a:r>
                      <a:endParaRPr lang="en-US" sz="1600" dirty="0"/>
                    </a:p>
                  </a:txBody>
                  <a:tcPr anchor="ctr"/>
                </a:tc>
                <a:tc>
                  <a:txBody>
                    <a:bodyPr/>
                    <a:lstStyle/>
                    <a:p>
                      <a:pPr algn="ctr"/>
                      <a:r>
                        <a:rPr lang="en-US" sz="1600" dirty="0" smtClean="0"/>
                        <a:t>1</a:t>
                      </a:r>
                      <a:r>
                        <a:rPr lang="id-ID" sz="1600" dirty="0" smtClean="0"/>
                        <a:t>0</a:t>
                      </a:r>
                      <a:endParaRPr lang="en-US" sz="1600" dirty="0"/>
                    </a:p>
                  </a:txBody>
                  <a:tcPr anchor="ctr"/>
                </a:tc>
                <a:tc>
                  <a:txBody>
                    <a:bodyPr/>
                    <a:lstStyle/>
                    <a:p>
                      <a:pPr algn="ctr"/>
                      <a:r>
                        <a:rPr lang="id-ID" sz="1600" dirty="0" smtClean="0"/>
                        <a:t>2</a:t>
                      </a:r>
                      <a:r>
                        <a:rPr lang="en-US" sz="1600" dirty="0" smtClean="0"/>
                        <a:t> bit</a:t>
                      </a:r>
                      <a:endParaRPr lang="en-US" sz="1600" dirty="0"/>
                    </a:p>
                  </a:txBody>
                  <a:tcPr anchor="ctr"/>
                </a:tc>
                <a:tc>
                  <a:txBody>
                    <a:bodyPr/>
                    <a:lstStyle/>
                    <a:p>
                      <a:pPr algn="ctr"/>
                      <a:r>
                        <a:rPr lang="id-ID" sz="1600" dirty="0" smtClean="0"/>
                        <a:t>3</a:t>
                      </a:r>
                      <a:endParaRPr lang="en-US" sz="1600" dirty="0"/>
                    </a:p>
                  </a:txBody>
                  <a:tcPr anchor="ctr"/>
                </a:tc>
              </a:tr>
              <a:tr h="295958">
                <a:tc>
                  <a:txBody>
                    <a:bodyPr/>
                    <a:lstStyle/>
                    <a:p>
                      <a:pPr algn="ctr"/>
                      <a:r>
                        <a:rPr lang="en-US" sz="1600" dirty="0" smtClean="0"/>
                        <a:t>5</a:t>
                      </a:r>
                      <a:endParaRPr lang="en-US" sz="1600" dirty="0"/>
                    </a:p>
                  </a:txBody>
                  <a:tcPr anchor="ctr"/>
                </a:tc>
                <a:tc>
                  <a:txBody>
                    <a:bodyPr/>
                    <a:lstStyle/>
                    <a:p>
                      <a:pPr algn="ctr"/>
                      <a:r>
                        <a:rPr lang="en-US" sz="1600" dirty="0" smtClean="0"/>
                        <a:t>1</a:t>
                      </a:r>
                      <a:r>
                        <a:rPr lang="id-ID" sz="1600" dirty="0" smtClean="0"/>
                        <a:t>10</a:t>
                      </a:r>
                      <a:endParaRPr lang="en-US" sz="1600" dirty="0"/>
                    </a:p>
                  </a:txBody>
                  <a:tcPr anchor="ctr"/>
                </a:tc>
                <a:tc>
                  <a:txBody>
                    <a:bodyPr/>
                    <a:lstStyle/>
                    <a:p>
                      <a:pPr algn="ctr"/>
                      <a:r>
                        <a:rPr lang="id-ID" sz="1600" baseline="0" dirty="0" smtClean="0"/>
                        <a:t>3</a:t>
                      </a:r>
                      <a:r>
                        <a:rPr lang="en-US" sz="1600" baseline="0" dirty="0" smtClean="0"/>
                        <a:t> bit</a:t>
                      </a:r>
                      <a:endParaRPr lang="en-US" sz="1600" dirty="0"/>
                    </a:p>
                  </a:txBody>
                  <a:tcPr anchor="ctr"/>
                </a:tc>
                <a:tc>
                  <a:txBody>
                    <a:bodyPr/>
                    <a:lstStyle/>
                    <a:p>
                      <a:pPr algn="ctr"/>
                      <a:r>
                        <a:rPr lang="en-US" sz="1600" dirty="0" smtClean="0"/>
                        <a:t>3</a:t>
                      </a:r>
                      <a:endParaRPr lang="en-US" sz="1600" dirty="0"/>
                    </a:p>
                  </a:txBody>
                  <a:tcPr anchor="ctr"/>
                </a:tc>
              </a:tr>
              <a:tr h="295958">
                <a:tc>
                  <a:txBody>
                    <a:bodyPr/>
                    <a:lstStyle/>
                    <a:p>
                      <a:pPr algn="ctr"/>
                      <a:r>
                        <a:rPr lang="en-US" sz="1600" dirty="0" smtClean="0"/>
                        <a:t>6</a:t>
                      </a:r>
                      <a:endParaRPr lang="en-US" sz="1600" dirty="0"/>
                    </a:p>
                  </a:txBody>
                  <a:tcPr anchor="ctr"/>
                </a:tc>
                <a:tc>
                  <a:txBody>
                    <a:bodyPr/>
                    <a:lstStyle/>
                    <a:p>
                      <a:pPr algn="ctr"/>
                      <a:r>
                        <a:rPr lang="id-ID" sz="1600" dirty="0" smtClean="0"/>
                        <a:t>1110</a:t>
                      </a:r>
                      <a:endParaRPr lang="en-US" sz="1600" dirty="0"/>
                    </a:p>
                  </a:txBody>
                  <a:tcPr anchor="ctr"/>
                </a:tc>
                <a:tc>
                  <a:txBody>
                    <a:bodyPr/>
                    <a:lstStyle/>
                    <a:p>
                      <a:pPr algn="ctr"/>
                      <a:r>
                        <a:rPr lang="id-ID" sz="1600" dirty="0" smtClean="0"/>
                        <a:t>4</a:t>
                      </a:r>
                      <a:r>
                        <a:rPr lang="en-US" sz="1600" dirty="0" smtClean="0"/>
                        <a:t> bit</a:t>
                      </a:r>
                      <a:endParaRPr lang="en-US" sz="1600" dirty="0"/>
                    </a:p>
                  </a:txBody>
                  <a:tcPr anchor="ctr"/>
                </a:tc>
                <a:tc>
                  <a:txBody>
                    <a:bodyPr/>
                    <a:lstStyle/>
                    <a:p>
                      <a:pPr algn="ctr"/>
                      <a:r>
                        <a:rPr lang="id-ID" sz="1600" dirty="0" smtClean="0"/>
                        <a:t>1</a:t>
                      </a:r>
                      <a:endParaRPr lang="en-US" sz="1600" dirty="0"/>
                    </a:p>
                  </a:txBody>
                  <a:tcPr anchor="ctr"/>
                </a:tc>
              </a:tr>
              <a:tr h="295958">
                <a:tc>
                  <a:txBody>
                    <a:bodyPr/>
                    <a:lstStyle/>
                    <a:p>
                      <a:pPr algn="ctr"/>
                      <a:r>
                        <a:rPr lang="id-ID" sz="1600" dirty="0" smtClean="0"/>
                        <a:t>7</a:t>
                      </a:r>
                      <a:endParaRPr lang="en-US" sz="1600" dirty="0"/>
                    </a:p>
                  </a:txBody>
                  <a:tcPr anchor="ctr"/>
                </a:tc>
                <a:tc>
                  <a:txBody>
                    <a:bodyPr/>
                    <a:lstStyle/>
                    <a:p>
                      <a:pPr algn="ctr"/>
                      <a:r>
                        <a:rPr lang="id-ID" sz="1600" dirty="0" smtClean="0"/>
                        <a:t>-</a:t>
                      </a:r>
                      <a:endParaRPr lang="en-US" sz="1600" dirty="0"/>
                    </a:p>
                  </a:txBody>
                  <a:tcPr anchor="ctr"/>
                </a:tc>
                <a:tc>
                  <a:txBody>
                    <a:bodyPr/>
                    <a:lstStyle/>
                    <a:p>
                      <a:pPr algn="ctr"/>
                      <a:r>
                        <a:rPr lang="id-ID" sz="1600" dirty="0" smtClean="0"/>
                        <a:t>-</a:t>
                      </a:r>
                      <a:endParaRPr lang="en-US" sz="1600" dirty="0"/>
                    </a:p>
                  </a:txBody>
                  <a:tcPr anchor="ctr"/>
                </a:tc>
                <a:tc>
                  <a:txBody>
                    <a:bodyPr/>
                    <a:lstStyle/>
                    <a:p>
                      <a:pPr algn="ctr"/>
                      <a:r>
                        <a:rPr lang="id-ID" sz="1600" dirty="0" smtClean="0"/>
                        <a:t>-</a:t>
                      </a:r>
                      <a:endParaRPr lang="en-US" sz="1600" dirty="0"/>
                    </a:p>
                  </a:txBody>
                  <a:tcPr anchor="ctr"/>
                </a:tc>
              </a:tr>
            </a:tbl>
          </a:graphicData>
        </a:graphic>
      </p:graphicFrame>
      <p:sp>
        <p:nvSpPr>
          <p:cNvPr id="5" name="TextBox 4"/>
          <p:cNvSpPr txBox="1"/>
          <p:nvPr/>
        </p:nvSpPr>
        <p:spPr>
          <a:xfrm>
            <a:off x="857224" y="4284089"/>
            <a:ext cx="6642551" cy="923330"/>
          </a:xfrm>
          <a:prstGeom prst="rect">
            <a:avLst/>
          </a:prstGeom>
          <a:noFill/>
        </p:spPr>
        <p:txBody>
          <a:bodyPr wrap="square" rtlCol="0">
            <a:spAutoFit/>
          </a:bodyPr>
          <a:lstStyle/>
          <a:p>
            <a:r>
              <a:rPr lang="en-US" dirty="0" err="1" smtClean="0"/>
              <a:t>Ukuran</a:t>
            </a:r>
            <a:r>
              <a:rPr lang="en-US" dirty="0" smtClean="0"/>
              <a:t> </a:t>
            </a:r>
            <a:r>
              <a:rPr lang="en-US" dirty="0" err="1" smtClean="0"/>
              <a:t>citra</a:t>
            </a:r>
            <a:r>
              <a:rPr lang="en-US" dirty="0" smtClean="0"/>
              <a:t> </a:t>
            </a:r>
            <a:r>
              <a:rPr lang="en-US" dirty="0" err="1" smtClean="0"/>
              <a:t>setelah</a:t>
            </a:r>
            <a:r>
              <a:rPr lang="en-US" dirty="0" smtClean="0"/>
              <a:t> </a:t>
            </a:r>
            <a:r>
              <a:rPr lang="en-US" dirty="0" err="1" smtClean="0"/>
              <a:t>dikompresi</a:t>
            </a:r>
            <a:endParaRPr lang="en-US" dirty="0"/>
          </a:p>
          <a:p>
            <a:r>
              <a:rPr lang="en-US" dirty="0" smtClean="0"/>
              <a:t>= (6 x 2 bit) + </a:t>
            </a:r>
            <a:r>
              <a:rPr lang="id-ID" dirty="0" smtClean="0"/>
              <a:t>(7 </a:t>
            </a:r>
            <a:r>
              <a:rPr lang="en-US" dirty="0" smtClean="0"/>
              <a:t>x 2 bit) + (</a:t>
            </a:r>
            <a:r>
              <a:rPr lang="id-ID" dirty="0" smtClean="0"/>
              <a:t>2</a:t>
            </a:r>
            <a:r>
              <a:rPr lang="en-US" dirty="0" smtClean="0"/>
              <a:t> x </a:t>
            </a:r>
            <a:r>
              <a:rPr lang="id-ID" dirty="0" smtClean="0"/>
              <a:t>4</a:t>
            </a:r>
            <a:r>
              <a:rPr lang="en-US" dirty="0" smtClean="0"/>
              <a:t> bit) + (</a:t>
            </a:r>
            <a:r>
              <a:rPr lang="id-ID" dirty="0" smtClean="0"/>
              <a:t>3</a:t>
            </a:r>
            <a:r>
              <a:rPr lang="en-US" dirty="0" smtClean="0"/>
              <a:t> x </a:t>
            </a:r>
            <a:r>
              <a:rPr lang="id-ID" dirty="0" smtClean="0"/>
              <a:t>2</a:t>
            </a:r>
            <a:r>
              <a:rPr lang="en-US" dirty="0" smtClean="0"/>
              <a:t> bit) + (3 x </a:t>
            </a:r>
            <a:r>
              <a:rPr lang="id-ID" dirty="0" smtClean="0"/>
              <a:t>3</a:t>
            </a:r>
            <a:r>
              <a:rPr lang="en-US" dirty="0" smtClean="0"/>
              <a:t> bit) + (</a:t>
            </a:r>
            <a:r>
              <a:rPr lang="id-ID" dirty="0" smtClean="0"/>
              <a:t>1</a:t>
            </a:r>
            <a:r>
              <a:rPr lang="en-US" dirty="0" smtClean="0"/>
              <a:t> x </a:t>
            </a:r>
            <a:r>
              <a:rPr lang="id-ID" dirty="0" smtClean="0"/>
              <a:t>4</a:t>
            </a:r>
            <a:r>
              <a:rPr lang="en-US" dirty="0" smtClean="0"/>
              <a:t> bit) </a:t>
            </a:r>
          </a:p>
          <a:p>
            <a:r>
              <a:rPr lang="en-US" dirty="0" smtClean="0"/>
              <a:t>= </a:t>
            </a:r>
            <a:r>
              <a:rPr lang="id-ID" dirty="0" smtClean="0"/>
              <a:t>53</a:t>
            </a:r>
            <a:r>
              <a:rPr lang="en-US" dirty="0" smtClean="0"/>
              <a:t> bit</a:t>
            </a:r>
          </a:p>
        </p:txBody>
      </p:sp>
      <p:sp>
        <p:nvSpPr>
          <p:cNvPr id="6" name="TextBox 5"/>
          <p:cNvSpPr txBox="1"/>
          <p:nvPr/>
        </p:nvSpPr>
        <p:spPr>
          <a:xfrm>
            <a:off x="857224" y="3317937"/>
            <a:ext cx="3185652" cy="923330"/>
          </a:xfrm>
          <a:prstGeom prst="rect">
            <a:avLst/>
          </a:prstGeom>
          <a:noFill/>
        </p:spPr>
        <p:txBody>
          <a:bodyPr wrap="square" rtlCol="0">
            <a:spAutoFit/>
          </a:bodyPr>
          <a:lstStyle/>
          <a:p>
            <a:r>
              <a:rPr lang="en-US" dirty="0" err="1" smtClean="0"/>
              <a:t>Ukuran</a:t>
            </a:r>
            <a:r>
              <a:rPr lang="en-US" dirty="0" smtClean="0"/>
              <a:t> </a:t>
            </a:r>
            <a:r>
              <a:rPr lang="en-US" dirty="0" err="1" smtClean="0"/>
              <a:t>citra</a:t>
            </a:r>
            <a:r>
              <a:rPr lang="en-US" dirty="0" smtClean="0"/>
              <a:t> </a:t>
            </a:r>
            <a:r>
              <a:rPr lang="en-US" dirty="0" err="1" smtClean="0"/>
              <a:t>sebelum</a:t>
            </a:r>
            <a:r>
              <a:rPr lang="en-US" dirty="0" smtClean="0"/>
              <a:t> </a:t>
            </a:r>
            <a:r>
              <a:rPr lang="en-US" dirty="0" err="1" smtClean="0"/>
              <a:t>dikompresi</a:t>
            </a:r>
            <a:endParaRPr lang="en-US" dirty="0"/>
          </a:p>
          <a:p>
            <a:r>
              <a:rPr lang="en-US" dirty="0" smtClean="0"/>
              <a:t>= 25 x </a:t>
            </a:r>
            <a:r>
              <a:rPr lang="id-ID" dirty="0" smtClean="0"/>
              <a:t>3</a:t>
            </a:r>
            <a:r>
              <a:rPr lang="en-US" dirty="0" smtClean="0"/>
              <a:t> bit</a:t>
            </a:r>
          </a:p>
          <a:p>
            <a:r>
              <a:rPr lang="en-US" dirty="0" smtClean="0"/>
              <a:t>= </a:t>
            </a:r>
            <a:r>
              <a:rPr lang="id-ID" dirty="0" smtClean="0"/>
              <a:t>75</a:t>
            </a:r>
            <a:r>
              <a:rPr lang="en-US" dirty="0" smtClean="0"/>
              <a:t> bit</a:t>
            </a:r>
          </a:p>
        </p:txBody>
      </p:sp>
      <p:sp>
        <p:nvSpPr>
          <p:cNvPr id="7" name="TextBox 6"/>
          <p:cNvSpPr txBox="1"/>
          <p:nvPr/>
        </p:nvSpPr>
        <p:spPr>
          <a:xfrm>
            <a:off x="857224" y="5434604"/>
            <a:ext cx="6782671" cy="923330"/>
          </a:xfrm>
          <a:prstGeom prst="rect">
            <a:avLst/>
          </a:prstGeom>
          <a:noFill/>
        </p:spPr>
        <p:txBody>
          <a:bodyPr wrap="square" rtlCol="0">
            <a:spAutoFit/>
          </a:bodyPr>
          <a:lstStyle/>
          <a:p>
            <a:r>
              <a:rPr lang="en-US" dirty="0" err="1" smtClean="0"/>
              <a:t>Rasio</a:t>
            </a:r>
            <a:r>
              <a:rPr lang="en-US" dirty="0"/>
              <a:t>	</a:t>
            </a:r>
            <a:r>
              <a:rPr lang="en-US" dirty="0" smtClean="0"/>
              <a:t>= 100% - (</a:t>
            </a:r>
            <a:r>
              <a:rPr lang="en-US" dirty="0" err="1" smtClean="0"/>
              <a:t>ukuran</a:t>
            </a:r>
            <a:r>
              <a:rPr lang="en-US" dirty="0" smtClean="0"/>
              <a:t> </a:t>
            </a:r>
            <a:r>
              <a:rPr lang="en-US" dirty="0" err="1" smtClean="0"/>
              <a:t>citra</a:t>
            </a:r>
            <a:r>
              <a:rPr lang="en-US" dirty="0" smtClean="0"/>
              <a:t> </a:t>
            </a:r>
            <a:r>
              <a:rPr lang="en-US" dirty="0" err="1" smtClean="0"/>
              <a:t>hasil</a:t>
            </a:r>
            <a:r>
              <a:rPr lang="en-US" dirty="0" smtClean="0"/>
              <a:t> </a:t>
            </a:r>
            <a:r>
              <a:rPr lang="en-US" dirty="0" err="1" smtClean="0"/>
              <a:t>kompresi</a:t>
            </a:r>
            <a:r>
              <a:rPr lang="en-US" dirty="0" smtClean="0"/>
              <a:t>/</a:t>
            </a:r>
            <a:r>
              <a:rPr lang="en-US" dirty="0" err="1" smtClean="0"/>
              <a:t>ukuran</a:t>
            </a:r>
            <a:r>
              <a:rPr lang="en-US" dirty="0" smtClean="0"/>
              <a:t> </a:t>
            </a:r>
            <a:r>
              <a:rPr lang="en-US" dirty="0" err="1" smtClean="0"/>
              <a:t>citra</a:t>
            </a:r>
            <a:r>
              <a:rPr lang="en-US" dirty="0" smtClean="0"/>
              <a:t> </a:t>
            </a:r>
            <a:r>
              <a:rPr lang="en-US" dirty="0" err="1" smtClean="0"/>
              <a:t>asli</a:t>
            </a:r>
            <a:r>
              <a:rPr lang="en-US" dirty="0" smtClean="0"/>
              <a:t> x 100%) </a:t>
            </a:r>
          </a:p>
          <a:p>
            <a:r>
              <a:rPr lang="en-US" dirty="0" smtClean="0"/>
              <a:t>	= 100% - (</a:t>
            </a:r>
            <a:r>
              <a:rPr lang="id-ID" dirty="0" smtClean="0"/>
              <a:t>53</a:t>
            </a:r>
            <a:r>
              <a:rPr lang="en-US" dirty="0" smtClean="0"/>
              <a:t>/</a:t>
            </a:r>
            <a:r>
              <a:rPr lang="id-ID" dirty="0" smtClean="0"/>
              <a:t>75</a:t>
            </a:r>
            <a:r>
              <a:rPr lang="en-US" dirty="0" smtClean="0"/>
              <a:t> x 100%)</a:t>
            </a:r>
          </a:p>
          <a:p>
            <a:r>
              <a:rPr lang="en-US" dirty="0"/>
              <a:t>	</a:t>
            </a:r>
            <a:r>
              <a:rPr lang="en-US" dirty="0" smtClean="0"/>
              <a:t>= </a:t>
            </a:r>
            <a:r>
              <a:rPr lang="id-ID" dirty="0" smtClean="0"/>
              <a:t>30%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1143000"/>
          </a:xfrm>
        </p:spPr>
        <p:txBody>
          <a:bodyPr/>
          <a:lstStyle/>
          <a:p>
            <a:pPr algn="ctr"/>
            <a:r>
              <a:rPr lang="id-ID" b="1" dirty="0" smtClean="0">
                <a:solidFill>
                  <a:schemeClr val="accent1"/>
                </a:solidFill>
                <a:latin typeface="Arial" pitchFamily="34" charset="0"/>
                <a:cs typeface="Arial" pitchFamily="34" charset="0"/>
              </a:rPr>
              <a:t>Konsep</a:t>
            </a:r>
            <a:endParaRPr lang="id-ID" b="1" dirty="0">
              <a:solidFill>
                <a:schemeClr val="accent1"/>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pPr algn="just">
              <a:buNone/>
            </a:pPr>
            <a:r>
              <a:rPr lang="id-ID" sz="2400" dirty="0">
                <a:latin typeface="Arial" pitchFamily="34" charset="0"/>
                <a:cs typeface="Arial" pitchFamily="34" charset="0"/>
              </a:rPr>
              <a:t>Semakin besar ukuran citra, semakin besar memori yang dibutuhkan. </a:t>
            </a:r>
            <a:r>
              <a:rPr lang="id-ID" sz="2400" dirty="0" smtClean="0">
                <a:latin typeface="Arial" pitchFamily="34" charset="0"/>
                <a:cs typeface="Arial" pitchFamily="34" charset="0"/>
              </a:rPr>
              <a:t>Namun kebanyakan </a:t>
            </a:r>
            <a:r>
              <a:rPr lang="id-ID" sz="2400" dirty="0">
                <a:latin typeface="Arial" pitchFamily="34" charset="0"/>
                <a:cs typeface="Arial" pitchFamily="34" charset="0"/>
              </a:rPr>
              <a:t>citra </a:t>
            </a:r>
            <a:r>
              <a:rPr lang="id-ID" sz="2400" dirty="0" smtClean="0">
                <a:latin typeface="Arial" pitchFamily="34" charset="0"/>
                <a:cs typeface="Arial" pitchFamily="34" charset="0"/>
              </a:rPr>
              <a:t>mengandung </a:t>
            </a:r>
            <a:r>
              <a:rPr lang="id-ID" sz="2400" dirty="0">
                <a:latin typeface="Arial" pitchFamily="34" charset="0"/>
                <a:cs typeface="Arial" pitchFamily="34" charset="0"/>
              </a:rPr>
              <a:t>duplikasi data, yaitu : </a:t>
            </a:r>
          </a:p>
          <a:p>
            <a:pPr algn="just"/>
            <a:r>
              <a:rPr lang="id-ID" sz="2400" dirty="0">
                <a:latin typeface="Arial" pitchFamily="34" charset="0"/>
                <a:cs typeface="Arial" pitchFamily="34" charset="0"/>
              </a:rPr>
              <a:t>suatu piksel memiliki intensitas yang </a:t>
            </a:r>
            <a:r>
              <a:rPr lang="id-ID" sz="2400" dirty="0" smtClean="0">
                <a:latin typeface="Arial" pitchFamily="34" charset="0"/>
                <a:cs typeface="Arial" pitchFamily="34" charset="0"/>
              </a:rPr>
              <a:t>sama dengan </a:t>
            </a:r>
            <a:r>
              <a:rPr lang="id-ID" sz="2400" dirty="0">
                <a:latin typeface="Arial" pitchFamily="34" charset="0"/>
                <a:cs typeface="Arial" pitchFamily="34" charset="0"/>
              </a:rPr>
              <a:t>dengan piksel tetangganya, sehingga </a:t>
            </a:r>
            <a:r>
              <a:rPr lang="id-ID" sz="2400" dirty="0" smtClean="0">
                <a:latin typeface="Arial" pitchFamily="34" charset="0"/>
                <a:cs typeface="Arial" pitchFamily="34" charset="0"/>
              </a:rPr>
              <a:t>penyimpanan </a:t>
            </a:r>
            <a:r>
              <a:rPr lang="id-ID" sz="2400" dirty="0">
                <a:latin typeface="Arial" pitchFamily="34" charset="0"/>
                <a:cs typeface="Arial" pitchFamily="34" charset="0"/>
              </a:rPr>
              <a:t>setiap piksel memboroskan tempat </a:t>
            </a:r>
          </a:p>
          <a:p>
            <a:pPr algn="just"/>
            <a:r>
              <a:rPr lang="id-ID" sz="2400" dirty="0">
                <a:latin typeface="Arial" pitchFamily="34" charset="0"/>
                <a:cs typeface="Arial" pitchFamily="34" charset="0"/>
              </a:rPr>
              <a:t>citra banyak mengandung bagian (</a:t>
            </a:r>
            <a:r>
              <a:rPr lang="id-ID" sz="2400" dirty="0" smtClean="0">
                <a:latin typeface="Arial" pitchFamily="34" charset="0"/>
                <a:cs typeface="Arial" pitchFamily="34" charset="0"/>
              </a:rPr>
              <a:t>region</a:t>
            </a:r>
            <a:r>
              <a:rPr lang="id-ID" sz="2400" dirty="0">
                <a:latin typeface="Arial" pitchFamily="34" charset="0"/>
                <a:cs typeface="Arial" pitchFamily="34" charset="0"/>
              </a:rPr>
              <a:t>) yang sama, sehingga bagian yang sama ini tidak perlu </a:t>
            </a:r>
            <a:r>
              <a:rPr lang="id-ID" sz="2400" dirty="0" smtClean="0">
                <a:latin typeface="Arial" pitchFamily="34" charset="0"/>
                <a:cs typeface="Arial" pitchFamily="34" charset="0"/>
              </a:rPr>
              <a:t>dikodekan </a:t>
            </a:r>
            <a:r>
              <a:rPr lang="id-ID" sz="2400" dirty="0">
                <a:latin typeface="Arial" pitchFamily="34" charset="0"/>
                <a:cs typeface="Arial" pitchFamily="34" charset="0"/>
              </a:rPr>
              <a:t>berulangkali karena mubazir atau redundan </a:t>
            </a:r>
          </a:p>
          <a:p>
            <a:pPr algn="just"/>
            <a:r>
              <a:rPr lang="id-ID" sz="2400" dirty="0">
                <a:latin typeface="Arial" pitchFamily="34" charset="0"/>
                <a:cs typeface="Arial" pitchFamily="34" charset="0"/>
              </a:rPr>
              <a:t>Contoh : citra langit biru </a:t>
            </a:r>
            <a:r>
              <a:rPr lang="id-ID" sz="2400" dirty="0" smtClean="0">
                <a:latin typeface="Arial" pitchFamily="34" charset="0"/>
                <a:cs typeface="Arial" pitchFamily="34" charset="0"/>
              </a:rPr>
              <a:t>dengan </a:t>
            </a:r>
            <a:r>
              <a:rPr lang="id-ID" sz="2400" dirty="0">
                <a:latin typeface="Arial" pitchFamily="34" charset="0"/>
                <a:cs typeface="Arial" pitchFamily="34" charset="0"/>
              </a:rPr>
              <a:t>beberapa awan putih </a:t>
            </a:r>
            <a:r>
              <a:rPr lang="id-ID" sz="2400" dirty="0" smtClean="0">
                <a:latin typeface="Arial" pitchFamily="34" charset="0"/>
                <a:cs typeface="Arial" pitchFamily="34" charset="0"/>
              </a:rPr>
              <a:t>banyak </a:t>
            </a:r>
            <a:r>
              <a:rPr lang="id-ID" sz="2400" dirty="0">
                <a:latin typeface="Arial" pitchFamily="34" charset="0"/>
                <a:cs typeface="Arial" pitchFamily="34" charset="0"/>
              </a:rPr>
              <a:t>intensitas </a:t>
            </a:r>
            <a:r>
              <a:rPr lang="id-ID" sz="2400" dirty="0" smtClean="0">
                <a:latin typeface="Arial" pitchFamily="34" charset="0"/>
                <a:cs typeface="Arial" pitchFamily="34" charset="0"/>
              </a:rPr>
              <a:t>piksel </a:t>
            </a:r>
            <a:r>
              <a:rPr lang="id-ID" sz="2400" dirty="0">
                <a:latin typeface="Arial" pitchFamily="34" charset="0"/>
                <a:cs typeface="Arial" pitchFamily="34" charset="0"/>
              </a:rPr>
              <a:t>dan region yang </a:t>
            </a:r>
            <a:r>
              <a:rPr lang="id-ID" sz="2400" dirty="0" smtClean="0">
                <a:latin typeface="Arial" pitchFamily="34" charset="0"/>
                <a:cs typeface="Arial" pitchFamily="34" charset="0"/>
              </a:rPr>
              <a:t>sama </a:t>
            </a:r>
            <a:endParaRPr lang="id-ID" sz="2400" dirty="0">
              <a:latin typeface="Arial" pitchFamily="34" charset="0"/>
              <a:cs typeface="Arial" pitchFamily="34" charset="0"/>
            </a:endParaRPr>
          </a:p>
          <a:p>
            <a:pPr algn="just"/>
            <a:endParaRPr lang="id-ID" sz="24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chemeClr val="accent1"/>
                </a:solidFill>
                <a:latin typeface="Arial" pitchFamily="34" charset="0"/>
                <a:cs typeface="Arial" pitchFamily="34" charset="0"/>
              </a:rPr>
              <a:t>QUANTIZING COMPRESSION</a:t>
            </a:r>
            <a:endParaRPr lang="id-ID" dirty="0"/>
          </a:p>
        </p:txBody>
      </p:sp>
      <p:sp>
        <p:nvSpPr>
          <p:cNvPr id="3" name="Content Placeholder 2"/>
          <p:cNvSpPr>
            <a:spLocks noGrp="1"/>
          </p:cNvSpPr>
          <p:nvPr>
            <p:ph sz="quarter" idx="1"/>
          </p:nvPr>
        </p:nvSpPr>
        <p:spPr/>
        <p:txBody>
          <a:bodyPr>
            <a:noAutofit/>
          </a:bodyPr>
          <a:lstStyle/>
          <a:p>
            <a:pPr algn="just"/>
            <a:r>
              <a:rPr lang="id-ID" sz="2300" dirty="0" smtClean="0">
                <a:latin typeface="Arial" pitchFamily="34" charset="0"/>
                <a:cs typeface="Arial" pitchFamily="34" charset="0"/>
              </a:rPr>
              <a:t>Termasuk metode lossy compression karena mereduksi jumlah derajat keabuan yang ada pada citra sehingga banyak informasi yang hilang, misal dari 256 menjadi 16. </a:t>
            </a:r>
          </a:p>
          <a:p>
            <a:pPr algn="just"/>
            <a:r>
              <a:rPr lang="id-ID" sz="2300" dirty="0" smtClean="0">
                <a:latin typeface="Arial" pitchFamily="34" charset="0"/>
                <a:cs typeface="Arial" pitchFamily="34" charset="0"/>
              </a:rPr>
              <a:t>Algoritma kuantisasi : </a:t>
            </a:r>
          </a:p>
          <a:p>
            <a:pPr marL="514350" indent="-514350" algn="just">
              <a:buFont typeface="+mj-lt"/>
              <a:buAutoNum type="arabicPeriod"/>
            </a:pPr>
            <a:r>
              <a:rPr lang="id-ID" sz="2300" dirty="0" smtClean="0">
                <a:latin typeface="Arial" pitchFamily="34" charset="0"/>
                <a:cs typeface="Arial" pitchFamily="34" charset="0"/>
              </a:rPr>
              <a:t>Misal P adalah jumlah piksel dalam citra semula, buat histogram citra semula (citra yang akan dikompresi) </a:t>
            </a:r>
          </a:p>
          <a:p>
            <a:pPr marL="514350" indent="-514350" algn="just">
              <a:buFont typeface="+mj-lt"/>
              <a:buAutoNum type="arabicPeriod"/>
            </a:pPr>
            <a:r>
              <a:rPr lang="id-ID" sz="2300" dirty="0" smtClean="0">
                <a:latin typeface="Arial" pitchFamily="34" charset="0"/>
                <a:cs typeface="Arial" pitchFamily="34" charset="0"/>
              </a:rPr>
              <a:t>Identifikasi n kelompok di dalam histogram sehingga setiapkelompok mempunyai kira-kira P/n buah piksel </a:t>
            </a:r>
          </a:p>
          <a:p>
            <a:pPr marL="514350" indent="-514350" algn="just">
              <a:buFont typeface="+mj-lt"/>
              <a:buAutoNum type="arabicPeriod"/>
            </a:pPr>
            <a:r>
              <a:rPr lang="id-ID" sz="2300" dirty="0" smtClean="0">
                <a:latin typeface="Arial" pitchFamily="34" charset="0"/>
                <a:cs typeface="Arial" pitchFamily="34" charset="0"/>
              </a:rPr>
              <a:t>Nyatakan setiap kelompok dengan derajat keabuan 0 sampai n-1. Setiap piksel di dalam kelompok dikodekan kembali dengan nilai derajat keabuan yang baru. </a:t>
            </a:r>
          </a:p>
          <a:p>
            <a:pPr algn="just"/>
            <a:endParaRPr lang="id-ID" sz="2300" dirty="0" smtClean="0">
              <a:latin typeface="Arial" pitchFamily="34" charset="0"/>
              <a:cs typeface="Arial" pitchFamily="34" charset="0"/>
            </a:endParaRPr>
          </a:p>
          <a:p>
            <a:pPr algn="just"/>
            <a:endParaRPr lang="id-ID" sz="2300" dirty="0" smtClean="0">
              <a:latin typeface="Arial" pitchFamily="34" charset="0"/>
              <a:cs typeface="Arial" pitchFamily="34" charset="0"/>
            </a:endParaRPr>
          </a:p>
          <a:p>
            <a:pPr algn="just"/>
            <a:endParaRPr lang="id-ID" sz="2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42852"/>
            <a:ext cx="7772400" cy="725470"/>
          </a:xfrm>
        </p:spPr>
        <p:txBody>
          <a:bodyPr>
            <a:noAutofit/>
          </a:bodyPr>
          <a:lstStyle/>
          <a:p>
            <a:r>
              <a:rPr lang="en-US" sz="1800" dirty="0" smtClean="0">
                <a:solidFill>
                  <a:schemeClr val="tx1"/>
                </a:solidFill>
                <a:latin typeface="Arial" pitchFamily="34" charset="0"/>
                <a:cs typeface="Arial" pitchFamily="34" charset="0"/>
              </a:rPr>
              <a:t> </a:t>
            </a: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r>
              <a:rPr lang="id-ID" sz="1800" dirty="0" smtClean="0">
                <a:solidFill>
                  <a:schemeClr val="tx1"/>
                </a:solidFill>
                <a:latin typeface="Arial" pitchFamily="34" charset="0"/>
                <a:cs typeface="Arial" pitchFamily="34" charset="0"/>
              </a:rPr>
              <a:t>Contoh : </a:t>
            </a:r>
            <a:r>
              <a:rPr lang="en-US" sz="1800" dirty="0" smtClean="0">
                <a:solidFill>
                  <a:schemeClr val="tx1"/>
                </a:solidFill>
                <a:latin typeface="Arial" pitchFamily="34" charset="0"/>
                <a:cs typeface="Arial" pitchFamily="34" charset="0"/>
              </a:rPr>
              <a:t>Citra 4</a:t>
            </a:r>
            <a:r>
              <a:rPr lang="id-ID" sz="1800" dirty="0" smtClean="0">
                <a:solidFill>
                  <a:schemeClr val="tx1"/>
                </a:solidFill>
                <a:latin typeface="Arial" pitchFamily="34" charset="0"/>
                <a:cs typeface="Arial" pitchFamily="34" charset="0"/>
              </a:rPr>
              <a:t> x </a:t>
            </a:r>
            <a:r>
              <a:rPr lang="en-US" sz="1800" dirty="0" smtClean="0">
                <a:solidFill>
                  <a:schemeClr val="tx1"/>
                </a:solidFill>
                <a:latin typeface="Arial" pitchFamily="34" charset="0"/>
                <a:cs typeface="Arial" pitchFamily="34" charset="0"/>
              </a:rPr>
              <a:t>4, </a:t>
            </a:r>
            <a:r>
              <a:rPr lang="id-ID" sz="1800" dirty="0" smtClean="0">
                <a:solidFill>
                  <a:schemeClr val="tx1"/>
                </a:solidFill>
                <a:latin typeface="Arial" pitchFamily="34" charset="0"/>
                <a:cs typeface="Arial" pitchFamily="34" charset="0"/>
              </a:rPr>
              <a:t>8</a:t>
            </a:r>
            <a:r>
              <a:rPr lang="en-US" sz="1800" dirty="0" smtClean="0">
                <a:solidFill>
                  <a:schemeClr val="tx1"/>
                </a:solidFill>
                <a:latin typeface="Arial" pitchFamily="34" charset="0"/>
                <a:cs typeface="Arial" pitchFamily="34" charset="0"/>
              </a:rPr>
              <a:t> </a:t>
            </a:r>
            <a:r>
              <a:rPr lang="en-US" sz="1800" dirty="0" err="1" smtClean="0">
                <a:solidFill>
                  <a:schemeClr val="tx1"/>
                </a:solidFill>
                <a:latin typeface="Arial" pitchFamily="34" charset="0"/>
                <a:cs typeface="Arial" pitchFamily="34" charset="0"/>
              </a:rPr>
              <a:t>derajat</a:t>
            </a:r>
            <a:r>
              <a:rPr lang="id-ID" sz="1800" dirty="0" smtClean="0">
                <a:solidFill>
                  <a:schemeClr val="tx1"/>
                </a:solidFill>
                <a:latin typeface="Arial" pitchFamily="34" charset="0"/>
                <a:cs typeface="Arial" pitchFamily="34" charset="0"/>
              </a:rPr>
              <a:t> </a:t>
            </a:r>
            <a:r>
              <a:rPr lang="en-US" sz="1800" dirty="0" err="1" smtClean="0">
                <a:solidFill>
                  <a:schemeClr val="tx1"/>
                </a:solidFill>
                <a:latin typeface="Arial" pitchFamily="34" charset="0"/>
                <a:cs typeface="Arial" pitchFamily="34" charset="0"/>
              </a:rPr>
              <a:t>keabuan</a:t>
            </a:r>
            <a:r>
              <a:rPr lang="en-US" sz="1800" dirty="0" smtClean="0">
                <a:solidFill>
                  <a:schemeClr val="tx1"/>
                </a:solidFill>
                <a:latin typeface="Arial" pitchFamily="34" charset="0"/>
                <a:cs typeface="Arial" pitchFamily="34" charset="0"/>
              </a:rPr>
              <a:t> (3 bit)</a:t>
            </a:r>
            <a:endParaRPr lang="id-ID" sz="1800" dirty="0">
              <a:solidFill>
                <a:schemeClr val="tx1"/>
              </a:solidFill>
              <a:latin typeface="Arial" pitchFamily="34" charset="0"/>
              <a:cs typeface="Arial" pitchFamily="34" charset="0"/>
            </a:endParaRPr>
          </a:p>
        </p:txBody>
      </p:sp>
      <p:graphicFrame>
        <p:nvGraphicFramePr>
          <p:cNvPr id="7" name="Table 6"/>
          <p:cNvGraphicFramePr>
            <a:graphicFrameLocks noGrp="1"/>
          </p:cNvGraphicFramePr>
          <p:nvPr/>
        </p:nvGraphicFramePr>
        <p:xfrm>
          <a:off x="1000100" y="928670"/>
          <a:ext cx="2286016" cy="1785949"/>
        </p:xfrm>
        <a:graphic>
          <a:graphicData uri="http://schemas.openxmlformats.org/drawingml/2006/table">
            <a:tbl>
              <a:tblPr/>
              <a:tblGrid>
                <a:gridCol w="571504"/>
                <a:gridCol w="571504"/>
                <a:gridCol w="571504"/>
                <a:gridCol w="571504"/>
              </a:tblGrid>
              <a:tr h="452495">
                <a:tc>
                  <a:txBody>
                    <a:bodyPr/>
                    <a:lstStyle/>
                    <a:p>
                      <a:pPr algn="ctr">
                        <a:lnSpc>
                          <a:spcPct val="107000"/>
                        </a:lnSpc>
                        <a:spcAft>
                          <a:spcPts val="0"/>
                        </a:spcAft>
                      </a:pPr>
                      <a:r>
                        <a:rPr lang="en-US" sz="1400" dirty="0">
                          <a:latin typeface="Times New Roman"/>
                          <a:ea typeface="Calibri"/>
                          <a:cs typeface="Times New Roman"/>
                        </a:rPr>
                        <a:t>6</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dirty="0">
                          <a:latin typeface="Times New Roman"/>
                          <a:ea typeface="Calibri"/>
                          <a:cs typeface="Times New Roman"/>
                        </a:rPr>
                        <a:t>5</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4</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3</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495">
                <a:tc>
                  <a:txBody>
                    <a:bodyPr/>
                    <a:lstStyle/>
                    <a:p>
                      <a:pPr algn="ctr">
                        <a:lnSpc>
                          <a:spcPct val="107000"/>
                        </a:lnSpc>
                        <a:spcAft>
                          <a:spcPts val="0"/>
                        </a:spcAft>
                      </a:pPr>
                      <a:r>
                        <a:rPr lang="en-US" sz="1400">
                          <a:latin typeface="Times New Roman"/>
                          <a:ea typeface="Calibri"/>
                          <a:cs typeface="Times New Roman"/>
                        </a:rPr>
                        <a:t>3</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1</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2</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6</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464">
                <a:tc>
                  <a:txBody>
                    <a:bodyPr/>
                    <a:lstStyle/>
                    <a:p>
                      <a:pPr algn="ctr">
                        <a:lnSpc>
                          <a:spcPct val="107000"/>
                        </a:lnSpc>
                        <a:spcAft>
                          <a:spcPts val="0"/>
                        </a:spcAft>
                      </a:pPr>
                      <a:r>
                        <a:rPr lang="en-US" sz="1400">
                          <a:latin typeface="Times New Roman"/>
                          <a:ea typeface="Calibri"/>
                          <a:cs typeface="Times New Roman"/>
                        </a:rPr>
                        <a:t>4</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2</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2</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5</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2495">
                <a:tc>
                  <a:txBody>
                    <a:bodyPr/>
                    <a:lstStyle/>
                    <a:p>
                      <a:pPr algn="ctr">
                        <a:lnSpc>
                          <a:spcPct val="107000"/>
                        </a:lnSpc>
                        <a:spcAft>
                          <a:spcPts val="0"/>
                        </a:spcAft>
                      </a:pPr>
                      <a:r>
                        <a:rPr lang="en-US" sz="1400">
                          <a:latin typeface="Times New Roman"/>
                          <a:ea typeface="Calibri"/>
                          <a:cs typeface="Times New Roman"/>
                        </a:rPr>
                        <a:t>4</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5</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dirty="0">
                          <a:latin typeface="Times New Roman"/>
                          <a:ea typeface="Calibri"/>
                          <a:cs typeface="Times New Roman"/>
                        </a:rPr>
                        <a:t>2</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dirty="0">
                          <a:latin typeface="Times New Roman"/>
                          <a:ea typeface="Calibri"/>
                          <a:cs typeface="Times New Roman"/>
                        </a:rPr>
                        <a:t>2</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071934" y="2928934"/>
          <a:ext cx="3143272" cy="3643339"/>
        </p:xfrm>
        <a:graphic>
          <a:graphicData uri="http://schemas.openxmlformats.org/drawingml/2006/table">
            <a:tbl>
              <a:tblPr/>
              <a:tblGrid>
                <a:gridCol w="1571636"/>
                <a:gridCol w="1571636"/>
              </a:tblGrid>
              <a:tr h="627656">
                <a:tc>
                  <a:txBody>
                    <a:bodyPr/>
                    <a:lstStyle/>
                    <a:p>
                      <a:pPr algn="ctr">
                        <a:lnSpc>
                          <a:spcPct val="107000"/>
                        </a:lnSpc>
                        <a:spcAft>
                          <a:spcPts val="0"/>
                        </a:spcAft>
                      </a:pPr>
                      <a:r>
                        <a:rPr lang="en-US" sz="1400" b="1" dirty="0" err="1" smtClean="0">
                          <a:latin typeface="Times New Roman"/>
                          <a:ea typeface="Calibri"/>
                          <a:cs typeface="Times New Roman"/>
                        </a:rPr>
                        <a:t>Derajat</a:t>
                      </a:r>
                      <a:r>
                        <a:rPr lang="id-ID" sz="1400" b="1" dirty="0" smtClean="0">
                          <a:latin typeface="Times New Roman"/>
                          <a:ea typeface="Calibri"/>
                          <a:cs typeface="Times New Roman"/>
                        </a:rPr>
                        <a:t> </a:t>
                      </a:r>
                      <a:r>
                        <a:rPr lang="en-US" sz="1400" b="1" dirty="0" err="1" smtClean="0">
                          <a:latin typeface="Times New Roman"/>
                          <a:ea typeface="Calibri"/>
                          <a:cs typeface="Times New Roman"/>
                        </a:rPr>
                        <a:t>Keabuan</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b="1" dirty="0" err="1" smtClean="0">
                          <a:latin typeface="Times New Roman"/>
                          <a:ea typeface="Calibri"/>
                          <a:cs typeface="Times New Roman"/>
                        </a:rPr>
                        <a:t>Jumlah</a:t>
                      </a:r>
                      <a:r>
                        <a:rPr lang="id-ID" sz="1400" b="1" dirty="0" smtClean="0">
                          <a:latin typeface="Times New Roman"/>
                          <a:ea typeface="Calibri"/>
                          <a:cs typeface="Times New Roman"/>
                        </a:rPr>
                        <a:t> </a:t>
                      </a:r>
                      <a:r>
                        <a:rPr lang="en-US" sz="1400" b="1" dirty="0" err="1" smtClean="0">
                          <a:latin typeface="Times New Roman"/>
                          <a:ea typeface="Calibri"/>
                          <a:cs typeface="Times New Roman"/>
                        </a:rPr>
                        <a:t>Piksel</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685">
                <a:tc>
                  <a:txBody>
                    <a:bodyPr/>
                    <a:lstStyle/>
                    <a:p>
                      <a:pPr algn="ctr">
                        <a:lnSpc>
                          <a:spcPct val="107000"/>
                        </a:lnSpc>
                        <a:spcAft>
                          <a:spcPts val="0"/>
                        </a:spcAft>
                      </a:pPr>
                      <a:r>
                        <a:rPr lang="id-ID" sz="1600" dirty="0" smtClean="0">
                          <a:latin typeface="Calibri"/>
                          <a:ea typeface="Calibri"/>
                          <a:cs typeface="Times New Roman"/>
                        </a:rPr>
                        <a:t>0</a:t>
                      </a:r>
                      <a:endParaRPr lang="id-ID"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100" dirty="0" smtClean="0">
                          <a:latin typeface="Calibri"/>
                          <a:ea typeface="Calibri"/>
                          <a:cs typeface="Times New Roman"/>
                        </a:rPr>
                        <a:t>-</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685">
                <a:tc>
                  <a:txBody>
                    <a:bodyPr/>
                    <a:lstStyle/>
                    <a:p>
                      <a:pPr algn="ctr">
                        <a:lnSpc>
                          <a:spcPct val="107000"/>
                        </a:lnSpc>
                        <a:spcAft>
                          <a:spcPts val="0"/>
                        </a:spcAft>
                      </a:pPr>
                      <a:r>
                        <a:rPr lang="en-US" sz="1400" dirty="0">
                          <a:latin typeface="Times New Roman"/>
                          <a:ea typeface="Calibri"/>
                          <a:cs typeface="Times New Roman"/>
                        </a:rPr>
                        <a:t>1</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1</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086">
                <a:tc>
                  <a:txBody>
                    <a:bodyPr/>
                    <a:lstStyle/>
                    <a:p>
                      <a:pPr algn="ctr">
                        <a:lnSpc>
                          <a:spcPct val="107000"/>
                        </a:lnSpc>
                        <a:spcAft>
                          <a:spcPts val="0"/>
                        </a:spcAft>
                      </a:pPr>
                      <a:r>
                        <a:rPr lang="en-US" sz="1400">
                          <a:latin typeface="Times New Roman"/>
                          <a:ea typeface="Calibri"/>
                          <a:cs typeface="Times New Roman"/>
                        </a:rPr>
                        <a:t>2</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5</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685">
                <a:tc>
                  <a:txBody>
                    <a:bodyPr/>
                    <a:lstStyle/>
                    <a:p>
                      <a:pPr algn="ctr">
                        <a:lnSpc>
                          <a:spcPct val="107000"/>
                        </a:lnSpc>
                        <a:spcAft>
                          <a:spcPts val="0"/>
                        </a:spcAft>
                      </a:pPr>
                      <a:r>
                        <a:rPr lang="en-US" sz="1400">
                          <a:latin typeface="Times New Roman"/>
                          <a:ea typeface="Calibri"/>
                          <a:cs typeface="Times New Roman"/>
                        </a:rPr>
                        <a:t>3</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2</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685">
                <a:tc>
                  <a:txBody>
                    <a:bodyPr/>
                    <a:lstStyle/>
                    <a:p>
                      <a:pPr algn="ctr">
                        <a:lnSpc>
                          <a:spcPct val="107000"/>
                        </a:lnSpc>
                        <a:spcAft>
                          <a:spcPts val="0"/>
                        </a:spcAft>
                      </a:pPr>
                      <a:r>
                        <a:rPr lang="en-US" sz="1400">
                          <a:latin typeface="Times New Roman"/>
                          <a:ea typeface="Calibri"/>
                          <a:cs typeface="Times New Roman"/>
                        </a:rPr>
                        <a:t>4</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3</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685">
                <a:tc>
                  <a:txBody>
                    <a:bodyPr/>
                    <a:lstStyle/>
                    <a:p>
                      <a:pPr algn="ctr">
                        <a:lnSpc>
                          <a:spcPct val="107000"/>
                        </a:lnSpc>
                        <a:spcAft>
                          <a:spcPts val="0"/>
                        </a:spcAft>
                      </a:pPr>
                      <a:r>
                        <a:rPr lang="en-US" sz="1400">
                          <a:latin typeface="Times New Roman"/>
                          <a:ea typeface="Calibri"/>
                          <a:cs typeface="Times New Roman"/>
                        </a:rPr>
                        <a:t>5</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3</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086">
                <a:tc>
                  <a:txBody>
                    <a:bodyPr/>
                    <a:lstStyle/>
                    <a:p>
                      <a:pPr algn="ctr">
                        <a:lnSpc>
                          <a:spcPct val="107000"/>
                        </a:lnSpc>
                        <a:spcAft>
                          <a:spcPts val="0"/>
                        </a:spcAft>
                      </a:pPr>
                      <a:r>
                        <a:rPr lang="en-US" sz="1400" dirty="0">
                          <a:latin typeface="Times New Roman"/>
                          <a:ea typeface="Calibri"/>
                          <a:cs typeface="Times New Roman"/>
                        </a:rPr>
                        <a:t>6</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dirty="0">
                          <a:latin typeface="Times New Roman"/>
                          <a:ea typeface="Calibri"/>
                          <a:cs typeface="Times New Roman"/>
                        </a:rPr>
                        <a:t>2</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086">
                <a:tc>
                  <a:txBody>
                    <a:bodyPr/>
                    <a:lstStyle/>
                    <a:p>
                      <a:pPr algn="ctr">
                        <a:lnSpc>
                          <a:spcPct val="107000"/>
                        </a:lnSpc>
                        <a:spcAft>
                          <a:spcPts val="0"/>
                        </a:spcAft>
                      </a:pPr>
                      <a:r>
                        <a:rPr lang="id-ID" sz="1400" dirty="0" smtClean="0">
                          <a:latin typeface="Calibri"/>
                          <a:ea typeface="Calibri"/>
                          <a:cs typeface="Times New Roman"/>
                        </a:rPr>
                        <a:t>7</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id-ID" sz="1100" dirty="0" smtClean="0">
                          <a:latin typeface="Calibri"/>
                          <a:ea typeface="Calibri"/>
                          <a:cs typeface="Times New Roman"/>
                        </a:rPr>
                        <a:t>-</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itle 1"/>
          <p:cNvSpPr txBox="1">
            <a:spLocks/>
          </p:cNvSpPr>
          <p:nvPr/>
        </p:nvSpPr>
        <p:spPr>
          <a:xfrm>
            <a:off x="928662" y="3071810"/>
            <a:ext cx="7772400" cy="725470"/>
          </a:xfrm>
          <a:prstGeom prst="rect">
            <a:avLst/>
          </a:prstGeom>
        </p:spPr>
        <p:txBody>
          <a:bodyPr bIns="91440" anchor="b" anchorCtr="0">
            <a:noAutofit/>
          </a:bodyPr>
          <a:lstStyle/>
          <a:p>
            <a:r>
              <a:rPr lang="en-US" b="1" dirty="0" err="1" smtClean="0">
                <a:latin typeface="Arial" pitchFamily="34" charset="0"/>
                <a:cs typeface="Arial" pitchFamily="34" charset="0"/>
              </a:rPr>
              <a:t>Langkah</a:t>
            </a:r>
            <a:r>
              <a:rPr lang="en-US" b="1" dirty="0" smtClean="0">
                <a:latin typeface="Arial" pitchFamily="34" charset="0"/>
                <a:cs typeface="Arial" pitchFamily="34" charset="0"/>
              </a:rPr>
              <a:t> 1:</a:t>
            </a:r>
            <a:endParaRPr lang="id-ID" dirty="0" smtClean="0">
              <a:latin typeface="Arial" pitchFamily="34" charset="0"/>
              <a:cs typeface="Arial" pitchFamily="34" charset="0"/>
            </a:endParaRPr>
          </a:p>
          <a:p>
            <a:r>
              <a:rPr lang="en-US" dirty="0" err="1" smtClean="0">
                <a:latin typeface="Arial" pitchFamily="34" charset="0"/>
                <a:cs typeface="Arial" pitchFamily="34" charset="0"/>
              </a:rPr>
              <a:t>Banyaknya</a:t>
            </a:r>
            <a:r>
              <a:rPr lang="id-ID" dirty="0" smtClean="0">
                <a:latin typeface="Arial" pitchFamily="34" charset="0"/>
                <a:cs typeface="Arial" pitchFamily="34" charset="0"/>
              </a:rPr>
              <a:t> </a:t>
            </a:r>
            <a:r>
              <a:rPr lang="en-US" dirty="0" smtClean="0">
                <a:latin typeface="Arial" pitchFamily="34" charset="0"/>
                <a:cs typeface="Arial" pitchFamily="34" charset="0"/>
              </a:rPr>
              <a:t>pi</a:t>
            </a:r>
            <a:r>
              <a:rPr lang="id-ID" dirty="0" smtClean="0">
                <a:latin typeface="Arial" pitchFamily="34" charset="0"/>
                <a:cs typeface="Arial" pitchFamily="34" charset="0"/>
              </a:rPr>
              <a:t>x</a:t>
            </a:r>
            <a:r>
              <a:rPr lang="en-US" dirty="0" smtClean="0">
                <a:latin typeface="Arial" pitchFamily="34" charset="0"/>
                <a:cs typeface="Arial" pitchFamily="34" charset="0"/>
              </a:rPr>
              <a:t>el</a:t>
            </a:r>
            <a:r>
              <a:rPr lang="id-ID" dirty="0" smtClean="0">
                <a:latin typeface="Arial" pitchFamily="34" charset="0"/>
                <a:cs typeface="Arial" pitchFamily="34" charset="0"/>
              </a:rPr>
              <a:t> </a:t>
            </a:r>
            <a:r>
              <a:rPr lang="en-US" dirty="0" err="1" smtClean="0">
                <a:latin typeface="Arial" pitchFamily="34" charset="0"/>
                <a:cs typeface="Arial" pitchFamily="34" charset="0"/>
              </a:rPr>
              <a:t>citra</a:t>
            </a:r>
            <a:r>
              <a:rPr lang="en-US" dirty="0" smtClean="0">
                <a:latin typeface="Arial" pitchFamily="34" charset="0"/>
                <a:cs typeface="Arial" pitchFamily="34" charset="0"/>
              </a:rPr>
              <a:t> = 16 </a:t>
            </a:r>
            <a:endParaRPr lang="id-ID" dirty="0" smtClean="0">
              <a:latin typeface="Arial" pitchFamily="34" charset="0"/>
              <a:cs typeface="Arial" pitchFamily="34" charset="0"/>
            </a:endParaRPr>
          </a:p>
          <a:p>
            <a:r>
              <a:rPr lang="en-US" dirty="0" err="1" smtClean="0">
                <a:latin typeface="Arial" pitchFamily="34" charset="0"/>
                <a:cs typeface="Arial" pitchFamily="34" charset="0"/>
              </a:rPr>
              <a:t>Histogramnya</a:t>
            </a:r>
            <a:r>
              <a:rPr lang="en-US" dirty="0" smtClean="0">
                <a:latin typeface="Arial" pitchFamily="34" charset="0"/>
                <a:cs typeface="Arial" pitchFamily="34" charset="0"/>
              </a:rPr>
              <a:t>:</a:t>
            </a:r>
            <a:endParaRPr lang="id-ID" dirty="0">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28662" y="500042"/>
            <a:ext cx="7772400" cy="1143000"/>
          </a:xfrm>
        </p:spPr>
        <p:txBody>
          <a:bodyPr>
            <a:noAutofit/>
          </a:bodyPr>
          <a:lstStyle/>
          <a:p>
            <a:pPr lvl="0" fontAlgn="base">
              <a:spcAft>
                <a:spcPct val="0"/>
              </a:spcAft>
            </a:pPr>
            <a:r>
              <a:rPr lang="en-US" sz="1800" b="1" dirty="0" err="1" smtClean="0">
                <a:solidFill>
                  <a:schemeClr val="tx1"/>
                </a:solidFill>
                <a:latin typeface="Arial" pitchFamily="34" charset="0"/>
                <a:ea typeface="Calibri" pitchFamily="34" charset="0"/>
                <a:cs typeface="Arial" pitchFamily="34" charset="0"/>
              </a:rPr>
              <a:t>Langkah</a:t>
            </a:r>
            <a:r>
              <a:rPr lang="en-US" sz="1800" b="1" dirty="0" smtClean="0">
                <a:solidFill>
                  <a:schemeClr val="tx1"/>
                </a:solidFill>
                <a:latin typeface="Arial" pitchFamily="34" charset="0"/>
                <a:ea typeface="Calibri" pitchFamily="34" charset="0"/>
                <a:cs typeface="Arial" pitchFamily="34" charset="0"/>
              </a:rPr>
              <a:t> 2:</a:t>
            </a: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r>
              <a:rPr lang="en-US" sz="1800" dirty="0" err="1" smtClean="0">
                <a:solidFill>
                  <a:schemeClr val="tx1"/>
                </a:solidFill>
                <a:latin typeface="Arial" pitchFamily="34" charset="0"/>
                <a:ea typeface="Calibri" pitchFamily="34" charset="0"/>
                <a:cs typeface="Arial" pitchFamily="34" charset="0"/>
              </a:rPr>
              <a:t>Lalu</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kompresi</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dari</a:t>
            </a:r>
            <a:r>
              <a:rPr lang="en-US" sz="1800" dirty="0" smtClean="0">
                <a:solidFill>
                  <a:schemeClr val="tx1"/>
                </a:solidFill>
                <a:latin typeface="Arial" pitchFamily="34" charset="0"/>
                <a:ea typeface="Calibri" pitchFamily="34" charset="0"/>
                <a:cs typeface="Arial" pitchFamily="34" charset="0"/>
              </a:rPr>
              <a:t> </a:t>
            </a:r>
            <a:r>
              <a:rPr lang="id-ID" sz="1800" dirty="0" smtClean="0">
                <a:solidFill>
                  <a:schemeClr val="tx1"/>
                </a:solidFill>
                <a:latin typeface="Arial" pitchFamily="34" charset="0"/>
                <a:ea typeface="Calibri" pitchFamily="34" charset="0"/>
                <a:cs typeface="Arial" pitchFamily="34" charset="0"/>
              </a:rPr>
              <a:t>8</a:t>
            </a:r>
            <a:r>
              <a:rPr lang="en-US"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menjadi</a:t>
            </a:r>
            <a:r>
              <a:rPr lang="en-US" sz="1800" dirty="0" smtClean="0">
                <a:solidFill>
                  <a:schemeClr val="tx1"/>
                </a:solidFill>
                <a:latin typeface="Arial" pitchFamily="34" charset="0"/>
                <a:ea typeface="Calibri" pitchFamily="34" charset="0"/>
                <a:cs typeface="Arial" pitchFamily="34" charset="0"/>
              </a:rPr>
              <a:t> 2 </a:t>
            </a:r>
            <a:r>
              <a:rPr lang="en-US" sz="1800" dirty="0" err="1" smtClean="0">
                <a:solidFill>
                  <a:schemeClr val="tx1"/>
                </a:solidFill>
                <a:latin typeface="Arial" pitchFamily="34" charset="0"/>
                <a:ea typeface="Calibri" pitchFamily="34" charset="0"/>
                <a:cs typeface="Arial" pitchFamily="34" charset="0"/>
              </a:rPr>
              <a:t>derajat</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keabuan</a:t>
            </a:r>
            <a:r>
              <a:rPr lang="en-US" sz="1800" dirty="0" smtClean="0">
                <a:solidFill>
                  <a:schemeClr val="tx1"/>
                </a:solidFill>
                <a:latin typeface="Arial" pitchFamily="34" charset="0"/>
                <a:ea typeface="Calibri" pitchFamily="34" charset="0"/>
                <a:cs typeface="Arial" pitchFamily="34" charset="0"/>
              </a:rPr>
              <a:t> (1 bit) </a:t>
            </a:r>
            <a:r>
              <a:rPr lang="en-US" sz="1800" dirty="0" err="1" smtClean="0">
                <a:solidFill>
                  <a:schemeClr val="tx1"/>
                </a:solidFill>
                <a:latin typeface="Arial" pitchFamily="34" charset="0"/>
                <a:ea typeface="Calibri" pitchFamily="34" charset="0"/>
                <a:cs typeface="Arial" pitchFamily="34" charset="0"/>
              </a:rPr>
              <a:t>yaitu</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nilai</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keabuan</a:t>
            </a:r>
            <a:r>
              <a:rPr lang="en-US" sz="1800" dirty="0" smtClean="0">
                <a:solidFill>
                  <a:schemeClr val="tx1"/>
                </a:solidFill>
                <a:latin typeface="Arial" pitchFamily="34" charset="0"/>
                <a:ea typeface="Calibri" pitchFamily="34" charset="0"/>
                <a:cs typeface="Arial" pitchFamily="34" charset="0"/>
              </a:rPr>
              <a:t> 0 s/d 1, </a:t>
            </a:r>
            <a:r>
              <a:rPr lang="en-US" sz="1800" dirty="0" err="1" smtClean="0">
                <a:solidFill>
                  <a:schemeClr val="tx1"/>
                </a:solidFill>
                <a:latin typeface="Arial" pitchFamily="34" charset="0"/>
                <a:ea typeface="Calibri" pitchFamily="34" charset="0"/>
                <a:cs typeface="Arial" pitchFamily="34" charset="0"/>
              </a:rPr>
              <a:t>maka</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dibuat</a:t>
            </a:r>
            <a:r>
              <a:rPr lang="en-US" sz="1800" dirty="0" smtClean="0">
                <a:solidFill>
                  <a:schemeClr val="tx1"/>
                </a:solidFill>
                <a:latin typeface="Arial" pitchFamily="34" charset="0"/>
                <a:ea typeface="Calibri" pitchFamily="34" charset="0"/>
                <a:cs typeface="Arial" pitchFamily="34" charset="0"/>
              </a:rPr>
              <a:t> n </a:t>
            </a:r>
            <a:r>
              <a:rPr lang="en-US" sz="1800" dirty="0" err="1" smtClean="0">
                <a:solidFill>
                  <a:schemeClr val="tx1"/>
                </a:solidFill>
                <a:latin typeface="Arial" pitchFamily="34" charset="0"/>
                <a:ea typeface="Calibri" pitchFamily="34" charset="0"/>
                <a:cs typeface="Arial" pitchFamily="34" charset="0"/>
              </a:rPr>
              <a:t>buah</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kelompok</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yaitu</a:t>
            </a:r>
            <a:r>
              <a:rPr lang="en-US" sz="1800" dirty="0" smtClean="0">
                <a:solidFill>
                  <a:schemeClr val="tx1"/>
                </a:solidFill>
                <a:latin typeface="Arial" pitchFamily="34" charset="0"/>
                <a:ea typeface="Calibri" pitchFamily="34" charset="0"/>
                <a:cs typeface="Arial" pitchFamily="34" charset="0"/>
              </a:rPr>
              <a:t> 2. </a:t>
            </a:r>
            <a:r>
              <a:rPr lang="en-US" sz="1800" dirty="0" err="1" smtClean="0">
                <a:solidFill>
                  <a:schemeClr val="tx1"/>
                </a:solidFill>
                <a:latin typeface="Arial" pitchFamily="34" charset="0"/>
                <a:ea typeface="Calibri" pitchFamily="34" charset="0"/>
                <a:cs typeface="Arial" pitchFamily="34" charset="0"/>
              </a:rPr>
              <a:t>Tiap</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kelompok</a:t>
            </a:r>
            <a:r>
              <a:rPr lang="en-US" sz="1800" dirty="0" smtClean="0">
                <a:solidFill>
                  <a:schemeClr val="tx1"/>
                </a:solidFill>
                <a:latin typeface="Arial" pitchFamily="34" charset="0"/>
                <a:ea typeface="Calibri" pitchFamily="34" charset="0"/>
                <a:cs typeface="Arial" pitchFamily="34" charset="0"/>
              </a:rPr>
              <a:t> rata-rata </a:t>
            </a:r>
            <a:r>
              <a:rPr lang="en-US" sz="1800" dirty="0" err="1" smtClean="0">
                <a:solidFill>
                  <a:schemeClr val="tx1"/>
                </a:solidFill>
                <a:latin typeface="Arial" pitchFamily="34" charset="0"/>
                <a:ea typeface="Calibri" pitchFamily="34" charset="0"/>
                <a:cs typeface="Arial" pitchFamily="34" charset="0"/>
              </a:rPr>
              <a:t>ada</a:t>
            </a:r>
            <a:r>
              <a:rPr lang="en-US" sz="1800" dirty="0" smtClean="0">
                <a:solidFill>
                  <a:schemeClr val="tx1"/>
                </a:solidFill>
                <a:latin typeface="Arial" pitchFamily="34" charset="0"/>
                <a:ea typeface="Calibri" pitchFamily="34" charset="0"/>
                <a:cs typeface="Arial" pitchFamily="34" charset="0"/>
              </a:rPr>
              <a:t> </a:t>
            </a:r>
            <a:r>
              <a:rPr lang="id-ID" sz="1800" dirty="0" smtClean="0">
                <a:solidFill>
                  <a:schemeClr val="tx1"/>
                </a:solidFill>
                <a:latin typeface="Arial" pitchFamily="34" charset="0"/>
                <a:ea typeface="Calibri" pitchFamily="34" charset="0"/>
                <a:cs typeface="Arial" pitchFamily="34" charset="0"/>
              </a:rPr>
              <a:t>8</a:t>
            </a:r>
            <a:r>
              <a:rPr lang="en-US" sz="1800" dirty="0" smtClean="0">
                <a:solidFill>
                  <a:schemeClr val="tx1"/>
                </a:solidFill>
                <a:latin typeface="Arial" pitchFamily="34" charset="0"/>
                <a:ea typeface="Calibri" pitchFamily="34" charset="0"/>
                <a:cs typeface="Arial" pitchFamily="34" charset="0"/>
              </a:rPr>
              <a:t>/2 = </a:t>
            </a:r>
            <a:r>
              <a:rPr lang="id-ID" sz="1800" dirty="0" smtClean="0">
                <a:solidFill>
                  <a:schemeClr val="tx1"/>
                </a:solidFill>
                <a:latin typeface="Arial" pitchFamily="34" charset="0"/>
                <a:ea typeface="Calibri" pitchFamily="34" charset="0"/>
                <a:cs typeface="Arial" pitchFamily="34" charset="0"/>
              </a:rPr>
              <a:t>4</a:t>
            </a:r>
            <a:r>
              <a:rPr lang="en-US" sz="1800" dirty="0" smtClean="0">
                <a:solidFill>
                  <a:schemeClr val="tx1"/>
                </a:solidFill>
                <a:latin typeface="Arial" pitchFamily="34" charset="0"/>
                <a:ea typeface="Calibri" pitchFamily="34" charset="0"/>
                <a:cs typeface="Arial" pitchFamily="34" charset="0"/>
              </a:rPr>
              <a:t> pi</a:t>
            </a:r>
            <a:r>
              <a:rPr lang="id-ID" sz="1800" dirty="0" smtClean="0">
                <a:solidFill>
                  <a:schemeClr val="tx1"/>
                </a:solidFill>
                <a:latin typeface="Arial" pitchFamily="34" charset="0"/>
                <a:ea typeface="Calibri" pitchFamily="34" charset="0"/>
                <a:cs typeface="Arial" pitchFamily="34" charset="0"/>
              </a:rPr>
              <a:t>x</a:t>
            </a:r>
            <a:r>
              <a:rPr lang="en-US" sz="1800" dirty="0" smtClean="0">
                <a:solidFill>
                  <a:schemeClr val="tx1"/>
                </a:solidFill>
                <a:latin typeface="Arial" pitchFamily="34" charset="0"/>
                <a:ea typeface="Calibri" pitchFamily="34" charset="0"/>
                <a:cs typeface="Arial" pitchFamily="34" charset="0"/>
              </a:rPr>
              <a:t>el (</a:t>
            </a:r>
            <a:r>
              <a:rPr lang="en-US" sz="1800" dirty="0" err="1" smtClean="0">
                <a:solidFill>
                  <a:schemeClr val="tx1"/>
                </a:solidFill>
                <a:latin typeface="Arial" pitchFamily="34" charset="0"/>
                <a:ea typeface="Calibri" pitchFamily="34" charset="0"/>
                <a:cs typeface="Arial" pitchFamily="34" charset="0"/>
              </a:rPr>
              <a:t>bisa</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lebih</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bisa</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kurang</a:t>
            </a:r>
            <a:r>
              <a:rPr lang="en-US" sz="1800" dirty="0" smtClean="0">
                <a:solidFill>
                  <a:schemeClr val="tx1"/>
                </a:solidFill>
                <a:latin typeface="Arial" pitchFamily="34" charset="0"/>
                <a:ea typeface="Calibri" pitchFamily="34" charset="0"/>
                <a:cs typeface="Arial" pitchFamily="34" charset="0"/>
              </a:rPr>
              <a:t>). </a:t>
            </a:r>
            <a:r>
              <a:rPr lang="en-US" sz="1800" dirty="0" smtClean="0">
                <a:solidFill>
                  <a:schemeClr val="tx1"/>
                </a:solidFill>
                <a:latin typeface="Arial" pitchFamily="34" charset="0"/>
                <a:cs typeface="Arial" pitchFamily="34" charset="0"/>
              </a:rPr>
              <a:t/>
            </a:r>
            <a:br>
              <a:rPr lang="en-US" sz="1800" dirty="0" smtClean="0">
                <a:solidFill>
                  <a:schemeClr val="tx1"/>
                </a:solidFill>
                <a:latin typeface="Arial" pitchFamily="34" charset="0"/>
                <a:cs typeface="Arial" pitchFamily="34" charset="0"/>
              </a:rPr>
            </a:br>
            <a:endParaRPr lang="id-ID" sz="1800" dirty="0">
              <a:latin typeface="Arial" pitchFamily="34" charset="0"/>
              <a:cs typeface="Arial" pitchFamily="34" charset="0"/>
            </a:endParaRPr>
          </a:p>
        </p:txBody>
      </p:sp>
      <p:graphicFrame>
        <p:nvGraphicFramePr>
          <p:cNvPr id="8" name="Table 7"/>
          <p:cNvGraphicFramePr>
            <a:graphicFrameLocks noGrp="1"/>
          </p:cNvGraphicFramePr>
          <p:nvPr/>
        </p:nvGraphicFramePr>
        <p:xfrm>
          <a:off x="1000100" y="1643050"/>
          <a:ext cx="7286676" cy="4357718"/>
        </p:xfrm>
        <a:graphic>
          <a:graphicData uri="http://schemas.openxmlformats.org/drawingml/2006/table">
            <a:tbl>
              <a:tblPr/>
              <a:tblGrid>
                <a:gridCol w="1821053"/>
                <a:gridCol w="1821053"/>
                <a:gridCol w="1822285"/>
                <a:gridCol w="1822285"/>
              </a:tblGrid>
              <a:tr h="1026494">
                <a:tc>
                  <a:txBody>
                    <a:bodyPr/>
                    <a:lstStyle/>
                    <a:p>
                      <a:pPr algn="ctr">
                        <a:lnSpc>
                          <a:spcPct val="107000"/>
                        </a:lnSpc>
                        <a:spcAft>
                          <a:spcPts val="0"/>
                        </a:spcAft>
                      </a:pPr>
                      <a:r>
                        <a:rPr lang="en-US" sz="1800" dirty="0" err="1">
                          <a:latin typeface="Arial" pitchFamily="34" charset="0"/>
                          <a:ea typeface="Calibri"/>
                          <a:cs typeface="Arial" pitchFamily="34" charset="0"/>
                        </a:rPr>
                        <a:t>Kelompok</a:t>
                      </a:r>
                      <a:endParaRPr lang="id-ID"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err="1" smtClean="0">
                          <a:latin typeface="Arial" pitchFamily="34" charset="0"/>
                          <a:ea typeface="Calibri"/>
                          <a:cs typeface="Arial" pitchFamily="34" charset="0"/>
                        </a:rPr>
                        <a:t>Nilai</a:t>
                      </a:r>
                      <a:r>
                        <a:rPr lang="id-ID" sz="1800" dirty="0" smtClean="0">
                          <a:latin typeface="Arial" pitchFamily="34" charset="0"/>
                          <a:ea typeface="Calibri"/>
                          <a:cs typeface="Arial" pitchFamily="34" charset="0"/>
                        </a:rPr>
                        <a:t> </a:t>
                      </a:r>
                      <a:r>
                        <a:rPr lang="en-US" sz="1800" dirty="0" err="1" smtClean="0">
                          <a:latin typeface="Arial" pitchFamily="34" charset="0"/>
                          <a:ea typeface="Calibri"/>
                          <a:cs typeface="Arial" pitchFamily="34" charset="0"/>
                        </a:rPr>
                        <a:t>Keabuan</a:t>
                      </a:r>
                      <a:endParaRPr lang="id-ID"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err="1" smtClean="0">
                          <a:latin typeface="Arial" pitchFamily="34" charset="0"/>
                          <a:ea typeface="Calibri"/>
                          <a:cs typeface="Arial" pitchFamily="34" charset="0"/>
                        </a:rPr>
                        <a:t>Jumlah</a:t>
                      </a:r>
                      <a:r>
                        <a:rPr lang="id-ID" sz="1800" dirty="0" smtClean="0">
                          <a:latin typeface="Arial" pitchFamily="34" charset="0"/>
                          <a:ea typeface="Calibri"/>
                          <a:cs typeface="Arial" pitchFamily="34" charset="0"/>
                        </a:rPr>
                        <a:t> </a:t>
                      </a:r>
                      <a:r>
                        <a:rPr lang="en-US" sz="1800" dirty="0" err="1" smtClean="0">
                          <a:latin typeface="Arial" pitchFamily="34" charset="0"/>
                          <a:ea typeface="Calibri"/>
                          <a:cs typeface="Arial" pitchFamily="34" charset="0"/>
                        </a:rPr>
                        <a:t>Piksel</a:t>
                      </a:r>
                      <a:endParaRPr lang="id-ID"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err="1" smtClean="0">
                          <a:latin typeface="Arial" pitchFamily="34" charset="0"/>
                          <a:ea typeface="Calibri"/>
                          <a:cs typeface="Arial" pitchFamily="34" charset="0"/>
                        </a:rPr>
                        <a:t>Jumlah</a:t>
                      </a:r>
                      <a:r>
                        <a:rPr lang="id-ID" sz="1800" dirty="0" smtClean="0">
                          <a:latin typeface="Arial" pitchFamily="34" charset="0"/>
                          <a:ea typeface="Calibri"/>
                          <a:cs typeface="Arial" pitchFamily="34" charset="0"/>
                        </a:rPr>
                        <a:t> </a:t>
                      </a:r>
                      <a:r>
                        <a:rPr lang="en-US" sz="1800" dirty="0" err="1" smtClean="0">
                          <a:latin typeface="Arial" pitchFamily="34" charset="0"/>
                          <a:ea typeface="Calibri"/>
                          <a:cs typeface="Arial" pitchFamily="34" charset="0"/>
                        </a:rPr>
                        <a:t>piksel</a:t>
                      </a:r>
                      <a:r>
                        <a:rPr lang="id-ID" sz="1800" dirty="0" smtClean="0">
                          <a:latin typeface="Arial" pitchFamily="34" charset="0"/>
                          <a:ea typeface="Calibri"/>
                          <a:cs typeface="Arial" pitchFamily="34" charset="0"/>
                        </a:rPr>
                        <a:t> </a:t>
                      </a:r>
                      <a:r>
                        <a:rPr lang="en-US" sz="1800" dirty="0" err="1" smtClean="0">
                          <a:latin typeface="Arial" pitchFamily="34" charset="0"/>
                          <a:ea typeface="Calibri"/>
                          <a:cs typeface="Arial" pitchFamily="34" charset="0"/>
                        </a:rPr>
                        <a:t>dalam</a:t>
                      </a:r>
                      <a:r>
                        <a:rPr lang="id-ID" sz="1800" dirty="0" smtClean="0">
                          <a:latin typeface="Arial" pitchFamily="34" charset="0"/>
                          <a:ea typeface="Calibri"/>
                          <a:cs typeface="Arial" pitchFamily="34" charset="0"/>
                        </a:rPr>
                        <a:t> </a:t>
                      </a:r>
                      <a:r>
                        <a:rPr lang="en-US" sz="1800" dirty="0" err="1" smtClean="0">
                          <a:latin typeface="Arial" pitchFamily="34" charset="0"/>
                          <a:ea typeface="Calibri"/>
                          <a:cs typeface="Arial" pitchFamily="34" charset="0"/>
                        </a:rPr>
                        <a:t>kelompok</a:t>
                      </a:r>
                      <a:endParaRPr lang="id-ID"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5356">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latin typeface="Arial" pitchFamily="34" charset="0"/>
                          <a:ea typeface="Calibri"/>
                          <a:cs typeface="Arial" pitchFamily="34" charset="0"/>
                        </a:rPr>
                        <a:t>1</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1</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534900">
                <a:tc>
                  <a:txBody>
                    <a:bodyPr/>
                    <a:lstStyle/>
                    <a:p>
                      <a:pPr algn="ctr">
                        <a:lnSpc>
                          <a:spcPct val="107000"/>
                        </a:lnSpc>
                        <a:spcAft>
                          <a:spcPts val="0"/>
                        </a:spcAft>
                      </a:pPr>
                      <a:r>
                        <a:rPr lang="en-US" sz="1800">
                          <a:latin typeface="Arial" pitchFamily="34" charset="0"/>
                          <a:ea typeface="Calibri"/>
                          <a:cs typeface="Arial" pitchFamily="34" charset="0"/>
                        </a:rPr>
                        <a:t>1</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800">
                          <a:latin typeface="Arial" pitchFamily="34" charset="0"/>
                          <a:ea typeface="Calibri"/>
                          <a:cs typeface="Arial" pitchFamily="34" charset="0"/>
                        </a:rPr>
                        <a:t>2</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5</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8</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65356">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3</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2</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565356">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latin typeface="Arial" pitchFamily="34" charset="0"/>
                          <a:ea typeface="Calibri"/>
                          <a:cs typeface="Arial" pitchFamily="34" charset="0"/>
                        </a:rPr>
                        <a:t>4</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3</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565356">
                <a:tc>
                  <a:txBody>
                    <a:bodyPr/>
                    <a:lstStyle/>
                    <a:p>
                      <a:pPr algn="ctr">
                        <a:lnSpc>
                          <a:spcPct val="107000"/>
                        </a:lnSpc>
                        <a:spcAft>
                          <a:spcPts val="0"/>
                        </a:spcAft>
                      </a:pPr>
                      <a:r>
                        <a:rPr lang="en-US" sz="1800">
                          <a:latin typeface="Arial" pitchFamily="34" charset="0"/>
                          <a:ea typeface="Calibri"/>
                          <a:cs typeface="Arial" pitchFamily="34" charset="0"/>
                        </a:rPr>
                        <a:t>2</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800">
                          <a:latin typeface="Arial" pitchFamily="34" charset="0"/>
                          <a:ea typeface="Calibri"/>
                          <a:cs typeface="Arial" pitchFamily="34" charset="0"/>
                        </a:rPr>
                        <a:t>5</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3</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8</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34900">
                <a:tc>
                  <a:txBody>
                    <a:bodyPr/>
                    <a:lstStyle/>
                    <a:p>
                      <a:pPr algn="ctr">
                        <a:lnSpc>
                          <a:spcPct val="107000"/>
                        </a:lnSpc>
                        <a:spcAft>
                          <a:spcPts val="0"/>
                        </a:spcAft>
                      </a:pP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6</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2</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571480"/>
            <a:ext cx="7772400" cy="1143000"/>
          </a:xfrm>
        </p:spPr>
        <p:txBody>
          <a:bodyPr>
            <a:noAutofit/>
          </a:bodyPr>
          <a:lstStyle/>
          <a:p>
            <a:pPr lvl="0" fontAlgn="base">
              <a:spcAft>
                <a:spcPct val="0"/>
              </a:spcAft>
            </a:pPr>
            <a:r>
              <a:rPr lang="en-US" sz="1800" b="1" dirty="0" err="1" smtClean="0">
                <a:solidFill>
                  <a:schemeClr val="tx1"/>
                </a:solidFill>
                <a:latin typeface="Arial" pitchFamily="34" charset="0"/>
                <a:ea typeface="Calibri" pitchFamily="34" charset="0"/>
                <a:cs typeface="Arial" pitchFamily="34" charset="0"/>
              </a:rPr>
              <a:t>Langkah</a:t>
            </a:r>
            <a:r>
              <a:rPr lang="en-US" sz="1800" b="1" dirty="0" smtClean="0">
                <a:solidFill>
                  <a:schemeClr val="tx1"/>
                </a:solidFill>
                <a:latin typeface="Arial" pitchFamily="34" charset="0"/>
                <a:ea typeface="Calibri" pitchFamily="34" charset="0"/>
                <a:cs typeface="Arial" pitchFamily="34" charset="0"/>
              </a:rPr>
              <a:t> 3:</a:t>
            </a: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r>
              <a:rPr lang="en-US" sz="1800" dirty="0" err="1" smtClean="0">
                <a:solidFill>
                  <a:schemeClr val="tx1"/>
                </a:solidFill>
                <a:latin typeface="Arial" pitchFamily="34" charset="0"/>
                <a:ea typeface="Calibri" pitchFamily="34" charset="0"/>
                <a:cs typeface="Arial" pitchFamily="34" charset="0"/>
              </a:rPr>
              <a:t>Setiap</a:t>
            </a:r>
            <a:r>
              <a:rPr lang="id-ID" sz="1800" dirty="0" smtClean="0">
                <a:solidFill>
                  <a:schemeClr val="tx1"/>
                </a:solidFill>
                <a:latin typeface="Arial" pitchFamily="34" charset="0"/>
                <a:ea typeface="Calibri" pitchFamily="34" charset="0"/>
                <a:cs typeface="Arial" pitchFamily="34" charset="0"/>
              </a:rPr>
              <a:t> </a:t>
            </a:r>
            <a:r>
              <a:rPr lang="en-US" sz="1800" dirty="0" smtClean="0">
                <a:solidFill>
                  <a:schemeClr val="tx1"/>
                </a:solidFill>
                <a:latin typeface="Arial" pitchFamily="34" charset="0"/>
                <a:ea typeface="Calibri" pitchFamily="34" charset="0"/>
                <a:cs typeface="Arial" pitchFamily="34" charset="0"/>
              </a:rPr>
              <a:t>pi</a:t>
            </a:r>
            <a:r>
              <a:rPr lang="id-ID" sz="1800" dirty="0" smtClean="0">
                <a:solidFill>
                  <a:schemeClr val="tx1"/>
                </a:solidFill>
                <a:latin typeface="Arial" pitchFamily="34" charset="0"/>
                <a:ea typeface="Calibri" pitchFamily="34" charset="0"/>
                <a:cs typeface="Arial" pitchFamily="34" charset="0"/>
              </a:rPr>
              <a:t>x</a:t>
            </a:r>
            <a:r>
              <a:rPr lang="en-US" sz="1800" dirty="0" smtClean="0">
                <a:solidFill>
                  <a:schemeClr val="tx1"/>
                </a:solidFill>
                <a:latin typeface="Arial" pitchFamily="34" charset="0"/>
                <a:ea typeface="Calibri" pitchFamily="34" charset="0"/>
                <a:cs typeface="Arial" pitchFamily="34" charset="0"/>
              </a:rPr>
              <a:t>el</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di</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dalam</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kelompok</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dikodekan</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dengan</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nilai</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keabuan</a:t>
            </a:r>
            <a:r>
              <a:rPr lang="en-US" sz="1800" dirty="0" smtClean="0">
                <a:solidFill>
                  <a:schemeClr val="tx1"/>
                </a:solidFill>
                <a:latin typeface="Arial" pitchFamily="34" charset="0"/>
                <a:ea typeface="Calibri" pitchFamily="34" charset="0"/>
                <a:cs typeface="Arial" pitchFamily="34" charset="0"/>
              </a:rPr>
              <a:t> yang </a:t>
            </a:r>
            <a:r>
              <a:rPr lang="en-US" sz="1800" dirty="0" err="1" smtClean="0">
                <a:solidFill>
                  <a:schemeClr val="tx1"/>
                </a:solidFill>
                <a:latin typeface="Arial" pitchFamily="34" charset="0"/>
                <a:ea typeface="Calibri" pitchFamily="34" charset="0"/>
                <a:cs typeface="Arial" pitchFamily="34" charset="0"/>
              </a:rPr>
              <a:t>baru</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yaitu</a:t>
            </a:r>
            <a:r>
              <a:rPr lang="en-US" sz="1800" dirty="0" smtClean="0">
                <a:solidFill>
                  <a:schemeClr val="tx1"/>
                </a:solidFill>
                <a:latin typeface="Arial" pitchFamily="34" charset="0"/>
                <a:ea typeface="Calibri" pitchFamily="34" charset="0"/>
                <a:cs typeface="Arial" pitchFamily="34" charset="0"/>
              </a:rPr>
              <a:t> 0 s/d  1.</a:t>
            </a: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endParaRPr lang="id-ID" sz="1800" dirty="0">
              <a:latin typeface="Arial" pitchFamily="34" charset="0"/>
              <a:cs typeface="Arial" pitchFamily="34" charset="0"/>
            </a:endParaRPr>
          </a:p>
        </p:txBody>
      </p:sp>
      <p:graphicFrame>
        <p:nvGraphicFramePr>
          <p:cNvPr id="4" name="Table 3"/>
          <p:cNvGraphicFramePr>
            <a:graphicFrameLocks noGrp="1"/>
          </p:cNvGraphicFramePr>
          <p:nvPr/>
        </p:nvGraphicFramePr>
        <p:xfrm>
          <a:off x="1142976" y="1428736"/>
          <a:ext cx="6643734" cy="4214841"/>
        </p:xfrm>
        <a:graphic>
          <a:graphicData uri="http://schemas.openxmlformats.org/drawingml/2006/table">
            <a:tbl>
              <a:tblPr/>
              <a:tblGrid>
                <a:gridCol w="2214578"/>
                <a:gridCol w="2214578"/>
                <a:gridCol w="2214578"/>
              </a:tblGrid>
              <a:tr h="705910">
                <a:tc>
                  <a:txBody>
                    <a:bodyPr/>
                    <a:lstStyle/>
                    <a:p>
                      <a:pPr algn="ctr">
                        <a:lnSpc>
                          <a:spcPct val="107000"/>
                        </a:lnSpc>
                        <a:spcAft>
                          <a:spcPts val="0"/>
                        </a:spcAft>
                      </a:pPr>
                      <a:r>
                        <a:rPr lang="en-US" sz="1800" dirty="0" err="1">
                          <a:latin typeface="Arial" pitchFamily="34" charset="0"/>
                          <a:ea typeface="Calibri"/>
                          <a:cs typeface="Arial" pitchFamily="34" charset="0"/>
                        </a:rPr>
                        <a:t>Kelompok</a:t>
                      </a:r>
                      <a:endParaRPr lang="id-ID"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err="1" smtClean="0">
                          <a:latin typeface="Arial" pitchFamily="34" charset="0"/>
                          <a:ea typeface="Calibri"/>
                          <a:cs typeface="Arial" pitchFamily="34" charset="0"/>
                        </a:rPr>
                        <a:t>Nilai</a:t>
                      </a:r>
                      <a:r>
                        <a:rPr lang="id-ID" sz="1800" dirty="0" smtClean="0">
                          <a:latin typeface="Arial" pitchFamily="34" charset="0"/>
                          <a:ea typeface="Calibri"/>
                          <a:cs typeface="Arial" pitchFamily="34" charset="0"/>
                        </a:rPr>
                        <a:t> </a:t>
                      </a:r>
                      <a:r>
                        <a:rPr lang="en-US" sz="1800" dirty="0" err="1" smtClean="0">
                          <a:latin typeface="Arial" pitchFamily="34" charset="0"/>
                          <a:ea typeface="Calibri"/>
                          <a:cs typeface="Arial" pitchFamily="34" charset="0"/>
                        </a:rPr>
                        <a:t>Keabuan</a:t>
                      </a:r>
                      <a:r>
                        <a:rPr lang="en-US" sz="1800" dirty="0" smtClean="0">
                          <a:latin typeface="Arial" pitchFamily="34" charset="0"/>
                          <a:ea typeface="Calibri"/>
                          <a:cs typeface="Arial" pitchFamily="34" charset="0"/>
                        </a:rPr>
                        <a:t> </a:t>
                      </a:r>
                      <a:r>
                        <a:rPr lang="en-US" sz="1800" dirty="0">
                          <a:latin typeface="Arial" pitchFamily="34" charset="0"/>
                          <a:ea typeface="Calibri"/>
                          <a:cs typeface="Arial" pitchFamily="34" charset="0"/>
                        </a:rPr>
                        <a:t>Lama</a:t>
                      </a:r>
                      <a:endParaRPr lang="id-ID"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err="1" smtClean="0">
                          <a:latin typeface="Arial" pitchFamily="34" charset="0"/>
                          <a:ea typeface="Calibri"/>
                          <a:cs typeface="Arial" pitchFamily="34" charset="0"/>
                        </a:rPr>
                        <a:t>Nilai</a:t>
                      </a:r>
                      <a:r>
                        <a:rPr lang="id-ID" sz="1800" dirty="0" smtClean="0">
                          <a:latin typeface="Arial" pitchFamily="34" charset="0"/>
                          <a:ea typeface="Calibri"/>
                          <a:cs typeface="Arial" pitchFamily="34" charset="0"/>
                        </a:rPr>
                        <a:t> </a:t>
                      </a:r>
                      <a:r>
                        <a:rPr lang="en-US" sz="1800" dirty="0" err="1" smtClean="0">
                          <a:latin typeface="Arial" pitchFamily="34" charset="0"/>
                          <a:ea typeface="Calibri"/>
                          <a:cs typeface="Arial" pitchFamily="34" charset="0"/>
                        </a:rPr>
                        <a:t>Keabuan</a:t>
                      </a:r>
                      <a:r>
                        <a:rPr lang="id-ID" sz="1800" dirty="0" smtClean="0">
                          <a:latin typeface="Arial" pitchFamily="34" charset="0"/>
                          <a:ea typeface="Calibri"/>
                          <a:cs typeface="Arial" pitchFamily="34" charset="0"/>
                        </a:rPr>
                        <a:t> </a:t>
                      </a:r>
                      <a:r>
                        <a:rPr lang="en-US" sz="1800" dirty="0" err="1" smtClean="0">
                          <a:latin typeface="Arial" pitchFamily="34" charset="0"/>
                          <a:ea typeface="Calibri"/>
                          <a:cs typeface="Arial" pitchFamily="34" charset="0"/>
                        </a:rPr>
                        <a:t>Baru</a:t>
                      </a:r>
                      <a:endParaRPr lang="id-ID"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058">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latin typeface="Arial" pitchFamily="34" charset="0"/>
                          <a:ea typeface="Calibri"/>
                          <a:cs typeface="Arial" pitchFamily="34" charset="0"/>
                        </a:rPr>
                        <a:t>1</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558641">
                <a:tc>
                  <a:txBody>
                    <a:bodyPr/>
                    <a:lstStyle/>
                    <a:p>
                      <a:pPr algn="ctr">
                        <a:lnSpc>
                          <a:spcPct val="107000"/>
                        </a:lnSpc>
                        <a:spcAft>
                          <a:spcPts val="0"/>
                        </a:spcAft>
                      </a:pPr>
                      <a:r>
                        <a:rPr lang="en-US" sz="1800">
                          <a:latin typeface="Arial" pitchFamily="34" charset="0"/>
                          <a:ea typeface="Calibri"/>
                          <a:cs typeface="Arial" pitchFamily="34" charset="0"/>
                        </a:rPr>
                        <a:t>1</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800">
                          <a:latin typeface="Arial" pitchFamily="34" charset="0"/>
                          <a:ea typeface="Calibri"/>
                          <a:cs typeface="Arial" pitchFamily="34" charset="0"/>
                        </a:rPr>
                        <a:t>2</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0</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90058">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3</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590058">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latin typeface="Arial" pitchFamily="34" charset="0"/>
                          <a:ea typeface="Calibri"/>
                          <a:cs typeface="Arial" pitchFamily="34" charset="0"/>
                        </a:rPr>
                        <a:t>4</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590058">
                <a:tc>
                  <a:txBody>
                    <a:bodyPr/>
                    <a:lstStyle/>
                    <a:p>
                      <a:pPr algn="ctr">
                        <a:lnSpc>
                          <a:spcPct val="107000"/>
                        </a:lnSpc>
                        <a:spcAft>
                          <a:spcPts val="0"/>
                        </a:spcAft>
                      </a:pPr>
                      <a:r>
                        <a:rPr lang="en-US" sz="1800">
                          <a:latin typeface="Arial" pitchFamily="34" charset="0"/>
                          <a:ea typeface="Calibri"/>
                          <a:cs typeface="Arial" pitchFamily="34" charset="0"/>
                        </a:rPr>
                        <a:t>2</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07000"/>
                        </a:lnSpc>
                        <a:spcAft>
                          <a:spcPts val="0"/>
                        </a:spcAft>
                      </a:pPr>
                      <a:r>
                        <a:rPr lang="en-US" sz="1800">
                          <a:latin typeface="Arial" pitchFamily="34" charset="0"/>
                          <a:ea typeface="Calibri"/>
                          <a:cs typeface="Arial" pitchFamily="34" charset="0"/>
                        </a:rPr>
                        <a:t>5</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1</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590058">
                <a:tc>
                  <a:txBody>
                    <a:bodyPr/>
                    <a:lstStyle/>
                    <a:p>
                      <a:pPr algn="ctr">
                        <a:lnSpc>
                          <a:spcPct val="107000"/>
                        </a:lnSpc>
                        <a:spcAft>
                          <a:spcPts val="0"/>
                        </a:spcAft>
                      </a:pPr>
                      <a:endParaRPr lang="en-US"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latin typeface="Arial" pitchFamily="34" charset="0"/>
                          <a:ea typeface="Calibri"/>
                          <a:cs typeface="Arial" pitchFamily="34" charset="0"/>
                        </a:rPr>
                        <a:t>6</a:t>
                      </a:r>
                      <a:endParaRPr lang="id-ID" sz="180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800" dirty="0">
                        <a:latin typeface="Arial" pitchFamily="34" charset="0"/>
                        <a:ea typeface="Calibri"/>
                        <a:cs typeface="Arial"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000504"/>
            <a:ext cx="8415342" cy="2071702"/>
          </a:xfrm>
        </p:spPr>
        <p:txBody>
          <a:bodyPr>
            <a:noAutofit/>
          </a:bodyPr>
          <a:lstStyle/>
          <a:p>
            <a:pPr lvl="0" fontAlgn="base">
              <a:spcAft>
                <a:spcPct val="0"/>
              </a:spcAft>
            </a:pPr>
            <a:r>
              <a:rPr lang="id-ID" sz="1800" dirty="0" smtClean="0">
                <a:solidFill>
                  <a:schemeClr val="tx1"/>
                </a:solidFill>
                <a:latin typeface="Arial" pitchFamily="34" charset="0"/>
                <a:ea typeface="Calibri" pitchFamily="34" charset="0"/>
                <a:cs typeface="Arial" pitchFamily="34" charset="0"/>
              </a:rPr>
              <a:t>Ukuran citra asli = 16*3 = 48 bit</a:t>
            </a:r>
            <a:br>
              <a:rPr lang="id-ID" sz="1800" dirty="0" smtClean="0">
                <a:solidFill>
                  <a:schemeClr val="tx1"/>
                </a:solidFill>
                <a:latin typeface="Arial" pitchFamily="34" charset="0"/>
                <a:ea typeface="Calibri" pitchFamily="34" charset="0"/>
                <a:cs typeface="Arial" pitchFamily="34" charset="0"/>
              </a:rPr>
            </a:br>
            <a:r>
              <a:rPr lang="id-ID" sz="1800" dirty="0" smtClean="0">
                <a:solidFill>
                  <a:schemeClr val="tx1"/>
                </a:solidFill>
                <a:latin typeface="Arial" pitchFamily="34" charset="0"/>
                <a:ea typeface="Calibri" pitchFamily="34" charset="0"/>
                <a:cs typeface="Arial" pitchFamily="34" charset="0"/>
              </a:rPr>
              <a:t>Ukuran setelah dikompresi = 16*1 = 16</a:t>
            </a:r>
            <a:br>
              <a:rPr lang="id-ID" sz="1800" dirty="0" smtClean="0">
                <a:solidFill>
                  <a:schemeClr val="tx1"/>
                </a:solidFill>
                <a:latin typeface="Arial" pitchFamily="34" charset="0"/>
                <a:ea typeface="Calibri" pitchFamily="34" charset="0"/>
                <a:cs typeface="Arial" pitchFamily="34" charset="0"/>
              </a:rPr>
            </a:br>
            <a:r>
              <a:rPr lang="en-US" sz="1800" dirty="0" smtClean="0">
                <a:solidFill>
                  <a:schemeClr val="tx1"/>
                </a:solidFill>
                <a:latin typeface="Arial" pitchFamily="34" charset="0"/>
                <a:ea typeface="Calibri" pitchFamily="34" charset="0"/>
                <a:cs typeface="Arial" pitchFamily="34" charset="0"/>
              </a:rPr>
              <a:t>Ratio </a:t>
            </a:r>
            <a:r>
              <a:rPr lang="en-US" sz="1800" dirty="0" err="1" smtClean="0">
                <a:solidFill>
                  <a:schemeClr val="tx1"/>
                </a:solidFill>
                <a:latin typeface="Arial" pitchFamily="34" charset="0"/>
                <a:ea typeface="Calibri" pitchFamily="34" charset="0"/>
                <a:cs typeface="Arial" pitchFamily="34" charset="0"/>
              </a:rPr>
              <a:t>Kompresi</a:t>
            </a:r>
            <a:r>
              <a:rPr lang="en-US" sz="1800" dirty="0" smtClean="0">
                <a:solidFill>
                  <a:schemeClr val="tx1"/>
                </a:solidFill>
                <a:latin typeface="Arial" pitchFamily="34" charset="0"/>
                <a:ea typeface="Calibri" pitchFamily="34" charset="0"/>
                <a:cs typeface="Arial" pitchFamily="34" charset="0"/>
              </a:rPr>
              <a:t> = 100% - (</a:t>
            </a:r>
            <a:r>
              <a:rPr lang="en-US" sz="1800" dirty="0" err="1" smtClean="0">
                <a:solidFill>
                  <a:schemeClr val="tx1"/>
                </a:solidFill>
                <a:latin typeface="Arial" pitchFamily="34" charset="0"/>
                <a:ea typeface="Calibri" pitchFamily="34" charset="0"/>
                <a:cs typeface="Arial" pitchFamily="34" charset="0"/>
              </a:rPr>
              <a:t>ukuran</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citra</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hasil</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kompresi</a:t>
            </a:r>
            <a:r>
              <a:rPr lang="en-US" sz="1800" dirty="0" smtClean="0">
                <a:solidFill>
                  <a:schemeClr val="tx1"/>
                </a:solidFill>
                <a:latin typeface="Arial" pitchFamily="34" charset="0"/>
                <a:ea typeface="Calibri" pitchFamily="34" charset="0"/>
                <a:cs typeface="Arial" pitchFamily="34" charset="0"/>
              </a:rPr>
              <a:t>/</a:t>
            </a:r>
            <a:r>
              <a:rPr lang="en-US" sz="1800" dirty="0" err="1" smtClean="0">
                <a:solidFill>
                  <a:schemeClr val="tx1"/>
                </a:solidFill>
                <a:latin typeface="Arial" pitchFamily="34" charset="0"/>
                <a:ea typeface="Calibri" pitchFamily="34" charset="0"/>
                <a:cs typeface="Arial" pitchFamily="34" charset="0"/>
              </a:rPr>
              <a:t>ukuran</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citra</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asli</a:t>
            </a:r>
            <a:r>
              <a:rPr lang="en-US" sz="1800" dirty="0" smtClean="0">
                <a:solidFill>
                  <a:schemeClr val="tx1"/>
                </a:solidFill>
                <a:latin typeface="Arial" pitchFamily="34" charset="0"/>
                <a:ea typeface="Calibri" pitchFamily="34" charset="0"/>
                <a:cs typeface="Arial" pitchFamily="34" charset="0"/>
              </a:rPr>
              <a:t> * 100%)</a:t>
            </a: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r>
              <a:rPr lang="id-ID" sz="1800" dirty="0" smtClean="0">
                <a:solidFill>
                  <a:schemeClr val="tx1"/>
                </a:solidFill>
                <a:latin typeface="Arial" pitchFamily="34" charset="0"/>
                <a:cs typeface="Arial" pitchFamily="34" charset="0"/>
              </a:rPr>
              <a:t>	          </a:t>
            </a:r>
            <a:r>
              <a:rPr lang="en-US" sz="1800" dirty="0" smtClean="0">
                <a:solidFill>
                  <a:schemeClr val="tx1"/>
                </a:solidFill>
                <a:latin typeface="Arial" pitchFamily="34" charset="0"/>
                <a:ea typeface="Calibri" pitchFamily="34" charset="0"/>
                <a:cs typeface="Arial" pitchFamily="34" charset="0"/>
              </a:rPr>
              <a:t> = 100% - (</a:t>
            </a:r>
            <a:r>
              <a:rPr lang="id-ID" sz="1800" dirty="0" smtClean="0">
                <a:solidFill>
                  <a:schemeClr val="tx1"/>
                </a:solidFill>
                <a:latin typeface="Arial" pitchFamily="34" charset="0"/>
                <a:ea typeface="Calibri" pitchFamily="34" charset="0"/>
                <a:cs typeface="Arial" pitchFamily="34" charset="0"/>
              </a:rPr>
              <a:t>48</a:t>
            </a:r>
            <a:r>
              <a:rPr lang="en-US" sz="1800" dirty="0" smtClean="0">
                <a:solidFill>
                  <a:schemeClr val="tx1"/>
                </a:solidFill>
                <a:latin typeface="Arial" pitchFamily="34" charset="0"/>
                <a:ea typeface="Calibri" pitchFamily="34" charset="0"/>
                <a:cs typeface="Arial" pitchFamily="34" charset="0"/>
              </a:rPr>
              <a:t>/</a:t>
            </a:r>
            <a:r>
              <a:rPr lang="id-ID" sz="1800" dirty="0" smtClean="0">
                <a:solidFill>
                  <a:schemeClr val="tx1"/>
                </a:solidFill>
                <a:latin typeface="Arial" pitchFamily="34" charset="0"/>
                <a:ea typeface="Calibri" pitchFamily="34" charset="0"/>
                <a:cs typeface="Arial" pitchFamily="34" charset="0"/>
              </a:rPr>
              <a:t>16</a:t>
            </a:r>
            <a:r>
              <a:rPr lang="en-US" sz="1800" dirty="0" smtClean="0">
                <a:solidFill>
                  <a:schemeClr val="tx1"/>
                </a:solidFill>
                <a:latin typeface="Arial" pitchFamily="34" charset="0"/>
                <a:ea typeface="Calibri" pitchFamily="34" charset="0"/>
                <a:cs typeface="Arial" pitchFamily="34" charset="0"/>
              </a:rPr>
              <a:t>*100%)</a:t>
            </a: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r>
              <a:rPr lang="id-ID" sz="1800" dirty="0" smtClean="0">
                <a:solidFill>
                  <a:schemeClr val="tx1"/>
                </a:solidFill>
                <a:latin typeface="Arial" pitchFamily="34" charset="0"/>
                <a:cs typeface="Arial" pitchFamily="34" charset="0"/>
              </a:rPr>
              <a:t>	          </a:t>
            </a:r>
            <a:r>
              <a:rPr lang="en-US" sz="1800" dirty="0" smtClean="0">
                <a:solidFill>
                  <a:schemeClr val="tx1"/>
                </a:solidFill>
                <a:latin typeface="Arial" pitchFamily="34" charset="0"/>
                <a:ea typeface="Calibri" pitchFamily="34" charset="0"/>
                <a:cs typeface="Arial" pitchFamily="34" charset="0"/>
              </a:rPr>
              <a:t> = </a:t>
            </a:r>
            <a:r>
              <a:rPr lang="id-ID" sz="1800" dirty="0" smtClean="0">
                <a:solidFill>
                  <a:schemeClr val="tx1"/>
                </a:solidFill>
                <a:latin typeface="Arial" pitchFamily="34" charset="0"/>
                <a:ea typeface="Calibri" pitchFamily="34" charset="0"/>
                <a:cs typeface="Arial" pitchFamily="34" charset="0"/>
              </a:rPr>
              <a:t>70</a:t>
            </a:r>
            <a:r>
              <a:rPr lang="en-US" sz="1800" dirty="0" smtClean="0">
                <a:solidFill>
                  <a:schemeClr val="tx1"/>
                </a:solidFill>
                <a:latin typeface="Arial" pitchFamily="34" charset="0"/>
                <a:ea typeface="Calibri" pitchFamily="34" charset="0"/>
                <a:cs typeface="Arial" pitchFamily="34" charset="0"/>
              </a:rPr>
              <a:t>% </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artinya</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citra</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semula</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telah</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dimampatkan</a:t>
            </a:r>
            <a:r>
              <a:rPr lang="id-ID" sz="1800" dirty="0" smtClean="0">
                <a:solidFill>
                  <a:schemeClr val="tx1"/>
                </a:solidFill>
                <a:latin typeface="Arial" pitchFamily="34" charset="0"/>
                <a:ea typeface="Calibri" pitchFamily="34" charset="0"/>
                <a:cs typeface="Arial" pitchFamily="34" charset="0"/>
              </a:rPr>
              <a:t> </a:t>
            </a:r>
            <a:r>
              <a:rPr lang="en-US" sz="1800" dirty="0" err="1" smtClean="0">
                <a:solidFill>
                  <a:schemeClr val="tx1"/>
                </a:solidFill>
                <a:latin typeface="Arial" pitchFamily="34" charset="0"/>
                <a:ea typeface="Calibri" pitchFamily="34" charset="0"/>
                <a:cs typeface="Arial" pitchFamily="34" charset="0"/>
              </a:rPr>
              <a:t>sebanyak</a:t>
            </a:r>
            <a:r>
              <a:rPr lang="en-US" sz="1800" dirty="0" smtClean="0">
                <a:solidFill>
                  <a:schemeClr val="tx1"/>
                </a:solidFill>
                <a:latin typeface="Arial" pitchFamily="34" charset="0"/>
                <a:ea typeface="Calibri" pitchFamily="34" charset="0"/>
                <a:cs typeface="Arial" pitchFamily="34" charset="0"/>
              </a:rPr>
              <a:t> </a:t>
            </a:r>
            <a:r>
              <a:rPr lang="id-ID" sz="1800" dirty="0" smtClean="0">
                <a:solidFill>
                  <a:schemeClr val="tx1"/>
                </a:solidFill>
                <a:latin typeface="Arial" pitchFamily="34" charset="0"/>
                <a:ea typeface="Calibri" pitchFamily="34" charset="0"/>
                <a:cs typeface="Arial" pitchFamily="34" charset="0"/>
              </a:rPr>
              <a:t>70</a:t>
            </a:r>
            <a:r>
              <a:rPr lang="en-US" sz="1800" dirty="0" smtClean="0">
                <a:solidFill>
                  <a:schemeClr val="tx1"/>
                </a:solidFill>
                <a:latin typeface="Arial" pitchFamily="34" charset="0"/>
                <a:ea typeface="Calibri" pitchFamily="34" charset="0"/>
                <a:cs typeface="Arial" pitchFamily="34" charset="0"/>
              </a:rPr>
              <a:t>%</a:t>
            </a: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r>
              <a:rPr lang="id-ID" sz="1800" dirty="0" smtClean="0">
                <a:solidFill>
                  <a:schemeClr val="tx1"/>
                </a:solidFill>
                <a:latin typeface="Arial" pitchFamily="34" charset="0"/>
                <a:cs typeface="Arial" pitchFamily="34" charset="0"/>
              </a:rPr>
              <a:t/>
            </a:r>
            <a:br>
              <a:rPr lang="id-ID" sz="1800" dirty="0" smtClean="0">
                <a:solidFill>
                  <a:schemeClr val="tx1"/>
                </a:solidFill>
                <a:latin typeface="Arial" pitchFamily="34" charset="0"/>
                <a:cs typeface="Arial" pitchFamily="34" charset="0"/>
              </a:rPr>
            </a:br>
            <a:endParaRPr lang="id-ID" sz="1800" dirty="0">
              <a:latin typeface="Arial" pitchFamily="34" charset="0"/>
              <a:cs typeface="Arial" pitchFamily="34" charset="0"/>
            </a:endParaRPr>
          </a:p>
        </p:txBody>
      </p:sp>
      <p:graphicFrame>
        <p:nvGraphicFramePr>
          <p:cNvPr id="4" name="Table 3"/>
          <p:cNvGraphicFramePr>
            <a:graphicFrameLocks noGrp="1"/>
          </p:cNvGraphicFramePr>
          <p:nvPr/>
        </p:nvGraphicFramePr>
        <p:xfrm>
          <a:off x="2857488" y="1428736"/>
          <a:ext cx="3626176" cy="2220598"/>
        </p:xfrm>
        <a:graphic>
          <a:graphicData uri="http://schemas.openxmlformats.org/drawingml/2006/table">
            <a:tbl>
              <a:tblPr/>
              <a:tblGrid>
                <a:gridCol w="906544"/>
                <a:gridCol w="906544"/>
                <a:gridCol w="906544"/>
                <a:gridCol w="906544"/>
              </a:tblGrid>
              <a:tr h="562625">
                <a:tc>
                  <a:txBody>
                    <a:bodyPr/>
                    <a:lstStyle/>
                    <a:p>
                      <a:pPr algn="ctr">
                        <a:lnSpc>
                          <a:spcPct val="107000"/>
                        </a:lnSpc>
                        <a:spcAft>
                          <a:spcPts val="0"/>
                        </a:spcAft>
                      </a:pPr>
                      <a:r>
                        <a:rPr lang="en-US" sz="1400" dirty="0">
                          <a:latin typeface="Times New Roman"/>
                          <a:ea typeface="Calibri"/>
                          <a:cs typeface="Times New Roman"/>
                        </a:rPr>
                        <a:t>1</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1</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1</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0</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625">
                <a:tc>
                  <a:txBody>
                    <a:bodyPr/>
                    <a:lstStyle/>
                    <a:p>
                      <a:pPr algn="ctr">
                        <a:lnSpc>
                          <a:spcPct val="107000"/>
                        </a:lnSpc>
                        <a:spcAft>
                          <a:spcPts val="0"/>
                        </a:spcAft>
                      </a:pPr>
                      <a:r>
                        <a:rPr lang="en-US" sz="1400" dirty="0">
                          <a:latin typeface="Times New Roman"/>
                          <a:ea typeface="Calibri"/>
                          <a:cs typeface="Times New Roman"/>
                        </a:rPr>
                        <a:t>0</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0</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0</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1</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723">
                <a:tc>
                  <a:txBody>
                    <a:bodyPr/>
                    <a:lstStyle/>
                    <a:p>
                      <a:pPr algn="ctr">
                        <a:lnSpc>
                          <a:spcPct val="107000"/>
                        </a:lnSpc>
                        <a:spcAft>
                          <a:spcPts val="0"/>
                        </a:spcAft>
                      </a:pPr>
                      <a:r>
                        <a:rPr lang="en-US" sz="1400" dirty="0">
                          <a:latin typeface="Times New Roman"/>
                          <a:ea typeface="Calibri"/>
                          <a:cs typeface="Times New Roman"/>
                        </a:rPr>
                        <a:t>1</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0</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0</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1</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625">
                <a:tc>
                  <a:txBody>
                    <a:bodyPr/>
                    <a:lstStyle/>
                    <a:p>
                      <a:pPr algn="ctr">
                        <a:lnSpc>
                          <a:spcPct val="107000"/>
                        </a:lnSpc>
                        <a:spcAft>
                          <a:spcPts val="0"/>
                        </a:spcAft>
                      </a:pPr>
                      <a:r>
                        <a:rPr lang="en-US" sz="1400" dirty="0">
                          <a:latin typeface="Times New Roman"/>
                          <a:ea typeface="Calibri"/>
                          <a:cs typeface="Times New Roman"/>
                        </a:rPr>
                        <a:t>1</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a:latin typeface="Times New Roman"/>
                          <a:ea typeface="Calibri"/>
                          <a:cs typeface="Times New Roman"/>
                        </a:rPr>
                        <a:t>1</a:t>
                      </a:r>
                      <a:endParaRPr lang="id-ID"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dirty="0">
                          <a:latin typeface="Times New Roman"/>
                          <a:ea typeface="Calibri"/>
                          <a:cs typeface="Times New Roman"/>
                        </a:rPr>
                        <a:t>0</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400" dirty="0">
                          <a:latin typeface="Times New Roman"/>
                          <a:ea typeface="Calibri"/>
                          <a:cs typeface="Times New Roman"/>
                        </a:rPr>
                        <a:t>0</a:t>
                      </a:r>
                      <a:endParaRPr lang="id-ID"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1785918" y="285728"/>
            <a:ext cx="5689378" cy="707886"/>
          </a:xfrm>
          <a:prstGeom prst="rect">
            <a:avLst/>
          </a:prstGeom>
        </p:spPr>
        <p:txBody>
          <a:bodyPr wrap="none">
            <a:spAutoFit/>
          </a:bodyPr>
          <a:lstStyle/>
          <a:p>
            <a:pPr algn="ctr"/>
            <a:r>
              <a:rPr lang="en-US" sz="4000" b="1" dirty="0" smtClean="0">
                <a:solidFill>
                  <a:schemeClr val="accent1"/>
                </a:solidFill>
                <a:latin typeface="Arial" pitchFamily="34" charset="0"/>
                <a:ea typeface="Calibri" pitchFamily="34" charset="0"/>
                <a:cs typeface="Arial" pitchFamily="34" charset="0"/>
              </a:rPr>
              <a:t>Citra </a:t>
            </a:r>
            <a:r>
              <a:rPr lang="en-US" sz="4000" b="1" dirty="0" err="1" smtClean="0">
                <a:solidFill>
                  <a:schemeClr val="accent1"/>
                </a:solidFill>
                <a:latin typeface="Arial" pitchFamily="34" charset="0"/>
                <a:ea typeface="Calibri" pitchFamily="34" charset="0"/>
                <a:cs typeface="Arial" pitchFamily="34" charset="0"/>
              </a:rPr>
              <a:t>setelah</a:t>
            </a:r>
            <a:r>
              <a:rPr lang="id-ID" sz="4000" b="1" dirty="0" smtClean="0">
                <a:solidFill>
                  <a:schemeClr val="accent1"/>
                </a:solidFill>
                <a:latin typeface="Arial" pitchFamily="34" charset="0"/>
                <a:ea typeface="Calibri" pitchFamily="34" charset="0"/>
                <a:cs typeface="Arial" pitchFamily="34" charset="0"/>
              </a:rPr>
              <a:t> </a:t>
            </a:r>
            <a:r>
              <a:rPr lang="en-US" sz="4000" b="1" dirty="0" err="1" smtClean="0">
                <a:solidFill>
                  <a:schemeClr val="accent1"/>
                </a:solidFill>
                <a:latin typeface="Arial" pitchFamily="34" charset="0"/>
                <a:ea typeface="Calibri" pitchFamily="34" charset="0"/>
                <a:cs typeface="Arial" pitchFamily="34" charset="0"/>
              </a:rPr>
              <a:t>kompresi</a:t>
            </a:r>
            <a:endParaRPr lang="id-ID" sz="4000" b="1" dirty="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solidFill>
                  <a:schemeClr val="accent1"/>
                </a:solidFill>
                <a:latin typeface="Arial" pitchFamily="34" charset="0"/>
                <a:cs typeface="Arial" pitchFamily="34" charset="0"/>
              </a:rPr>
              <a:t>Hasil Kompresi Metode Lossy</a:t>
            </a:r>
            <a:endParaRPr lang="id-ID" dirty="0">
              <a:latin typeface="Arial" pitchFamily="34" charset="0"/>
              <a:cs typeface="Arial" pitchFamily="34" charset="0"/>
            </a:endParaRPr>
          </a:p>
        </p:txBody>
      </p:sp>
      <p:sp>
        <p:nvSpPr>
          <p:cNvPr id="4" name="Title 1"/>
          <p:cNvSpPr txBox="1">
            <a:spLocks/>
          </p:cNvSpPr>
          <p:nvPr/>
        </p:nvSpPr>
        <p:spPr>
          <a:xfrm>
            <a:off x="914400" y="274638"/>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id-ID" sz="4000" b="1" i="0" u="none" strike="noStrike" kern="1200" cap="none" spc="0" normalizeH="0" baseline="0" noProof="0" dirty="0">
              <a:ln>
                <a:noFill/>
              </a:ln>
              <a:solidFill>
                <a:schemeClr val="accent1"/>
              </a:solidFill>
              <a:effectLst/>
              <a:uLnTx/>
              <a:uFillTx/>
              <a:latin typeface="+mj-lt"/>
              <a:ea typeface="+mj-ea"/>
              <a:cs typeface="+mj-cs"/>
            </a:endParaRPr>
          </a:p>
        </p:txBody>
      </p:sp>
      <p:pic>
        <p:nvPicPr>
          <p:cNvPr id="5" name="Content Placeholder 3" descr="lossy.png"/>
          <p:cNvPicPr>
            <a:picLocks noChangeAspect="1"/>
          </p:cNvPicPr>
          <p:nvPr/>
        </p:nvPicPr>
        <p:blipFill>
          <a:blip r:embed="rId2"/>
          <a:stretch>
            <a:fillRect/>
          </a:stretch>
        </p:blipFill>
        <p:spPr>
          <a:xfrm>
            <a:off x="857224" y="1857364"/>
            <a:ext cx="7259064" cy="377242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id-ID" b="1" dirty="0" smtClean="0">
                <a:latin typeface="Arial" pitchFamily="34" charset="0"/>
                <a:cs typeface="Arial" pitchFamily="34" charset="0"/>
              </a:rPr>
              <a:t>TERIMA KASIH . . .</a:t>
            </a:r>
            <a:endParaRPr lang="id-ID" b="1"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7772400" cy="1143000"/>
          </a:xfrm>
        </p:spPr>
        <p:txBody>
          <a:bodyPr/>
          <a:lstStyle/>
          <a:p>
            <a:pPr algn="ctr"/>
            <a:r>
              <a:rPr lang="id-ID" b="1" dirty="0" smtClean="0">
                <a:solidFill>
                  <a:schemeClr val="accent1"/>
                </a:solidFill>
                <a:latin typeface="Arial" pitchFamily="34" charset="0"/>
                <a:cs typeface="Arial" pitchFamily="34" charset="0"/>
              </a:rPr>
              <a:t>Tujuan dan Manfaat</a:t>
            </a:r>
            <a:endParaRPr lang="id-ID" b="1" dirty="0">
              <a:solidFill>
                <a:schemeClr val="accent1"/>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fontScale="77500" lnSpcReduction="20000"/>
          </a:bodyPr>
          <a:lstStyle/>
          <a:p>
            <a:r>
              <a:rPr lang="id-ID" dirty="0" smtClean="0">
                <a:latin typeface="Arial" pitchFamily="34" charset="0"/>
                <a:cs typeface="Arial" pitchFamily="34" charset="0"/>
              </a:rPr>
              <a:t>Tujuan </a:t>
            </a:r>
          </a:p>
          <a:p>
            <a:pPr marL="514350" indent="-514350" algn="just">
              <a:buFont typeface="Wingdings" pitchFamily="2" charset="2"/>
              <a:buChar char="ü"/>
            </a:pPr>
            <a:r>
              <a:rPr lang="id-ID" dirty="0">
                <a:latin typeface="Arial" pitchFamily="34" charset="0"/>
                <a:cs typeface="Arial" pitchFamily="34" charset="0"/>
              </a:rPr>
              <a:t>Pemampatan citra / kompresi citra </a:t>
            </a:r>
            <a:r>
              <a:rPr lang="id-ID" dirty="0" smtClean="0">
                <a:latin typeface="Arial" pitchFamily="34" charset="0"/>
                <a:cs typeface="Arial" pitchFamily="34" charset="0"/>
              </a:rPr>
              <a:t>bertujuan </a:t>
            </a:r>
            <a:r>
              <a:rPr lang="id-ID" dirty="0">
                <a:latin typeface="Arial" pitchFamily="34" charset="0"/>
                <a:cs typeface="Arial" pitchFamily="34" charset="0"/>
              </a:rPr>
              <a:t>meminimalkan kebutuhan memori untuk </a:t>
            </a:r>
            <a:r>
              <a:rPr lang="id-ID" dirty="0" smtClean="0">
                <a:latin typeface="Arial" pitchFamily="34" charset="0"/>
                <a:cs typeface="Arial" pitchFamily="34" charset="0"/>
              </a:rPr>
              <a:t>merepresentasikan </a:t>
            </a:r>
            <a:r>
              <a:rPr lang="id-ID" dirty="0">
                <a:latin typeface="Arial" pitchFamily="34" charset="0"/>
                <a:cs typeface="Arial" pitchFamily="34" charset="0"/>
              </a:rPr>
              <a:t>citra digital </a:t>
            </a:r>
            <a:r>
              <a:rPr lang="id-ID" dirty="0" smtClean="0">
                <a:latin typeface="Arial" pitchFamily="34" charset="0"/>
                <a:cs typeface="Arial" pitchFamily="34" charset="0"/>
              </a:rPr>
              <a:t>dengan </a:t>
            </a:r>
            <a:r>
              <a:rPr lang="id-ID" dirty="0">
                <a:latin typeface="Arial" pitchFamily="34" charset="0"/>
                <a:cs typeface="Arial" pitchFamily="34" charset="0"/>
              </a:rPr>
              <a:t>mengurangi duplikasi data </a:t>
            </a:r>
            <a:r>
              <a:rPr lang="id-ID" dirty="0" smtClean="0">
                <a:latin typeface="Arial" pitchFamily="34" charset="0"/>
                <a:cs typeface="Arial" pitchFamily="34" charset="0"/>
              </a:rPr>
              <a:t>di </a:t>
            </a:r>
            <a:r>
              <a:rPr lang="id-ID" dirty="0">
                <a:latin typeface="Arial" pitchFamily="34" charset="0"/>
                <a:cs typeface="Arial" pitchFamily="34" charset="0"/>
              </a:rPr>
              <a:t>dalam citra sehingga memori </a:t>
            </a:r>
            <a:r>
              <a:rPr lang="id-ID" dirty="0" smtClean="0">
                <a:latin typeface="Arial" pitchFamily="34" charset="0"/>
                <a:cs typeface="Arial" pitchFamily="34" charset="0"/>
              </a:rPr>
              <a:t>yang </a:t>
            </a:r>
            <a:r>
              <a:rPr lang="id-ID" dirty="0">
                <a:latin typeface="Arial" pitchFamily="34" charset="0"/>
                <a:cs typeface="Arial" pitchFamily="34" charset="0"/>
              </a:rPr>
              <a:t>dibutuhkan menjadi lebih sedikit </a:t>
            </a:r>
            <a:r>
              <a:rPr lang="id-ID" dirty="0" smtClean="0">
                <a:latin typeface="Arial" pitchFamily="34" charset="0"/>
                <a:cs typeface="Arial" pitchFamily="34" charset="0"/>
              </a:rPr>
              <a:t>daripada </a:t>
            </a:r>
            <a:r>
              <a:rPr lang="id-ID" dirty="0">
                <a:latin typeface="Arial" pitchFamily="34" charset="0"/>
                <a:cs typeface="Arial" pitchFamily="34" charset="0"/>
              </a:rPr>
              <a:t>representasi citra semula</a:t>
            </a:r>
            <a:r>
              <a:rPr lang="id-ID" dirty="0" smtClean="0">
                <a:latin typeface="Arial" pitchFamily="34" charset="0"/>
                <a:cs typeface="Arial" pitchFamily="34" charset="0"/>
              </a:rPr>
              <a:t>.</a:t>
            </a:r>
          </a:p>
          <a:p>
            <a:pPr marL="514350" indent="-514350" algn="just">
              <a:buNone/>
            </a:pPr>
            <a:endParaRPr lang="id-ID" dirty="0" smtClean="0">
              <a:latin typeface="Arial" pitchFamily="34" charset="0"/>
              <a:cs typeface="Arial" pitchFamily="34" charset="0"/>
            </a:endParaRPr>
          </a:p>
          <a:p>
            <a:pPr algn="just"/>
            <a:r>
              <a:rPr lang="id-ID" dirty="0">
                <a:latin typeface="Arial" pitchFamily="34" charset="0"/>
                <a:cs typeface="Arial" pitchFamily="34" charset="0"/>
              </a:rPr>
              <a:t>Manfaat kompresi citra : </a:t>
            </a:r>
          </a:p>
          <a:p>
            <a:pPr algn="just">
              <a:buFont typeface="Wingdings" pitchFamily="2" charset="2"/>
              <a:buChar char="ü"/>
            </a:pPr>
            <a:r>
              <a:rPr lang="id-ID" dirty="0">
                <a:latin typeface="Arial" pitchFamily="34" charset="0"/>
                <a:cs typeface="Arial" pitchFamily="34" charset="0"/>
              </a:rPr>
              <a:t>Waktu pengiriman data pada </a:t>
            </a:r>
            <a:r>
              <a:rPr lang="id-ID" dirty="0" smtClean="0">
                <a:latin typeface="Arial" pitchFamily="34" charset="0"/>
                <a:cs typeface="Arial" pitchFamily="34" charset="0"/>
              </a:rPr>
              <a:t>saluran </a:t>
            </a:r>
            <a:r>
              <a:rPr lang="id-ID" dirty="0">
                <a:latin typeface="Arial" pitchFamily="34" charset="0"/>
                <a:cs typeface="Arial" pitchFamily="34" charset="0"/>
              </a:rPr>
              <a:t>komunikasi data lebih singkat </a:t>
            </a:r>
          </a:p>
          <a:p>
            <a:pPr algn="just">
              <a:buNone/>
            </a:pPr>
            <a:r>
              <a:rPr lang="id-ID" dirty="0" smtClean="0">
                <a:latin typeface="Arial" pitchFamily="34" charset="0"/>
                <a:cs typeface="Arial" pitchFamily="34" charset="0"/>
              </a:rPr>
              <a:t>	Contoh </a:t>
            </a:r>
            <a:r>
              <a:rPr lang="id-ID" dirty="0">
                <a:latin typeface="Arial" pitchFamily="34" charset="0"/>
                <a:cs typeface="Arial" pitchFamily="34" charset="0"/>
              </a:rPr>
              <a:t>: pengiriman gambar dari fax, </a:t>
            </a:r>
            <a:r>
              <a:rPr lang="id-ID" dirty="0" smtClean="0">
                <a:latin typeface="Arial" pitchFamily="34" charset="0"/>
                <a:cs typeface="Arial" pitchFamily="34" charset="0"/>
              </a:rPr>
              <a:t>videoconferencing</a:t>
            </a:r>
            <a:r>
              <a:rPr lang="id-ID" dirty="0">
                <a:latin typeface="Arial" pitchFamily="34" charset="0"/>
                <a:cs typeface="Arial" pitchFamily="34" charset="0"/>
              </a:rPr>
              <a:t>, handphone, download dari internet, </a:t>
            </a:r>
            <a:r>
              <a:rPr lang="id-ID" dirty="0" smtClean="0">
                <a:latin typeface="Arial" pitchFamily="34" charset="0"/>
                <a:cs typeface="Arial" pitchFamily="34" charset="0"/>
              </a:rPr>
              <a:t>pengiriman </a:t>
            </a:r>
            <a:r>
              <a:rPr lang="id-ID" dirty="0">
                <a:latin typeface="Arial" pitchFamily="34" charset="0"/>
                <a:cs typeface="Arial" pitchFamily="34" charset="0"/>
              </a:rPr>
              <a:t>data medis, pengiriman dari satelit, dsb </a:t>
            </a:r>
          </a:p>
          <a:p>
            <a:pPr algn="just">
              <a:buFont typeface="Wingdings" pitchFamily="2" charset="2"/>
              <a:buChar char="ü"/>
            </a:pPr>
            <a:r>
              <a:rPr lang="id-ID" dirty="0">
                <a:latin typeface="Arial" pitchFamily="34" charset="0"/>
                <a:cs typeface="Arial" pitchFamily="34" charset="0"/>
              </a:rPr>
              <a:t>Membutuhkan ruang memori dalam storage </a:t>
            </a:r>
            <a:r>
              <a:rPr lang="id-ID" dirty="0" smtClean="0">
                <a:latin typeface="Arial" pitchFamily="34" charset="0"/>
                <a:cs typeface="Arial" pitchFamily="34" charset="0"/>
              </a:rPr>
              <a:t>lebih </a:t>
            </a:r>
            <a:r>
              <a:rPr lang="id-ID" dirty="0">
                <a:latin typeface="Arial" pitchFamily="34" charset="0"/>
                <a:cs typeface="Arial" pitchFamily="34" charset="0"/>
              </a:rPr>
              <a:t>sedikit dibandingkan dengan citra yang tidak </a:t>
            </a:r>
            <a:r>
              <a:rPr lang="id-ID" dirty="0" smtClean="0">
                <a:latin typeface="Arial" pitchFamily="34" charset="0"/>
                <a:cs typeface="Arial" pitchFamily="34" charset="0"/>
              </a:rPr>
              <a:t>dimampatkan </a:t>
            </a:r>
            <a:endParaRPr lang="id-ID" dirty="0">
              <a:latin typeface="Arial" pitchFamily="34" charset="0"/>
              <a:cs typeface="Arial" pitchFamily="34" charset="0"/>
            </a:endParaRPr>
          </a:p>
          <a:p>
            <a:pPr>
              <a:buFont typeface="Wingdings" pitchFamily="2" charset="2"/>
              <a:buChar char="q"/>
            </a:pPr>
            <a:endParaRPr lang="id-ID"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229600" cy="1143000"/>
          </a:xfrm>
        </p:spPr>
        <p:txBody>
          <a:bodyPr>
            <a:noAutofit/>
          </a:bodyPr>
          <a:lstStyle/>
          <a:p>
            <a:pPr algn="ctr"/>
            <a:r>
              <a:rPr lang="id-ID" b="1" dirty="0" smtClean="0">
                <a:solidFill>
                  <a:schemeClr val="accent1"/>
                </a:solidFill>
                <a:latin typeface="Arial" pitchFamily="34" charset="0"/>
                <a:cs typeface="Arial" pitchFamily="34" charset="0"/>
              </a:rPr>
              <a:t>Metode Kompresi yang diharapkan</a:t>
            </a:r>
            <a:endParaRPr lang="id-ID" b="1" dirty="0">
              <a:solidFill>
                <a:schemeClr val="accent1"/>
              </a:solidFill>
              <a:latin typeface="Arial" pitchFamily="34" charset="0"/>
              <a:cs typeface="Arial" pitchFamily="34" charset="0"/>
            </a:endParaRPr>
          </a:p>
        </p:txBody>
      </p:sp>
      <p:sp>
        <p:nvSpPr>
          <p:cNvPr id="3" name="Content Placeholder 2"/>
          <p:cNvSpPr>
            <a:spLocks noGrp="1"/>
          </p:cNvSpPr>
          <p:nvPr>
            <p:ph sz="quarter" idx="1"/>
          </p:nvPr>
        </p:nvSpPr>
        <p:spPr>
          <a:xfrm>
            <a:off x="428596" y="1785926"/>
            <a:ext cx="7929618" cy="4286279"/>
          </a:xfrm>
        </p:spPr>
        <p:txBody>
          <a:bodyPr>
            <a:noAutofit/>
          </a:bodyPr>
          <a:lstStyle/>
          <a:p>
            <a:r>
              <a:rPr lang="id-ID" sz="2000" dirty="0">
                <a:latin typeface="Arial" pitchFamily="34" charset="0"/>
                <a:cs typeface="Arial" pitchFamily="34" charset="0"/>
              </a:rPr>
              <a:t>Proses kompresi dan dekompresinya cepat </a:t>
            </a:r>
          </a:p>
          <a:p>
            <a:pPr algn="just">
              <a:buNone/>
            </a:pPr>
            <a:r>
              <a:rPr lang="id-ID" sz="2000" dirty="0" smtClean="0">
                <a:latin typeface="Arial" pitchFamily="34" charset="0"/>
                <a:cs typeface="Arial" pitchFamily="34" charset="0"/>
              </a:rPr>
              <a:t>	Proses kompresi </a:t>
            </a:r>
            <a:r>
              <a:rPr lang="id-ID" sz="2000" dirty="0">
                <a:latin typeface="Arial" pitchFamily="34" charset="0"/>
                <a:cs typeface="Arial" pitchFamily="34" charset="0"/>
              </a:rPr>
              <a:t>: citra dalam representasi tidak mampat dikodekan dengan representasi yang </a:t>
            </a:r>
            <a:r>
              <a:rPr lang="id-ID" sz="2000" dirty="0" smtClean="0">
                <a:latin typeface="Arial" pitchFamily="34" charset="0"/>
                <a:cs typeface="Arial" pitchFamily="34" charset="0"/>
              </a:rPr>
              <a:t>meminimumkan </a:t>
            </a:r>
            <a:r>
              <a:rPr lang="id-ID" sz="2000" dirty="0">
                <a:latin typeface="Arial" pitchFamily="34" charset="0"/>
                <a:cs typeface="Arial" pitchFamily="34" charset="0"/>
              </a:rPr>
              <a:t>kebutuhan memori. Citra </a:t>
            </a:r>
            <a:r>
              <a:rPr lang="id-ID" sz="2000" dirty="0" smtClean="0">
                <a:latin typeface="Arial" pitchFamily="34" charset="0"/>
                <a:cs typeface="Arial" pitchFamily="34" charset="0"/>
              </a:rPr>
              <a:t>terkompresi </a:t>
            </a:r>
            <a:r>
              <a:rPr lang="id-ID" sz="2000" dirty="0">
                <a:latin typeface="Arial" pitchFamily="34" charset="0"/>
                <a:cs typeface="Arial" pitchFamily="34" charset="0"/>
              </a:rPr>
              <a:t>disimpan dalam file dengan format </a:t>
            </a:r>
            <a:r>
              <a:rPr lang="id-ID" sz="2000" dirty="0" smtClean="0">
                <a:latin typeface="Arial" pitchFamily="34" charset="0"/>
                <a:cs typeface="Arial" pitchFamily="34" charset="0"/>
              </a:rPr>
              <a:t>tertentu</a:t>
            </a:r>
            <a:r>
              <a:rPr lang="id-ID" sz="2000" dirty="0">
                <a:latin typeface="Arial" pitchFamily="34" charset="0"/>
                <a:cs typeface="Arial" pitchFamily="34" charset="0"/>
              </a:rPr>
              <a:t>, misal JPEG (</a:t>
            </a:r>
            <a:r>
              <a:rPr lang="id-ID" sz="2000" dirty="0" smtClean="0">
                <a:latin typeface="Arial" pitchFamily="34" charset="0"/>
                <a:cs typeface="Arial" pitchFamily="34" charset="0"/>
              </a:rPr>
              <a:t>Joint Photographic </a:t>
            </a:r>
            <a:r>
              <a:rPr lang="id-ID" sz="2000" dirty="0">
                <a:latin typeface="Arial" pitchFamily="34" charset="0"/>
                <a:cs typeface="Arial" pitchFamily="34" charset="0"/>
              </a:rPr>
              <a:t>Experts Group) </a:t>
            </a:r>
            <a:endParaRPr lang="id-ID" sz="2000" dirty="0" smtClean="0">
              <a:latin typeface="Arial" pitchFamily="34" charset="0"/>
              <a:cs typeface="Arial" pitchFamily="34" charset="0"/>
            </a:endParaRPr>
          </a:p>
          <a:p>
            <a:pPr algn="just">
              <a:buNone/>
            </a:pPr>
            <a:endParaRPr lang="id-ID" sz="2000" dirty="0">
              <a:latin typeface="Arial" pitchFamily="34" charset="0"/>
              <a:cs typeface="Arial" pitchFamily="34" charset="0"/>
            </a:endParaRPr>
          </a:p>
          <a:p>
            <a:pPr algn="just">
              <a:buNone/>
            </a:pPr>
            <a:r>
              <a:rPr lang="id-ID" sz="2000" dirty="0" smtClean="0">
                <a:latin typeface="Arial" pitchFamily="34" charset="0"/>
                <a:cs typeface="Arial" pitchFamily="34" charset="0"/>
              </a:rPr>
              <a:t>	Proses </a:t>
            </a:r>
            <a:r>
              <a:rPr lang="id-ID" sz="2000" dirty="0">
                <a:latin typeface="Arial" pitchFamily="34" charset="0"/>
                <a:cs typeface="Arial" pitchFamily="34" charset="0"/>
              </a:rPr>
              <a:t>dekompresi : citra yang sudah </a:t>
            </a:r>
            <a:r>
              <a:rPr lang="id-ID" sz="2000" dirty="0" smtClean="0">
                <a:latin typeface="Arial" pitchFamily="34" charset="0"/>
                <a:cs typeface="Arial" pitchFamily="34" charset="0"/>
              </a:rPr>
              <a:t>dimampatkan </a:t>
            </a:r>
            <a:r>
              <a:rPr lang="id-ID" sz="2000" dirty="0">
                <a:latin typeface="Arial" pitchFamily="34" charset="0"/>
                <a:cs typeface="Arial" pitchFamily="34" charset="0"/>
              </a:rPr>
              <a:t>dikembalikan lagi (decoding) menjadi </a:t>
            </a:r>
            <a:r>
              <a:rPr lang="id-ID" sz="2000" dirty="0" smtClean="0">
                <a:latin typeface="Arial" pitchFamily="34" charset="0"/>
                <a:cs typeface="Arial" pitchFamily="34" charset="0"/>
              </a:rPr>
              <a:t>representasi </a:t>
            </a:r>
            <a:r>
              <a:rPr lang="id-ID" sz="2000" dirty="0">
                <a:latin typeface="Arial" pitchFamily="34" charset="0"/>
                <a:cs typeface="Arial" pitchFamily="34" charset="0"/>
              </a:rPr>
              <a:t>yang tidak mampat. </a:t>
            </a:r>
            <a:r>
              <a:rPr lang="id-ID" sz="2000" dirty="0" smtClean="0">
                <a:latin typeface="Arial" pitchFamily="34" charset="0"/>
                <a:cs typeface="Arial" pitchFamily="34" charset="0"/>
              </a:rPr>
              <a:t>Diperlukan </a:t>
            </a:r>
            <a:r>
              <a:rPr lang="id-ID" sz="2000" dirty="0">
                <a:latin typeface="Arial" pitchFamily="34" charset="0"/>
                <a:cs typeface="Arial" pitchFamily="34" charset="0"/>
              </a:rPr>
              <a:t>bila citra tersebut ditampilkan ke layar / disimpan </a:t>
            </a:r>
            <a:r>
              <a:rPr lang="id-ID" sz="2000" dirty="0" smtClean="0">
                <a:latin typeface="Arial" pitchFamily="34" charset="0"/>
                <a:cs typeface="Arial" pitchFamily="34" charset="0"/>
              </a:rPr>
              <a:t>dalam </a:t>
            </a:r>
            <a:r>
              <a:rPr lang="id-ID" sz="2000" dirty="0">
                <a:latin typeface="Arial" pitchFamily="34" charset="0"/>
                <a:cs typeface="Arial" pitchFamily="34" charset="0"/>
              </a:rPr>
              <a:t>format tidak mampat (bentuk bitmap(BMP))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57158" y="714356"/>
            <a:ext cx="7772400" cy="5286412"/>
          </a:xfrm>
        </p:spPr>
        <p:txBody>
          <a:bodyPr>
            <a:normAutofit/>
          </a:bodyPr>
          <a:lstStyle/>
          <a:p>
            <a:pPr algn="just"/>
            <a:r>
              <a:rPr lang="id-ID" sz="2000" dirty="0" smtClean="0">
                <a:latin typeface="Arial" pitchFamily="34" charset="0"/>
                <a:cs typeface="Arial" pitchFamily="34" charset="0"/>
              </a:rPr>
              <a:t>Memori yang dibutuhkan seminimal mungkin </a:t>
            </a:r>
          </a:p>
          <a:p>
            <a:pPr algn="just">
              <a:buNone/>
            </a:pPr>
            <a:r>
              <a:rPr lang="id-ID" sz="2000" dirty="0" smtClean="0">
                <a:latin typeface="Arial" pitchFamily="34" charset="0"/>
                <a:cs typeface="Arial" pitchFamily="34" charset="0"/>
              </a:rPr>
              <a:t>	Ada metode yang berhasil kompresi dengan persentase besar, ada yang kecil. Ukuran memori hasil kompresi juga bergantung pada citra itu sendiri, yaitu citra yang mengandung banyak elemen duplikasi biasanya berhasil dikompresi dengan memori yang lebih sedikit. </a:t>
            </a:r>
          </a:p>
          <a:p>
            <a:pPr algn="just">
              <a:buNone/>
            </a:pPr>
            <a:r>
              <a:rPr lang="id-ID" sz="2000" dirty="0" smtClean="0">
                <a:latin typeface="Arial" pitchFamily="34" charset="0"/>
                <a:cs typeface="Arial" pitchFamily="34" charset="0"/>
              </a:rPr>
              <a:t>	Contoh : citra langit biru tanpa awan dibandingkan dengan citra pemandangan alam (mengandung banyak objek) </a:t>
            </a:r>
          </a:p>
          <a:p>
            <a:pPr algn="just"/>
            <a:r>
              <a:rPr lang="id-ID" sz="2000" dirty="0" smtClean="0">
                <a:latin typeface="Arial" pitchFamily="34" charset="0"/>
                <a:cs typeface="Arial" pitchFamily="34" charset="0"/>
              </a:rPr>
              <a:t>Kualitas citra hasil kompresi harus bagus (fidelity) </a:t>
            </a:r>
          </a:p>
          <a:p>
            <a:pPr algn="just">
              <a:buNone/>
            </a:pPr>
            <a:r>
              <a:rPr lang="id-ID" sz="2000" dirty="0" smtClean="0">
                <a:latin typeface="Arial" pitchFamily="34" charset="0"/>
                <a:cs typeface="Arial" pitchFamily="34" charset="0"/>
              </a:rPr>
              <a:t>	Informasi yang hilang akibat kompresi seharusnya seminimal mungkin sehingga kualitas hasil kompresi bagus. </a:t>
            </a:r>
          </a:p>
          <a:p>
            <a:pPr algn="just">
              <a:buNone/>
            </a:pPr>
            <a:r>
              <a:rPr lang="id-ID" sz="2000" dirty="0" smtClean="0">
                <a:latin typeface="Arial" pitchFamily="34" charset="0"/>
                <a:cs typeface="Arial" pitchFamily="34" charset="0"/>
              </a:rPr>
              <a:t>	Tetapi biasanya kualitas kompresi bagus bila proses kompresi menghasilkan pengurangan memori yang tidak begitu besar, demikian sebaliknya. </a:t>
            </a:r>
          </a:p>
          <a:p>
            <a:pPr algn="just"/>
            <a:r>
              <a:rPr lang="id-ID" sz="2000" dirty="0" smtClean="0">
                <a:latin typeface="Arial" pitchFamily="34" charset="0"/>
                <a:cs typeface="Arial" pitchFamily="34" charset="0"/>
              </a:rPr>
              <a:t>P</a:t>
            </a:r>
            <a:r>
              <a:rPr lang="pt-BR" sz="2000" dirty="0" smtClean="0">
                <a:latin typeface="Arial" pitchFamily="34" charset="0"/>
                <a:cs typeface="Arial" pitchFamily="34" charset="0"/>
              </a:rPr>
              <a:t>roses transfer dan penyimpanannya mudah</a:t>
            </a:r>
            <a:endParaRPr lang="id-ID" sz="2000" dirty="0" smtClean="0">
              <a:latin typeface="Arial" pitchFamily="34" charset="0"/>
              <a:cs typeface="Arial" pitchFamily="34" charset="0"/>
            </a:endParaRPr>
          </a:p>
          <a:p>
            <a:pPr algn="just"/>
            <a:endParaRPr lang="id-ID" sz="2000" dirty="0" smtClean="0">
              <a:latin typeface="Arial" pitchFamily="34" charset="0"/>
              <a:cs typeface="Arial" pitchFamily="34" charset="0"/>
            </a:endParaRPr>
          </a:p>
          <a:p>
            <a:pPr algn="just"/>
            <a:endParaRPr lang="id-ID"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571480"/>
            <a:ext cx="7772400" cy="1643066"/>
          </a:xfrm>
        </p:spPr>
        <p:txBody>
          <a:bodyPr>
            <a:noAutofit/>
          </a:bodyPr>
          <a:lstStyle/>
          <a:p>
            <a:pPr algn="ctr"/>
            <a:r>
              <a:rPr lang="id-ID" b="1" dirty="0" smtClean="0">
                <a:solidFill>
                  <a:schemeClr val="accent1"/>
                </a:solidFill>
                <a:latin typeface="Arial" pitchFamily="34" charset="0"/>
                <a:cs typeface="Arial" pitchFamily="34" charset="0"/>
              </a:rPr>
              <a:t/>
            </a:r>
            <a:br>
              <a:rPr lang="id-ID" b="1" dirty="0" smtClean="0">
                <a:solidFill>
                  <a:schemeClr val="accent1"/>
                </a:solidFill>
                <a:latin typeface="Arial" pitchFamily="34" charset="0"/>
                <a:cs typeface="Arial" pitchFamily="34" charset="0"/>
              </a:rPr>
            </a:br>
            <a:r>
              <a:rPr lang="id-ID" b="1" dirty="0" smtClean="0">
                <a:solidFill>
                  <a:schemeClr val="accent1"/>
                </a:solidFill>
                <a:latin typeface="Arial" pitchFamily="34" charset="0"/>
                <a:cs typeface="Arial" pitchFamily="34" charset="0"/>
              </a:rPr>
              <a:t/>
            </a:r>
            <a:br>
              <a:rPr lang="id-ID" b="1" dirty="0" smtClean="0">
                <a:solidFill>
                  <a:schemeClr val="accent1"/>
                </a:solidFill>
                <a:latin typeface="Arial" pitchFamily="34" charset="0"/>
                <a:cs typeface="Arial" pitchFamily="34" charset="0"/>
              </a:rPr>
            </a:br>
            <a:r>
              <a:rPr lang="id-ID" b="1" dirty="0" smtClean="0">
                <a:solidFill>
                  <a:schemeClr val="accent1"/>
                </a:solidFill>
                <a:latin typeface="Arial" pitchFamily="34" charset="0"/>
                <a:cs typeface="Arial" pitchFamily="34" charset="0"/>
              </a:rPr>
              <a:t/>
            </a:r>
            <a:br>
              <a:rPr lang="id-ID" b="1" dirty="0" smtClean="0">
                <a:solidFill>
                  <a:schemeClr val="accent1"/>
                </a:solidFill>
                <a:latin typeface="Arial" pitchFamily="34" charset="0"/>
                <a:cs typeface="Arial" pitchFamily="34" charset="0"/>
              </a:rPr>
            </a:br>
            <a:r>
              <a:rPr lang="id-ID" b="1" dirty="0" smtClean="0">
                <a:solidFill>
                  <a:schemeClr val="accent1"/>
                </a:solidFill>
                <a:latin typeface="Arial" pitchFamily="34" charset="0"/>
                <a:cs typeface="Arial" pitchFamily="34" charset="0"/>
              </a:rPr>
              <a:t/>
            </a:r>
            <a:br>
              <a:rPr lang="id-ID" b="1" dirty="0" smtClean="0">
                <a:solidFill>
                  <a:schemeClr val="accent1"/>
                </a:solidFill>
                <a:latin typeface="Arial" pitchFamily="34" charset="0"/>
                <a:cs typeface="Arial" pitchFamily="34" charset="0"/>
              </a:rPr>
            </a:br>
            <a:r>
              <a:rPr lang="id-ID" b="1" dirty="0" smtClean="0">
                <a:solidFill>
                  <a:schemeClr val="accent1"/>
                </a:solidFill>
                <a:latin typeface="Arial" pitchFamily="34" charset="0"/>
                <a:cs typeface="Arial" pitchFamily="34" charset="0"/>
              </a:rPr>
              <a:t/>
            </a:r>
            <a:br>
              <a:rPr lang="id-ID" b="1" dirty="0" smtClean="0">
                <a:solidFill>
                  <a:schemeClr val="accent1"/>
                </a:solidFill>
                <a:latin typeface="Arial" pitchFamily="34" charset="0"/>
                <a:cs typeface="Arial" pitchFamily="34" charset="0"/>
              </a:rPr>
            </a:br>
            <a:r>
              <a:rPr lang="id-ID" b="1" dirty="0" smtClean="0">
                <a:solidFill>
                  <a:schemeClr val="accent1"/>
                </a:solidFill>
                <a:latin typeface="Arial" pitchFamily="34" charset="0"/>
                <a:cs typeface="Arial" pitchFamily="34" charset="0"/>
              </a:rPr>
              <a:t/>
            </a:r>
            <a:br>
              <a:rPr lang="id-ID" b="1" dirty="0" smtClean="0">
                <a:solidFill>
                  <a:schemeClr val="accent1"/>
                </a:solidFill>
                <a:latin typeface="Arial" pitchFamily="34" charset="0"/>
                <a:cs typeface="Arial" pitchFamily="34" charset="0"/>
              </a:rPr>
            </a:br>
            <a:r>
              <a:rPr lang="id-ID" b="1" dirty="0" smtClean="0">
                <a:solidFill>
                  <a:schemeClr val="accent1"/>
                </a:solidFill>
                <a:latin typeface="Arial" pitchFamily="34" charset="0"/>
                <a:cs typeface="Arial" pitchFamily="34" charset="0"/>
              </a:rPr>
              <a:t>Pendekatan yang digunakan untuk kompresi </a:t>
            </a:r>
            <a:br>
              <a:rPr lang="id-ID" b="1" dirty="0" smtClean="0">
                <a:solidFill>
                  <a:schemeClr val="accent1"/>
                </a:solidFill>
                <a:latin typeface="Arial" pitchFamily="34" charset="0"/>
                <a:cs typeface="Arial" pitchFamily="34" charset="0"/>
              </a:rPr>
            </a:br>
            <a:endParaRPr lang="id-ID" b="1" dirty="0">
              <a:solidFill>
                <a:schemeClr val="accent1"/>
              </a:solidFill>
              <a:latin typeface="Arial" pitchFamily="34" charset="0"/>
              <a:cs typeface="Arial" pitchFamily="34" charset="0"/>
            </a:endParaRPr>
          </a:p>
        </p:txBody>
      </p:sp>
      <p:sp>
        <p:nvSpPr>
          <p:cNvPr id="3" name="Content Placeholder 2"/>
          <p:cNvSpPr>
            <a:spLocks noGrp="1"/>
          </p:cNvSpPr>
          <p:nvPr>
            <p:ph sz="quarter" idx="1"/>
          </p:nvPr>
        </p:nvSpPr>
        <p:spPr>
          <a:xfrm>
            <a:off x="500034" y="2000240"/>
            <a:ext cx="8229600" cy="3625857"/>
          </a:xfrm>
        </p:spPr>
        <p:txBody>
          <a:bodyPr>
            <a:normAutofit/>
          </a:bodyPr>
          <a:lstStyle/>
          <a:p>
            <a:pPr algn="just">
              <a:buNone/>
            </a:pPr>
            <a:r>
              <a:rPr lang="id-ID" sz="2000" dirty="0" smtClean="0">
                <a:latin typeface="Arial" pitchFamily="34" charset="0"/>
                <a:cs typeface="Arial" pitchFamily="34" charset="0"/>
              </a:rPr>
              <a:t>1. Pendekatan </a:t>
            </a:r>
            <a:r>
              <a:rPr lang="id-ID" sz="2000" dirty="0">
                <a:latin typeface="Arial" pitchFamily="34" charset="0"/>
                <a:cs typeface="Arial" pitchFamily="34" charset="0"/>
              </a:rPr>
              <a:t>statistik </a:t>
            </a:r>
            <a:r>
              <a:rPr lang="id-ID" sz="2000" dirty="0" smtClean="0">
                <a:latin typeface="Arial" pitchFamily="34" charset="0"/>
                <a:cs typeface="Arial" pitchFamily="34" charset="0"/>
              </a:rPr>
              <a:t>(statistical compression) </a:t>
            </a:r>
            <a:endParaRPr lang="id-ID" sz="2000" dirty="0">
              <a:latin typeface="Arial" pitchFamily="34" charset="0"/>
              <a:cs typeface="Arial" pitchFamily="34" charset="0"/>
            </a:endParaRPr>
          </a:p>
          <a:p>
            <a:pPr algn="just">
              <a:buNone/>
            </a:pPr>
            <a:r>
              <a:rPr lang="id-ID" sz="2000" dirty="0" smtClean="0">
                <a:latin typeface="Arial" pitchFamily="34" charset="0"/>
                <a:cs typeface="Arial" pitchFamily="34" charset="0"/>
              </a:rPr>
              <a:t>2. Pendekatan </a:t>
            </a:r>
            <a:r>
              <a:rPr lang="id-ID" sz="2000" dirty="0">
                <a:latin typeface="Arial" pitchFamily="34" charset="0"/>
                <a:cs typeface="Arial" pitchFamily="34" charset="0"/>
              </a:rPr>
              <a:t>ruang </a:t>
            </a:r>
            <a:r>
              <a:rPr lang="id-ID" sz="2000" dirty="0" smtClean="0">
                <a:latin typeface="Arial" pitchFamily="34" charset="0"/>
                <a:cs typeface="Arial" pitchFamily="34" charset="0"/>
              </a:rPr>
              <a:t>(spatial compression) </a:t>
            </a:r>
            <a:endParaRPr lang="id-ID" sz="2000" dirty="0">
              <a:latin typeface="Arial" pitchFamily="34" charset="0"/>
              <a:cs typeface="Arial" pitchFamily="34" charset="0"/>
            </a:endParaRPr>
          </a:p>
          <a:p>
            <a:pPr algn="just">
              <a:buNone/>
            </a:pPr>
            <a:r>
              <a:rPr lang="id-ID" sz="2000" dirty="0" smtClean="0">
                <a:latin typeface="Arial" pitchFamily="34" charset="0"/>
                <a:cs typeface="Arial" pitchFamily="34" charset="0"/>
              </a:rPr>
              <a:t>3. Pendekatan </a:t>
            </a:r>
            <a:r>
              <a:rPr lang="id-ID" sz="2000" dirty="0">
                <a:latin typeface="Arial" pitchFamily="34" charset="0"/>
                <a:cs typeface="Arial" pitchFamily="34" charset="0"/>
              </a:rPr>
              <a:t>kuantisasi </a:t>
            </a:r>
            <a:r>
              <a:rPr lang="id-ID" sz="2000" dirty="0" smtClean="0">
                <a:latin typeface="Arial" pitchFamily="34" charset="0"/>
                <a:cs typeface="Arial" pitchFamily="34" charset="0"/>
              </a:rPr>
              <a:t>(quantizing compression) </a:t>
            </a:r>
            <a:endParaRPr lang="id-ID" sz="2000" dirty="0">
              <a:latin typeface="Arial" pitchFamily="34" charset="0"/>
              <a:cs typeface="Arial" pitchFamily="34" charset="0"/>
            </a:endParaRPr>
          </a:p>
          <a:p>
            <a:pPr algn="just">
              <a:buNone/>
            </a:pPr>
            <a:r>
              <a:rPr lang="id-ID" sz="2000" dirty="0" smtClean="0">
                <a:latin typeface="Arial" pitchFamily="34" charset="0"/>
                <a:cs typeface="Arial" pitchFamily="34" charset="0"/>
              </a:rPr>
              <a:t>4. Pendekatan </a:t>
            </a:r>
            <a:r>
              <a:rPr lang="id-ID" sz="2000" dirty="0">
                <a:latin typeface="Arial" pitchFamily="34" charset="0"/>
                <a:cs typeface="Arial" pitchFamily="34" charset="0"/>
              </a:rPr>
              <a:t>fraktal </a:t>
            </a:r>
            <a:r>
              <a:rPr lang="id-ID" sz="2000" dirty="0" smtClean="0">
                <a:latin typeface="Arial" pitchFamily="34" charset="0"/>
                <a:cs typeface="Arial" pitchFamily="34" charset="0"/>
              </a:rPr>
              <a:t>(fractal compression) </a:t>
            </a:r>
            <a:r>
              <a:rPr lang="id-ID" sz="2000" dirty="0">
                <a:latin typeface="Arial" pitchFamily="34" charset="0"/>
                <a:cs typeface="Arial" pitchFamily="34" charset="0"/>
              </a:rPr>
              <a:t>: tidak dibahas </a:t>
            </a:r>
            <a:endParaRPr lang="id-ID" sz="2000" dirty="0" smtClean="0">
              <a:latin typeface="Arial" pitchFamily="34" charset="0"/>
              <a:cs typeface="Arial" pitchFamily="34" charset="0"/>
            </a:endParaRPr>
          </a:p>
          <a:p>
            <a:pPr algn="just">
              <a:buNone/>
            </a:pPr>
            <a:r>
              <a:rPr lang="id-ID" sz="2000" dirty="0" smtClean="0">
                <a:latin typeface="Arial" pitchFamily="34" charset="0"/>
                <a:cs typeface="Arial" pitchFamily="34" charset="0"/>
              </a:rPr>
              <a:t>5.Pendekatan </a:t>
            </a:r>
            <a:r>
              <a:rPr lang="id-ID" sz="2000" dirty="0">
                <a:latin typeface="Arial" pitchFamily="34" charset="0"/>
                <a:cs typeface="Arial" pitchFamily="34" charset="0"/>
              </a:rPr>
              <a:t>transformasi wavelet </a:t>
            </a:r>
            <a:r>
              <a:rPr lang="id-ID" sz="2000" dirty="0" smtClean="0">
                <a:latin typeface="Arial" pitchFamily="34" charset="0"/>
                <a:cs typeface="Arial" pitchFamily="34" charset="0"/>
              </a:rPr>
              <a:t>(wavelet compression) </a:t>
            </a:r>
            <a:r>
              <a:rPr lang="id-ID" sz="2000" dirty="0">
                <a:latin typeface="Arial" pitchFamily="34" charset="0"/>
                <a:cs typeface="Arial" pitchFamily="34" charset="0"/>
              </a:rPr>
              <a:t>: tidak dibahas </a:t>
            </a:r>
          </a:p>
          <a:p>
            <a:pPr algn="just"/>
            <a:endParaRPr lang="id-ID"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772400" cy="1143000"/>
          </a:xfrm>
        </p:spPr>
        <p:txBody>
          <a:bodyPr>
            <a:noAutofit/>
          </a:bodyPr>
          <a:lstStyle/>
          <a:p>
            <a:pPr algn="ctr"/>
            <a:r>
              <a:rPr lang="id-ID" b="1" dirty="0" smtClean="0">
                <a:solidFill>
                  <a:schemeClr val="accent1"/>
                </a:solidFill>
                <a:latin typeface="Arial" pitchFamily="34" charset="0"/>
                <a:cs typeface="Arial" pitchFamily="34" charset="0"/>
              </a:rPr>
              <a:t>Dua kelompok besar metode kompresi </a:t>
            </a:r>
            <a:endParaRPr lang="id-ID" b="1" dirty="0">
              <a:solidFill>
                <a:schemeClr val="accent1"/>
              </a:solidFill>
              <a:latin typeface="Arial" pitchFamily="34" charset="0"/>
              <a:cs typeface="Arial" pitchFamily="34" charset="0"/>
            </a:endParaRPr>
          </a:p>
        </p:txBody>
      </p:sp>
      <p:sp>
        <p:nvSpPr>
          <p:cNvPr id="3" name="Content Placeholder 2"/>
          <p:cNvSpPr>
            <a:spLocks noGrp="1"/>
          </p:cNvSpPr>
          <p:nvPr>
            <p:ph sz="quarter" idx="1"/>
          </p:nvPr>
        </p:nvSpPr>
        <p:spPr>
          <a:xfrm>
            <a:off x="785786" y="1857364"/>
            <a:ext cx="7772400" cy="4572000"/>
          </a:xfrm>
        </p:spPr>
        <p:txBody>
          <a:bodyPr>
            <a:noAutofit/>
          </a:bodyPr>
          <a:lstStyle/>
          <a:p>
            <a:pPr algn="just">
              <a:buNone/>
            </a:pPr>
            <a:r>
              <a:rPr lang="id-ID" sz="2000" dirty="0" smtClean="0">
                <a:latin typeface="Arial" pitchFamily="34" charset="0"/>
                <a:cs typeface="Arial" pitchFamily="34" charset="0"/>
              </a:rPr>
              <a:t>1. Lossless </a:t>
            </a:r>
            <a:r>
              <a:rPr lang="id-ID" sz="2000" dirty="0">
                <a:latin typeface="Arial" pitchFamily="34" charset="0"/>
                <a:cs typeface="Arial" pitchFamily="34" charset="0"/>
              </a:rPr>
              <a:t>Compression </a:t>
            </a:r>
          </a:p>
          <a:p>
            <a:pPr algn="just">
              <a:buNone/>
            </a:pPr>
            <a:r>
              <a:rPr lang="id-ID" sz="2000" dirty="0" smtClean="0">
                <a:latin typeface="Arial" pitchFamily="34" charset="0"/>
                <a:cs typeface="Arial" pitchFamily="34" charset="0"/>
              </a:rPr>
              <a:t>	Kompresi </a:t>
            </a:r>
            <a:r>
              <a:rPr lang="id-ID" sz="2000" dirty="0">
                <a:latin typeface="Arial" pitchFamily="34" charset="0"/>
                <a:cs typeface="Arial" pitchFamily="34" charset="0"/>
              </a:rPr>
              <a:t>citra dimana hasil dekompresi dari </a:t>
            </a:r>
            <a:r>
              <a:rPr lang="id-ID" sz="2000" dirty="0" smtClean="0">
                <a:latin typeface="Arial" pitchFamily="34" charset="0"/>
                <a:cs typeface="Arial" pitchFamily="34" charset="0"/>
              </a:rPr>
              <a:t>citra </a:t>
            </a:r>
            <a:r>
              <a:rPr lang="id-ID" sz="2000" dirty="0">
                <a:latin typeface="Arial" pitchFamily="34" charset="0"/>
                <a:cs typeface="Arial" pitchFamily="34" charset="0"/>
              </a:rPr>
              <a:t>yang terkompresi sama dengan citra aslinya, </a:t>
            </a:r>
            <a:r>
              <a:rPr lang="id-ID" sz="2000" dirty="0" smtClean="0">
                <a:latin typeface="Arial" pitchFamily="34" charset="0"/>
                <a:cs typeface="Arial" pitchFamily="34" charset="0"/>
              </a:rPr>
              <a:t>tidak </a:t>
            </a:r>
            <a:r>
              <a:rPr lang="id-ID" sz="2000" dirty="0">
                <a:latin typeface="Arial" pitchFamily="34" charset="0"/>
                <a:cs typeface="Arial" pitchFamily="34" charset="0"/>
              </a:rPr>
              <a:t>ada informasi yang hilang. Sayangnya </a:t>
            </a:r>
            <a:r>
              <a:rPr lang="id-ID" sz="2000" dirty="0" smtClean="0">
                <a:latin typeface="Arial" pitchFamily="34" charset="0"/>
                <a:cs typeface="Arial" pitchFamily="34" charset="0"/>
              </a:rPr>
              <a:t>ratio kompresi </a:t>
            </a:r>
            <a:r>
              <a:rPr lang="id-ID" sz="2000" dirty="0">
                <a:latin typeface="Arial" pitchFamily="34" charset="0"/>
                <a:cs typeface="Arial" pitchFamily="34" charset="0"/>
              </a:rPr>
              <a:t>citra metode ini sangat rendah. </a:t>
            </a:r>
            <a:r>
              <a:rPr lang="id-ID" sz="2000" dirty="0" smtClean="0">
                <a:latin typeface="Arial" pitchFamily="34" charset="0"/>
                <a:cs typeface="Arial" pitchFamily="34" charset="0"/>
              </a:rPr>
              <a:t>Metode </a:t>
            </a:r>
            <a:r>
              <a:rPr lang="id-ID" sz="2000" dirty="0">
                <a:latin typeface="Arial" pitchFamily="34" charset="0"/>
                <a:cs typeface="Arial" pitchFamily="34" charset="0"/>
              </a:rPr>
              <a:t>ini cocok untuk </a:t>
            </a:r>
            <a:r>
              <a:rPr lang="id-ID" sz="2000" dirty="0" smtClean="0">
                <a:latin typeface="Arial" pitchFamily="34" charset="0"/>
                <a:cs typeface="Arial" pitchFamily="34" charset="0"/>
              </a:rPr>
              <a:t>kompresi </a:t>
            </a:r>
            <a:r>
              <a:rPr lang="id-ID" sz="2000" dirty="0">
                <a:latin typeface="Arial" pitchFamily="34" charset="0"/>
                <a:cs typeface="Arial" pitchFamily="34" charset="0"/>
              </a:rPr>
              <a:t>citra yang mengandung informasi penting yang tidak boleh </a:t>
            </a:r>
            <a:r>
              <a:rPr lang="id-ID" sz="2000" dirty="0" smtClean="0">
                <a:latin typeface="Arial" pitchFamily="34" charset="0"/>
                <a:cs typeface="Arial" pitchFamily="34" charset="0"/>
              </a:rPr>
              <a:t>rusak </a:t>
            </a:r>
            <a:r>
              <a:rPr lang="id-ID" sz="2000" dirty="0">
                <a:latin typeface="Arial" pitchFamily="34" charset="0"/>
                <a:cs typeface="Arial" pitchFamily="34" charset="0"/>
              </a:rPr>
              <a:t>akibat kompresi, misal </a:t>
            </a:r>
            <a:r>
              <a:rPr lang="id-ID" sz="2000" dirty="0" smtClean="0">
                <a:latin typeface="Arial" pitchFamily="34" charset="0"/>
                <a:cs typeface="Arial" pitchFamily="34" charset="0"/>
              </a:rPr>
              <a:t>kompresi </a:t>
            </a:r>
            <a:r>
              <a:rPr lang="id-ID" sz="2000" dirty="0">
                <a:latin typeface="Arial" pitchFamily="34" charset="0"/>
                <a:cs typeface="Arial" pitchFamily="34" charset="0"/>
              </a:rPr>
              <a:t>citra hasil diagnosa medis. </a:t>
            </a:r>
          </a:p>
          <a:p>
            <a:pPr algn="just">
              <a:buNone/>
            </a:pPr>
            <a:r>
              <a:rPr lang="id-ID" sz="2000" dirty="0" smtClean="0">
                <a:latin typeface="Arial" pitchFamily="34" charset="0"/>
                <a:cs typeface="Arial" pitchFamily="34" charset="0"/>
              </a:rPr>
              <a:t>2. Lossy </a:t>
            </a:r>
            <a:r>
              <a:rPr lang="id-ID" sz="2000" dirty="0">
                <a:latin typeface="Arial" pitchFamily="34" charset="0"/>
                <a:cs typeface="Arial" pitchFamily="34" charset="0"/>
              </a:rPr>
              <a:t>Compression </a:t>
            </a:r>
          </a:p>
          <a:p>
            <a:pPr algn="just">
              <a:buNone/>
            </a:pPr>
            <a:r>
              <a:rPr lang="id-ID" sz="2000" dirty="0" smtClean="0">
                <a:latin typeface="Arial" pitchFamily="34" charset="0"/>
                <a:cs typeface="Arial" pitchFamily="34" charset="0"/>
              </a:rPr>
              <a:t>	Kompresi </a:t>
            </a:r>
            <a:r>
              <a:rPr lang="id-ID" sz="2000" dirty="0">
                <a:latin typeface="Arial" pitchFamily="34" charset="0"/>
                <a:cs typeface="Arial" pitchFamily="34" charset="0"/>
              </a:rPr>
              <a:t>citra dimana hasil dekompresi dari </a:t>
            </a:r>
            <a:r>
              <a:rPr lang="id-ID" sz="2000" dirty="0" smtClean="0">
                <a:latin typeface="Arial" pitchFamily="34" charset="0"/>
                <a:cs typeface="Arial" pitchFamily="34" charset="0"/>
              </a:rPr>
              <a:t>citra </a:t>
            </a:r>
            <a:r>
              <a:rPr lang="id-ID" sz="2000" dirty="0">
                <a:latin typeface="Arial" pitchFamily="34" charset="0"/>
                <a:cs typeface="Arial" pitchFamily="34" charset="0"/>
              </a:rPr>
              <a:t>yang terkompresi tidak sama dengan citra </a:t>
            </a:r>
            <a:r>
              <a:rPr lang="id-ID" sz="2000" dirty="0" smtClean="0">
                <a:latin typeface="Arial" pitchFamily="34" charset="0"/>
                <a:cs typeface="Arial" pitchFamily="34" charset="0"/>
              </a:rPr>
              <a:t>aslinya </a:t>
            </a:r>
            <a:r>
              <a:rPr lang="id-ID" sz="2000" dirty="0">
                <a:latin typeface="Arial" pitchFamily="34" charset="0"/>
                <a:cs typeface="Arial" pitchFamily="34" charset="0"/>
              </a:rPr>
              <a:t>karena ada informasi yang hilang, tetapi </a:t>
            </a:r>
            <a:r>
              <a:rPr lang="id-ID" sz="2000" dirty="0" smtClean="0">
                <a:latin typeface="Arial" pitchFamily="34" charset="0"/>
                <a:cs typeface="Arial" pitchFamily="34" charset="0"/>
              </a:rPr>
              <a:t>masih </a:t>
            </a:r>
            <a:r>
              <a:rPr lang="id-ID" sz="2000" dirty="0">
                <a:latin typeface="Arial" pitchFamily="34" charset="0"/>
                <a:cs typeface="Arial" pitchFamily="34" charset="0"/>
              </a:rPr>
              <a:t>bisa ditolerir oleh persepsi mata. Mata </a:t>
            </a:r>
            <a:r>
              <a:rPr lang="id-ID" sz="2000" dirty="0" smtClean="0">
                <a:latin typeface="Arial" pitchFamily="34" charset="0"/>
                <a:cs typeface="Arial" pitchFamily="34" charset="0"/>
              </a:rPr>
              <a:t>tidak </a:t>
            </a:r>
            <a:r>
              <a:rPr lang="id-ID" sz="2000" dirty="0">
                <a:latin typeface="Arial" pitchFamily="34" charset="0"/>
                <a:cs typeface="Arial" pitchFamily="34" charset="0"/>
              </a:rPr>
              <a:t>dapat membedakan perubahan kecil pada gambar. </a:t>
            </a:r>
            <a:r>
              <a:rPr lang="id-ID" sz="2000" dirty="0" smtClean="0">
                <a:latin typeface="Arial" pitchFamily="34" charset="0"/>
                <a:cs typeface="Arial" pitchFamily="34" charset="0"/>
              </a:rPr>
              <a:t>Metode </a:t>
            </a:r>
            <a:r>
              <a:rPr lang="id-ID" sz="2000" dirty="0">
                <a:latin typeface="Arial" pitchFamily="34" charset="0"/>
                <a:cs typeface="Arial" pitchFamily="34" charset="0"/>
              </a:rPr>
              <a:t>ini menghasilkan ratio kompresi yang </a:t>
            </a:r>
            <a:r>
              <a:rPr lang="id-ID" sz="2000" dirty="0" smtClean="0">
                <a:latin typeface="Arial" pitchFamily="34" charset="0"/>
                <a:cs typeface="Arial" pitchFamily="34" charset="0"/>
              </a:rPr>
              <a:t>lebih </a:t>
            </a:r>
            <a:r>
              <a:rPr lang="id-ID" sz="2000" dirty="0">
                <a:latin typeface="Arial" pitchFamily="34" charset="0"/>
                <a:cs typeface="Arial" pitchFamily="34" charset="0"/>
              </a:rPr>
              <a:t>tinggi daripada metode lossless. </a:t>
            </a:r>
          </a:p>
          <a:p>
            <a:pPr algn="just"/>
            <a:endParaRPr lang="id-ID" sz="20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357166"/>
            <a:ext cx="7772400" cy="1857380"/>
          </a:xfrm>
        </p:spPr>
        <p:txBody>
          <a:bodyPr>
            <a:noAutofit/>
          </a:bodyPr>
          <a:lstStyle/>
          <a:p>
            <a:pPr algn="ctr"/>
            <a:r>
              <a:rPr lang="id-ID" b="1" dirty="0" smtClean="0">
                <a:solidFill>
                  <a:schemeClr val="accent1"/>
                </a:solidFill>
                <a:latin typeface="Arial" pitchFamily="34" charset="0"/>
                <a:cs typeface="Arial" pitchFamily="34" charset="0"/>
              </a:rPr>
              <a:t/>
            </a:r>
            <a:br>
              <a:rPr lang="id-ID" b="1" dirty="0" smtClean="0">
                <a:solidFill>
                  <a:schemeClr val="accent1"/>
                </a:solidFill>
                <a:latin typeface="Arial" pitchFamily="34" charset="0"/>
                <a:cs typeface="Arial" pitchFamily="34" charset="0"/>
              </a:rPr>
            </a:br>
            <a:r>
              <a:rPr lang="it-IT" b="1" dirty="0" smtClean="0">
                <a:solidFill>
                  <a:schemeClr val="accent1"/>
                </a:solidFill>
                <a:latin typeface="Arial" pitchFamily="34" charset="0"/>
                <a:cs typeface="Arial" pitchFamily="34" charset="0"/>
              </a:rPr>
              <a:t>STATISTICAL COMPRESSION </a:t>
            </a:r>
            <a:r>
              <a:rPr lang="it-IT" b="1" dirty="0">
                <a:solidFill>
                  <a:schemeClr val="accent1"/>
                </a:solidFill>
                <a:latin typeface="Arial" pitchFamily="34" charset="0"/>
                <a:cs typeface="Arial" pitchFamily="34" charset="0"/>
              </a:rPr>
              <a:t>(Metode Huffman) </a:t>
            </a:r>
            <a:br>
              <a:rPr lang="it-IT" b="1" dirty="0">
                <a:solidFill>
                  <a:schemeClr val="accent1"/>
                </a:solidFill>
                <a:latin typeface="Arial" pitchFamily="34" charset="0"/>
                <a:cs typeface="Arial" pitchFamily="34" charset="0"/>
              </a:rPr>
            </a:br>
            <a:endParaRPr lang="id-ID" b="1" dirty="0">
              <a:solidFill>
                <a:schemeClr val="accent1"/>
              </a:solidFill>
              <a:latin typeface="Arial" pitchFamily="34" charset="0"/>
              <a:cs typeface="Arial" pitchFamily="34" charset="0"/>
            </a:endParaRPr>
          </a:p>
        </p:txBody>
      </p:sp>
      <p:sp>
        <p:nvSpPr>
          <p:cNvPr id="3" name="Content Placeholder 2"/>
          <p:cNvSpPr>
            <a:spLocks noGrp="1"/>
          </p:cNvSpPr>
          <p:nvPr>
            <p:ph sz="quarter" idx="1"/>
          </p:nvPr>
        </p:nvSpPr>
        <p:spPr>
          <a:xfrm>
            <a:off x="785786" y="2286000"/>
            <a:ext cx="7572428" cy="3500454"/>
          </a:xfrm>
        </p:spPr>
        <p:txBody>
          <a:bodyPr>
            <a:noAutofit/>
          </a:bodyPr>
          <a:lstStyle/>
          <a:p>
            <a:pPr algn="just"/>
            <a:r>
              <a:rPr lang="id-ID" sz="2000" dirty="0" smtClean="0">
                <a:latin typeface="Arial" pitchFamily="34" charset="0"/>
                <a:cs typeface="Arial" pitchFamily="34" charset="0"/>
              </a:rPr>
              <a:t>Termasuk </a:t>
            </a:r>
            <a:r>
              <a:rPr lang="id-ID" sz="2000" dirty="0">
                <a:latin typeface="Arial" pitchFamily="34" charset="0"/>
                <a:cs typeface="Arial" pitchFamily="34" charset="0"/>
              </a:rPr>
              <a:t>metode lossless compression </a:t>
            </a:r>
          </a:p>
          <a:p>
            <a:pPr algn="just"/>
            <a:r>
              <a:rPr lang="id-ID" sz="2000" dirty="0">
                <a:latin typeface="Arial" pitchFamily="34" charset="0"/>
                <a:cs typeface="Arial" pitchFamily="34" charset="0"/>
              </a:rPr>
              <a:t>Pengkodean citra berdasarkan pada derajat </a:t>
            </a:r>
            <a:r>
              <a:rPr lang="id-ID" sz="2000" dirty="0" smtClean="0">
                <a:latin typeface="Arial" pitchFamily="34" charset="0"/>
                <a:cs typeface="Arial" pitchFamily="34" charset="0"/>
              </a:rPr>
              <a:t>keabuan </a:t>
            </a:r>
            <a:r>
              <a:rPr lang="id-ID" sz="2000" dirty="0">
                <a:latin typeface="Arial" pitchFamily="34" charset="0"/>
                <a:cs typeface="Arial" pitchFamily="34" charset="0"/>
              </a:rPr>
              <a:t>(gray level) </a:t>
            </a:r>
            <a:r>
              <a:rPr lang="id-ID" sz="2000" dirty="0" smtClean="0">
                <a:latin typeface="Arial" pitchFamily="34" charset="0"/>
                <a:cs typeface="Arial" pitchFamily="34" charset="0"/>
              </a:rPr>
              <a:t>daripiksel-piksel </a:t>
            </a:r>
            <a:r>
              <a:rPr lang="id-ID" sz="2000" dirty="0">
                <a:latin typeface="Arial" pitchFamily="34" charset="0"/>
                <a:cs typeface="Arial" pitchFamily="34" charset="0"/>
              </a:rPr>
              <a:t>dalam </a:t>
            </a:r>
            <a:r>
              <a:rPr lang="id-ID" sz="2000" dirty="0" smtClean="0">
                <a:latin typeface="Arial" pitchFamily="34" charset="0"/>
                <a:cs typeface="Arial" pitchFamily="34" charset="0"/>
              </a:rPr>
              <a:t>keseluruhan </a:t>
            </a:r>
            <a:r>
              <a:rPr lang="id-ID" sz="2000" dirty="0">
                <a:latin typeface="Arial" pitchFamily="34" charset="0"/>
                <a:cs typeface="Arial" pitchFamily="34" charset="0"/>
              </a:rPr>
              <a:t>image </a:t>
            </a:r>
          </a:p>
          <a:p>
            <a:pPr algn="just"/>
            <a:r>
              <a:rPr lang="id-ID" sz="2000" dirty="0">
                <a:latin typeface="Arial" pitchFamily="34" charset="0"/>
                <a:cs typeface="Arial" pitchFamily="34" charset="0"/>
              </a:rPr>
              <a:t>Nilai atau derajat keabuan yang </a:t>
            </a:r>
            <a:r>
              <a:rPr lang="id-ID" sz="2000" dirty="0" smtClean="0">
                <a:latin typeface="Arial" pitchFamily="34" charset="0"/>
                <a:cs typeface="Arial" pitchFamily="34" charset="0"/>
              </a:rPr>
              <a:t>sering </a:t>
            </a:r>
            <a:r>
              <a:rPr lang="id-ID" sz="2000" dirty="0">
                <a:latin typeface="Arial" pitchFamily="34" charset="0"/>
                <a:cs typeface="Arial" pitchFamily="34" charset="0"/>
              </a:rPr>
              <a:t>muncul di dalam citra </a:t>
            </a:r>
            <a:r>
              <a:rPr lang="id-ID" sz="2000" dirty="0" smtClean="0">
                <a:latin typeface="Arial" pitchFamily="34" charset="0"/>
                <a:cs typeface="Arial" pitchFamily="34" charset="0"/>
              </a:rPr>
              <a:t>akan </a:t>
            </a:r>
            <a:r>
              <a:rPr lang="id-ID" sz="2000" dirty="0">
                <a:latin typeface="Arial" pitchFamily="34" charset="0"/>
                <a:cs typeface="Arial" pitchFamily="34" charset="0"/>
              </a:rPr>
              <a:t>dikodekan dengan jumlah bit </a:t>
            </a:r>
            <a:r>
              <a:rPr lang="id-ID" sz="2000" dirty="0" smtClean="0">
                <a:latin typeface="Arial" pitchFamily="34" charset="0"/>
                <a:cs typeface="Arial" pitchFamily="34" charset="0"/>
              </a:rPr>
              <a:t>yang </a:t>
            </a:r>
            <a:r>
              <a:rPr lang="id-ID" sz="2000" dirty="0">
                <a:latin typeface="Arial" pitchFamily="34" charset="0"/>
                <a:cs typeface="Arial" pitchFamily="34" charset="0"/>
              </a:rPr>
              <a:t>lebih sedikit sedangkan </a:t>
            </a:r>
            <a:r>
              <a:rPr lang="id-ID" sz="2000" dirty="0" smtClean="0">
                <a:latin typeface="Arial" pitchFamily="34" charset="0"/>
                <a:cs typeface="Arial" pitchFamily="34" charset="0"/>
              </a:rPr>
              <a:t>nilai </a:t>
            </a:r>
            <a:r>
              <a:rPr lang="id-ID" sz="2000" dirty="0">
                <a:latin typeface="Arial" pitchFamily="34" charset="0"/>
                <a:cs typeface="Arial" pitchFamily="34" charset="0"/>
              </a:rPr>
              <a:t>keabuan yang frekuensi </a:t>
            </a:r>
            <a:r>
              <a:rPr lang="id-ID" sz="2000" dirty="0" smtClean="0">
                <a:latin typeface="Arial" pitchFamily="34" charset="0"/>
                <a:cs typeface="Arial" pitchFamily="34" charset="0"/>
              </a:rPr>
              <a:t>kemunculannya </a:t>
            </a:r>
            <a:r>
              <a:rPr lang="id-ID" sz="2000" dirty="0">
                <a:latin typeface="Arial" pitchFamily="34" charset="0"/>
                <a:cs typeface="Arial" pitchFamily="34" charset="0"/>
              </a:rPr>
              <a:t>sedikit dikodekan </a:t>
            </a:r>
            <a:r>
              <a:rPr lang="id-ID" sz="2000" dirty="0" smtClean="0">
                <a:latin typeface="Arial" pitchFamily="34" charset="0"/>
                <a:cs typeface="Arial" pitchFamily="34" charset="0"/>
              </a:rPr>
              <a:t>dengan </a:t>
            </a:r>
            <a:r>
              <a:rPr lang="id-ID" sz="2000" dirty="0">
                <a:latin typeface="Arial" pitchFamily="34" charset="0"/>
                <a:cs typeface="Arial" pitchFamily="34" charset="0"/>
              </a:rPr>
              <a:t>jumlah bit yang lebih panjang.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0"/>
            <a:ext cx="7786742" cy="1131910"/>
          </a:xfrm>
        </p:spPr>
        <p:txBody>
          <a:bodyPr>
            <a:noAutofit/>
          </a:bodyPr>
          <a:lstStyle/>
          <a:p>
            <a:pPr algn="ctr"/>
            <a:r>
              <a:rPr lang="id-ID" dirty="0" smtClean="0">
                <a:solidFill>
                  <a:schemeClr val="accent1"/>
                </a:solidFill>
                <a:latin typeface="Arial" pitchFamily="34" charset="0"/>
                <a:cs typeface="Arial" pitchFamily="34" charset="0"/>
              </a:rPr>
              <a:t>Algoritma metode Huffman </a:t>
            </a:r>
            <a:br>
              <a:rPr lang="id-ID" dirty="0" smtClean="0">
                <a:solidFill>
                  <a:schemeClr val="accent1"/>
                </a:solidFill>
                <a:latin typeface="Arial" pitchFamily="34" charset="0"/>
                <a:cs typeface="Arial" pitchFamily="34" charset="0"/>
              </a:rPr>
            </a:br>
            <a:endParaRPr lang="id-ID" dirty="0">
              <a:solidFill>
                <a:schemeClr val="accent1"/>
              </a:solidFill>
            </a:endParaRPr>
          </a:p>
        </p:txBody>
      </p:sp>
      <p:sp>
        <p:nvSpPr>
          <p:cNvPr id="3" name="Content Placeholder 2"/>
          <p:cNvSpPr>
            <a:spLocks noGrp="1"/>
          </p:cNvSpPr>
          <p:nvPr>
            <p:ph sz="quarter" idx="1"/>
          </p:nvPr>
        </p:nvSpPr>
        <p:spPr>
          <a:xfrm>
            <a:off x="857224" y="1571612"/>
            <a:ext cx="7772400" cy="4572000"/>
          </a:xfrm>
        </p:spPr>
        <p:txBody>
          <a:bodyPr>
            <a:normAutofit fontScale="70000" lnSpcReduction="20000"/>
          </a:bodyPr>
          <a:lstStyle/>
          <a:p>
            <a:pPr algn="just">
              <a:buNone/>
            </a:pPr>
            <a:r>
              <a:rPr lang="id-ID" sz="2800" dirty="0" smtClean="0">
                <a:latin typeface="Arial" pitchFamily="34" charset="0"/>
                <a:cs typeface="Arial" pitchFamily="34" charset="0"/>
              </a:rPr>
              <a:t>1.	Urutkan secara menaik nilai keabuan berdasarkan frekuensi kemunculannya atau peluang kumunculan yaitu frekuensi kemunculan dibagi dengan jumlah piksel dalam citra (pk = nk/n). Setiap nilai keabuan dinyatakan sebagai pohon bersimpul tunggal dan setiap simpul diassign dengan frekuensi kemunculan nilai keabuan tersebut. </a:t>
            </a:r>
          </a:p>
          <a:p>
            <a:pPr algn="just">
              <a:buNone/>
            </a:pPr>
            <a:r>
              <a:rPr lang="id-ID" sz="2800" dirty="0" smtClean="0">
                <a:latin typeface="Arial" pitchFamily="34" charset="0"/>
                <a:cs typeface="Arial" pitchFamily="34" charset="0"/>
              </a:rPr>
              <a:t>2.	Gabung 2 buah pohon yang mempunyai frekuensi kemunculan paling kecil pada sebuah akar. Akar mempunyai frekuensi yang merupakan jumlah dari frekuensi 2 pohon penyusunnya. Perhatikan : frekuensi dengan nilai lebih kecil diletakkan di sisi kiri </a:t>
            </a:r>
          </a:p>
          <a:p>
            <a:pPr algn="just">
              <a:buNone/>
            </a:pPr>
            <a:r>
              <a:rPr lang="id-ID" sz="2800" dirty="0" smtClean="0">
                <a:latin typeface="Arial" pitchFamily="34" charset="0"/>
                <a:cs typeface="Arial" pitchFamily="34" charset="0"/>
              </a:rPr>
              <a:t>3.	Ulangi langkah 1 dan 2 sampai tersisa 1 pohon biner. </a:t>
            </a:r>
          </a:p>
          <a:p>
            <a:pPr algn="just">
              <a:buNone/>
            </a:pPr>
            <a:r>
              <a:rPr lang="id-ID" sz="2800" dirty="0" smtClean="0">
                <a:latin typeface="Arial" pitchFamily="34" charset="0"/>
                <a:cs typeface="Arial" pitchFamily="34" charset="0"/>
              </a:rPr>
              <a:t>4.	Beri label setiap sisi pada pohon biner, label sisi kiri = 0, label sisi kanan = 1. </a:t>
            </a:r>
          </a:p>
          <a:p>
            <a:pPr algn="just">
              <a:buNone/>
            </a:pPr>
            <a:r>
              <a:rPr lang="id-ID" sz="2800" dirty="0" smtClean="0">
                <a:latin typeface="Arial" pitchFamily="34" charset="0"/>
                <a:cs typeface="Arial" pitchFamily="34" charset="0"/>
              </a:rPr>
              <a:t>5.	Telusuri pohon biner dari akar ke daun. Barisan label-label sisidari akar ke daun menyatakan kode Huffman untuk derajat keabuan yang bersesuaian. </a:t>
            </a:r>
          </a:p>
          <a:p>
            <a:pPr algn="just"/>
            <a:endParaRPr lang="id-ID" sz="2800" dirty="0" smtClean="0">
              <a:latin typeface="Arial" pitchFamily="34" charset="0"/>
              <a:cs typeface="Arial" pitchFamily="34" charset="0"/>
            </a:endParaRPr>
          </a:p>
          <a:p>
            <a:pPr algn="just"/>
            <a:endParaRPr lang="id-ID" sz="2800" dirty="0" smtClean="0"/>
          </a:p>
          <a:p>
            <a:pPr algn="just"/>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364</TotalTime>
  <Words>1223</Words>
  <Application>Microsoft Office PowerPoint</Application>
  <PresentationFormat>On-screen Show (4:3)</PresentationFormat>
  <Paragraphs>433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KOMPRESI CITRA</vt:lpstr>
      <vt:lpstr>Konsep</vt:lpstr>
      <vt:lpstr>Tujuan dan Manfaat</vt:lpstr>
      <vt:lpstr>Metode Kompresi yang diharapkan</vt:lpstr>
      <vt:lpstr>Slide 5</vt:lpstr>
      <vt:lpstr>      Pendekatan yang digunakan untuk kompresi  </vt:lpstr>
      <vt:lpstr>Dua kelompok besar metode kompresi </vt:lpstr>
      <vt:lpstr> STATISTICAL COMPRESSION (Metode Huffman)  </vt:lpstr>
      <vt:lpstr>Algoritma metode Huffman  </vt:lpstr>
      <vt:lpstr>Contoh : Citra ukuran 5 x 5 dengan 8 derajat keabuan (k)  jumlah seluruh pixel (x) = 5 x 5 = 25  </vt:lpstr>
      <vt:lpstr>Slide 11</vt:lpstr>
      <vt:lpstr>Slide 12</vt:lpstr>
      <vt:lpstr>Slide 13</vt:lpstr>
      <vt:lpstr>Slide 14</vt:lpstr>
      <vt:lpstr>SPATIAL COMPRESSION Metode Run Length Encoding  (RLE) </vt:lpstr>
      <vt:lpstr>Slide 16</vt:lpstr>
      <vt:lpstr>Slide 17</vt:lpstr>
      <vt:lpstr>Slide 18</vt:lpstr>
      <vt:lpstr>Slide 19</vt:lpstr>
      <vt:lpstr>QUANTIZING COMPRESSION</vt:lpstr>
      <vt:lpstr>  Contoh : Citra 4 x 4, 8 derajat keabuan (3 bit)</vt:lpstr>
      <vt:lpstr>Langkah 2: Lalu kompresi dari 8 menjadi 2 derajat keabuan (1 bit) yaitu nilai keabuan 0 s/d 1, maka dibuat n buah kelompok yaitu 2. Tiap kelompok rata-rata ada 8/2 = 4 pixel (bisa lebih bisa kurang).  </vt:lpstr>
      <vt:lpstr>Langkah 3: Setiap pixel di dalam kelompok dikodekan dengan nilai keabuan yang baru yaitu 0 s/d  1.  </vt:lpstr>
      <vt:lpstr>Ukuran citra asli = 16*3 = 48 bit Ukuran setelah dikompresi = 16*1 = 16 Ratio Kompresi = 100% - (ukuran citra hasil kompresi/ukuran citra asli * 100%)             = 100% - (48/16*100%)             = 70%  artinya citra semula telah dimampatkan sebanyak 70%  </vt:lpstr>
      <vt:lpstr>Hasil Kompresi Metode Lossy</vt:lpstr>
      <vt:lpstr>TERIMA KASIH .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KOMPRESI CITRA</dc:title>
  <dc:creator>User</dc:creator>
  <cp:lastModifiedBy>acer</cp:lastModifiedBy>
  <cp:revision>56</cp:revision>
  <dcterms:created xsi:type="dcterms:W3CDTF">2016-12-22T08:58:49Z</dcterms:created>
  <dcterms:modified xsi:type="dcterms:W3CDTF">2017-10-21T00:52:53Z</dcterms:modified>
</cp:coreProperties>
</file>