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61" r:id="rId4"/>
    <p:sldId id="259" r:id="rId5"/>
    <p:sldId id="258" r:id="rId6"/>
    <p:sldId id="260"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2" autoAdjust="0"/>
    <p:restoredTop sz="82014" autoAdjust="0"/>
  </p:normalViewPr>
  <p:slideViewPr>
    <p:cSldViewPr snapToGrid="0">
      <p:cViewPr varScale="1">
        <p:scale>
          <a:sx n="84" d="100"/>
          <a:sy n="84" d="100"/>
        </p:scale>
        <p:origin x="108" y="2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B0FA3-0442-4298-9B1E-2FE29A52DD5C}" type="datetimeFigureOut">
              <a:rPr kumimoji="1" lang="ja-JP" altLang="en-US" smtClean="0"/>
              <a:t>2017/11/14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B3F64-8617-4206-B87D-C8C503ACC180}" type="slidenum">
              <a:rPr kumimoji="1" lang="ja-JP" altLang="en-US" smtClean="0"/>
              <a:t>‹#›</a:t>
            </a:fld>
            <a:endParaRPr kumimoji="1" lang="ja-JP" altLang="en-US"/>
          </a:p>
        </p:txBody>
      </p:sp>
    </p:spTree>
    <p:extLst>
      <p:ext uri="{BB962C8B-B14F-4D97-AF65-F5344CB8AC3E}">
        <p14:creationId xmlns:p14="http://schemas.microsoft.com/office/powerpoint/2010/main" val="26842675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ニューラルネットワークとは、脳機能に見られるいくつかの特性を計算機上のシミュレーションによって表現することを目指した数学モデル。</a:t>
            </a:r>
            <a:endParaRPr kumimoji="1" lang="en-US" altLang="ja-JP" dirty="0" smtClean="0"/>
          </a:p>
          <a:p>
            <a:r>
              <a:rPr kumimoji="1" lang="ja-JP" altLang="en-US" dirty="0" smtClean="0"/>
              <a:t>形式ニューロンと呼ばれる人間の脳の神経細胞をモデル化したものの結びつきによって形成される。</a:t>
            </a:r>
            <a:endParaRPr kumimoji="1" lang="en-US" altLang="ja-JP" dirty="0" smtClean="0"/>
          </a:p>
          <a:p>
            <a:r>
              <a:rPr kumimoji="1" lang="ja-JP" altLang="en-US" dirty="0" smtClean="0"/>
              <a:t>ニューロンとは何か。</a:t>
            </a:r>
            <a:endParaRPr kumimoji="1" lang="ja-JP" altLang="en-US" dirty="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2</a:t>
            </a:fld>
            <a:endParaRPr kumimoji="1" lang="ja-JP" altLang="en-US"/>
          </a:p>
        </p:txBody>
      </p:sp>
    </p:spTree>
    <p:extLst>
      <p:ext uri="{BB962C8B-B14F-4D97-AF65-F5344CB8AC3E}">
        <p14:creationId xmlns:p14="http://schemas.microsoft.com/office/powerpoint/2010/main" val="301400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ニューロンを簡単化した図を右に示す。</a:t>
            </a:r>
            <a:endParaRPr kumimoji="1" lang="en-US" altLang="ja-JP" dirty="0" smtClean="0"/>
          </a:p>
          <a:p>
            <a:r>
              <a:rPr kumimoji="1" lang="ja-JP" altLang="en-US" dirty="0" smtClean="0"/>
              <a:t>神経細胞の基本的な機能は、神経細胞へ入力刺激が入ってきた場合に、活動電位を発生させ、他の細胞に情報を伝達することである。</a:t>
            </a:r>
            <a:endParaRPr kumimoji="1" lang="en-US" altLang="ja-JP" dirty="0" smtClean="0"/>
          </a:p>
          <a:p>
            <a:r>
              <a:rPr kumimoji="1" lang="ja-JP" altLang="en-US" dirty="0" smtClean="0"/>
              <a:t>樹状突起はシナプスを通して他のニューロンの信号を受け取る。シナプスの伝達効率はそれぞれ異なっている。</a:t>
            </a:r>
            <a:endParaRPr kumimoji="1" lang="en-US" altLang="ja-JP" dirty="0" smtClean="0"/>
          </a:p>
          <a:p>
            <a:r>
              <a:rPr kumimoji="1" lang="ja-JP" altLang="en-US" dirty="0" smtClean="0"/>
              <a:t>ニューロンはその周りにある細胞外液との間に電位差を持っている。</a:t>
            </a:r>
            <a:endParaRPr kumimoji="1" lang="en-US" altLang="ja-JP" dirty="0" smtClean="0"/>
          </a:p>
          <a:p>
            <a:r>
              <a:rPr kumimoji="1" lang="ja-JP" altLang="en-US" dirty="0" smtClean="0"/>
              <a:t>右図でいえば、複数の神経細胞から樹状突起を通して入力が行われ、軸索へ出力が起こる。</a:t>
            </a:r>
            <a:endParaRPr kumimoji="1" lang="ja-JP" altLang="en-US" dirty="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3</a:t>
            </a:fld>
            <a:endParaRPr kumimoji="1" lang="ja-JP" altLang="en-US"/>
          </a:p>
        </p:txBody>
      </p:sp>
    </p:spTree>
    <p:extLst>
      <p:ext uri="{BB962C8B-B14F-4D97-AF65-F5344CB8AC3E}">
        <p14:creationId xmlns:p14="http://schemas.microsoft.com/office/powerpoint/2010/main" val="270891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人間の脳は神経細胞のネットワークのよって成り立っており、コンピュータ上では右図を神経細胞のモデルとし、形式ニューロンと呼ぶ。</a:t>
            </a:r>
            <a:endParaRPr kumimoji="1" lang="en-US" altLang="ja-JP" dirty="0" smtClean="0"/>
          </a:p>
          <a:p>
            <a:r>
              <a:rPr kumimoji="1" lang="ja-JP" altLang="en-US" dirty="0" smtClean="0"/>
              <a:t>これをコンピュータ上で模倣することで高度な情報処理が可能なだと考えられている</a:t>
            </a:r>
            <a:endParaRPr kumimoji="1" lang="en-US" altLang="ja-JP" dirty="0" smtClean="0"/>
          </a:p>
          <a:p>
            <a:r>
              <a:rPr kumimoji="1" lang="ja-JP" altLang="en-US" dirty="0" smtClean="0"/>
              <a:t>各入力には重みが設定されており、この値は、先のニューロンにおけるシナプスである。</a:t>
            </a:r>
            <a:endParaRPr kumimoji="1" lang="en-US" altLang="ja-JP" dirty="0" smtClean="0"/>
          </a:p>
          <a:p>
            <a:r>
              <a:rPr kumimoji="1" lang="ja-JP" altLang="en-US" dirty="0" smtClean="0"/>
              <a:t>右図は入力が三つあり、それぞれの入力に対して重みが掛け算され、その値が閾値を超えて入れば出力は１、そうでなければ出力は０となる。</a:t>
            </a:r>
            <a:endParaRPr kumimoji="1" lang="en-US" altLang="ja-JP" dirty="0" smtClean="0"/>
          </a:p>
          <a:p>
            <a:r>
              <a:rPr kumimoji="1" lang="ja-JP" altLang="en-US" dirty="0" smtClean="0"/>
              <a:t>ニューロンが学習を行うということは、各入力に対する重みを変更することである。</a:t>
            </a:r>
            <a:endParaRPr kumimoji="1" lang="ja-JP" altLang="en-US" dirty="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4</a:t>
            </a:fld>
            <a:endParaRPr kumimoji="1" lang="ja-JP" altLang="en-US"/>
          </a:p>
        </p:txBody>
      </p:sp>
    </p:spTree>
    <p:extLst>
      <p:ext uri="{BB962C8B-B14F-4D97-AF65-F5344CB8AC3E}">
        <p14:creationId xmlns:p14="http://schemas.microsoft.com/office/powerpoint/2010/main" val="164781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形式ニューロンをいくつか並列に組み合わせ、それを出力ニューロンで束ねたものがパーセプトロン</a:t>
            </a:r>
            <a:endParaRPr kumimoji="1" lang="en-US" altLang="ja-JP" dirty="0" smtClean="0"/>
          </a:p>
          <a:p>
            <a:r>
              <a:rPr kumimoji="1" lang="ja-JP" altLang="en-US" dirty="0" smtClean="0"/>
              <a:t>複数の信号を入力として受け取り、ひとつの信号を出力するものである。</a:t>
            </a:r>
            <a:endParaRPr kumimoji="1" lang="en-US" altLang="ja-JP" dirty="0" smtClean="0"/>
          </a:p>
          <a:p>
            <a:r>
              <a:rPr kumimoji="1" lang="ja-JP" altLang="en-US" dirty="0" smtClean="0"/>
              <a:t>パーセプトロンは線形分離可能な問題しか解けない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5</a:t>
            </a:fld>
            <a:endParaRPr kumimoji="1" lang="ja-JP" altLang="en-US"/>
          </a:p>
        </p:txBody>
      </p:sp>
    </p:spTree>
    <p:extLst>
      <p:ext uri="{BB962C8B-B14F-4D97-AF65-F5344CB8AC3E}">
        <p14:creationId xmlns:p14="http://schemas.microsoft.com/office/powerpoint/2010/main" val="247063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人間の脳は</a:t>
            </a:r>
            <a:r>
              <a:rPr kumimoji="1" lang="en-US" altLang="ja-JP" dirty="0" smtClean="0"/>
              <a:t>100</a:t>
            </a:r>
            <a:r>
              <a:rPr kumimoji="1" lang="ja-JP" altLang="en-US" dirty="0" smtClean="0"/>
              <a:t>億から</a:t>
            </a:r>
            <a:r>
              <a:rPr kumimoji="1" lang="en-US" altLang="ja-JP" dirty="0" smtClean="0"/>
              <a:t>140</a:t>
            </a:r>
            <a:r>
              <a:rPr kumimoji="1" lang="ja-JP" altLang="en-US" dirty="0" smtClean="0"/>
              <a:t>億個のニューロンが互いにつながり、巨大なシステムを構築しています。このようなニューロンを校正素子とした回路網をニューラルネットワークと呼ぶ。これまで説明してきたニューロンのモデルを用いて右図のようにネットワークを表すことができる。</a:t>
            </a:r>
            <a:endParaRPr kumimoji="1" lang="en-US" altLang="ja-JP" dirty="0" smtClean="0"/>
          </a:p>
          <a:p>
            <a:r>
              <a:rPr kumimoji="1" lang="ja-JP" altLang="en-US" dirty="0" smtClean="0"/>
              <a:t>ニューラルネットワークの応用例としては</a:t>
            </a:r>
            <a:r>
              <a:rPr kumimoji="1" lang="en-US" altLang="ja-JP" dirty="0" smtClean="0"/>
              <a:t>AND,XOR</a:t>
            </a:r>
            <a:r>
              <a:rPr kumimoji="1" lang="ja-JP" altLang="en-US" dirty="0" smtClean="0"/>
              <a:t>などの論理計算から、文字認識や連想記憶などの実現なども可能。</a:t>
            </a:r>
            <a:endParaRPr kumimoji="1" lang="en-US" altLang="ja-JP" dirty="0" smtClean="0"/>
          </a:p>
          <a:p>
            <a:r>
              <a:rPr kumimoji="1" lang="ja-JP" altLang="en-US" dirty="0" smtClean="0"/>
              <a:t>ニューラルネットワークはニューロンの接続の仕方でネットワークの構造と特徴がきまり、</a:t>
            </a:r>
            <a:r>
              <a:rPr kumimoji="1" lang="en-US" altLang="ja-JP" dirty="0" smtClean="0"/>
              <a:t>2</a:t>
            </a:r>
            <a:r>
              <a:rPr kumimoji="1" lang="ja-JP" altLang="en-US" dirty="0" err="1" smtClean="0"/>
              <a:t>つに</a:t>
            </a:r>
            <a:r>
              <a:rPr kumimoji="1" lang="ja-JP" altLang="en-US" dirty="0" smtClean="0"/>
              <a:t>分けられる。</a:t>
            </a:r>
            <a:endParaRPr kumimoji="1" lang="en-US" altLang="ja-JP" dirty="0" smtClean="0"/>
          </a:p>
          <a:p>
            <a:r>
              <a:rPr kumimoji="1" lang="ja-JP" altLang="en-US" dirty="0" smtClean="0"/>
              <a:t>それは階層型ニューラルネットワークと相互結合型ニューラルネットワークであるが、今回用いるのは階層型ニューラルネットワークである。</a:t>
            </a:r>
            <a:endParaRPr kumimoji="1" lang="ja-JP" altLang="en-US" dirty="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6</a:t>
            </a:fld>
            <a:endParaRPr kumimoji="1" lang="ja-JP" altLang="en-US"/>
          </a:p>
        </p:txBody>
      </p:sp>
    </p:spTree>
    <p:extLst>
      <p:ext uri="{BB962C8B-B14F-4D97-AF65-F5344CB8AC3E}">
        <p14:creationId xmlns:p14="http://schemas.microsoft.com/office/powerpoint/2010/main" val="198788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ニューロンを層にして並べたニューラルネットワークであり、信号は前の層から次の層への一方通行</a:t>
            </a:r>
            <a:endParaRPr kumimoji="1" lang="en-US" altLang="ja-JP" dirty="0" smtClean="0"/>
          </a:p>
          <a:p>
            <a:r>
              <a:rPr kumimoji="1" lang="ja-JP" altLang="en-US" dirty="0" smtClean="0"/>
              <a:t>入力信号を受け取る入力層、外部へ出力信号を出す出力層、入力層と出力層の間に存在する中間層に分けられる。中間層は何層でも問題ない。</a:t>
            </a:r>
            <a:endParaRPr kumimoji="1" lang="en-US" altLang="ja-JP" dirty="0" smtClean="0"/>
          </a:p>
          <a:p>
            <a:r>
              <a:rPr kumimoji="1" lang="ja-JP" altLang="en-US" dirty="0" smtClean="0"/>
              <a:t>入力層のニューロンに加えた信号に対して入力層のニューロンに加えた信号が一意に定まる</a:t>
            </a:r>
            <a:endParaRPr kumimoji="1" lang="en-US" altLang="ja-JP" dirty="0" smtClean="0"/>
          </a:p>
          <a:p>
            <a:r>
              <a:rPr kumimoji="1" lang="ja-JP" altLang="en-US" dirty="0" smtClean="0"/>
              <a:t>階層が少ないと解けない問題もあるが、最低三層あれば任意のパターンを認識させるのに十分であることが知られている。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7</a:t>
            </a:fld>
            <a:endParaRPr kumimoji="1" lang="ja-JP" altLang="en-US"/>
          </a:p>
        </p:txBody>
      </p:sp>
    </p:spTree>
    <p:extLst>
      <p:ext uri="{BB962C8B-B14F-4D97-AF65-F5344CB8AC3E}">
        <p14:creationId xmlns:p14="http://schemas.microsoft.com/office/powerpoint/2010/main" val="398167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誤差逆伝播法は </a:t>
            </a:r>
            <a:r>
              <a:rPr kumimoji="1" lang="en-US" altLang="ja-JP" dirty="0" smtClean="0"/>
              <a:t>back propagation</a:t>
            </a:r>
            <a:r>
              <a:rPr kumimoji="1" lang="ja-JP" altLang="en-US" dirty="0" smtClean="0"/>
              <a:t>と呼ばれるため、</a:t>
            </a:r>
            <a:r>
              <a:rPr kumimoji="1" lang="en-US" altLang="ja-JP" dirty="0" smtClean="0"/>
              <a:t>BP</a:t>
            </a:r>
            <a:r>
              <a:rPr kumimoji="1" lang="ja-JP" altLang="en-US" dirty="0" smtClean="0"/>
              <a:t>法とも呼ばれる。</a:t>
            </a:r>
            <a:endParaRPr kumimoji="1" lang="en-US" altLang="ja-JP" dirty="0" smtClean="0"/>
          </a:p>
          <a:p>
            <a:r>
              <a:rPr kumimoji="1" lang="ja-JP" altLang="en-US" dirty="0" smtClean="0"/>
              <a:t>入力された信号に対応した出力をしなければならない場合の学習方法</a:t>
            </a:r>
            <a:endParaRPr kumimoji="1" lang="en-US" altLang="ja-JP" dirty="0" smtClean="0"/>
          </a:p>
          <a:p>
            <a:r>
              <a:rPr kumimoji="1" lang="ja-JP" altLang="en-US" dirty="0" smtClean="0"/>
              <a:t>右図のように望ましい出力との誤差をニューラルネットワークを逆に伝播させることにより次第に結合係数を変化させ、最終的に正しい出力が得られるようにする。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8</a:t>
            </a:fld>
            <a:endParaRPr kumimoji="1" lang="ja-JP" altLang="en-US"/>
          </a:p>
        </p:txBody>
      </p:sp>
    </p:spTree>
    <p:extLst>
      <p:ext uri="{BB962C8B-B14F-4D97-AF65-F5344CB8AC3E}">
        <p14:creationId xmlns:p14="http://schemas.microsoft.com/office/powerpoint/2010/main" val="2423593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パラメータに関する考案</a:t>
            </a:r>
            <a:endParaRPr kumimoji="1" lang="en-US" altLang="ja-JP" dirty="0" smtClean="0"/>
          </a:p>
          <a:p>
            <a:r>
              <a:rPr kumimoji="1" lang="ja-JP" altLang="en-US" dirty="0" smtClean="0"/>
              <a:t>まず、画像はピクセルごとに</a:t>
            </a:r>
            <a:r>
              <a:rPr kumimoji="1" lang="en-US" altLang="ja-JP" dirty="0" smtClean="0"/>
              <a:t>RGB</a:t>
            </a:r>
            <a:r>
              <a:rPr kumimoji="1" lang="ja-JP" altLang="en-US" dirty="0" smtClean="0"/>
              <a:t>のパラメータを持つ。</a:t>
            </a:r>
            <a:endParaRPr kumimoji="1" lang="en-US" altLang="ja-JP" dirty="0" smtClean="0"/>
          </a:p>
          <a:p>
            <a:r>
              <a:rPr kumimoji="1" lang="en-US" altLang="ja-JP" dirty="0" smtClean="0"/>
              <a:t>RGB</a:t>
            </a:r>
            <a:r>
              <a:rPr kumimoji="1" lang="ja-JP" altLang="en-US" dirty="0" smtClean="0"/>
              <a:t>とは赤、緑、青、の</a:t>
            </a:r>
            <a:r>
              <a:rPr kumimoji="1" lang="en-US" altLang="ja-JP" dirty="0" smtClean="0"/>
              <a:t>3</a:t>
            </a:r>
            <a:r>
              <a:rPr kumimoji="1" lang="ja-JP" altLang="en-US" dirty="0" err="1" smtClean="0"/>
              <a:t>つの</a:t>
            </a:r>
            <a:r>
              <a:rPr kumimoji="1" lang="ja-JP" altLang="en-US" dirty="0" smtClean="0"/>
              <a:t>原色を混ぜて幅広い色を再現する加法混合の一種。</a:t>
            </a:r>
            <a:endParaRPr kumimoji="1" lang="en-US" altLang="ja-JP" dirty="0" smtClean="0"/>
          </a:p>
          <a:p>
            <a:r>
              <a:rPr kumimoji="1" lang="ja-JP" altLang="en-US" dirty="0" smtClean="0"/>
              <a:t>また、</a:t>
            </a:r>
            <a:r>
              <a:rPr kumimoji="1" lang="en-US" altLang="ja-JP" dirty="0" smtClean="0"/>
              <a:t>RGB</a:t>
            </a:r>
            <a:r>
              <a:rPr kumimoji="1" lang="ja-JP" altLang="en-US" dirty="0" smtClean="0"/>
              <a:t>は</a:t>
            </a:r>
            <a:r>
              <a:rPr kumimoji="1" lang="en-US" altLang="ja-JP" dirty="0" smtClean="0"/>
              <a:t>HSV</a:t>
            </a:r>
            <a:r>
              <a:rPr kumimoji="1" lang="ja-JP" altLang="en-US" dirty="0" smtClean="0"/>
              <a:t>色空間へと変換可能である。</a:t>
            </a:r>
            <a:endParaRPr kumimoji="1" lang="en-US" altLang="ja-JP" dirty="0" smtClean="0"/>
          </a:p>
          <a:p>
            <a:r>
              <a:rPr kumimoji="1" lang="ja-JP" altLang="en-US" dirty="0" smtClean="0"/>
              <a:t>ここで</a:t>
            </a:r>
            <a:r>
              <a:rPr kumimoji="1" lang="en-US" altLang="ja-JP" dirty="0" smtClean="0"/>
              <a:t>HSV</a:t>
            </a:r>
            <a:r>
              <a:rPr kumimoji="1" lang="ja-JP" altLang="en-US" dirty="0" smtClean="0"/>
              <a:t>色空間とは、色相、彩度、明度で色を表現する空間である。</a:t>
            </a:r>
            <a:endParaRPr kumimoji="1" lang="en-US" altLang="ja-JP" dirty="0" smtClean="0"/>
          </a:p>
          <a:p>
            <a:r>
              <a:rPr kumimoji="1" lang="en-US" altLang="ja-JP" dirty="0" smtClean="0"/>
              <a:t>HSV</a:t>
            </a:r>
            <a:r>
              <a:rPr kumimoji="1" lang="ja-JP" altLang="en-US" dirty="0" smtClean="0"/>
              <a:t>における明度</a:t>
            </a:r>
            <a:r>
              <a:rPr kumimoji="1" lang="en-US" altLang="ja-JP" dirty="0" smtClean="0"/>
              <a:t>V</a:t>
            </a:r>
            <a:r>
              <a:rPr kumimoji="1" lang="ja-JP" altLang="en-US" dirty="0" smtClean="0"/>
              <a:t>はグレースケールの値を示すため、</a:t>
            </a:r>
            <a:r>
              <a:rPr kumimoji="1" lang="en-US" altLang="ja-JP" dirty="0" smtClean="0"/>
              <a:t>V</a:t>
            </a:r>
            <a:r>
              <a:rPr kumimoji="1" lang="ja-JP" altLang="en-US" dirty="0" smtClean="0"/>
              <a:t>はカラー化する前と後では変化しない</a:t>
            </a:r>
            <a:endParaRPr kumimoji="1" lang="en-US" altLang="ja-JP" dirty="0" smtClean="0"/>
          </a:p>
          <a:p>
            <a:r>
              <a:rPr kumimoji="1" lang="ja-JP" altLang="en-US" dirty="0" smtClean="0"/>
              <a:t>よって、</a:t>
            </a:r>
            <a:r>
              <a:rPr kumimoji="1" lang="en-US" altLang="ja-JP" dirty="0" smtClean="0"/>
              <a:t>HSV</a:t>
            </a:r>
            <a:r>
              <a:rPr kumimoji="1" lang="ja-JP" altLang="en-US" dirty="0" smtClean="0"/>
              <a:t>変換を行ってから、画像をカラー化することによって二つのパラメータで済み、より簡易で高性能なニューラルネットワークができると考えた。</a:t>
            </a:r>
            <a:endParaRPr kumimoji="1" lang="ja-JP" altLang="en-US" dirty="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10</a:t>
            </a:fld>
            <a:endParaRPr kumimoji="1" lang="ja-JP" altLang="en-US"/>
          </a:p>
        </p:txBody>
      </p:sp>
    </p:spTree>
    <p:extLst>
      <p:ext uri="{BB962C8B-B14F-4D97-AF65-F5344CB8AC3E}">
        <p14:creationId xmlns:p14="http://schemas.microsoft.com/office/powerpoint/2010/main" val="120962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また、入力するピクセルの個数によっても結果が異なるであろう。</a:t>
            </a:r>
            <a:endParaRPr kumimoji="1" lang="en-US" altLang="ja-JP" dirty="0" smtClean="0"/>
          </a:p>
          <a:p>
            <a:r>
              <a:rPr kumimoji="1" lang="ja-JP" altLang="en-US" dirty="0" smtClean="0"/>
              <a:t>目的のピクセルに隣接するピクセルを入力として与えることで、その周辺の情報を加味したカラー化が可能となる。</a:t>
            </a:r>
            <a:endParaRPr kumimoji="1" lang="en-US" altLang="ja-JP" dirty="0" smtClean="0"/>
          </a:p>
          <a:p>
            <a:r>
              <a:rPr kumimoji="1" lang="ja-JP" altLang="en-US" dirty="0" smtClean="0"/>
              <a:t>画像そのものを入力として与える画像全体のかかわりを出力に反映することが可能となる。一ピクセルだけ見ても草原とは分からないが、画像全体を見ると草原だと分かるようなものだ。</a:t>
            </a:r>
            <a:endParaRPr kumimoji="1" lang="en-US" altLang="ja-JP" dirty="0" smtClean="0"/>
          </a:p>
          <a:p>
            <a:r>
              <a:rPr kumimoji="1" lang="ja-JP" altLang="en-US" dirty="0" smtClean="0"/>
              <a:t>ニューラルネットワークが草原だ</a:t>
            </a:r>
            <a:r>
              <a:rPr kumimoji="1" lang="ja-JP" altLang="en-US" smtClean="0"/>
              <a:t>と認識すれば、緑、茶色、もしくはその他の色にカラー化されるのだと予想する。Ｓｓｓ</a:t>
            </a:r>
            <a:endParaRPr kumimoji="1" lang="ja-JP" altLang="en-US" dirty="0"/>
          </a:p>
        </p:txBody>
      </p:sp>
      <p:sp>
        <p:nvSpPr>
          <p:cNvPr id="4" name="スライド番号プレースホルダー 3"/>
          <p:cNvSpPr>
            <a:spLocks noGrp="1"/>
          </p:cNvSpPr>
          <p:nvPr>
            <p:ph type="sldNum" sz="quarter" idx="10"/>
          </p:nvPr>
        </p:nvSpPr>
        <p:spPr/>
        <p:txBody>
          <a:bodyPr/>
          <a:lstStyle/>
          <a:p>
            <a:fld id="{C0FB3F64-8617-4206-B87D-C8C503ACC180}" type="slidenum">
              <a:rPr kumimoji="1" lang="ja-JP" altLang="en-US" smtClean="0"/>
              <a:t>11</a:t>
            </a:fld>
            <a:endParaRPr kumimoji="1" lang="ja-JP" altLang="en-US"/>
          </a:p>
        </p:txBody>
      </p:sp>
    </p:spTree>
    <p:extLst>
      <p:ext uri="{BB962C8B-B14F-4D97-AF65-F5344CB8AC3E}">
        <p14:creationId xmlns:p14="http://schemas.microsoft.com/office/powerpoint/2010/main" val="185363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52222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275941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290118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30750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417496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53741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22376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362561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207763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214892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CD9E09-1BB5-4308-86BC-F3290F0C8569}" type="datetimeFigureOut">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415874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D9E09-1BB5-4308-86BC-F3290F0C8569}" type="datetimeFigureOut">
              <a:rPr kumimoji="1" lang="ja-JP" altLang="en-US" smtClean="0"/>
              <a:t>2017/11/14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77013-280A-4889-B7D9-692854639723}" type="slidenum">
              <a:rPr kumimoji="1" lang="ja-JP" altLang="en-US" smtClean="0"/>
              <a:t>‹#›</a:t>
            </a:fld>
            <a:endParaRPr kumimoji="1" lang="ja-JP" altLang="en-US"/>
          </a:p>
        </p:txBody>
      </p:sp>
    </p:spTree>
    <p:extLst>
      <p:ext uri="{BB962C8B-B14F-4D97-AF65-F5344CB8AC3E}">
        <p14:creationId xmlns:p14="http://schemas.microsoft.com/office/powerpoint/2010/main" val="314190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誤差逆伝播法を用いた</a:t>
            </a:r>
            <a:r>
              <a:rPr kumimoji="1" lang="en-US" altLang="ja-JP" dirty="0" smtClean="0"/>
              <a:t/>
            </a:r>
            <a:br>
              <a:rPr kumimoji="1" lang="en-US" altLang="ja-JP" dirty="0" smtClean="0"/>
            </a:br>
            <a:r>
              <a:rPr lang="ja-JP" altLang="en-US" dirty="0"/>
              <a:t>画像</a:t>
            </a:r>
            <a:r>
              <a:rPr lang="ja-JP" altLang="en-US" dirty="0" smtClean="0"/>
              <a:t>のカラー化に関する研究</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5I 21 </a:t>
            </a:r>
            <a:r>
              <a:rPr lang="ja-JP" altLang="en-US" dirty="0" smtClean="0"/>
              <a:t>下吉　賢信</a:t>
            </a:r>
            <a:endParaRPr kumimoji="1" lang="ja-JP" altLang="en-US" dirty="0"/>
          </a:p>
        </p:txBody>
      </p:sp>
    </p:spTree>
    <p:extLst>
      <p:ext uri="{BB962C8B-B14F-4D97-AF65-F5344CB8AC3E}">
        <p14:creationId xmlns:p14="http://schemas.microsoft.com/office/powerpoint/2010/main" val="4166296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画像はピクセルごとに</a:t>
            </a:r>
            <a:r>
              <a:rPr kumimoji="1" lang="en-US" altLang="ja-JP" dirty="0" smtClean="0"/>
              <a:t>RGB</a:t>
            </a:r>
            <a:r>
              <a:rPr kumimoji="1" lang="ja-JP" altLang="en-US" dirty="0" smtClean="0"/>
              <a:t>のパラメータを持つ。</a:t>
            </a:r>
            <a:endParaRPr kumimoji="1" lang="en-US" altLang="ja-JP" dirty="0" smtClean="0"/>
          </a:p>
          <a:p>
            <a:pPr lvl="1">
              <a:buFont typeface="Wingdings" panose="05000000000000000000" pitchFamily="2" charset="2"/>
              <a:buChar char="Ø"/>
            </a:pPr>
            <a:r>
              <a:rPr lang="ja-JP" altLang="en-US" dirty="0"/>
              <a:t>赤</a:t>
            </a:r>
            <a:r>
              <a:rPr lang="ja-JP" altLang="en-US" dirty="0" smtClean="0"/>
              <a:t>、緑、青、の</a:t>
            </a:r>
            <a:r>
              <a:rPr lang="en-US" altLang="ja-JP" dirty="0" smtClean="0"/>
              <a:t>3</a:t>
            </a:r>
            <a:r>
              <a:rPr lang="ja-JP" altLang="en-US" dirty="0" err="1" smtClean="0"/>
              <a:t>つの</a:t>
            </a:r>
            <a:r>
              <a:rPr lang="ja-JP" altLang="en-US" dirty="0" smtClean="0"/>
              <a:t>原色を混ぜて幅広い色を再現する。</a:t>
            </a:r>
            <a:endParaRPr lang="en-US" altLang="ja-JP" dirty="0" smtClean="0"/>
          </a:p>
          <a:p>
            <a:r>
              <a:rPr lang="en-US" altLang="ja-JP" dirty="0" smtClean="0"/>
              <a:t>RGB</a:t>
            </a:r>
            <a:r>
              <a:rPr lang="ja-JP" altLang="en-US" dirty="0" smtClean="0"/>
              <a:t>は</a:t>
            </a:r>
            <a:r>
              <a:rPr lang="en-US" altLang="ja-JP" dirty="0" smtClean="0"/>
              <a:t>HSV</a:t>
            </a:r>
            <a:r>
              <a:rPr lang="ja-JP" altLang="en-US" dirty="0" smtClean="0"/>
              <a:t>色空間へ変換可能である。</a:t>
            </a:r>
            <a:endParaRPr lang="en-US" altLang="ja-JP" dirty="0" smtClean="0"/>
          </a:p>
          <a:p>
            <a:pPr lvl="1">
              <a:buFont typeface="Wingdings" panose="05000000000000000000" pitchFamily="2" charset="2"/>
              <a:buChar char="Ø"/>
            </a:pPr>
            <a:r>
              <a:rPr lang="ja-JP" altLang="en-US" dirty="0" smtClean="0"/>
              <a:t>色相（</a:t>
            </a:r>
            <a:r>
              <a:rPr lang="en-US" altLang="ja-JP" dirty="0" smtClean="0"/>
              <a:t>H)</a:t>
            </a:r>
            <a:r>
              <a:rPr lang="ja-JP" altLang="en-US" dirty="0" err="1" smtClean="0"/>
              <a:t>、</a:t>
            </a:r>
            <a:r>
              <a:rPr lang="ja-JP" altLang="en-US" dirty="0" smtClean="0"/>
              <a:t>彩度（</a:t>
            </a:r>
            <a:r>
              <a:rPr lang="en-US" altLang="ja-JP" dirty="0" smtClean="0"/>
              <a:t>S)</a:t>
            </a:r>
            <a:r>
              <a:rPr lang="ja-JP" altLang="en-US" dirty="0" err="1" smtClean="0"/>
              <a:t>、</a:t>
            </a:r>
            <a:r>
              <a:rPr lang="ja-JP" altLang="en-US" dirty="0" smtClean="0"/>
              <a:t>明度（</a:t>
            </a:r>
            <a:r>
              <a:rPr lang="en-US" altLang="ja-JP" dirty="0" smtClean="0"/>
              <a:t>V)</a:t>
            </a:r>
            <a:r>
              <a:rPr lang="ja-JP" altLang="en-US" dirty="0" smtClean="0"/>
              <a:t>で表される。</a:t>
            </a:r>
            <a:endParaRPr lang="en-US" altLang="ja-JP" dirty="0"/>
          </a:p>
          <a:p>
            <a:r>
              <a:rPr lang="ja-JP" altLang="en-US" dirty="0" smtClean="0"/>
              <a:t>明度</a:t>
            </a:r>
            <a:r>
              <a:rPr lang="en-US" altLang="ja-JP" dirty="0" smtClean="0"/>
              <a:t>V</a:t>
            </a:r>
            <a:r>
              <a:rPr lang="ja-JP" altLang="en-US" dirty="0" smtClean="0"/>
              <a:t>はモノクロ画像におけるグレースケールの値</a:t>
            </a:r>
            <a:endParaRPr lang="en-US" altLang="ja-JP" dirty="0" smtClean="0"/>
          </a:p>
          <a:p>
            <a:pPr lvl="1">
              <a:buFont typeface="Wingdings" panose="05000000000000000000" pitchFamily="2" charset="2"/>
              <a:buChar char="Ø"/>
            </a:pPr>
            <a:r>
              <a:rPr lang="ja-JP" altLang="en-US" dirty="0" smtClean="0"/>
              <a:t>出力画像のパラメータが減る！？！？</a:t>
            </a:r>
            <a:endParaRPr lang="en-US" altLang="ja-JP" dirty="0"/>
          </a:p>
        </p:txBody>
      </p:sp>
    </p:spTree>
    <p:extLst>
      <p:ext uri="{BB962C8B-B14F-4D97-AF65-F5344CB8AC3E}">
        <p14:creationId xmlns:p14="http://schemas.microsoft.com/office/powerpoint/2010/main" val="71282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目的のピクセルに隣接するピクセルを入力として与える</a:t>
            </a:r>
            <a:r>
              <a:rPr lang="ja-JP" altLang="en-US" dirty="0" smtClean="0"/>
              <a:t>。</a:t>
            </a:r>
            <a:endParaRPr lang="en-US" altLang="ja-JP" dirty="0" smtClean="0"/>
          </a:p>
          <a:p>
            <a:r>
              <a:rPr kumimoji="1" lang="ja-JP" altLang="en-US" dirty="0" smtClean="0"/>
              <a:t>画像そのものを入力として与える。</a:t>
            </a:r>
            <a:endParaRPr kumimoji="1" lang="en-US" altLang="ja-JP" dirty="0" smtClean="0"/>
          </a:p>
          <a:p>
            <a:r>
              <a:rPr kumimoji="1" lang="ja-JP" altLang="en-US" dirty="0" smtClean="0"/>
              <a:t>周辺ピクセルとの平均、分散を入力に与える。</a:t>
            </a:r>
            <a:endParaRPr kumimoji="1" lang="en-US" altLang="ja-JP" dirty="0" smtClean="0"/>
          </a:p>
        </p:txBody>
      </p:sp>
    </p:spTree>
    <p:extLst>
      <p:ext uri="{BB962C8B-B14F-4D97-AF65-F5344CB8AC3E}">
        <p14:creationId xmlns:p14="http://schemas.microsoft.com/office/powerpoint/2010/main" val="55043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卒研がんばります。</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45619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ニューラルネットワーク</a:t>
            </a:r>
            <a:endParaRPr kumimoji="1" lang="ja-JP" altLang="en-US" dirty="0"/>
          </a:p>
        </p:txBody>
      </p:sp>
      <p:sp>
        <p:nvSpPr>
          <p:cNvPr id="3" name="コンテンツ プレースホルダー 2"/>
          <p:cNvSpPr>
            <a:spLocks noGrp="1"/>
          </p:cNvSpPr>
          <p:nvPr>
            <p:ph idx="1"/>
          </p:nvPr>
        </p:nvSpPr>
        <p:spPr>
          <a:xfrm>
            <a:off x="838200" y="1825625"/>
            <a:ext cx="5781179" cy="4351338"/>
          </a:xfrm>
        </p:spPr>
        <p:txBody>
          <a:bodyPr/>
          <a:lstStyle/>
          <a:p>
            <a:r>
              <a:rPr kumimoji="1" lang="ja-JP" altLang="en-US" dirty="0" smtClean="0"/>
              <a:t>人間の脳をモデル化したもの。</a:t>
            </a:r>
            <a:endParaRPr kumimoji="1" lang="en-US" altLang="ja-JP" dirty="0" smtClean="0"/>
          </a:p>
          <a:p>
            <a:r>
              <a:rPr lang="ja-JP" altLang="en-US" dirty="0" smtClean="0"/>
              <a:t>形式ニューロンによって形成される。</a:t>
            </a:r>
            <a:endParaRPr kumimoji="1" lang="ja-JP" altLang="en-US" dirty="0"/>
          </a:p>
        </p:txBody>
      </p:sp>
      <p:pic>
        <p:nvPicPr>
          <p:cNvPr id="4" name="図 3"/>
          <p:cNvPicPr>
            <a:picLocks noChangeAspect="1"/>
          </p:cNvPicPr>
          <p:nvPr/>
        </p:nvPicPr>
        <p:blipFill>
          <a:blip r:embed="rId3"/>
          <a:stretch>
            <a:fillRect/>
          </a:stretch>
        </p:blipFill>
        <p:spPr>
          <a:xfrm>
            <a:off x="6619379" y="1690688"/>
            <a:ext cx="5361431" cy="3636342"/>
          </a:xfrm>
          <a:prstGeom prst="rect">
            <a:avLst/>
          </a:prstGeom>
        </p:spPr>
      </p:pic>
    </p:spTree>
    <p:extLst>
      <p:ext uri="{BB962C8B-B14F-4D97-AF65-F5344CB8AC3E}">
        <p14:creationId xmlns:p14="http://schemas.microsoft.com/office/powerpoint/2010/main" val="92167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ニューロン</a:t>
            </a:r>
            <a:endParaRPr kumimoji="1" lang="ja-JP" altLang="en-US" dirty="0"/>
          </a:p>
        </p:txBody>
      </p:sp>
      <p:sp>
        <p:nvSpPr>
          <p:cNvPr id="3" name="コンテンツ プレースホルダー 2"/>
          <p:cNvSpPr>
            <a:spLocks noGrp="1"/>
          </p:cNvSpPr>
          <p:nvPr>
            <p:ph idx="1"/>
          </p:nvPr>
        </p:nvSpPr>
        <p:spPr>
          <a:xfrm>
            <a:off x="838200" y="1825625"/>
            <a:ext cx="5807075" cy="4351338"/>
          </a:xfrm>
        </p:spPr>
        <p:txBody>
          <a:bodyPr/>
          <a:lstStyle/>
          <a:p>
            <a:r>
              <a:rPr kumimoji="1" lang="ja-JP" altLang="en-US" dirty="0" smtClean="0"/>
              <a:t>人間の脳を構成する神経細胞</a:t>
            </a:r>
            <a:endParaRPr kumimoji="1" lang="en-US" altLang="ja-JP" dirty="0" smtClean="0"/>
          </a:p>
          <a:p>
            <a:r>
              <a:rPr lang="ja-JP" altLang="en-US" dirty="0"/>
              <a:t>ニューロン</a:t>
            </a:r>
            <a:r>
              <a:rPr lang="ja-JP" altLang="en-US" dirty="0" smtClean="0"/>
              <a:t>は情報処理装置としての特徴を備えている</a:t>
            </a:r>
            <a:endParaRPr lang="en-US" altLang="ja-JP" dirty="0" smtClean="0"/>
          </a:p>
          <a:p>
            <a:r>
              <a:rPr kumimoji="1" lang="ja-JP" altLang="en-US" dirty="0" smtClean="0"/>
              <a:t>樹状突起で情報を受け取り、軸索に情報を送り出す</a:t>
            </a:r>
            <a:endParaRPr kumimoji="1" lang="en-US" altLang="ja-JP" dirty="0" smtClean="0"/>
          </a:p>
          <a:p>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275" y="787400"/>
            <a:ext cx="5420043" cy="4914900"/>
          </a:xfrm>
          <a:prstGeom prst="rect">
            <a:avLst/>
          </a:prstGeom>
        </p:spPr>
      </p:pic>
    </p:spTree>
    <p:extLst>
      <p:ext uri="{BB962C8B-B14F-4D97-AF65-F5344CB8AC3E}">
        <p14:creationId xmlns:p14="http://schemas.microsoft.com/office/powerpoint/2010/main" val="425787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形式ニューロン</a:t>
            </a:r>
            <a:r>
              <a:rPr lang="en-US" altLang="ja-JP" dirty="0" smtClean="0"/>
              <a:t>	</a:t>
            </a:r>
            <a:endParaRPr lang="ja-JP" altLang="en-US" dirty="0"/>
          </a:p>
        </p:txBody>
      </p:sp>
      <p:sp>
        <p:nvSpPr>
          <p:cNvPr id="3" name="コンテンツ プレースホルダー 2"/>
          <p:cNvSpPr>
            <a:spLocks noGrp="1"/>
          </p:cNvSpPr>
          <p:nvPr>
            <p:ph idx="1"/>
          </p:nvPr>
        </p:nvSpPr>
        <p:spPr>
          <a:xfrm>
            <a:off x="838200" y="1825625"/>
            <a:ext cx="5257800" cy="4351338"/>
          </a:xfrm>
        </p:spPr>
        <p:txBody>
          <a:bodyPr/>
          <a:lstStyle/>
          <a:p>
            <a:r>
              <a:rPr lang="ja-JP" altLang="en-US" dirty="0" smtClean="0"/>
              <a:t>人間の脳の神経細胞を簡単化してコンピュータ上に実装したもの。</a:t>
            </a:r>
            <a:endParaRPr lang="en-US" altLang="ja-JP" dirty="0" smtClean="0"/>
          </a:p>
          <a:p>
            <a:r>
              <a:rPr lang="ja-JP" altLang="en-US" dirty="0" smtClean="0"/>
              <a:t>それぞれの入力に対して重みがある。</a:t>
            </a:r>
            <a:endParaRPr lang="en-US" altLang="ja-JP" dirty="0" smtClean="0"/>
          </a:p>
          <a:p>
            <a:r>
              <a:rPr lang="ja-JP" altLang="en-US" dirty="0" smtClean="0"/>
              <a:t>重みは可変。</a:t>
            </a:r>
            <a:endParaRPr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5907"/>
            <a:ext cx="4610787" cy="2920861"/>
          </a:xfrm>
          <a:prstGeom prst="rect">
            <a:avLst/>
          </a:prstGeom>
        </p:spPr>
      </p:pic>
    </p:spTree>
    <p:extLst>
      <p:ext uri="{BB962C8B-B14F-4D97-AF65-F5344CB8AC3E}">
        <p14:creationId xmlns:p14="http://schemas.microsoft.com/office/powerpoint/2010/main" val="3127270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838200" y="1825625"/>
            <a:ext cx="5384576" cy="4351338"/>
          </a:xfrm>
        </p:spPr>
        <p:txBody>
          <a:bodyPr/>
          <a:lstStyle/>
          <a:p>
            <a:r>
              <a:rPr lang="ja-JP" altLang="en-US" dirty="0" smtClean="0"/>
              <a:t>形式ニューロンをいくつか並列に組み合わせてから出力ニューロンで束ねる構造。</a:t>
            </a:r>
            <a:endParaRPr lang="en-US" altLang="ja-JP" dirty="0" smtClean="0"/>
          </a:p>
          <a:p>
            <a:endParaRPr lang="en-US" altLang="ja-JP" dirty="0" smtClean="0"/>
          </a:p>
        </p:txBody>
      </p:sp>
      <p:sp>
        <p:nvSpPr>
          <p:cNvPr id="5" name="AutoShape 2" descr="data:image/jpeg;base64,/9j/4AAQSkZJRgABAQEA3ADcAAD/2wBDAAMCAgMCAgMDAwMEAwMEBQgFBQQEBQoHBwYIDAoMDAsKCwsNDhIQDQ4RDgsLEBYQERMUFRUVDA8XGBYUGBIUFRT/2wBDAQMEBAUEBQkFBQkUDQsNFBQUFBQUFBQUFBQUFBQUFBQUFBQUFBQUFBQUFBQUFBQUFBQUFBQUFBQUFBQUFBQUFBT/wAARCAG2Ap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TGi3TE+1TDiilpgFFFFIAooooAKKKKACiiigAooooAKKKKACiiigAooooAKKKKACiiigAooooAKKKKACiiigAooooAKKKKACiiigAooooAKKKKACiiigAooooAKKKKACiiigAooooAKKKKACiiigAooooAKKKKACiiigAooooAKKKKACiiigAooooAKKKKACiiigAooooAKKKKACiiigAooooAKKKKACkpaKAI5FG3pRT6KYEZz5hGeMVLRRSAKKKKACiiigBMUteXftGfHzw/8As3fC3UvGniLzZYYCILW1gQl7m4cHy4gegyQckkAAE+1fnb8Pf20P2pvhj4ui8P8AibwZF4v1TxhBJr+h2OsXSW7RWoWSR44SpHRVb93Id42gAcjIOx+sdJivyWuv2/8A4+tf6l8ctN8LTn4QQ+TpEmkXxC2kN2FjV5CwBk5lLgEHaCygnIIP21+zX8bPjF8StSubn4j/AA20vwZ4SbSl1Gw1yx1aO6juixQqAA5wpjLNkgdB60Bax9IUhFfnxqX7e3xm+OHjbV9K/Zz+Glhr+g6TIY5Nc13cUucHAZQJYljDdVDMWI5wDwO+/ZO/bs1b4rfE/VPhN8U/CaeBviTYqzRwRl1hvCgy6qj5ZGC/OPmYMuSDgcq4WPsqivgL9vr9q74lfAn45eEPDnhHxXpHhjRdU0cXFxNrWnG5gjl82Zd7FI3kAIRFwoODg45JrxeD9ur4uSMc/tAfCQ7RkhdJ1I8HGCcWJx6dj7ii62Hys/WWkxX5IeIv+Cgnxo0SXS10z4pfDrxjHfX0dqV0TTLgTQo2S0jpLEvygA5AJIJHBGcfrZGT5a5OTjk0xWsSUUUUCCiiigAooooAKKKKACiiigAooooAKKKKACiiigAooooAKKKKACiiigAooooAKKKKAE20teaftCfG/Rf2ffhdq3i7WJ4leBPKsrWRsG7umBEcQA5OTySAdqhm6A18ifD3/grh4Yfw+kfjzwrq0HiVXYzR+HbeOWzEWflkDyzKwBHJBHGQBkg0DP0Gor89dF/4K0aHD8RvElrrnhyabwVBO8elaloi+bcyorYEkqSOqhWAJG3kBgCOCa+oP2c/2qvC37TUevP4Y03WbBNHFv57atbpFvMwcqE2O2cCM5Jx1GM0Bax7VSEZr4n8df8ABVX4eeAfGviPw5e+D/FVzNod9PYXF1aizMReKRkJG64UgErxuAPIyBX174L8UQeNvB+h+IbWCa2ttWsYL+KG4AEkayxq4VsEgMAwBAJGR1NAjcor5F/ae/bj1z9n/wCMGmeAdG+GzeOL7UtPS8thb6q0Ezks4KCMQPkAITnd2OQMZPHQ/t9fGfzJVl/Ze1hVjUuSusuwOD0yLQjJ6gZHHPSgZ910V+fWvf8ABT7xp4R1LTrbxF8A77w5DfXCQRTaprUkPmElQSgazG/G4HggcgZr9BFOVBoC1haKKKBBRRRQAUUUUAFFFFABRRRQAUUUUAFFFFABRRRQAUUUUAFFFfGX7av/AAUIsf2YvFGg+GfD9hZeKPEEz+dq1rI7n7DbcAElOjnJIB6AZI5FAz7Nor8//FP/AAWG+GEfgnW7zw3pWtTeIILQyafb6taCG2up96qI96Ox43FzwPlU85wDF8O/+Cw3w41Lwpp7eMND12x8VMhN5aaRYedbxnccbGaQMRjHUdeKAsz9BaK8u1D9ozwToHwOs/izreoSaJ4RurCHUI5L6MrOVlUGOMRjJMhyAFGT+HNfJ6/8Fm/hI+rGJfCXjJtMEmwah9lt9uP72zzs4746+1Aj9ANtLXDfB/4yeFfjr4DsfF3g7URqWj3e5VZlKPG6nDI6nlWB6g/UZBBr430r/gqD4t8Vavrdl4V/Z28TeKYtJvJLK4utKvGnRZFJBBK25AJAyATnBFAz9AaK+Dm/4KKfFP5tv7J/j75Ww2Vn6e3+i8nr/Ouz/Zy/b5vPjp8bJ/hpq3wt1jwFrVvp738/9rXX7yNRsKgxGJWG4OCCT+FAWPr6iiigQUUUUAMaTawGKfTdvzZp1ABRRRQAUUUUAcT8aNH0LXPhP4ttvEtstzoY0u4lulZEdlRI2Yum8FQ643KSOGAPavxuvPCvgrxb4Ffxj4a+H37QN3DbWdxJp/iL+0Yrm0iKhlZjIsXCKyHcFI4UgkYyP1f/AGvo7TUP2fvFejXnjXRvAEOsW/2BtZ1ycRQojkGRBkglmjDqADnknnFfk1qvwetvGug3eh/s/eIfG+uaVoGnXF34h8RXd89loLKkbPKkEAUP85DYDkZ5GGGWC1LWxgfB34bv8Rvg3G9/4G+Nfiye5NyIrrw5cqdFlcSMVO2SJiSHHzEH7wOOa+4PhFa+M/hf/wAEsfHdv4hsNW03xLBp+rweTqwkS4jWQtGrAPyFVWyMcYXI45PgHwF+D/wn8N/swfD/AMcfEP4yePPh+viK5vo4I9Cvp1sUmimdGULHC+1iI9xJxk5xkDj379gTwLq3xi/Za+M2m6v4g1rWdL8T319oukX2uXUs8gthahI5QZCcfNLk4AG5DxxinsLfU73/AIJMaJBpv7I9lfrEiXep6vez3EgADOVk8pd3uFjAx2rx39s61i8If8FM/wBn/wAQ6fttr3Un023uWUYMga9kt3J9zFJtyewA7Vz/AOxZ+1vpH7F+l+KPg/8AGyy1Pwvf6dqUt3aXS2j3EZDhQ8eEBYgldysAVYOeRxnW+Hr6r+3T+3ppPxN0/Tr2y+HfggR/Zbi9iC7mhy8S5BKmR5pGcqCSqKAcHip7Dtrdlb/goVq1/Y/tnaPe6YR9r0T4a6lqUbGFJRFIkWosjlXBU4YIRkEZxxXxsnijxBoPh7/hbEV1eWviXWVEV7dtp+kNYzAswyluSWDExplhCpBDZPOT9wTSW/xv/bw+O/iBIoNV8N+DPBV5oxNxCs0LTiIRshUgqw3/AGoEHIOwjBBr5D+GtrrHjTw6dUHhZr+5ErRuND+F2mXtuuDggy5jJbgfKF4JAyckF2vsHQv/AA7/ALQ+GvxA8DSWUuoW8ni/xJp41d9c0fSbiGYSTpu8h1MzRjMxO1VQEEHIIAH7tDivxi+AGkyH9sT4X+FtZ8JafHY6jcNdSw6z4FtdFukMcMsyGMKWJAaNSHBByMcjr+z1PYlhRRRQIKKKKACiiigAooooAKKKKACiiigAooooAKKKKACiiigAooooAKKKKACiiigAooooA+d/22Pg7ofxI+Fba7qF9Y6Nq/hVxqWm6rqpY2ds4dCxmQI+9CAPl2nJAGCCQfzW8c61rd9qXivxfJ8XfBPiDxbqmiyaZPa2MEsr6tbDaCqRm1jhyAi4GAVKDBBNfpd+3No/ivxT8AdT8PeDtCu9e1bVrmC2eG1IAjhDiR3ckj5TsC4HJLjjANfl98U4/F/wc8Jy/Dt7b4d6zeBA102iadHeajp3zByJLtYkKOCuMBmYDOSBgVMtjSOx5zpWtanfeC30yTxB4ZsLKy23cdglkIr2SUbhxIsfLEkElm5+UAnAA/Zb9ivx3rXxK/Zt8I+IvEM63mrXSTpNdLbCATCOeSNG2ADHyqBwB0JxzXwR8Bf2dvizqnwr0zxPo+l/CSbQr6Fry3uPEmjRT3pTLElpBCScEMBlyQOMgAV9f/8ABOj4na/8TvgnqF7rFvplvZ2WrzWenJo9gtlbLAqRsQsak8l3kYnvuHfNNJiequecf8FctFs/+Gd9JntrOGO4bXlZnjiAZgbecnJAGckA8ntnnFfXHwLKt8FvAZR/MQ6FZENvL5/cJ3JOa+Wf+Ct8bz/s5aPBGqtJN4ghVS2flPkTnIwRz25yME98EfUfwEt0s/gj4BgRFjEeg2K7VGACIEyMYGOe2BT7i6H5pf8ABUDT7PXP2qLSK9Q3CW/g7zFtzJsVijXMi59fmAB56HoeK+FrNdI01nvb/StL1GCKRQNLNxNFPIXyTtaPB2gA5OSBxgEHn9GvjpoFj8Zf21fi0oR59O8O+ArxbqSCRI38yOKPCIxDgEuXUsVJXa3BwM/GVnfaPrejDTrbSPEEOmb28uK+8e6ZaQOyllyBJax7iCSQDgkZ6ioaLW1jG+Fen6JZ/E/w4l1Yad4lg1PVbS2SysdSmV7VXmTGMAbjgkDceo5Bzz/Q7H/q14xwOK/D74L+DdF8XfH74deDdXGsTS3mqQyR3Nj4us9Qht/KDTBR5FvgZEeCA4YAg5Bxn9wxwMVSTW5MtxaKKKZAUUUUAFFFFABRRRQAUUUUAFFFFABRRRQAUUUUAFFFFABX5vfte/C20+Cfxd1XxH4J8c+APAF/49sZo9Vh8bLvN1liJfJJify0beN2CMnGegr9Ia/M79ur4WfE74vftQaZq+l+EdFk8F+DNL8z+1PG4MWiTkjdJ5jEgNguMAcZiJJIBFA0fEuu32qfD/XPhf4QtviT8O/Fmn6PeTX9hqCh7rT9NmkfLC5Z4slNwDBQpAPOOteveDviP4o8H/tieBfGDfEXwD4t1XxdqFpomqJ4N3yRfZmliRjLGY1VWYAYIBOQSADzXitxrviP4x/Hjwfp2jeBPh99qTU207T4dI0g22ianKGyTISR5q8g5JBwRxzz9OfFXSPjH+yjoOm+NNZ+FnwL06QX8UFj/ZOjGS7W6wzoyHeCGBQkENwQOKCtb6n3j+2B+yFB+1t4X8P6Dc+LLzwxp2lXD3LQWdusqXDFQqlgWGCoDY6/eNcj+1R40+DH7Kf7NN34N1TT9L8qbSXsNJ8ORwo09yxTaJNuOAGIZpD3ycknB6L9sD9qaX9mD9nWPxLcJDL4z1KGO0061Kfu/tbR5ZypP3E5JGT2HOa+WP2Of2P9H+LV7B8bv2gPElt4w8T6yVvrPR769UxwqcMjzqCASBgiIfIoIBBOQoTqem/8Eh/h/wCJfBv7OuqalrtvLY2Ov6s9/p1tMMfufLjTzAM5AYocA4yAD0Ir8xNdXw9b6X4i1C40m4vdc1/xNqVjZasdaNjDZFBCyu6bSrAmYk7ioAA5HJH76+LfHmg+Gfh34k1e2v7N7HRtNnuZBayqwjWOJmxgHjgcV+IF94L0S1/ZJ8H+PvEMmoeZeeMNRNumnCEbyyRKXYSghgDbnAwByc8HNFg1Z5ky6fZ6PH4Qe2trjxpNiWPxQvjSI6fEhYnbtAEQbaCDulzk5wCQK+2f+CT2n+HJvjxrkaaVc/8ACVaRoRju9ZTxDHqFrdb5IwSiJEFA4GCJGA6cnkfL2n+FbS/16DxDFp3ilr0RFIpvK0fyioBAAjOEbgkE4zk5619s/wDBJvwroWseOPiL4502+1VtQRI9Lu7W/tLWBMkhgyCA7RjZjAAB5POeE7h3P0xooopiCiiigAooooAKKKKACiiigDkviV8LfC3xg8MP4d8YaLb67o7zR3H2W4BwJEYMrAggg9RkEZBIOQSKkj+Gvhuz8CXng7T9JttI8O3VpLYvZabGtuqxyIUbaFAwSCeeuea6migDzH4d/s5eAfhr8M9N8A2WhW+q+GtPmmnt7XW40vNryyPI5+dSPvSNjjgHFeg6XpNjodjFZabZW+n2UQxHb2sSxRoPQKoAH4CrtFAHKeMvhX4M+IvlHxT4T0TxIYRiM6rp8VyUGc4BdSQM88VuaRoun+H7GOy0yxt9Os4/uW9rEsUa59FUACr9FAHAab8DfBehzeOZtK0aHS7nxoWbW57T5WuHaMxlh2U4ZjwMFmZiCSSfGdF/4Jo/s86Tp8Vvc+Bf7ZnUFWvdQv5zM+TnJ8t0XPbIUe+a+paKAPm7wT/wT++DPwz+KXh7x74R0O80DV9EEht7e3vpJbaRnjeNmdZS7E7ZGA2sB044r6RoooAKKKKACiiigAooooAKKKKACiiigAooooAKKKKACiiigAooooAKKKKACiiigAooooAKKKKAPJP2hvgXefHbw7YaRbeMtX8IwxT7roabK6pdwnAaORUdN2QMDcSoycq3GOK0z9ibwX8P/gt4n8HeB9Os7TWtasntpNb1OPzJpGbqXZRkL1wqjA44r6QooGfJuk/sA+GvEHwZ+H3hDx7fTXmreEraW1i1DQpDbLIjybypDhiRwM5AzluACRXvXwe+D/hr4F+BLLwn4UtGtdLtmaQtKwaWeRjl5JGwMsT3wOgAAAAHcUUCPOPjl8B/DH7QnhOHw54rF2dPiuBcr9jmEbBwrLnJBBGHPBFdb4P8L2fgjwno3h3TjIbDSbOGxtzO26QxxoEUscDJwBk45OTW1RQB8y+Ff2MbLwTefG3VbDWHv9b8f21zbW1xfFs2iSxOCrsMk/vZHYsoBwFGMivnjwJ/wSb1jQ9Ff7f8RdIs9Rmld3jj8L2+qRAE/Lh7o5Py8kBVwSRkgc/pBmloHdnwf4B/4J2+I/h3+0V4H+ISeM9J12y0eZpb1RpMWlStmKZDsit0KOxMgJZiDgEdhn7woooAKKKKBBRRRQAUUUUAFFFFABRRRQAUUUUAFFFFABRRRQAUUUUAFfHvxU/4J/z/AB3+LF/rnxB+KPiXWfA32lbiy8HxSmKGPjJVmBChQSVG1A23q2STX2FRQB8mfFD9je4vvif8FNR+H1poXhvwn4DufNnssvG5QsCRGqoQzEZJLMCSSSeSah1//gmr8N/F3xWfxvruu+KNUB1E6muhSX6/2ekpbeQE2bgpbkgMM9OlfXNFMZ8+/tSfsY+Ev2tP+Efj8WavrVhaaKJfs9vpMsUYZpNoLMXjbkBQMDAr57b/AIIs/B7J2+K/GQHGN11an69IBX6DUUhHxz4e/wCCb/hn4c/Av4j/AA98HeKtbtj4wjj8y+vpIy6NGDsjJRF/dsSQwAzgkA84rkP2hP8AgnprvjD9mP4X/CnwRf6Skvhm6Wa9vtTZ41lJjYSSIqoxJZ3ZtpwMHGa+9aKYH5lyf8EnfF7RIq+M/APCgH/iiYuo995J4+n0717p/wAE9f2TfFn7K2m+PLLxTcaXdnV9Rjns5dNY7WjVSMlMDZknhQTivsCipsO4UUUUxBRRRQAUUUUAFFFFABRRRQAUUUUAFFFFABRRRQAUUUUAFFFFABRRRQAUUUUAFFFFABRRRQAUUUUAFFFFABRRRQAUUUUAFFFFABRRRQAUUUUAFFFFABRRRQAUUUUAFFFFABRRRQAUUUUAFFFFABRRRQAUUUUAFFFFABRRRQAUUUUAFFFFABRRRQAUUUUAFFFFABRRRQAUUUUAFFFFABRRRQAUUUUAFFFFABRRRQAUUUUAFFFFABRRRQAUUVxniT4l2Og6n/ZVpY6hr+sCIzPZaVD5rRLlQpkYkKm5nQAE5wS2NqOygHZ1BcXUNpE8k8qQxoCzNIwUADqST2rzuHRfH/i6G2n1TW4vCMDwSubHSI1luI5GLiIPLIGUmNTExCgqXVlJZDg2m+CHha88o6nDf67st1tturajPcoyB3cgo7lTuMjBsj5lCqcqigMDr217TVYg6jajaWUgzrwVYKwPPUMQp9CQOpqaDVLO6bEV3BKckYSQHoxU9D2YEH3GKwm+GPhFllVvDOkyedv80yWcbF97pI5YkZJZ442JPVkUnkA1nax8E/BGtOZJvDtrBOWaTz7IG3lDtIZS4eMqd3mkyg5yJMSDDANQB3NLXng+F11oupfbPDnifVdMVrhbiTT7qY3do4wokUJISyB1QD5WAVizgFmYmk3xD8S+B4UPjTQlbTop/Im8QaTKHh2HPlzPAfnjU7cMAW2s6AFwWKoD1Cis/Sda0/XoHn069gvoUkaFnt5A4V1JVlJB4IIIIPIxWhQAUUUUAFFFFABRRRQAUUUUAFFFFABRRRQAUUUUAFFFFABRRRQAUUUUAFFFFABRRRQAUUUUAFFFVNQ1C20u2Nxd3EdrACqmSVgoySABk9ySAB3JAoAt0VxSfEZdYuLq38O6Te6yYJltzd7RDabiAWIkcjcqhlJKBhkkDcysFkMPjXU0RvtGmaKrM7GNY2uJVXACKSSFJ5YnHAIUDIJNOwHY0Vx0PhPxFj9940vHbCjEdlboMiEoTjYTy5Ep56qAMKSKhuvDvjONt1l4thfMgO2709CqoURSBtIJIKu4yeTIQTgAAt5gdvRXB3XiLxtoNvG954XttaVbdZJf7GvRv8wZ3oqShdxJKbeQCA5O0hQ23oPjfS/EUzw28s0FwiLIYLyB4JNrDKna4B5GOMZGRnB4osB0NFFFIAooooAKKKKACiiigAooooAKKKKACiiigAooooAKKKKACiiigAooooAKKKKACiiigAooooAKKKKACiiigBKKRvu0Uxi55IpaiJPncdMc1LSEFFFFABSEgcnpS15jr3234tapd6BZytaeDrSU2+rXiKd2pMB+8tYX6BAcJI65JJkQFGUkADI9c1D4uaoYtCvrrTfBtq2J9XtQEfVX7x28hGRCB96ZB8xYBHBVq7nw/wCGdO8L2rQ6fbiESOZJZDlnlckksxPJOSeOg6DAwK0bS0hsbWK3t41igiUKkaDAUAcACp6YBRRRSAKKKKACkZQwweRS0UAee698P7nSNcPiTwZ9n03VnRYr2xddlrqMarsXzAo4kjAQo/XCeWSqsSNzwv40t9fvLrTLiNtP12zjSS502VgZERywWQEfeQlXXcONyMO1dNXIeP8AwnJrVrDqellbfxHpu6SxuhGGYZA3RkZXcjbVym5QxVQWXqHuB19FYnhPxCvijw/a6iIxDJIMSwqSRHICQyglVJAIOCQMjBxzW3SAKKKKACiiigAooooAKKKKACiiigAooooAKKKKACiiigAooooAKKKKACiiigAoornfFXiJtJ+y2VmguNWviVtrcdcLjfIR2VcjLEYBZQeooAh8ZeLpPD8UFtp1nJq+uXbeXa2ERAz6ySMeEjUAksSAcBRlmUGpZ+A5NSuLC+8TXz6zeWrefHb422sUuSQwjAAcqSApfJAVSAGyx2fD2gLo8BeaT7TqMwDXNzg/O3oAScL6DJ4AySea2qYEcUSwoEjUIgGAFGAPwqSiikAUUUUAFY2veE9I8SIw1HTre6cxmISvGDIq7lbCt1GGRGGD95VPUA1s0UAedXN34h+GOlrcXcj+JfD9oQsrKp+3W9uD/rmLMfOCKctzvKoWG5jtrutOv7fVLKG6tZRNBModHXoQRmrVef3tq/wvvLjVLGNm8LzsZb6zjJb7E5PzTRqTwhzllXoQSFJZjT3A9BoqOGZLiNJI3DxsMqynIIPfNSUgCiiigAooooAKKKKACiiigAooooAKKKKACiiigAooooAKKKKACiiigAooooAKKKKACiiigAooooAKKSigBaKKKACiiigDmfHWtajpOjxpo8MUuq306Wds9xnyYWc4MkmB0UAkLkbmCrld2Rd8KaG3hvw/ZafJcteTxJia5ZdplkPLNjJxk5wCSQMZJ61zFnpsPiz4oXOqz28s9t4fjFrZSSt+6W6YN50ka4ILBH8suGBGXUjjJ9Ap9ACiiikAUUUUAFFFFABRRRQAUUUUAeb6pptv8OvHVtrlncRWWl+IbpbTU7FgVR7pgRDcRhQQJSRsfIG9SpLDygG9HrK8UeH7PxV4fv8ASNQtIb2zvIjFJb3CBo3B6ZBBBGcHoelZvw61a81jwnZnUbSWx1O2zaXkM0wmImiOx2EgA3qxG5WKqWVgSqk7Q+gHUUUUUgCiiigAooooAKKKKACiiigAooooAKKKKACiiigAooooAKKKKACiiigDO1zVoNB0e91G6kSK3tYWmkeRwqqqjJJY8Acck9K57wD4fuI4T4h1iQXXiDUolaSTywgtoT8yW6DJIVcknJJLEknGAG+JkTxN4r03Qmt5Z7K1Av74dISPmEKMcHcd67toIxtBOQcHs6fQBaKKKQBRRRQAUUUUAFFFFABTWUMpBGQeMU6igDhtD04+A/EcOjWuxfD1+rvaW+WBs5VwTGgwQIiCcDKhSAFUgkr3Nc7448NQeKPD89vLE73EQM1rJC5SaKYA7WjcEFWwSMgjIYgnBNT+EfEEfibw/aX8YkRmBSWOZQrxyqSsiMASMqwYHBIyDgkc099QNuiiikAUUUUAFFFFABRRRQAUUUUAFFFFABRRRQAUUUUAFFFFABRRRQAUUUUAFFFFABRRRQAUUUUAJRSN0645ooAdRRRQAUyRxHG7nooJNPrE8ZNs8I62Sgf/AEKb5WjWQN+7PBViFbPoSAehIoAwvhHabfC82pyQCK71a9uL6ZjOZnfdIwj3MUUgiNY12YOwKEDMFDHuKwfBNr9h8GaDbiIw+VYwR+W0KQlcRqMFFLKuMfdUkDoCRW9QAUUUUAFch49+Kfhz4ax2h1y9mW5vHKWthY2c17d3JAy3lwQo8j4HJIUgDk4rr64i28BWWjfETxB491G/a4up7GGyg85Qsen2kQZ3VDnq7kuzHGQqD+EEnqBzF3+1Z8LrXw/aa0fE/n2NwJji0sLm4mgER2zGaGONpIRG3DGRV2kgHGRXpfh3xDpvizQrDWdHvYdR0q/hS5tbu3cNHNGwBVlPcEEV8hfsb/Cvw58ZPhD8TPE3iXR/tNl8S/EV9fTKxeCWS087dGm9SHUK2/GCOn1FfUbNoPwd8C2VrZ6deQaFpcUVnbWWk2M97KiDCoBHEruQOMsQQOSSOTQN2R1tFcj8K/iRpvxe+H+j+MNFiuoNL1VGlt0vIxHLsDsoLLk4ztzjrgjPORXXUCCiiigArg/B9vBoPj7xZpVvZ/ZYbpotWUxTbomaUFZD5e0eW7SIzNgsGLbiQSQO8rgtQK2/xq0mRraP/SdEuIUumtod2VmiYxrLu80ZGSUC7DtBLBgAQDvaKKKACiiigAooooAKKKKACiiigAooooAKKKKACiiigAooooAKKKjmlWGF5G+6gLHHtQBJSVl6Z4k0vWJJI7O/gnmjUPJCrjzIwSygsh5XlGHIH3T6VeuZhb20spKhUQsSxwOATyewoA5XwTayXOteJNanjmEl3d/ZoWnJUiCEbVUIVBVd5kYZLbt5YEBgo7GuN+EuG+H+k3C+QRdq93ut1IQiV2kBBJO7hh8/G77wCghR2VNgFFFFIAoorI8Vrft4Y1YaW5j1M2kwtXUAlZSh2EA8EhsGgDHvPi34J07xMvhy68XaJBr7EINNk1CIXGT0BjLbgT2GK66vz/8ABXjnw54q+EcfwJ8Ux6r4A8V6oy293r19bxztd3LzKzyGQkETSsT1AKlsBjhSfuDxF4q0b4e+Hxfa3frZWNugXzHUszbVJOFUEk4BJAB4BPan6AdDRWdoOt2fiTRbHVtPm8+wvoUuYJNpG6NgGU4IyMgg81o0gCiiigArj/Csk1j4s8S6XJLdPEJI7u3W4AKhJF+bY28sV3hhhguMYAIANdhXHXitb/FLTZcYS40yaElbiQZYSIwJixsOBnDk7hkgDBJpoDsaKKKQBRRRQAUUUUAFFFFABRRRQAUUUUAFFFFABRRRQAUUUUAFFFFABRRRQAUUUUAFFFFABRRRQAyRSwGPWin0UwCiiikAVgeO08zwVr6lDKDYzjYsSSlv3bcbHZVbPTazAHOCQDmt+qep2MWp6fdWcyJLDcRNE6SoHVlYEEFTwQQTkHqOKAM/wW0b+ENDaFBHF9hh2qsSRADyxgbEJVcf3VJA6Akc1uVw/wAG7gzfD3TYWkhka0aa0ZoJpJV/dyugAMiqw4UcEAL0GQAT3FMAooopAFfJ3jO2/aD8Sar8WvBVxpcdxoniUfYfDOuQtbRWOk2UiOk0kxDi4aba4IXYw3rwwU5H1jRQB8m/Dfwf8Qn+BehfBibwbqPhN7eAadrXiaS+t/sptfMJmazaKQytLKhIUtHHs3liQVCt9UTRLBYvGg+VIyFB9hgDJq1WT4k8O2virSJ9Mvnu47WbbvaxvJrSXgg4EkTK4BxggEZBIOQTQB49+w7dJd/sr+AJE3H/AEaZSzYyxFzKC3HYkEj2Ir3euQ+Hvwt8N/CnT7iw8MWlxp9hM5k+xyX9xcRRsSzHy0ldhGCWJIQAEnJ6V19ABRRRQAV4z8aLa6g8YeH9ZjiupLXT7S5F7JpkogvIbaTakkkbgguFJRmjbC4TzATJHGp9mrgdLli1j4wa5MgRm0jTobFpBApO6VvNK+YVDDAVCVUlTuUn5gAGtwILbwFb+JtDjuLLxl4iezvIS0F1baiwPlyQLFlTjg7VDAnlXLOMMSac3wsvpJJjJ458SlZVkG2O5RMFwoJBCcY8tSoGNpL9dxqtdac3wevNQ1ewSMeCp3e91OyUsDp8h5luYVyV8o43vGoXB8xxvZyK9Es7yHULSG5gkEsEyiRHXoVIyD+VDA4o/DbUJGLnxrr4dmLNsljAyZFlOBsIAJQKBzhCyj72acfh3qgl3x+NdcUeaZNrGJhgzCUKQU+7nKcYPlnbnIDDu6KQHEf8IHrCypKPG2ss6iMYdINrbHdvmAjAO7ftbGMqiAYILFlp4B12zkWQ+OdVunQIFFzBAVO1WXLBUXJYOS2MAskZAUAq3dUU7gcfc+D9auFUL4w1GDaAv7qCDJAjZMklDydwfIwN6KcbcqYV8G+IvMmJ8b34SQPtVbO2/dkxqg2koeFK7xnPzM2crtRe2oouBw154N8UXG7yfHN5alvNyFsrdgpcoQVBQ42bCFBJ4kfduO0rNL4W8TzTwSHxjLEFJ8yOCwhCsC4cY3BiCMbAcn5GOQXw47Oii4HG2fhfxPCQJ/GUs6CZZMiwgViolLmMkDGCpEZIAO1VIIbLF/8AwjviePytvivzNhTd51hGQ4UNkHbjBbIyRjG0YAyc9fRQBxUvhfxasaLB4yJdWQFptOhOVEZRs4A+YkiTIwAygABSVLZPDXjErMY/GEaSO2V3abGVQGMJgDIJwQZBk53MQSVAA7eigDjl0Lxi0rs/ii0VGDAJFpgG0kJtIJc5wVfqOfMPoKqr4d8cr52fFlm26QvHnTBlAZA4TIcAgKDHnAJU5J3DJ7uigDiIND8bRzOZPEtjNGcbV+wBcYct1B7hhGf9lAw+YmpYdH8ZxzlpPEOnzRcYT7AVOQWPJDnghgD6GMEfeIrsqKLgcV/Y/jdY4F/4SLTWMaKskh04gysI2UsQHwNzMsmAePLC8hiRmeINF8a3HhzUYbzVNJvITZSpNAmmGb7RmJ0IEbOBg/K+0sQSWQnGGr0ioLm3ivLeWCeNZYJFKPG4yrqRggg9QQT1ouB85QxpqXh3TjFJoup6wdMkUC20xrq5xcKqgFwUBybcDBKhwgGVEYJ37HRfira6W1rbXlvZRxZg+06lcmY+WI2PmHIZmIIVQdylt+8kbNje2W1lBYxiO3hjhT+7GoUcDHQewqaRd0bDJGQRkU+YZznw6jMfgnSIyYyBAMNFkqRk4IJA3cc7sDdnIABwOmrh/hDbRab4NXTIvMH9nXl1aMs8AhkG2eQguoZsllKtvJy4YOQpbA7ik9xBRRRSAK8Y/aWbxrBpPhS98J6lqOm6fZ61Dca6+k2n2u6exUNuRIgrM4JIBCjODnoCD7PRQB86/EqyX9orXvBek6Lol8ulaPrNvq+qa5qenzWSpFErMLeHzVR3kcsgJUFVAOSGAFey/EjH/CuvFGdoH9l3XL/d/wBU3X2rpa57xt4RHjbQZ9Ik1XUNKtrjKzvpzxpJJGQQ0ZZ0bCkHkrg8DBHNAHM/s5zfafgF8OpdpQN4fsSFY5IHkJgH3xXo9c74H8G23gHw/baLY3V1cafaqI7WO6ZWMEYACxqVUZUAcZyfUmuioYBRRRQAV5z8RJrix8ZeFb2wsJdUvbcXLfZY3AJjKAOV3HaGAOARgkkKSqszD0auM1C1j1D4oaQz+W5sLCaZQWcsrOypkLt2DgEbtwbkgDBJpoDb8OeJrHxRp6Xdk7bSSrxSLskjcEhlZeoIII9DjIyCDWxXL+JfAtnrnm3Vo50rWwp+z6nbr+8hcgYYjIDjhcqeGCgHI4qrN40ufDs9pF4lsk0+G4dYI9Qgl82AykZ2twGUHnDEY+Vs7eMgHZUUyORZkDowZD0YHin0gCiiigAooooAKKKKACiiigAooooAKKKKACiiigAooooAKKKKACiiigAooooAKKKKAEOe1FLRQAUUUUAFFFFAHCeF5JdH+IXiXRpZLR7e7EerW/lxGKYFwY3RsIFkAMQYMHZxuwyqAhbu64f4laSYYdO8S2mjtq+p6HMZ447ZxHctCwxLHGxIB3AA7GZVYqNx4GOk8O+ILDxVodhq+lXAu9OvolngmVWXejDIOCAQfYgEHg0/MDUooopAFFFFABRRRQAUUUUAFFFFAFe8uorC0muZ3EcEKGR3boFAyT+Qrlvhf9ouvDTardpcR3OqXU14y3AVSEaQiMKFAAXywmCQGIwXAcsKrfEqC58UJB4OtREkWsRS/brmYI/lWqgBwsbZLMxZV5XaBuJYNsDdrDEsMSIucKAOSSemOp5NAEjAMuDyK82t9LvfhTrUEGkWEc/ge8kPm2sLCNtIlJJMiKflMDZO5QVKEAqrmRtvpVNZQ6lSAQeCDQAyGaO4iSWJ1kjcbldSCGB5yD6VLXmlv53wi1Cy02Gz3eBLgskcschJ0iQ8pHsIwLY4KqQRsJjQLtJZfSVYOoIOQeQRQA6iiigAooooAKKKKACiiigAooooAKKKKACiiigAooooASuF8afFrS/CU0dsg+33jyCLyYpACGIchR6t8jEgdFViSMYNX4zxXI0WyuQGvdLhuB9u0eOUxvfxnA8tSOHPJHlthXzhiAOeG0XwvYeLn059NtbDUW1UC9muJIi0FlYNIshQBgWkmldELFgpYoWY5jAa0uoHTfBGS5ZtVurm28uPV5pNUtZ4WxDJHJK5yqAbVySGDAkyBg7bSxUesVx3jxf7LisPEMMTmXS5QZ5IRlhatxKCuVDKBhsEgAqGwxUKeqtLqG+t4ri3kWaCVQ8ciHIZSMgg+hFS+4E9FFFIAooooAKKKKACiiigAooooAK4vwhK2s+JvEOsf6Q1sZUsrd3UJGyxZDFADub5ywLMB0wuVwTseLda/sLw/dXSSRx3O3ZAJAzbpDwoCqCSc84APSk8GeHm8K+GdP0x7ua+lt4gJbmY/NK55ZsDhQSThRgKMAYAApgbtVryzt9StJbW7gjubaVSkkMqBkdSMEEHgirNFIDjG8J6h4c1A3fhuaNbWQE3Gl3TuY3fqHjYk+WxOd2Bhi5Y5IAOh4c8ZWuuyXFpMh0/VbWQw3FjOw3qwwQyn+JSCrAjswyAcgdHWPr/AIY03xNZy29/bq/mLtEyfJKhByrI4wyspwwIOQQCOQKfqBsUVw63+ueBrJDqbDW9JgUI17ECLmNAQPMkUnDAAksQQQEzhi2B11lqFtqEbPbTxzqCVJjYNgg4IOPcGkBaooooAKKKKACiiigAooooAKKKKACiiigAooooAKKKKACiiigAooooAKKKKACiiigAooooAKKKKAErznS7yL4c+NH0a6VoNI16d59OuNoESXR+aSA4xtZ/nkBwdxEhLbiAfR6z9Y0e11/TbjT76LzrWddrrkg49QRyCDggjBBwQcigDQorzyw1XVfhrps1v4ikm1XQ7Pc0euDLyRWw5UTjli0YyGk5yqhiSzEDvbe4juoUlhdZInG5XU5BB9DQBNRRRQAUUUUAFFFFABWH4q8UQ+F9PMxhe9vZAVtNPgZRNdSdkXcQoySAWYhRnJIFQ+LvGFr4Us4yY5L7UbhvLstNtRunupCQAFHZQWBZzhUUlmIAJqj4Z8I3v2waz4lnh1DXSzGLyU/c2SEY8uHIzgjJLH5mJwSQqhReYB4F8J6hpccmq+IrxNT8TXY/fzRj9zbKcH7PAMDEQIHJG5sAtkgGuwoooAKKKKAK15Zw6jaz2tzEs9vMhjkicZV1IIII7gg4rkNPx8NZrTS3Ur4YlYRWt1JPuNpI8hCQEEcRZZVjwTt4XAABruKqajp9tq1hcWV5BHdWlxG0U0MqhkkRhhlIPUEHGPemBaBzS153pl/efDbVING1Wd7vw3dME07VZ5C0lvIzBRbTEjkEkeW+STkqQNoLehg5pALRRRQAUUUUAFFFFABRRRQAUUUUAFFFFABVTUtQt9Ls5Lm5kEcSYyx9SQAB7kkD8aku7qKxtpbieRYoo1LO7HAAHUk1x+jNJ49u11K8svK0e35slm+9M53BpCCOF2kKOhJMg+ZSrM0urAs+GdLvdYvG17WQUnclbSzVm2W8QyASCRl2ySSVU4KqR8gJ0tH8I6Z4f1PUr7T7cW0moN5k8cYCxmQlmeQKOA7sxLN1YgEk4rcopANZQykHoRiuL8MXsnhXVG8N6kWSOSV20m5Yrsmhxu8oAAEPGAQQ24sAG3EkqvbVh+LvCOneNNHfTdTiLR71mimTAkt5kIaOaNiDtkRgGVhyCAaPUDcorgvBPirU7HUz4U8WywNr0aGSzvolMceqQLjdIiEkq6EqHXLAbkO47sDvaACiiigAooooAKKKKACkorzvUNWk+JuqahoGlTXFvoFm32fVNTgJjM7kZa2gkBBBAIDyL03YVg6sFALel/YvHXixtXVJL3TdLHk2Ur7hA0x5eSMZAcgAASYIGSFbl891VXT9PttKsoLOzgjtrWBBHFDGoVUUDAAA6VapgFFFFIAooooASuM1rwDt1e21rw9NHo+rQp5UkaKRb3ceBhJVUgEqQNrYJUFwB8xrtKKAON0nxxJZ3cum+J4YtH1BHIim8zNtdRlwqMjkDDHKAoeQzYBYDNdgrBlyOR7VVv8ATLXVbd7e8torqBwQ0cyBlIIIIwR3BI/E1xkmi+IfAtjI2hSLremQymX+y7tmE6wkgtHDJyCVBYqrADAVAVA3U9wO/orC8PeMNK8UBxYXSvPGMyW8nyyoMsoJQ4IBKsAeh2nGa3aQBRRRQAUUUUAFFFFABRRRQAUVn6rrmnaJGsmoX9tYxtu2tcSqgbaCxxkjOACT6AE1yFz8WBdeWNA8Na54iD27TrLb2wgi4LBV3zlAWYowGOBgFioZSQDv6QjNcBDrvxC1C4xH4a0vTIA4G68vzIzKAwJAReMkoRnsGyAcAyTXPxJjjt9ll4amk2gTYnnUbvIbJXKnjztnU52bj97Apgd5RXmZ8feNdHuP+Jt4GluLJdnmXWkXSTFQSAzeUSGIX52IXJ27cBmJUbnhz4oaL4i8qMvcaXeuxjNjqUJgmVwFJQg8EgMOhIOeCcGiw7HYUU1XEihlIIPQinUhBRRRQAUUUUAFFFFABRRRQAUUUUANZQy4IyD2rz668A6l4QtRJ4Gu1tVilMw0G8c/YZFK4aKM4JgBIQgqCqkNhfmJr0OigDgJvitHoEjJ4p0m88PJ9pEMd24861ZGJEbtKnCZOxCG4DuqgtnNdPo3irRvEUYk0vVbTUELSKDbzK/KOUccH+F1ZT6EEVrModSCAQeoNczqnw08KazNLLeeHtOnnlLmSY2yh2LxGFyWABJMRKHn7pI6U9AOnpskixrl2Cj3OK4O4+CHhG4Ty2sroRbdvlrqE4UgrtYEb8EMoVSO6qo6AU+T4JeDbmEx3eji+3JNGz3c8krkS7PNyxYnLeVHk5ydooAu6z8VPC+il431aK7ulMSizsM3Nw5kBaMLHGCzFlDOAB91GbopIp32oeLPFMF7Bo1vFoFsZRbJqF+rG42h1EsqREAAgeYELZUsFbDLw3W2OkWWlxlLO0gtkZzIVijC5Ykkk47kk/nV6jToBzHhnwDpvhm4+1rJc6jqJQRtfX8pllIyzHB6Llnc4AH3sDChVHT0UUgCiiigAooooAKKKKAKeqaXaa1YT2V/bRXlpOhSWCZQyOp6gg8EVyui6hdeD9Sg8P6vcS3drPldN1OcjLhQMwzMTzLjLA/xANwCvPbVQ1rR7XxBpdzp19EJ7S4QxyIfT29/SgC9S1xfh3WdQ0TV5NA14q4Ln+zNTzj7XH1Ebg9JVGQeSGC7hjJUdpTAKKKKQBRRRQAUUUUAFFFFABTGYRqWYhQOST0p1efXt9efEfW5tKsfOtfC1m22+1KOQxteyg/6iBlIYKuMu4wDuUKxO/aAPhuR8UrqQIsi+FrS4+W4Vyn9oSIcHYQQ3lBgQSMB9uAXRjnuoY0t40jjUJGoCqqjAAHGAKjs7KDTrOG1tYY7a1hRY4oYUCoigABVA4AA4wPSrNMAooopAFFFFAGbq+h2WuxQJeQCQwSieF+jRSAEBlPYgEjI9a5Rb7X/AALdpHqj3HiXRZlkf7dBbZurZwC+144xh0I3BWABUqikOW3DvaKAMnQ/EmneJLVZ7C5WYMDmNsrImGKkOhwykMrAggYKkdq1q5rV/h9oOsXi3smnx2+oiYT/AG61Hk3BYLsyZFwxynyHJPynHSqCeFPE2nP/AKB4sMsI3gR6nZLORnlPnVlJwSc5zkBQNpBLPQDtKK4m+/4WAJI2s/8AhHduWEiz+eSASCpBGM7cEEEDduByu3DSQr46urdBPJodhIwG8xJNMVJdSQMlckJvXJGCxVsAAoSwHZVzniDx3o/hu4tbW5uGlvrtzHBZWqGaaQgAsdqgkKMjLHAG5QTkgHNi8F67eTO+q+LryaMszLBYW8dsqEgBecMxAABwScsWJyCFXY0HwXovhhIRp2mwW7wxCBJtu6XYMcFzlj0HU80aIDBt9P1vxwl3NqM1zoWizPst7CECO5kh4BaVskoXAbABDKrgEK4yOv03TbXSLKO0soEtreIYWONcAf8A1/U9T1q5RSAKKKKACiiigAooooAKKKKACiiigDnfEnhGHXPKubaZtN1a3Yvb38CDepIAIb+8pwMqeDgVix+MNX8L64dO8TWyyafMpe01qzRjHweY5lwdjAEEMCQwVyQgGD3lNZRIpDAEEcg8079wK9jf22pWcN3aTx3NtMoeOWJgysp5BBHUGrVcHceBdR8OPe3XhG/SxEsjXR0eeJTaSys4aTBGGjMnz5YE4Z9xDAFTo+HviFYaxJb2d2H0nWZNynTrxTG5ZThgm4DeMYbI52spIAIoA6uiiikAUUU1mCgk8Ac0ADMEUljhQMkmuA1LxxqHiqx8jwRB9pkmk8oaxcR/6LCgJDSLkgycAhcAgllbleTn3U0/xkvBa2NzPa+CYXzcXluwU6sRjEcb4yIOpLqQX+XaxXcD6RZ2cOn2sNtbQpb28KBI4o1CqigYAAHQAAdKewzk9K+F2mQagmpavNceJNWW3Ft9q1MiRVXB37IwAi7iXJIGcNtztCqOzVRGoVQAo4AApQc0tIQUUUUAFZmseH9O8Q26walZQ3kSsHVZkDbWwQCD2OCRkc8mtOijXoB5y3hLXPANvcz+F7k6hpyMJI9BuSMIgPzRwuenBJVSQoKquVBJHT+GfGFh4otw1vIYrlVzLaS8SwnJBDD6gjI4ODgkVv1y3ibwVFqzG9sZP7N1lCHivo1ydwGMOP4gQACD1AA7Cq33A6miub8I+JJdYjls9QjW11mzIW6tlOQCejKTjKnBIOBn0HSukpNWAKKKKQBRRRQAUUUUAFFFFABRRRQAUUUUAFFFFABRRRQAUUUUAFFFFABRRRQAUUUUAFFFFAGfrWj22vadLZXIby5Bw6Ha8bDkMjdVYHBBHQisLw/rlzpepx+Hdbl8y/2F7S8I2rexgtwAST5iKBvHI+ZSD8xA62svXtDtvEOnvaXIYDIeOWM4eJwcq6HswPIPtTA1KK5XwxreoQ3H9i+IDCNXjXdFcQgql7GMAyKhJKkE8rk44OTnjqqQBRRRQAUUUUAFFFcNrmqXXjHUrnw5o73NraRgDUNat2QCHB5hj3Kwd2xtbjCqW5DAAgEt7qs/jTUpNK0a52aXay+Vql8gYFvlB8mFxgEnIDMp+XkA7sgdRpum22k2MNpaQrb28I2pGgwAP6k9Se+c0ml6Xa6NYxWdlAlvbRDCxoMDk5JPqSSSSeSSSTk1doAKKKKACiiigAooooAKKKKACiiigAooooAKKKKACiiigAooooAKKKKACiiigAooooAKKKKACiiigArE8T+FdO8XaabPUYd6qyywzJgSQSKQVkRsfKykAg9iBW3RQBwtxqmteBbxG1KR9a0CRCWvFjAmtHHPzgcNGRnB6rtwSxYY5Xw38cZr24XVtVtre08J3121na3UbFnspFYooujyEMhHQ7SjERnLGvRvGWh3viTQZtOstSOlm4yktwkYdxGQQQuTgEnHJB4yMc5HkF/8O/FWk2F1JJZWk93LZeTcy6HmOC5ZSgDPbyEnJAYgKxKglQWYhqtW6ge+BgwBHIrjvGWoW+s6hbeEo5ZGuL5DLeR27ENFa8gl2H3Q5BUcgthsH5TXk/wr+LF/4FS40HxlBcWdpBCs2nyS27rKkbDKwkHJbnCqQAckRkFlJPq/w3sZ5bC712+0+Ow1HWJjcNHu3yLF0jRmyQSFwcDAGemcmlawHVWVnBp1pDbW0SQW8KhEjjUBVUDAAHYVZooqQCiiigAooooAKKKKACiiigDivHVpJpVxaeJbO3aa4sflnWIfM8BI3DqMgdce2e2D1Gl6pbavp8F7ayrNbzoHR16EEAj+fSrhGa4nwvNJofiXVNAkshb2skhvbKaMjy3Vjl1x2YNnIGRyDnnArdDO3oooqRBRRRQAUUUUAFFFFABRRRQAUUUUAFFFFABRRRQAUUUUAFFFFABRRRQAUUUUAFFFFABRRRQBk+IPD9v4gtUjlLRTwt5tvcxgeZBJgrvQkHBwxHToT61meF/E11dahc6NrMKWesW5Zo1WQMt1ACAJkGAQDlcjnaTjJ611NY3iTQU1y1Xy5Ta30DeZa3aDLQuP5qehGRkEjIzmmBs0Vi6HrE13vs79Et9UgUGWJDkMD0kXuVP6EEZJBrapbAFFFcvrGuS6jqT6Jo0ym9QqL25TDCyQgkZBP+sIxtBzjcGIx1AH6rqV1q+oS6PpTyW7xhTc6h5W6OIEg+WpJGXIz0zt4JAyM62k6TbaDp8FlZxmO3hUIoLFmPuWJySe5JyaXSNLg0TT4rO33mGMcNI5diSSSSxJJJOTk1eoAKKKKACiiigAooooAKKKKACiiigAooooAKKKKACiiigAooooAKKKKACiiigAooooAKKKKACiiigAooooAKKKKACiiigDiPitpkXiDw/Boc0E08Wq3UVrKsBVD5RYGQFyDtBQMDjDEcKQSCOxtreOzt4oIl2RRqERR2AGAK5DXJI774k+HrL9y0lnBNekMCzqCPLBABG3JJwWyCAwHIJHa03sgCiiikAUUUUAFFcX8UPiEPh7oNvcQ2R1TVtQuksNN08SeX9puHyQC+DtVVVnZgCQqsQCcA8V8Bfj1ffFLxB438Na7otvoviHwrfraXQsLo3VrKrLuVkkKKc5DAgqCMZ6EUD8z2mkIzXl/wAH/jpZfGDxB440/T9MuLW38M6odL+2yOGju2Chi6Y6YyODngg55wPUaBBRRRQAVxfju3aw1LQ9diE2+1uRDP5J6wyAr8w7gMQfbk4NdpXNfEG3Fx4P1QEgFImkUlymCvIIYAkHjrg/Q01uB0asHUEcgjIoqlos4udJtJR/FEp656gUUmBfooooAKKKKACiiigAooooAKKKKACiiigAooooAKKKKACiiigAooooAKKKKACiiigAooooAKKKKAMfxBo8upWzSWU62WqRK32a6ZC6oxHAdQRuUkDKgjIGAR1qr4W8T/219osruNLPWrLAu7IOSVByFkXIGY22ttbGDtYdQa6KuH+IEJa6sJNLEg8Sx5W1khUNtjYjeJMkDYSgJBIJ2HHQ099AN3Xr65YDT9OJW+nGPP2giBTwXOeCR2BzzgkEA1L4d8P2vhvThaW25mLNLLNIcvNIzFndj6liTgYAzgAAAVmeB7mI2L2txMJNcgCjUFZw0qyEcE4A4OCQQADyQBmupo8gCiiikAUUUUAFFFFABRRRQAUUUUAFFFFABRRRQAUUUUAFFFFABRRRQAUUUUAFFFFABRRRQAUUUUAFFFFABRRRQAUUUUAFFFFAHHNMj/FYRm4Jkj0cMLcXCHAaYgsYgNwzsA3k7TggDIY12NcZrXm23xK0GXypZILi0ntyyIWVGBVwSQMKCARljyQAMc57Om+gBRRRSAKKKKAOT+INvpNnos3iTUrGO7m8P29xfWzyDJiYRMGK+hK5XPoSO9fM/wCyLcx+Ef2b/F/xT1ORTf69PqHiC4nY43KpZYcntlI0Ppz9a+gfjp8QvCHw3+G+p6h44u3s/D12P7PmeOF5WYzApgKoJOQT27V8cftCfC/xt4B+Buj/AAv8MePIb3SvEFyml6JpMenCK+liZixE0xchkjU5JVFIAySSDl62uUtdGe3f8E+PDcmm/AC0165BN74mu7jV5JGHLrJIfKJ9/KEY/Cvpyuc+HvhO08C+CdF0Cxj8q00+0jtoo/7qooUD8gK6OkSFFFFABWL4wx/wiusEkqBaSncGIxhD3HStqsDxxdCz8I6tI0ixD7Oy7nfaBkY5P4/jTjuA3wCu3wbpHX/j3T7y7T0HbtRV3w3ZjT9BsLYbT5UKrlRgcADgdqKHuBqUUUUgCiiigAooooAKKKKACiiigAooooAKKKKACiiigAooooAKKKKACiiigAooooAKKKKACiiszXtetPDemyX14+2NSqKoxukdiFVFB6szEAD1IoATWtYj0m3XndczMI4Y8ZLOeBxkcZ9x6VR8MeHZdNa5v76QT6reN5kzKSVTgAKmewAUZAGdoJFLoOkzzXB1bVEK38gPlwl9y26EnAHAG4jGSB2AycZPQ09gOV8WeG57yeHWtG8qHxDZKVhklUlJ4z9+CTBB2tgEHPysqnBAKm94V8Sx+JNO80xNaX0J8u7sZDl7aUDJQ8DI7hsAMCCOCK3K57WtBf7cNY0tIotYjjEZLqMXEYOfLc4yOeQQeDgnIyCb6AdDRWbo2tW2t27yW8is8T+VPDn54ZAASjDqCAQcHsQe9aVLYAooooAKKKKACiiigAooooAKKKKACiiigAooooAKKKKACiiigAooooAKKKKACiiigAooooAKKKKACiiigAooooAK5Dxb8U/DPglo01TVIop5QSkKHc/BxkgdAWIUZxliAMk4rO+LVxPZ6LHONbm0mxBKXYt9oleM4B2MfusDgZ54JGMkEeX2fw703xdr2mW91ZW+lxToJLXSbXHmxWaqEEsxxkOVAUcYUEqCSN1Wo6XA3rbxtffEKOy8Ux6fbW2m6Pqypbzecd8qMfKkAcjBwWAIAJLAoCCCT7gjblBHQ81jv4X09PDL6FBawx6d9mNsluy5QLtwAR3FUvAN/cTaDFZX0UkGpaeBbXCyEHJAGGBAAIIwcgAZyB0pNpgdPRRRUgFFFFAHIfEr4a6V8UvDZ0fVTNEiTJcwXNuVEtvMhyki7gVyD2II9q5jwL+z1ovhHxUPFOparq3jHxPHEbe31TXpUke1iPVIURFSMHjJVQWxyTXq1FAwooooEFFFFABXIfEKQXVrp2ljzTLfXSDbCuW2KQWOc8AcZPPXpzXX1yWmzDxB4wvLlZ5JLXTR9niVR+7Mh++c9yMAe3Pqaa8wOphiEMSIOigAfhRUlFIAooooAKKKKACiiigAooooAKKKKACiiigAooooAKKKKACiiigAooooAKKKKACiiigAooqnq2qWuh6dc397MtvaW0Zlllc8KoGST+FACatqtto2nzXl3IsUMSlmLEDoM4rE07QTrOq2+u6tCDcW5LWFs/P2UMpUvjoJCCwJHIDEZIJqtpuiT+KNWtNe1mJo4rfLafpkmGEJPHnOOQZccAj7oZgCd1djT2AKKKKQBRRRQBy3iDQLi31Jdd0ZIk1NVWO5jaPP2uBST5ecjDDJ2sSQCTkEcVraHr1l4isftVlMsqK7RSJn5opFOGjcdVZTwQeRWnXH+ItH1HSNQOueHkWW5ZgL7T5GIju4xxlTn5JVHIIBBGQQSQQ9wOworO0XW7PxBp8d7YTrcQMWUsp5VlJVkYdmVgVKnkEEEDFaNIAooooAKKKKACiiigAooooAKKKKACiiigAooooAKKKKACiiigAooooAKKKKACiiigAooooAKKKKACuZ8YeMF8Mx29tbW51HWb1vLs7BG2lz3djztRcgs2DgdicAu1TxXtvm03SoP7R1JTh1VwI4DgECQ9uCD0Jwc46Ax+FfCA0i6udV1CUX+v3gAnvGGNqjOIowfuxgkkAdyT1NP1ATSfCG/Zd63Kuq6gcsWdf3cZIIIRcnAGSBnJ5PNSeEvAOj+CmvH023KS3b7pJJG3NtGQkYPZFBwo7AAV0tFFwCuJ8QW9/4X8RLr9kwl0y5KxanZlOeBhJ0I5yOAwIOQAQRg57aq95aQ6hazW1xGs0EyGN43GQykYII+lJaASRyJNGsiEOjDcCOQQehqSuH0vVpfBuoRaLqrM9jJn7DqBztIB/1TnswXBz0IDHAAwO2VgwyDke1NoB1FFFIAooooAKKKKACiiszXNcttCtfOnOWY7Y41+87dgB/Wj0AzvGXiT+xbNLa2ia61S8PlW1uhIOTwWJHRVzkmr/hzSf7F0e3tTtLquXKDA3Hk4FZXhrQZv7Rm1zUSxvrhdixtyIY85Cj0966qqfYAoooqQCiiigAooooAKKKKACisnxH4m0vwlpUmo6vexWNmjLGZJnwC7MFRR6szEAAckkDvXLf2/4o8W6jPFoVrDoujRxEDVNSiZ5ZZipI8uHKjYpKEszHdhlAUjdTsB3FzdxWaB5ZFjXIGWYDr9a5C6+Mfg21A2a9bXztHHMiafm6Z1kDGMqIw2dwRyoHLBHIB2nENv8AB3QZpvtGtLP4luzbtbtLq0nnLhuJCqfdUsAqnAGQijsc9na2FtYxrHbwRwIowFjUKAB6AfWjQDkJPi94fWMyRjUbiIKWElvp08isA6rlSE+YHeHBGQUVmHyqSJIPjB4PmaZX123tjCHLi73QbQqlySXA42KZB6p8wyvNdnjjFV57OC6UCaGOUDON6g9QQevsSPpxRoAyx1S01SNpLO6hu41IBaFwwBKhgDg/3WB+hB71crjdW+Fuh6g15PaRzaJqNxEsa32mymJ4mVmdHVOULKzE/MpDcBgw4qvJceMPC95fzSRDxZpRgEsEduI4LuOQEhowCQjKwKlSSCCrZJyoB6Ad1RWL4Y8WaZ4w0m21DTLgzQTruCSI0cqHjKvGwDIwJwVYAg8EA1tUgCiiigAooooAKKKKACiiq99eQadaTXVzIsMEKmSSRjgAAZJP4UAM1LUrXR7Ge9vZktrWBS8kshwqqByTXLWOmHx1eWms6pbtHpsDLLp+nzAH5hyJ5ByNwONoB+UDOcsQItNs5/H2oRatqEflaDBKsum2bMT9p2gFbiVSMD5uUX5sBUbIJKjuKAFooooAKKKKACiiigAooooA5TV9Nn8O6hLrmmRtJG+W1CzUFjKgH341HRxjOADuGRgkg1t6NrFn4g02C/sLhbm1mBKyKfQkEEdiCCCDgggg4Iq/XD6ppt34L1a41zSY3m0u5bzdU02OMu24AA3EIHzbgoG5ACGCjaAxJLA7miq1nfQahax3FtKs0EgykiHII+tWaQBRRRQAUUUUAFFFYuveLtK8MwyPf3iROqGTylyzsAQOFHJ5IH40AbVFcguoeKdc8s2tlDoNu0e55L4iab5hwFRDtBUEEkkjcpABB3VIvgd7pZv7S1rUr4zbQ6LL5Ue0EkqEXjBJIOckggEkAU7AdSZFHVgKXcOxrkf+FW+G5I5EnsZLsSgiT7TcSSbweucsQc8Z9dq5ztGIz8KfDsbGS2guLOUqyCW3upAw3HLEEk8lsMT3YAnJANGgHZ0Vxdx4T1/T2kn0XxLOxzGVtdUQTxHaFDAvwy7lXqM4YliGziq8njrU/C8MsnizS1tbOGUq2q2LmS3EZBIkcEBowMHOcgZXBJOAWA7yiq1newahD5ttPHcRZK74nDDIJBGR3BBGKs0gCiiigAooooAKKKKACiiigAooqKaZLeJpJGCIoLMzHAAHUk0AS1w/ibxJqWrasnh7wzgXROb7VGwYrGPjgD+KVs4C8ADJJGACtnrWoePJpG05WsvDoJQXrcS3RGQSinonQAnBJzwAAT0+k6NZ6HZrbWUKwxqSxwOWY8lmPck8knqTT2Ah8O+HbHwzpyWdlHtUEs8jcvK5JLO57sSSST3JrWoopAFFFFABRRRQBU1PS7XWLGWzvYEubaUbXikUFSPcGuKuP7W+Hd4jxC41nw3IcSRsd09kegIPVkJwTnlcsScYA9ApKdwMfw74q0rxVbPPpl4lyEbZInR42wDtdTypAIOCAeRWzXK658PNM1i6mvYfN0vVJAv+n2TBZAVJIJBBUkZPUEHPPQYz7yDx1o29rG407XovNDLDdqYJdhDZXevyjDFSCQTtUggkggtcDuqK4b/hO9ds7dGvvBmo+ZuIf7JLHMoAkZSwwckbQHAxkhgACcgRWPxOvb7geC/EEDggMs0MYAyCSMhznGFBI4JYYyAxBysDvqQsFGSeK4VvE3jHUURLHwvHp8jpGxk1O6UrGzcsCseSdoyOCMtx05q1/wAIrq+tAjXNXLQGUubOwUxRlRjahb7xGQCQeuSOnFPl7sCxrHjq1sbieysYJtX1ONQTbWoyATnaGboCcE49Bz1GW+HvC87SjVdddbrV5OdikmK3BwQkYPYYGSeSRmtnR9BsNAt/IsLZbZCSzbcksT1JJ5J9ya0qV+wBRRRSAKKKKACiiigAooooAKyPEHiK38P2fmy5knY7YbdPvSMeAB9SQMnjJFO8ReIdP8KaNdarqlwlpZWy75JXOByQAPqSQB7muZ8D2uoeJpF8V67ZS6dPcDNjpNxy9nDkhTIMDEzKcsP4SxUFgMkATSfBNzr3iODxN4nKXFzasW0vTQuYrAFSvmHOczEF8sMYDlecbj3lFFABRRRQAUUUUAFFFFAHJ+IPAsF6017pMp0TXOWjvrVVGWOfvqQVcHJBBB6g9QpC+B/F0+vW8tjq1t/Z3iKxPl31nzsLAD97ET9+JgQwI6bgrYYEDq65bxZ4OTWri31Wxf7F4hsQTa3iMU3Dn91Lj78ZyflYEAncBkA079AOporC8I+JP+Em0szSW72V7BI1vdWshUmKVcZGVJUg5BBBPBAOCCBu0gCiiigAooprMFXJOAO9ADZpkt43kkYJGg3MzcAAdTXB2tu/xOv7TUbiPZ4UtmE9nbvnN/ICdkzjIHlAYZVIbcSrfKUALtsnxMvv3kYXwlbuCvz7v7SYEg7lxjyhwRydxOSFKjPeKoRQAMAdAKewCjiloopAFFFFABRRRQAUUUUAFFFFABSUtFAHGX1vN4HvpdTskuLnRp2LXljEu/7OxyTPGPvEHoyDPYgDBz1Njf2+qWcF3aTx3NtOgkimhcMjqRkEEdQetWGUMpBGQeoNcO1n/wAK1meezhml8OXM5e4t1yw08tkmRAASYyx5UZC5yMKDh7gd1RUME0dxDHLE6yRONyupBDA8gg+hqakAUUVyviW6u9W1CLQdPka3Mq+ZeXSMVeKHOCFxzuboDxgZIOQBQAXHii61bUrnT9BijuGtjtuL6Q5hifg+WMcs2CM+mR1IIFnw34RttBWSeVzqOqzlWudRuFHmzMAQOnCgZOFHAyQBzWjo+j2egadFY2FultaxA7Y4xgDJJJ9ySSSe5JrQpgFFFFIAooooAKa6LIpVgCDwQRTqKAOFvvAcmhatBq/hTydPljTyp9M2+Xa3UYGFGF4RlwNrAHgFcDcSOj0XxBFq5kiaN7S9ix5lrMMMueMjsRnIyMjIIzWvXO+LPDsmrQJdWM32PV7X57a6CBsHurAkZU4AIyMjjIzkP1A6KiszQdW/tjTY52Ty5xlJY8/dcHBAPcZBwe9adIAooooAKKKKACiis3XNcs/DunyXt9N5UKnHQlmY8BVA5JJ6AUAT6hqVtpdq1xdTLDCvBZjjnsPc1xl9ZXfxKuI4Z0lsPC0bqzxltsmoEHIUgcrEDjIyC2CCCvWTQ/Dd/wCJNQ/tzxRGqsrk6fpasSlrGQMGQA4aUgcnkDJAOCc9wqhFAAwB2p7AR28EdrCkUSLHGgCqqjAAHQAVNRRSAKKKKACiiigAooooAKKKKACiiigAooooAKKKKACiiigAooooAKKKKACiiigAooqtfXkOnWc93cSLDbwo0kkjHAVQCST9ADQBxmtQz+MPHGn2C20baTosou7ueYZ3zlT5UcYx1GSxbIIAAwQ+R3lcb8L7CSPw6dUukuFv9Xla/n+1AiQbvuLtJJQBQo2ZO3kZPWuypgFFFFIAooooAKKKKACiiigAooooA4fUINQ8M+OrW/t51m0XVmW3u7WRjuinAOySMkdCBhlyAMEgFmNdxWJ4w0FPEnhu/sGj3yyRN5Lea0TJJg7GWRfmQg4O5eR1FQ+BdefxH4T06+lhlguWj2XEM23ekqna4O1mXIYHoxHoafQDoaKKSkAVxd1eS+ONVNhaOP7CgJF5Mqki5PH7tXyBtBBBxnPIO3A3WtZ1O61u+bR9JkQbSBd3DAlY1OQVB6Fsg8c9CDtyDW9pumwaTZx21smyNPqST3JJ5JPUk5J709gLEECWsKRRKERRgAdqloopAFFFFABRRRQAUUUUAFFFFABRRRQAUUUUAFMdBIpRgGBGCG5FPooA8b8U65e+GdQ1TRtE1Ux6ZJJGtzcRwGd9FMrAOQQGAG1xIBICqZ3MNmAOy8Aa7c3CXOiajFKmoaaFAuDlo7uE58uZHyeuCCpIYEZIAZSbniDwPa6z9qlt559KvLpCstxZbQZDt2qzhlKsVAGNwIIUA5HFeIxweNPg/wCJtOv71Wv9FXFpJ5QDxrGzZKh2+ZACAylmABLhiF8sC9GvMD33xRrP/CP6De6gI/OeGMlI8gbmPAHJHUkcdfTJqh4J0G60qxkutUuRe6zfN59zMoIVc/diQEDCIMKOATgsfmYk0tcWPxN4u0fTntpLnT7WNtQnZiPIL8LErDcGY5LMAVKjaScMFrsqnYBaKKKQBRRRQAUUUUAFFFFABRRRQBw2uWdz4T8Uxa9ZSj+zr6RINTs2BxuxtjnTHR87VYEHcAvK7ee4qnrGlWuuabc2F7Ctxa3CGOSNxkEH1FYfw/1S4vtFa2vYZ4L6wma0mW4zklejBiBuUgghsDPUcU+gHU0UUUgCiiuc1/xQLGRNPsFW91mfIhtxkqn+3IR0Udz34A5NAB4i8YWui3VvpsIN9rVwN0FhCcvtzgyP/dQYOWPXGBk8VFY+Fzf31tqutn7VewjMNvn9zbk4JIXoW4A3HOMcYyczeF/Cseh+fd3D/a9YvDvu7xurnAAVR/CoAAAHpk5JJroqfoAUUUUgCiiigAooooAKKKKACiiigAooooAKKKKACiiigAooooAKKKKACiiigBCwHWij+dFAC0UUUAFcl8TJrhfCF3BbeeJrp47YNbyeW673VSQ+Dt4J+bBA6kGutrl/G1mt42ghoI52j1WCVd9v52wjcdwG4bSBn5ucAng00B0VvCltbxRRjZHGoVV9ABgCpqKKQBRRRQAVyPjT4s+DPh3cW1v4n8U6ToFxcgtDFqF4kTOoIBYAnO0EjJ6DPJrrq8C8eaEnwl+D/wAXfGfiWS11jW7621C7knEZ2+QEZbS1UN0CoI1wMAuzHHNA1qek6x8ZPAnh/WbHSNT8Y6Hp+p36JLa2dzqEUckyMcKyqWyQTwCOvauzr5H+Cf7Kfh7x/wDst+AdL8WSal9ouja6/fNBMIpbmTy8JDKSCTGqFV25yAgGeMn6N8ZfELSvAn2OC6iv7+/ugxttO0qzkurmVU272CICQq7lyxwAWUZyRRqDsdZRXNeA/H+i/EjQv7W0G5ee2WV7eWOaJoZoJkOHikjcBkdT1VgD+BFdLQIKKKKAErifh7bJpGp+KNKijaOGHUDcIonaRFEqhyqhjlOcsVACjcME5OO3rjdJgEHxQ1+QWiIbjT7TNz9mRGfY0oC+YCWkA3E4YALu4zuOGuoHZVx/irxNcyalF4c0Io+t3Cb5JXwUs4c4MrDOSeoVQDlgASoJYS+LPFU1le2mh6RGt3r19kqpI2WsI+/PJ32rkAAAlmZRwCWF3wn4Vt/CunvCkj3d5PIZ7u9m5kuJTjLMTk4AAUDJ2qqgcCjYCzoPh+18O2P2W0Qgs3mSzNkvK5ABdieScADJPQAdBWrRRSAKKKKACiiigAooooAKKKKACiiigAooooAKKKKACiiigAqtfWNtqdnLa3cEdzbSqVkhmUMjg9QQeCPrVmmscKT7UAcR8PdLEWpeIb5RKsbXQsoElujMVigyo4Dsq5YsccNggOMjA7muP+Faq3g23uFTZ9pmmnOF27t0jEHkBjkY5b5vXnNdhTYBRRRSAKKKo60t02j3wsSFvTBIICegk2nafzxQByWtfHLwB4a8Rf2FqvjHR9P1cMiNa3F4itGzHCB8nCFjwAxBORjOa7lWDDI5GM5r83fh38cNHsvC+s/Ar4kaXrHgPxZrt1Pav4iurEywXMksmd7mQhiWDBcgFcEYYDBH3j/aFh8KPBejacxv9Ye3hjsbSGMCa7vGRQBjJALEDJJIA5JIo9BvQ7OiuK+HvxY0P4kyavbact3Z6ro862+paXqMBhubSRlDKHXJBBUghlJUg8E12tAgooooAK4zS4jo/wASNVtoreZbfUbVL0yDmESq2x84A2swKnkkttJ4289nXCeJStl8TvCNzsjzcxXdkXZMNgqsmA5Pcx52AZOC2QFILQHd0VDcXEVrDJNPIsMUalmkdgFUDkkk9AK5G41LUvGkb2+jyS6Xp7Ntk1Jo8OyZwfKB7nnDEYHBwcgUAGq+IL3XtefQNCcxJCudQ1QLuW3zwIo8jBlPJPUKAMj5hXQ6NoNpoVv5dsh3HlpHOXc+pPel0TQ7Lw9psVlYwiC3jGAoySfUknkk+p5rSoAKKKKQBRRRQAUUUUAFFFFABRRRQAUUUUAFFFFABRRRQAUUUUAFFFFABRRRQAUUUUANbO0460U6imAmeSKWm4O7NOpAIK5Xx0yRNoMsixskeqQ/NJbNMFJDAHII8s5PDnIBIGCSK6uuV+JETN4UublE8yWzZbtB5gj5Rg2dxGAQAeSCPamtwOppagtZ1ureKZM7ZFDDIIOCMjOanpAFFFFAFXUJprexuZbeE3NwkbNHCGCl2AJC5PTJwM+9fCXxa8efFj9pD9nW88JN4Cv9O8Yz6h9o1a0hsbi3gs7O3kEqJ5k4CzSs8aLtiZgwJPANfe9Jigadjw/QfG1z8Sb7wrovge21jR/DWlPFPq+qXmnTWA2QgbLKJZ0VnZmChyqlQisNwJFdv440bw1o+t2HxA1W3mk1jRLS4s7FoZH3us5TdEkQOJGdo4wAQTkDFdyvSvNfi98E4fi9Po8lx4u8UeGRpbtLEnh29jtvMdgBuctEzZAyBgjAY9zkO4GX+zn4D1LwfpfizVNcZIdd8Ua9ca7d6dHIHFgJQohgJBILrEse4jgsSQSMGvX64v4X/DGz+Fuk3tlbavrOuy3t2bue/wBevDd3UjFEjAMhAyoWNQARxiu0pPyEFFFFABXi3jz4h/8ACA/EPVnSGN72+0+1gtPtKLBAu1pTJNJMCzMib4wQVG0uoGd7Ffaa4TwPDa6x4j8Wa2IdPkkkvRp/n26h5CkAK7XkwCcMz/IchSWwTk00Bn+C9c8K+EbWeG58U2Wp67cSPJqWoM4DzzrKsL8AnaqyOsapk7QVXJxXQt8UPCayBD4h08SMyIE88bstObdePeYGMf7XFdL9ni/55L/3yKT7LD18qPPT7oo9QOdt/iV4Uuvs/leIdOf7QYxCPtC5k3yNGmATzl0dRjupFJZ/EzwnqDQC38R6bKZlheJVuVy4lDNEQM87hG5HrtPpXRfY4OD5MfHT5RQ1nA3WCM/8BFGgHO2/xN8J3SxND4k0uVZdhjZLpCr74WmQgg4IMSs4/wBlSegpy/EzwmyBx4k0sqRkEXSEY8gXGev/ADxIk/3TnpW+tlbrjbBGMdMIBSf2fahs/Zos+uwemP5UgOeuvih4QsY7iS48T6VClvvMzy3kahAkSzPkk8bYnRz6KwPSnTfEzwlbyNHN4m0mKRfOyr3kYI8oIZc5P8AkjLegdSeorf8AsFtz/o8XPX5B/hR/Z9qf+XaH/v2P8KYGJP8AETwtazPDL4i0tJVL7o2u03DbIsTcZ7SOiH/aYDqaYPiZ4SaVox4l0ousnlMBeR8P54t9p54PnER4/vEDrW7/AGba5P8AosPv8g/w9qT+y7PBH2WHBOSPLHXrnp6gUgMaH4ieFrhVeLxFpkqtIkSmO7Rsu8rQooweplR0H+0jDqDRH8RvCswgZPEelMJ/LEWLyP5/M8wx4553eVLj18tsZwa2hptqvS2hBz/cHrn09eaa2l2bMGNrCWUjB8sZGM47e5/OgDDg+JXhK6SCSLxNpEiTpHJEy30ZDrJE00bKc8hoo3kBHVUYjgE0knxO8IQruk8UaRGvPLX0YHEAuDyT2hIk/wBw7unNbh0ex4zZ2/y9P3S+hHp6E/nQ2kWLrg2VuRnPMS44GB29OPpQBkXXxD8LWP2j7T4i0uD7OsjTeZeRr5YjRZJC2TwFR0Y56B1JwCKW5+IXhazWR5/EelwpGZBI0l5GoUoyq+cnja0iA+hdc9RWq2i2DFs2Vud2c5iXnIx6elB0XT2yDY2xB6jyl79e3sPypgZzePPDasQ2v6YCrmM/6ZHwwlEJU89RKRGR/eIXqcVJF408PzSLHHrmnSSMVVUW6jJJaRo1HXqXRkHqykdRVr+wdN+b/iX2vJyf3K85IJzx6gH6ij+wNMXGNOtRyP8AlivY7h29efrzQBWi8YaDP5fla1p8nm7BHsukO/eGKYwedwR8Y67Gx0NMk8YaH9mEses6e4kQPGy3UeHBQupBzyCqswPTAJ6A1bXw/pigKunWqgEEAQr2JIPTtk/mfWq8vhXSfszRx6ZaINu1QtunGAQMZHYEgDpgkdKFa4Hmui/GDVodAt9QvIdM1mNobhm+xXkVtMrRq8qh1lcLkxCMEqSuW35WMgje0v46eEdYkntpNQOnXUYXfDeoYyM9eenHfnKgqTgMpOHoXwi1mHSbPT7mbSLKCKKUSzRWKz3EzPuXLFxtBEZQZHGVIxswo3rD4FeErRnkubFtSmZlYvdOSPlGACFwCD3BBzgA5CqBXuga3wruIrjwHpZilWZFRl3LI7jhiDy/zn/gXzevOa66uI+F9vFptrrelxrMhs9UnG2aOJcKxDLgx/eG0jBbL9m5FdvUvcAooopAFeN/tQR+O28B2E/gW+vbCe31O3l1KTS7fz7r7ECfN8uPq5GQSq5YgEAE8V7JRQB82/Fy1i/af0Dw/wCGtF0PU/sCaxa3epatrOlz6cbOGF1kcRLcIju8gGwFFIAYkkYAPr3xC0HwvJp+m674miJh8Nz/ANoWsnmSAxyhSoIVTmQkHAUg5JGATiuzrh/iz8ItF+M/h2HRNeutWt7GK4W5xpOoy2UjOuduXjIYgEggZ6gHtTA4b4F+BrtfiR8QPiNrAGn6t4tNp5OjFwZLSxgRo4DKB0kc72YcgcLklST7lXnHwn+BPh34NyapLol1rl/caksST3GuaxcajJsi3bFVpnYqoMjnAOMnNej0MAooopAFcJ48uLaz8VeEbi5ufskcM9w/msQo4iOVLHOQRztABOM5G3B7uvP/ABJpun+KPiVpWn3ccF2llYy3MsLQFypZ0CBn3DaDtchSp3Fc5G3BpbgItpe/EnVY57tRB4Pt2WS3t8/PqMgORI47RAgFV5LEAkgDB79VEahVAAHAAoVQigKAABgAU6kAUUUUgCiiigAooooAKKKKACiiigAooooAKKKKACiiigAooooAKKKKACiiigAooooAKKKKAEoo57UUALRSd+lLQAVBdW6XlvLBKoeORSrKe4IIIqeigDkfhr51r4d/sq4gWCXSpGstsblkKr90qT2KkcZJHQnNddXE+IGh8I+KrLW3vDZ6ffsLS9STHklzgROSR8rZ+XJIBDEYJII7am+4BRRRSAKKKKACiiigAooooAKKKKAMfxZrsHhjw3qeq3EsMUVpA8pe4lESDAJGWPAGe9VPAOhzeHfCGmWNxL59yke+aTZsBkYlnwu5to3MQFDEKAADgCsfWJf+Ew8bWWlQ26zado0q3l9cSjKecVPlRIMHLjO8nIKgrwd3Hd0+gBRRRSAKKKKACiiigAooooAKKKKACiiigAooooAKKKKACiiigAooooAKKKKAOLV30H4mGP7G4tNbtNwulmyouIicq0ZbgsjAhlXB2kMQdoPaVyXxH0X+0tDS+hN1HqGlSi9tZLN8SblBDAjOHUqWBVsg8HBIFbXh/XrTxNotnqdhMs9rcxiRHUEdeoIIBBByCCAQQQQCMUwNOiiikAUUUUAFFFFABRRRQAUUUUAFcf4Nu117WNa1uKWaa1kkW1tmfiIpGDloxzkFicsDg4HAxzc8d6tcaX4enWyuYbTUbpha2k06b1WVztBKZG7Gc4yM4xkVf8N6LH4d0W00+OSSYQpgyyks7t1LEnkkkkn60+gGrRRRSAKKKKACiiigAooooAKKKKACiiigAooooAKKKKACiiigAooooAKKKKACiiigAooooAKKKKAEopsj7R0zRQA+iiigAooooAparpVrrdjLZXsKz20owyMOPYj0IPOfaua8L3l14fv38O6jJJcJCM2N9JgmWI5xGxwPmUDGTnIwSSSa7Ks3WtDt9ctxHMCrKd0cq8NG3Yg9jTXYDSorj9L8TXGka1FoOvHbcyjNlfYxHdqAMg4+64J5HQgggk5A6+kAtFFFABRRRQAUUUUAFct408bQeFFs7OJUvNe1JjFp2m+Zta4cYyTgEhFyCzBTtXJwcU3xf48t/Dtu8FlENX12T93a6XDJh5ZDjAYgHYoyCzEHaoJwcYqLwX4Nl0m6u9b1icX3iPUAPPmAwkEYHywRDqEXJPJJLMx4zgMDU8J6DN4f0kRXVz9tv5WMtzcBdqtIeTtBJIUdAM8CtyiikAUUUUAFFFFABRRRQAUUUUAFFFFABRRRQAUUUUAFFFFABRRRQAUUUUAFFFFACVw48nwP4u2Ya30nW5PlCgmKO75JzjITeAT0ClgcncwB7ms7XNFtPEWlXOm38fnWtwhjdQSpwe4IwQQcEEEEEAggimBo0VwWj61e+B2/sfxA01zYRL/oetv8wkjHRJiOQ6gY3EYYYOSxIHcQzR3EKyxOskbjcrqcgg9CCKAJaKKKQBRRRQAUUUUAFRzzJbwtLIwRFGSx6VBqGo22k2cl1dzJb28fLSOcAVyVxFN8RGME0D2/h5WxKkq4N6OcoR2Q9wevIIIOS0uoD9A0YeJPEB8UX29xGph063Y/JCmSGkA/vt0J9ABjjJ7WooYUtoUijVY40AVVUYAA4AA7VLQ9QCiiikAUUUUAFFFFABRRRQAUUUUAFFFFABRRRQAUUUUAFFFFABRRRQAUUUUAFFFFABRRRQAUUUUAMk+7nH50UO3y8HmimA+iiikAUUUUAFFFFAFDVtHs9cszbXsCzxE7huHKkdCD1BHYiucOma94ZuJm0kx6ppfl7lsbmQrJG4/hR8Hg+h4GAAOSR2VFO4HJ2vxI0drhLa/abRrtolm8jUFERwSqkA5KkhnVTgkZPBI5rpYbqG4XMU0co9UYH+VNu7G21CForm3juI2BBSVAwIIwRgiuXvvhP4WvGR00qOzkVkZZLImBgVXYOVI42fJ7qSOlGgHYZpjzJGpLuqgDJLHsOpri/wDhVGlldrahrLxnGY21KXa2GJOeeQQdpHQqAO1Og+EfhpVxcWcmouYnhZ72d5mZXChwSTzuCID67Rn1o0Ak174r+HNBhz9uGo3LbBFZ6ePPmmZgSqoq9SQrEDPRWPY1Rmm8Y+MJbqK1ji8LaUR5InuFMl45yNzIAQqYAcAktklW6Aqew03Q9P0ZHSxsbezWRzIwgiVAzHkscAZJJJzWhQBg+FfB+neD9NitLKNmdVxJdTENNMxJJZ2wMksSTjAyTgCt6iikAUUUUAFFFFABRRRQAUUUUAFFFFABRRRQAUUUUAFFFFABRRRQAUUUUAFFFFABRRRQAUUUUARzQpcRlJFDoeqsOK4VfDGteCXu28MfZrvSmTzI9FunZBFIM/LC4BCKwwNuMKQMDk131FO4HF6P8UtHvZoLTURP4f1KSNZDZ6sohbJIBUNnaxDEL8pOT0zXYrIsihlYMDyCOaqalo9jrEax31lb3sYzhbiIOBkEHgg9iR+JFcxH8LdM09pn0q61LR3dAira3knlphtykRklcjgYIxtAX7oxRoB2tFcR/wAIf4miabyPGlzsZWEa3FlE+wkDaSeM4IYn13AcYFC+CfEE0zG58aagYSzER29vFEQMjaN2CeBkE98g8YFAHY3FxFawvLNIsUaDczuQAAO5NcbqPxQtJZbyy8P20viHVISEEdsCIBIQDh5cEKACpOATgjAJyBIvwn0GaZJb9bzWHTy9p1G6eYDYBjgnB5UMc5yw3dea6jT9Ms9Jt1t7K1htIFJIjhjCLycngDHU5/GgDlofBd5rusWup+JbiG7+yc22nwIRbo5/5aMCSWcDgE/dycda7NVCKAAAB0Ap1FABRRRSAKKKKACiiigAooooAKKKKACiiigAooooAKKKKACiiigAooooAKKKKACiiigAooooAKKKKACiiigBjgAE96KJThD/AEopoB9FFFIAooooAKKKKACiiigAooooAKKKKACiiigAooooAKKKKACiiigAooooAKKKKACiiigAooooAKKKKACiiigAooooAKKKKACiiigAooooAKKKKACiiigAooooAKKKKACiiigAooooAKKKKACiiigAooooAKKKKACiiigAooooAKKKKACiiigAooooAKKKKACiiigAooooAKKKKACiiigAoopKAGt930opHYKpopiuu5yWsfE3TdE16bSp7e6eeMAlo1UryAe7A9/StG28Y2l1brKsUwU9ioz39/aiiqsrDNGHVop4hIquBgHkDv8AjViO5WQZAI4zRRUsXUlVt1OoopDCiiigAooooAKKKKACiiigAooooAKKKKACiiigAooooAKKKKACiiigAooooAKKKKACiiigAooooAKKKKACiiigAooooAKKKKACiiigAooooAKKKKACiiigAooooAKKKKACiiigAooooAKKKKACiiigAooooAKKKKACiiigAooooAKKKKACiiigAooooAKKKKACiiigApv3siiigCKdR5ZooorWOxm9z//Z"/>
          <p:cNvSpPr>
            <a:spLocks noChangeAspect="1" noChangeArrowheads="1"/>
          </p:cNvSpPr>
          <p:nvPr/>
        </p:nvSpPr>
        <p:spPr bwMode="auto">
          <a:xfrm>
            <a:off x="-1254126" y="2103437"/>
            <a:ext cx="2371725" cy="23717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図 5" descr="../../Desktop/新規ドキュメント%202017-02-15_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262" y="1825625"/>
            <a:ext cx="4649538" cy="3172775"/>
          </a:xfrm>
          <a:prstGeom prst="rect">
            <a:avLst/>
          </a:prstGeom>
          <a:noFill/>
          <a:ln>
            <a:noFill/>
          </a:ln>
        </p:spPr>
      </p:pic>
    </p:spTree>
    <p:extLst>
      <p:ext uri="{BB962C8B-B14F-4D97-AF65-F5344CB8AC3E}">
        <p14:creationId xmlns:p14="http://schemas.microsoft.com/office/powerpoint/2010/main" val="3452019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ニューラルネットワーク（</a:t>
            </a:r>
            <a:r>
              <a:rPr lang="en-US" altLang="ja-JP" dirty="0" smtClean="0"/>
              <a:t>NN)</a:t>
            </a:r>
            <a:endParaRPr kumimoji="1" lang="ja-JP" altLang="en-US" dirty="0"/>
          </a:p>
        </p:txBody>
      </p:sp>
      <p:sp>
        <p:nvSpPr>
          <p:cNvPr id="3" name="コンテンツ プレースホルダー 2"/>
          <p:cNvSpPr>
            <a:spLocks noGrp="1"/>
          </p:cNvSpPr>
          <p:nvPr>
            <p:ph idx="1"/>
          </p:nvPr>
        </p:nvSpPr>
        <p:spPr>
          <a:xfrm>
            <a:off x="838200" y="1825625"/>
            <a:ext cx="5781179" cy="4351338"/>
          </a:xfrm>
        </p:spPr>
        <p:txBody>
          <a:bodyPr/>
          <a:lstStyle/>
          <a:p>
            <a:r>
              <a:rPr lang="ja-JP" altLang="en-US" dirty="0"/>
              <a:t>人間</a:t>
            </a:r>
            <a:r>
              <a:rPr lang="ja-JP" altLang="en-US" dirty="0" smtClean="0"/>
              <a:t>の</a:t>
            </a:r>
            <a:r>
              <a:rPr lang="ja-JP" altLang="en-US" dirty="0"/>
              <a:t>脳</a:t>
            </a:r>
            <a:r>
              <a:rPr lang="ja-JP" altLang="en-US" dirty="0" smtClean="0"/>
              <a:t>は約</a:t>
            </a:r>
            <a:r>
              <a:rPr lang="en-US" altLang="ja-JP" dirty="0" smtClean="0"/>
              <a:t>100</a:t>
            </a:r>
            <a:r>
              <a:rPr lang="ja-JP" altLang="en-US" dirty="0" smtClean="0"/>
              <a:t>億個のニューロンのつながり</a:t>
            </a:r>
            <a:endParaRPr lang="en-US" altLang="ja-JP" dirty="0" smtClean="0"/>
          </a:p>
          <a:p>
            <a:r>
              <a:rPr kumimoji="1" lang="ja-JP" altLang="en-US" dirty="0" smtClean="0"/>
              <a:t>ニューロンの接続の仕方で二つに分けられる</a:t>
            </a:r>
            <a:endParaRPr lang="en-US" altLang="ja-JP" dirty="0" smtClean="0"/>
          </a:p>
          <a:p>
            <a:pPr lvl="1"/>
            <a:r>
              <a:rPr kumimoji="1" lang="ja-JP" altLang="en-US" dirty="0" smtClean="0"/>
              <a:t>階層型ネットワーク</a:t>
            </a:r>
            <a:endParaRPr kumimoji="1" lang="en-US" altLang="ja-JP" dirty="0" smtClean="0"/>
          </a:p>
          <a:p>
            <a:pPr lvl="1"/>
            <a:r>
              <a:rPr lang="ja-JP" altLang="en-US" dirty="0" smtClean="0"/>
              <a:t>相互結合型</a:t>
            </a:r>
            <a:r>
              <a:rPr lang="ja-JP" altLang="en-US" dirty="0"/>
              <a:t>ネットワーク</a:t>
            </a:r>
            <a:endParaRPr kumimoji="1" lang="en-US" altLang="ja-JP" dirty="0" smtClean="0"/>
          </a:p>
        </p:txBody>
      </p:sp>
      <p:pic>
        <p:nvPicPr>
          <p:cNvPr id="4" name="図 3"/>
          <p:cNvPicPr>
            <a:picLocks noChangeAspect="1"/>
          </p:cNvPicPr>
          <p:nvPr/>
        </p:nvPicPr>
        <p:blipFill>
          <a:blip r:embed="rId3"/>
          <a:stretch>
            <a:fillRect/>
          </a:stretch>
        </p:blipFill>
        <p:spPr>
          <a:xfrm>
            <a:off x="6619379" y="1690688"/>
            <a:ext cx="5361431" cy="3636342"/>
          </a:xfrm>
          <a:prstGeom prst="rect">
            <a:avLst/>
          </a:prstGeom>
        </p:spPr>
      </p:pic>
    </p:spTree>
    <p:extLst>
      <p:ext uri="{BB962C8B-B14F-4D97-AF65-F5344CB8AC3E}">
        <p14:creationId xmlns:p14="http://schemas.microsoft.com/office/powerpoint/2010/main" val="2753540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階層型ニューラルネットワーク</a:t>
            </a:r>
            <a:endParaRPr kumimoji="1" lang="ja-JP" altLang="en-US" dirty="0"/>
          </a:p>
        </p:txBody>
      </p:sp>
      <p:sp>
        <p:nvSpPr>
          <p:cNvPr id="3" name="コンテンツ プレースホルダー 2"/>
          <p:cNvSpPr>
            <a:spLocks noGrp="1"/>
          </p:cNvSpPr>
          <p:nvPr>
            <p:ph idx="1"/>
          </p:nvPr>
        </p:nvSpPr>
        <p:spPr>
          <a:xfrm>
            <a:off x="838200" y="1825625"/>
            <a:ext cx="5781179" cy="4351338"/>
          </a:xfrm>
        </p:spPr>
        <p:txBody>
          <a:bodyPr/>
          <a:lstStyle/>
          <a:p>
            <a:r>
              <a:rPr lang="ja-JP" altLang="en-US" dirty="0" smtClean="0"/>
              <a:t>入力</a:t>
            </a:r>
            <a:r>
              <a:rPr lang="ja-JP" altLang="en-US" dirty="0"/>
              <a:t>層</a:t>
            </a:r>
            <a:r>
              <a:rPr lang="ja-JP" altLang="en-US" dirty="0" smtClean="0"/>
              <a:t>から出力層へと信号が伝わる。</a:t>
            </a:r>
            <a:endParaRPr lang="en-US" altLang="ja-JP" dirty="0" smtClean="0"/>
          </a:p>
          <a:p>
            <a:r>
              <a:rPr kumimoji="1" lang="ja-JP" altLang="en-US" dirty="0"/>
              <a:t>一つ一</a:t>
            </a:r>
            <a:r>
              <a:rPr kumimoji="1" lang="ja-JP" altLang="en-US" dirty="0" smtClean="0"/>
              <a:t>つはニューロン</a:t>
            </a:r>
            <a:endParaRPr kumimoji="1" lang="ja-JP" altLang="en-US" dirty="0"/>
          </a:p>
        </p:txBody>
      </p:sp>
      <p:pic>
        <p:nvPicPr>
          <p:cNvPr id="4" name="図 3"/>
          <p:cNvPicPr>
            <a:picLocks noChangeAspect="1"/>
          </p:cNvPicPr>
          <p:nvPr/>
        </p:nvPicPr>
        <p:blipFill>
          <a:blip r:embed="rId3"/>
          <a:stretch>
            <a:fillRect/>
          </a:stretch>
        </p:blipFill>
        <p:spPr>
          <a:xfrm>
            <a:off x="6619379" y="2183123"/>
            <a:ext cx="5361431" cy="3636342"/>
          </a:xfrm>
          <a:prstGeom prst="rect">
            <a:avLst/>
          </a:prstGeom>
          <a:solidFill>
            <a:schemeClr val="accent1"/>
          </a:solidFill>
        </p:spPr>
      </p:pic>
    </p:spTree>
    <p:extLst>
      <p:ext uri="{BB962C8B-B14F-4D97-AF65-F5344CB8AC3E}">
        <p14:creationId xmlns:p14="http://schemas.microsoft.com/office/powerpoint/2010/main" val="17286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誤差逆伝播法（</a:t>
            </a:r>
            <a:r>
              <a:rPr kumimoji="1" lang="en-US" altLang="ja-JP" dirty="0" smtClean="0"/>
              <a:t>BP</a:t>
            </a:r>
            <a:r>
              <a:rPr kumimoji="1" lang="ja-JP" altLang="en-US" dirty="0" smtClean="0"/>
              <a:t>法）</a:t>
            </a:r>
            <a:endParaRPr kumimoji="1" lang="ja-JP" altLang="en-US" dirty="0"/>
          </a:p>
        </p:txBody>
      </p:sp>
      <p:sp>
        <p:nvSpPr>
          <p:cNvPr id="3" name="コンテンツ プレースホルダー 2"/>
          <p:cNvSpPr>
            <a:spLocks noGrp="1"/>
          </p:cNvSpPr>
          <p:nvPr>
            <p:ph idx="1"/>
          </p:nvPr>
        </p:nvSpPr>
        <p:spPr>
          <a:xfrm>
            <a:off x="838200" y="1825625"/>
            <a:ext cx="5891021" cy="4351338"/>
          </a:xfrm>
        </p:spPr>
        <p:txBody>
          <a:bodyPr/>
          <a:lstStyle/>
          <a:p>
            <a:r>
              <a:rPr kumimoji="1" lang="ja-JP" altLang="en-US" dirty="0" smtClean="0"/>
              <a:t>誤差が出力とは逆に伝播していく</a:t>
            </a:r>
            <a:endParaRPr kumimoji="1" lang="en-US" altLang="ja-JP" dirty="0" smtClean="0"/>
          </a:p>
          <a:p>
            <a:r>
              <a:rPr kumimoji="1" lang="ja-JP" altLang="en-US" dirty="0" smtClean="0"/>
              <a:t>真の出力が既知の場合の学習方法</a:t>
            </a:r>
            <a:endParaRPr kumimoji="1" lang="en-US" altLang="ja-JP" dirty="0" smtClean="0"/>
          </a:p>
          <a:p>
            <a:r>
              <a:rPr lang="ja-JP" altLang="en-US" dirty="0" smtClean="0"/>
              <a:t>逆伝播とともに結合係数を変化させ、最終的に真の出力が得られるようにする。</a:t>
            </a:r>
            <a:endParaRPr kumimoji="1" lang="ja-JP" altLang="en-US" dirty="0"/>
          </a:p>
        </p:txBody>
      </p:sp>
      <p:pic>
        <p:nvPicPr>
          <p:cNvPr id="4" name="図 3"/>
          <p:cNvPicPr>
            <a:picLocks noChangeAspect="1"/>
          </p:cNvPicPr>
          <p:nvPr/>
        </p:nvPicPr>
        <p:blipFill>
          <a:blip r:embed="rId3"/>
          <a:stretch>
            <a:fillRect/>
          </a:stretch>
        </p:blipFill>
        <p:spPr>
          <a:xfrm>
            <a:off x="6619379" y="2183123"/>
            <a:ext cx="5361431" cy="3636342"/>
          </a:xfrm>
          <a:prstGeom prst="rect">
            <a:avLst/>
          </a:prstGeom>
          <a:solidFill>
            <a:schemeClr val="accent1"/>
          </a:solidFill>
        </p:spPr>
      </p:pic>
      <p:cxnSp>
        <p:nvCxnSpPr>
          <p:cNvPr id="6" name="直線矢印コネクタ 5"/>
          <p:cNvCxnSpPr/>
          <p:nvPr/>
        </p:nvCxnSpPr>
        <p:spPr>
          <a:xfrm flipH="1" flipV="1">
            <a:off x="9771009" y="4287743"/>
            <a:ext cx="996462"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9800492" y="5076092"/>
            <a:ext cx="996462" cy="3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7913077" y="4970585"/>
            <a:ext cx="1113692"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7971692" y="4208585"/>
            <a:ext cx="1055077" cy="51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884875" y="5216769"/>
            <a:ext cx="1125242" cy="369332"/>
          </a:xfrm>
          <a:prstGeom prst="rect">
            <a:avLst/>
          </a:prstGeom>
          <a:noFill/>
        </p:spPr>
        <p:txBody>
          <a:bodyPr wrap="square" rtlCol="0">
            <a:spAutoFit/>
          </a:bodyPr>
          <a:lstStyle/>
          <a:p>
            <a:r>
              <a:rPr kumimoji="1" lang="ja-JP" altLang="en-US" b="1" dirty="0" smtClean="0"/>
              <a:t>誤差発生</a:t>
            </a:r>
            <a:endParaRPr kumimoji="1" lang="ja-JP" altLang="en-US" b="1" dirty="0"/>
          </a:p>
        </p:txBody>
      </p:sp>
    </p:spTree>
    <p:extLst>
      <p:ext uri="{BB962C8B-B14F-4D97-AF65-F5344CB8AC3E}">
        <p14:creationId xmlns:p14="http://schemas.microsoft.com/office/powerpoint/2010/main" val="13977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本研究での目的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誤差逆伝播法を用いてモノクロ画像のカラー化を行う。</a:t>
            </a:r>
            <a:endParaRPr kumimoji="1" lang="ja-JP" altLang="en-US" dirty="0"/>
          </a:p>
        </p:txBody>
      </p:sp>
    </p:spTree>
    <p:extLst>
      <p:ext uri="{BB962C8B-B14F-4D97-AF65-F5344CB8AC3E}">
        <p14:creationId xmlns:p14="http://schemas.microsoft.com/office/powerpoint/2010/main" val="236188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19677</TotalTime>
  <Words>1220</Words>
  <Application>Microsoft Office PowerPoint</Application>
  <PresentationFormat>ワイド画面</PresentationFormat>
  <Paragraphs>89</Paragraphs>
  <Slides>12</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Arial</vt:lpstr>
      <vt:lpstr>Calibri</vt:lpstr>
      <vt:lpstr>Calibri Light</vt:lpstr>
      <vt:lpstr>Wingdings</vt:lpstr>
      <vt:lpstr>Office テーマ</vt:lpstr>
      <vt:lpstr>誤差逆伝播法を用いた 画像のカラー化に関する研究</vt:lpstr>
      <vt:lpstr>ニューラルネットワーク</vt:lpstr>
      <vt:lpstr>ニューロン</vt:lpstr>
      <vt:lpstr>形式ニューロン </vt:lpstr>
      <vt:lpstr>パーセプトロン</vt:lpstr>
      <vt:lpstr>ニューラルネットワーク（NN)</vt:lpstr>
      <vt:lpstr>階層型ニューラルネットワーク</vt:lpstr>
      <vt:lpstr>誤差逆伝播法（BP法）</vt:lpstr>
      <vt:lpstr>本研究での目的</vt:lpstr>
      <vt:lpstr>研究手法</vt:lpstr>
      <vt:lpstr>研究手法</vt:lpstr>
      <vt:lpstr>卒研がんばります。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誤差逆伝播法を用いた 画像のカラー化に関する研究</dc:title>
  <dc:creator>inoue</dc:creator>
  <cp:lastModifiedBy>inoue</cp:lastModifiedBy>
  <cp:revision>39</cp:revision>
  <dcterms:created xsi:type="dcterms:W3CDTF">2017-06-09T02:20:12Z</dcterms:created>
  <dcterms:modified xsi:type="dcterms:W3CDTF">2017-11-27T06:51:09Z</dcterms:modified>
</cp:coreProperties>
</file>