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ACCA-9862-4B1B-9FEF-D0EB5285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15AB-D16F-48AF-92EA-335D1278F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1616-44E4-4803-AAE5-1860E667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8369-5726-4F95-9AAE-595F7262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787D-58CB-4E71-88C4-DE571606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A8DE-404F-4DFB-9F49-C3BEAB0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28B36-1AD3-4ADE-AAE4-14D54EA5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3332-276B-451F-8EC9-E7C9DE5C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3959-0F1E-427D-86F8-9198AE3B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5527-DF76-4FEA-91A2-7C2DD732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0550A-82B3-4E2B-AC01-7DCACDEE1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8D94-C8D2-49C2-9ADB-51BEB131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B35D-5504-48F0-8208-4CFD457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1517-2DB8-4EBD-9579-EB0E5622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1609-21C5-48BA-B407-D4E4988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1650-B3B7-4679-B784-A0EDD00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F4B-85B5-48F9-9FC6-A0E5B170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B020-F526-416A-A1BA-AFA39341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2ECE-BFD4-4EE1-8E95-734C6051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5B51-A271-4192-9579-B45A672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A58C-770B-43E9-BEAA-9CEBA1B4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5391-331C-4E95-840C-3343488B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4DF6-3E75-4C3E-8C42-81A2713A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3679-2DEC-46FB-B100-94FA5FFD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70C9-0C06-4EB7-B017-7F8990B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CD3C-C3AF-4623-865A-4810869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CC0D-EE6D-431B-8799-68DA1E09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6811-F71F-4130-BFC3-BC696DC5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B539-FECD-4733-839E-AC86E551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CFA7-BFE4-4866-9B04-47A87C14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D950-4B2F-4CE3-816E-37B956C7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1C64-982A-4297-9584-2748A305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9E6C-DCC1-4E22-AD96-E8B35120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47F89-4C33-489D-931F-A40B55F4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34ABB-C6CE-4FB7-8BFE-E8D3990A5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4E9EC-21DC-423C-8D5D-A51F0CEA2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A586E-934A-4136-811E-483D6FA4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ACAB7-C1F5-4A06-B4A3-4B1B4F8C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8F39B-A5D3-41DD-82F0-05C11624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EC38-EFC0-4EAE-955F-C5D78608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9934F-B54C-4AB7-B7F5-8FC78F89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5C969-1642-43CE-95CD-B61B994C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D634-A9DB-40DB-9712-DE032CC1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42EF2-6A10-4B02-B32F-06B91409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70062-DC9A-492D-A222-6464D529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B3548-7BEA-4F5D-943F-B52CBF68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7379-7DB1-4F81-AA17-F946BC0E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FE7B-CB6E-4A6B-9423-32A9E16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3CCF-AB00-4E52-9DF4-F641AF27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BA83-C792-47C5-A1D4-5C00AF20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8A9DB-5EB5-4567-8B61-64A82BF5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DC3B1-903C-47C2-B676-0838FA9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94C6-E906-4345-84F8-2E66EF7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92E4C-23CC-4366-8BFF-44F2272D6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5D0C-F896-4F2A-A689-75777D28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650EC-138D-4B5B-88FC-45D4160D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92B6-CFCB-46AC-826A-5AE37B36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4379-2E00-455F-BD7B-8BDEFA4E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F4B65-A865-4527-8B3A-9A952DFD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3A7BC-8AF8-4A92-8D19-37556209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FA6DD-8F09-415D-8FF6-9603B6181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0F42-F6CE-4CDB-BA84-4C1E4622F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36E7-AAA9-4A58-B111-E6F10096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28B7-B87A-45D4-AB0E-40856E033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83E6-9FC3-4669-AB15-0658F16E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8B18-91AF-4C74-A8C9-978CCD80B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TMS–EMG toolbox,</a:t>
            </a:r>
            <a:br>
              <a:rPr lang="en-US" dirty="0"/>
            </a:br>
            <a:r>
              <a:rPr lang="en-US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0F5DE-2D84-47EF-9F5A-78F5FF07E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Lari Koponen</a:t>
            </a:r>
          </a:p>
          <a:p>
            <a:r>
              <a:rPr lang="en-US" dirty="0" smtClean="0"/>
              <a:t>2021-04-21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A938-6525-4191-9E9F-1195858C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487C-6599-4028-96DE-0B0C7BCD8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TMS–EMG toolbox connects</a:t>
            </a:r>
          </a:p>
          <a:p>
            <a:pPr lvl="1"/>
            <a:r>
              <a:rPr lang="en-US" dirty="0"/>
              <a:t>TMS device (MagVenture </a:t>
            </a:r>
            <a:r>
              <a:rPr lang="en-US" dirty="0" err="1"/>
              <a:t>MagPro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EMG amplifier (</a:t>
            </a:r>
            <a:r>
              <a:rPr lang="en-US" dirty="0" err="1"/>
              <a:t>BrainVision</a:t>
            </a:r>
            <a:r>
              <a:rPr lang="en-US" dirty="0"/>
              <a:t> </a:t>
            </a:r>
            <a:r>
              <a:rPr lang="en-US" dirty="0" err="1"/>
              <a:t>ExG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On-line TMS–EMG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900FA-1777-4A76-A7C7-A3A1CC99D886}"/>
              </a:ext>
            </a:extLst>
          </p:cNvPr>
          <p:cNvGrpSpPr/>
          <p:nvPr/>
        </p:nvGrpSpPr>
        <p:grpSpPr>
          <a:xfrm>
            <a:off x="6491786" y="1229155"/>
            <a:ext cx="2516747" cy="3435978"/>
            <a:chOff x="6491786" y="1229155"/>
            <a:chExt cx="2516747" cy="343597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0D053A-DFE5-41BD-9B1C-6F1FCAB933D6}"/>
                </a:ext>
              </a:extLst>
            </p:cNvPr>
            <p:cNvSpPr/>
            <p:nvPr/>
          </p:nvSpPr>
          <p:spPr>
            <a:xfrm>
              <a:off x="6491786" y="1229155"/>
              <a:ext cx="2516747" cy="3435978"/>
            </a:xfrm>
            <a:custGeom>
              <a:avLst/>
              <a:gdLst>
                <a:gd name="connsiteX0" fmla="*/ 2516747 w 2516747"/>
                <a:gd name="connsiteY0" fmla="*/ 3435978 h 3435978"/>
                <a:gd name="connsiteX1" fmla="*/ 687947 w 2516747"/>
                <a:gd name="connsiteY1" fmla="*/ 2767112 h 3435978"/>
                <a:gd name="connsiteX2" fmla="*/ 713347 w 2516747"/>
                <a:gd name="connsiteY2" fmla="*/ 1852712 h 3435978"/>
                <a:gd name="connsiteX3" fmla="*/ 2147 w 2516747"/>
                <a:gd name="connsiteY3" fmla="*/ 396445 h 3435978"/>
                <a:gd name="connsiteX4" fmla="*/ 501681 w 2516747"/>
                <a:gd name="connsiteY4" fmla="*/ 32378 h 3435978"/>
                <a:gd name="connsiteX5" fmla="*/ 755681 w 2516747"/>
                <a:gd name="connsiteY5" fmla="*/ 40845 h 34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47" h="3435978">
                  <a:moveTo>
                    <a:pt x="2516747" y="3435978"/>
                  </a:moveTo>
                  <a:cubicBezTo>
                    <a:pt x="1752630" y="3233484"/>
                    <a:pt x="988514" y="3030990"/>
                    <a:pt x="687947" y="2767112"/>
                  </a:cubicBezTo>
                  <a:cubicBezTo>
                    <a:pt x="387380" y="2503234"/>
                    <a:pt x="827647" y="2247823"/>
                    <a:pt x="713347" y="1852712"/>
                  </a:cubicBezTo>
                  <a:cubicBezTo>
                    <a:pt x="599047" y="1457601"/>
                    <a:pt x="37425" y="699834"/>
                    <a:pt x="2147" y="396445"/>
                  </a:cubicBezTo>
                  <a:cubicBezTo>
                    <a:pt x="-33131" y="93056"/>
                    <a:pt x="376092" y="91645"/>
                    <a:pt x="501681" y="32378"/>
                  </a:cubicBezTo>
                  <a:cubicBezTo>
                    <a:pt x="627270" y="-26889"/>
                    <a:pt x="691475" y="6978"/>
                    <a:pt x="755681" y="40845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FB690C-F8DA-4B0D-A0D4-852EA86ED827}"/>
                </a:ext>
              </a:extLst>
            </p:cNvPr>
            <p:cNvCxnSpPr>
              <a:stCxn id="14" idx="2"/>
              <a:endCxn id="12" idx="1"/>
            </p:cNvCxnSpPr>
            <p:nvPr/>
          </p:nvCxnSpPr>
          <p:spPr>
            <a:xfrm>
              <a:off x="7205133" y="3081867"/>
              <a:ext cx="135461" cy="156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289382-3815-4118-A163-12395448FD7C}"/>
              </a:ext>
            </a:extLst>
          </p:cNvPr>
          <p:cNvSpPr txBox="1"/>
          <p:nvPr/>
        </p:nvSpPr>
        <p:spPr>
          <a:xfrm>
            <a:off x="6557427" y="4422794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BNC cable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55E0D2-4696-42E4-849F-18ABC13D8E55}"/>
              </a:ext>
            </a:extLst>
          </p:cNvPr>
          <p:cNvCxnSpPr>
            <a:cxnSpLocks/>
          </p:cNvCxnSpPr>
          <p:nvPr/>
        </p:nvCxnSpPr>
        <p:spPr>
          <a:xfrm flipV="1">
            <a:off x="7241142" y="4326460"/>
            <a:ext cx="353454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49E593-CD6C-4F8D-9AF2-5E17A50C20E7}"/>
              </a:ext>
            </a:extLst>
          </p:cNvPr>
          <p:cNvGrpSpPr/>
          <p:nvPr/>
        </p:nvGrpSpPr>
        <p:grpSpPr>
          <a:xfrm>
            <a:off x="8585200" y="475084"/>
            <a:ext cx="2150533" cy="1429916"/>
            <a:chOff x="8585200" y="475084"/>
            <a:chExt cx="2150533" cy="1429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014B46-09EA-48B2-A1D4-8016D29CB413}"/>
                </a:ext>
              </a:extLst>
            </p:cNvPr>
            <p:cNvSpPr/>
            <p:nvPr/>
          </p:nvSpPr>
          <p:spPr>
            <a:xfrm>
              <a:off x="8585200" y="1280578"/>
              <a:ext cx="1557867" cy="624422"/>
            </a:xfrm>
            <a:custGeom>
              <a:avLst/>
              <a:gdLst>
                <a:gd name="connsiteX0" fmla="*/ 0 w 1557867"/>
                <a:gd name="connsiteY0" fmla="*/ 133355 h 624422"/>
                <a:gd name="connsiteX1" fmla="*/ 973667 w 1557867"/>
                <a:gd name="connsiteY1" fmla="*/ 31755 h 624422"/>
                <a:gd name="connsiteX2" fmla="*/ 1557867 w 1557867"/>
                <a:gd name="connsiteY2" fmla="*/ 624422 h 624422"/>
                <a:gd name="connsiteX3" fmla="*/ 1557867 w 1557867"/>
                <a:gd name="connsiteY3" fmla="*/ 624422 h 6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867" h="624422">
                  <a:moveTo>
                    <a:pt x="0" y="133355"/>
                  </a:moveTo>
                  <a:cubicBezTo>
                    <a:pt x="357011" y="41632"/>
                    <a:pt x="714023" y="-50090"/>
                    <a:pt x="973667" y="31755"/>
                  </a:cubicBezTo>
                  <a:cubicBezTo>
                    <a:pt x="1233312" y="113599"/>
                    <a:pt x="1557867" y="624422"/>
                    <a:pt x="1557867" y="624422"/>
                  </a:cubicBezTo>
                  <a:lnTo>
                    <a:pt x="1557867" y="624422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3BD93E-5095-4166-B01A-1FF048BF8FC9}"/>
                </a:ext>
              </a:extLst>
            </p:cNvPr>
            <p:cNvSpPr/>
            <p:nvPr/>
          </p:nvSpPr>
          <p:spPr>
            <a:xfrm>
              <a:off x="8585200" y="1127125"/>
              <a:ext cx="1557867" cy="624422"/>
            </a:xfrm>
            <a:custGeom>
              <a:avLst/>
              <a:gdLst>
                <a:gd name="connsiteX0" fmla="*/ 0 w 1557867"/>
                <a:gd name="connsiteY0" fmla="*/ 133355 h 624422"/>
                <a:gd name="connsiteX1" fmla="*/ 973667 w 1557867"/>
                <a:gd name="connsiteY1" fmla="*/ 31755 h 624422"/>
                <a:gd name="connsiteX2" fmla="*/ 1557867 w 1557867"/>
                <a:gd name="connsiteY2" fmla="*/ 624422 h 624422"/>
                <a:gd name="connsiteX3" fmla="*/ 1557867 w 1557867"/>
                <a:gd name="connsiteY3" fmla="*/ 624422 h 6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867" h="624422">
                  <a:moveTo>
                    <a:pt x="0" y="133355"/>
                  </a:moveTo>
                  <a:cubicBezTo>
                    <a:pt x="357011" y="41632"/>
                    <a:pt x="714023" y="-50090"/>
                    <a:pt x="973667" y="31755"/>
                  </a:cubicBezTo>
                  <a:cubicBezTo>
                    <a:pt x="1233312" y="113599"/>
                    <a:pt x="1557867" y="624422"/>
                    <a:pt x="1557867" y="624422"/>
                  </a:cubicBezTo>
                  <a:lnTo>
                    <a:pt x="1557867" y="624422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693B77-9111-4EF0-8BD3-A727DB4DC492}"/>
                </a:ext>
              </a:extLst>
            </p:cNvPr>
            <p:cNvSpPr/>
            <p:nvPr/>
          </p:nvSpPr>
          <p:spPr>
            <a:xfrm>
              <a:off x="8648700" y="475084"/>
              <a:ext cx="2087033" cy="1266831"/>
            </a:xfrm>
            <a:custGeom>
              <a:avLst/>
              <a:gdLst>
                <a:gd name="connsiteX0" fmla="*/ 0 w 1557867"/>
                <a:gd name="connsiteY0" fmla="*/ 133355 h 624422"/>
                <a:gd name="connsiteX1" fmla="*/ 973667 w 1557867"/>
                <a:gd name="connsiteY1" fmla="*/ 31755 h 624422"/>
                <a:gd name="connsiteX2" fmla="*/ 1557867 w 1557867"/>
                <a:gd name="connsiteY2" fmla="*/ 624422 h 624422"/>
                <a:gd name="connsiteX3" fmla="*/ 1557867 w 1557867"/>
                <a:gd name="connsiteY3" fmla="*/ 624422 h 6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867" h="624422">
                  <a:moveTo>
                    <a:pt x="0" y="133355"/>
                  </a:moveTo>
                  <a:cubicBezTo>
                    <a:pt x="357011" y="41632"/>
                    <a:pt x="714023" y="-50090"/>
                    <a:pt x="973667" y="31755"/>
                  </a:cubicBezTo>
                  <a:cubicBezTo>
                    <a:pt x="1233312" y="113599"/>
                    <a:pt x="1557867" y="624422"/>
                    <a:pt x="1557867" y="624422"/>
                  </a:cubicBezTo>
                  <a:lnTo>
                    <a:pt x="1557867" y="624422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C747E83-F2B4-4459-9C2B-49E106958E50}"/>
              </a:ext>
            </a:extLst>
          </p:cNvPr>
          <p:cNvSpPr txBox="1"/>
          <p:nvPr/>
        </p:nvSpPr>
        <p:spPr>
          <a:xfrm>
            <a:off x="9213880" y="506670"/>
            <a:ext cx="141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2N+1 electrodes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7002DE-C110-4D52-9427-67AA230C89A3}"/>
              </a:ext>
            </a:extLst>
          </p:cNvPr>
          <p:cNvGrpSpPr/>
          <p:nvPr/>
        </p:nvGrpSpPr>
        <p:grpSpPr>
          <a:xfrm rot="8989966">
            <a:off x="9591687" y="2973022"/>
            <a:ext cx="543953" cy="696859"/>
            <a:chOff x="9772680" y="3178229"/>
            <a:chExt cx="543953" cy="696859"/>
          </a:xfrm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ECF40611-E6D0-4FB7-AE62-0C19901789C4}"/>
                </a:ext>
              </a:extLst>
            </p:cNvPr>
            <p:cNvSpPr/>
            <p:nvPr/>
          </p:nvSpPr>
          <p:spPr>
            <a:xfrm>
              <a:off x="9772680" y="3333380"/>
              <a:ext cx="306886" cy="372533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D01215-E1E7-4F11-B6D8-EDB5383ADC4E}"/>
                </a:ext>
              </a:extLst>
            </p:cNvPr>
            <p:cNvSpPr/>
            <p:nvPr/>
          </p:nvSpPr>
          <p:spPr>
            <a:xfrm>
              <a:off x="10009747" y="3178229"/>
              <a:ext cx="306886" cy="6968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1F9CE6-6546-4A50-9914-81433D3AF421}"/>
              </a:ext>
            </a:extLst>
          </p:cNvPr>
          <p:cNvGrpSpPr/>
          <p:nvPr/>
        </p:nvGrpSpPr>
        <p:grpSpPr>
          <a:xfrm rot="9762582">
            <a:off x="9239054" y="2263032"/>
            <a:ext cx="543953" cy="696859"/>
            <a:chOff x="9772680" y="3178229"/>
            <a:chExt cx="543953" cy="696859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B19AAB90-F2C1-4D44-9635-0354B4059A43}"/>
                </a:ext>
              </a:extLst>
            </p:cNvPr>
            <p:cNvSpPr/>
            <p:nvPr/>
          </p:nvSpPr>
          <p:spPr>
            <a:xfrm>
              <a:off x="9772680" y="3333380"/>
              <a:ext cx="306886" cy="372533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31E5B6-D160-442E-8450-6679D5890C58}"/>
                </a:ext>
              </a:extLst>
            </p:cNvPr>
            <p:cNvSpPr/>
            <p:nvPr/>
          </p:nvSpPr>
          <p:spPr>
            <a:xfrm>
              <a:off x="10009747" y="3178229"/>
              <a:ext cx="306886" cy="6968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A9B2837-FE19-4F75-8E7C-6A12F9DF6E67}"/>
              </a:ext>
            </a:extLst>
          </p:cNvPr>
          <p:cNvSpPr/>
          <p:nvPr/>
        </p:nvSpPr>
        <p:spPr>
          <a:xfrm>
            <a:off x="8906933" y="3412067"/>
            <a:ext cx="821267" cy="252469"/>
          </a:xfrm>
          <a:custGeom>
            <a:avLst/>
            <a:gdLst>
              <a:gd name="connsiteX0" fmla="*/ 0 w 821267"/>
              <a:gd name="connsiteY0" fmla="*/ 160866 h 252469"/>
              <a:gd name="connsiteX1" fmla="*/ 423334 w 821267"/>
              <a:gd name="connsiteY1" fmla="*/ 245533 h 252469"/>
              <a:gd name="connsiteX2" fmla="*/ 821267 w 821267"/>
              <a:gd name="connsiteY2" fmla="*/ 0 h 252469"/>
              <a:gd name="connsiteX3" fmla="*/ 821267 w 821267"/>
              <a:gd name="connsiteY3" fmla="*/ 0 h 25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67" h="252469">
                <a:moveTo>
                  <a:pt x="0" y="160866"/>
                </a:moveTo>
                <a:cubicBezTo>
                  <a:pt x="143228" y="216605"/>
                  <a:pt x="286456" y="272344"/>
                  <a:pt x="423334" y="245533"/>
                </a:cubicBezTo>
                <a:cubicBezTo>
                  <a:pt x="560212" y="218722"/>
                  <a:pt x="821267" y="0"/>
                  <a:pt x="821267" y="0"/>
                </a:cubicBezTo>
                <a:lnTo>
                  <a:pt x="821267" y="0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F06FC04-F7DF-4510-A93E-92E9FD75A8D5}"/>
              </a:ext>
            </a:extLst>
          </p:cNvPr>
          <p:cNvSpPr/>
          <p:nvPr/>
        </p:nvSpPr>
        <p:spPr>
          <a:xfrm>
            <a:off x="8813800" y="2650067"/>
            <a:ext cx="592667" cy="288043"/>
          </a:xfrm>
          <a:custGeom>
            <a:avLst/>
            <a:gdLst>
              <a:gd name="connsiteX0" fmla="*/ 0 w 592667"/>
              <a:gd name="connsiteY0" fmla="*/ 0 h 288043"/>
              <a:gd name="connsiteX1" fmla="*/ 364067 w 592667"/>
              <a:gd name="connsiteY1" fmla="*/ 287866 h 288043"/>
              <a:gd name="connsiteX2" fmla="*/ 592667 w 592667"/>
              <a:gd name="connsiteY2" fmla="*/ 33866 h 28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667" h="288043">
                <a:moveTo>
                  <a:pt x="0" y="0"/>
                </a:moveTo>
                <a:cubicBezTo>
                  <a:pt x="132644" y="141111"/>
                  <a:pt x="265289" y="282222"/>
                  <a:pt x="364067" y="287866"/>
                </a:cubicBezTo>
                <a:cubicBezTo>
                  <a:pt x="462845" y="293510"/>
                  <a:pt x="527756" y="163688"/>
                  <a:pt x="592667" y="33866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F984F6-0DFA-4D42-859C-96BC6C13704D}"/>
              </a:ext>
            </a:extLst>
          </p:cNvPr>
          <p:cNvGrpSpPr/>
          <p:nvPr/>
        </p:nvGrpSpPr>
        <p:grpSpPr>
          <a:xfrm>
            <a:off x="10960100" y="3035041"/>
            <a:ext cx="738686" cy="783779"/>
            <a:chOff x="10960100" y="3035041"/>
            <a:chExt cx="738686" cy="7837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44356-BDC3-488F-9929-8C583BA498A3}"/>
                </a:ext>
              </a:extLst>
            </p:cNvPr>
            <p:cNvSpPr/>
            <p:nvPr/>
          </p:nvSpPr>
          <p:spPr>
            <a:xfrm>
              <a:off x="10960100" y="3035041"/>
              <a:ext cx="431800" cy="431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527917-482D-42B0-B38B-261439A308CA}"/>
                </a:ext>
              </a:extLst>
            </p:cNvPr>
            <p:cNvSpPr/>
            <p:nvPr/>
          </p:nvSpPr>
          <p:spPr>
            <a:xfrm>
              <a:off x="11266986" y="3035041"/>
              <a:ext cx="431800" cy="431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A72C4D-8221-4C8D-A301-418A58F1915E}"/>
                </a:ext>
              </a:extLst>
            </p:cNvPr>
            <p:cNvSpPr/>
            <p:nvPr/>
          </p:nvSpPr>
          <p:spPr>
            <a:xfrm>
              <a:off x="11247936" y="3267164"/>
              <a:ext cx="163014" cy="55165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19D631A-720D-4175-AF31-A2EDB937A6A1}"/>
              </a:ext>
            </a:extLst>
          </p:cNvPr>
          <p:cNvSpPr/>
          <p:nvPr/>
        </p:nvSpPr>
        <p:spPr>
          <a:xfrm>
            <a:off x="10600267" y="3600212"/>
            <a:ext cx="816647" cy="1471594"/>
          </a:xfrm>
          <a:custGeom>
            <a:avLst/>
            <a:gdLst>
              <a:gd name="connsiteX0" fmla="*/ 0 w 816647"/>
              <a:gd name="connsiteY0" fmla="*/ 1327388 h 1471594"/>
              <a:gd name="connsiteX1" fmla="*/ 770466 w 816647"/>
              <a:gd name="connsiteY1" fmla="*/ 1369721 h 1471594"/>
              <a:gd name="connsiteX2" fmla="*/ 728133 w 816647"/>
              <a:gd name="connsiteY2" fmla="*/ 175921 h 1471594"/>
              <a:gd name="connsiteX3" fmla="*/ 719666 w 816647"/>
              <a:gd name="connsiteY3" fmla="*/ 6588 h 1471594"/>
              <a:gd name="connsiteX4" fmla="*/ 719666 w 816647"/>
              <a:gd name="connsiteY4" fmla="*/ 6588 h 147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647" h="1471594">
                <a:moveTo>
                  <a:pt x="0" y="1327388"/>
                </a:moveTo>
                <a:cubicBezTo>
                  <a:pt x="324555" y="1444510"/>
                  <a:pt x="649111" y="1561632"/>
                  <a:pt x="770466" y="1369721"/>
                </a:cubicBezTo>
                <a:cubicBezTo>
                  <a:pt x="891821" y="1177810"/>
                  <a:pt x="736600" y="403110"/>
                  <a:pt x="728133" y="175921"/>
                </a:cubicBezTo>
                <a:cubicBezTo>
                  <a:pt x="719666" y="-51268"/>
                  <a:pt x="719666" y="6588"/>
                  <a:pt x="719666" y="6588"/>
                </a:cubicBezTo>
                <a:lnTo>
                  <a:pt x="719666" y="6588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33AB0-C227-4628-9F95-B0E5518EC0B3}"/>
              </a:ext>
            </a:extLst>
          </p:cNvPr>
          <p:cNvSpPr/>
          <p:nvPr/>
        </p:nvSpPr>
        <p:spPr>
          <a:xfrm>
            <a:off x="9757833" y="1453621"/>
            <a:ext cx="2286001" cy="14083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PARTICIPANT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740A0-DEC6-4EDB-BF19-DB6F1D6B47D1}"/>
              </a:ext>
            </a:extLst>
          </p:cNvPr>
          <p:cNvSpPr/>
          <p:nvPr/>
        </p:nvSpPr>
        <p:spPr>
          <a:xfrm>
            <a:off x="7340594" y="2335477"/>
            <a:ext cx="1752600" cy="152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Neuronavigation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BrainSight</a:t>
            </a:r>
            <a:r>
              <a:rPr lang="en-US" dirty="0"/>
              <a:t>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3942E9E-3150-4782-917E-F7D9A0DC871D}"/>
              </a:ext>
            </a:extLst>
          </p:cNvPr>
          <p:cNvSpPr/>
          <p:nvPr/>
        </p:nvSpPr>
        <p:spPr>
          <a:xfrm>
            <a:off x="5300133" y="5393267"/>
            <a:ext cx="3767667" cy="945338"/>
          </a:xfrm>
          <a:custGeom>
            <a:avLst/>
            <a:gdLst>
              <a:gd name="connsiteX0" fmla="*/ 0 w 3767667"/>
              <a:gd name="connsiteY0" fmla="*/ 829733 h 945338"/>
              <a:gd name="connsiteX1" fmla="*/ 1143000 w 3767667"/>
              <a:gd name="connsiteY1" fmla="*/ 889000 h 945338"/>
              <a:gd name="connsiteX2" fmla="*/ 2116667 w 3767667"/>
              <a:gd name="connsiteY2" fmla="*/ 127000 h 945338"/>
              <a:gd name="connsiteX3" fmla="*/ 2963334 w 3767667"/>
              <a:gd name="connsiteY3" fmla="*/ 59266 h 945338"/>
              <a:gd name="connsiteX4" fmla="*/ 3767667 w 3767667"/>
              <a:gd name="connsiteY4" fmla="*/ 0 h 945338"/>
              <a:gd name="connsiteX5" fmla="*/ 3767667 w 3767667"/>
              <a:gd name="connsiteY5" fmla="*/ 0 h 94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667" h="945338">
                <a:moveTo>
                  <a:pt x="0" y="829733"/>
                </a:moveTo>
                <a:cubicBezTo>
                  <a:pt x="395111" y="917927"/>
                  <a:pt x="790222" y="1006122"/>
                  <a:pt x="1143000" y="889000"/>
                </a:cubicBezTo>
                <a:cubicBezTo>
                  <a:pt x="1495778" y="771878"/>
                  <a:pt x="1813278" y="265289"/>
                  <a:pt x="2116667" y="127000"/>
                </a:cubicBezTo>
                <a:cubicBezTo>
                  <a:pt x="2420056" y="-11289"/>
                  <a:pt x="2963334" y="59266"/>
                  <a:pt x="2963334" y="59266"/>
                </a:cubicBezTo>
                <a:lnTo>
                  <a:pt x="3767667" y="0"/>
                </a:lnTo>
                <a:lnTo>
                  <a:pt x="3767667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C7243F-5B77-462F-8D1B-3F9E24B72678}"/>
              </a:ext>
            </a:extLst>
          </p:cNvPr>
          <p:cNvSpPr txBox="1"/>
          <p:nvPr/>
        </p:nvSpPr>
        <p:spPr>
          <a:xfrm>
            <a:off x="6629399" y="6135522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Serial </a:t>
            </a:r>
            <a:r>
              <a:rPr lang="en-US" b="1" dirty="0" smtClean="0">
                <a:solidFill>
                  <a:schemeClr val="accent2"/>
                </a:solidFill>
              </a:rPr>
              <a:t>cable*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011E79-1CEC-4A0B-86EE-6A967F3E35A8}"/>
              </a:ext>
            </a:extLst>
          </p:cNvPr>
          <p:cNvSpPr txBox="1"/>
          <p:nvPr/>
        </p:nvSpPr>
        <p:spPr>
          <a:xfrm>
            <a:off x="5460999" y="6345750"/>
            <a:ext cx="10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</a:t>
            </a:r>
            <a:r>
              <a:rPr lang="en-US" dirty="0" smtClean="0"/>
              <a:t>_**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118AA4-8A10-4AEF-BD98-4CDD1C1CDDD4}"/>
              </a:ext>
            </a:extLst>
          </p:cNvPr>
          <p:cNvSpPr txBox="1"/>
          <p:nvPr/>
        </p:nvSpPr>
        <p:spPr>
          <a:xfrm>
            <a:off x="8153400" y="54666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COM2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C803B7-AAC6-4918-A9AC-6256A82F1BEE}"/>
              </a:ext>
            </a:extLst>
          </p:cNvPr>
          <p:cNvSpPr/>
          <p:nvPr/>
        </p:nvSpPr>
        <p:spPr>
          <a:xfrm>
            <a:off x="5308600" y="684140"/>
            <a:ext cx="1921933" cy="5171342"/>
          </a:xfrm>
          <a:custGeom>
            <a:avLst/>
            <a:gdLst>
              <a:gd name="connsiteX0" fmla="*/ 0 w 1921933"/>
              <a:gd name="connsiteY0" fmla="*/ 5056260 h 5171342"/>
              <a:gd name="connsiteX1" fmla="*/ 635000 w 1921933"/>
              <a:gd name="connsiteY1" fmla="*/ 5005460 h 5171342"/>
              <a:gd name="connsiteX2" fmla="*/ 872067 w 1921933"/>
              <a:gd name="connsiteY2" fmla="*/ 3464527 h 5171342"/>
              <a:gd name="connsiteX3" fmla="*/ 618067 w 1921933"/>
              <a:gd name="connsiteY3" fmla="*/ 1364793 h 5171342"/>
              <a:gd name="connsiteX4" fmla="*/ 778933 w 1921933"/>
              <a:gd name="connsiteY4" fmla="*/ 162527 h 5171342"/>
              <a:gd name="connsiteX5" fmla="*/ 1921933 w 1921933"/>
              <a:gd name="connsiteY5" fmla="*/ 43993 h 517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933" h="5171342">
                <a:moveTo>
                  <a:pt x="0" y="5056260"/>
                </a:moveTo>
                <a:cubicBezTo>
                  <a:pt x="244828" y="5163504"/>
                  <a:pt x="489656" y="5270749"/>
                  <a:pt x="635000" y="5005460"/>
                </a:cubicBezTo>
                <a:cubicBezTo>
                  <a:pt x="780344" y="4740171"/>
                  <a:pt x="874889" y="4071305"/>
                  <a:pt x="872067" y="3464527"/>
                </a:cubicBezTo>
                <a:cubicBezTo>
                  <a:pt x="869245" y="2857749"/>
                  <a:pt x="633589" y="1915126"/>
                  <a:pt x="618067" y="1364793"/>
                </a:cubicBezTo>
                <a:cubicBezTo>
                  <a:pt x="602545" y="814460"/>
                  <a:pt x="561622" y="382660"/>
                  <a:pt x="778933" y="162527"/>
                </a:cubicBezTo>
                <a:cubicBezTo>
                  <a:pt x="996244" y="-57606"/>
                  <a:pt x="1459088" y="-6807"/>
                  <a:pt x="1921933" y="43993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463CF-154F-46C8-A97F-1A5A7FF2A911}"/>
              </a:ext>
            </a:extLst>
          </p:cNvPr>
          <p:cNvSpPr txBox="1"/>
          <p:nvPr/>
        </p:nvSpPr>
        <p:spPr>
          <a:xfrm>
            <a:off x="4745565" y="827255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Proprietary connector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52578-98EB-400D-8397-3F729D4D1B31}"/>
              </a:ext>
            </a:extLst>
          </p:cNvPr>
          <p:cNvSpPr/>
          <p:nvPr/>
        </p:nvSpPr>
        <p:spPr>
          <a:xfrm>
            <a:off x="6976533" y="365125"/>
            <a:ext cx="17526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EMG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ExG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4135E-BC13-494C-90FD-AAB0DD836573}"/>
              </a:ext>
            </a:extLst>
          </p:cNvPr>
          <p:cNvSpPr/>
          <p:nvPr/>
        </p:nvSpPr>
        <p:spPr>
          <a:xfrm>
            <a:off x="8881533" y="4185444"/>
            <a:ext cx="1752600" cy="15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TMS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MagPro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C4C04D-78D5-4A8A-9922-252701E4CC84}"/>
              </a:ext>
            </a:extLst>
          </p:cNvPr>
          <p:cNvSpPr txBox="1"/>
          <p:nvPr/>
        </p:nvSpPr>
        <p:spPr>
          <a:xfrm>
            <a:off x="8017931" y="4594871"/>
            <a:ext cx="9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TrigOUT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0CD57E-6466-4075-8CD0-82E707824C23}"/>
              </a:ext>
            </a:extLst>
          </p:cNvPr>
          <p:cNvSpPr txBox="1"/>
          <p:nvPr/>
        </p:nvSpPr>
        <p:spPr>
          <a:xfrm>
            <a:off x="6479314" y="2947144"/>
            <a:ext cx="9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TrigIN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71C105-0896-4D5E-BCC0-E33B7A5D5F0D}"/>
              </a:ext>
            </a:extLst>
          </p:cNvPr>
          <p:cNvSpPr txBox="1"/>
          <p:nvPr/>
        </p:nvSpPr>
        <p:spPr>
          <a:xfrm>
            <a:off x="6208179" y="965754"/>
            <a:ext cx="9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TrigIN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354F0F-1428-44FD-9F69-3B4AAC13E8D5}"/>
              </a:ext>
            </a:extLst>
          </p:cNvPr>
          <p:cNvSpPr txBox="1"/>
          <p:nvPr/>
        </p:nvSpPr>
        <p:spPr>
          <a:xfrm>
            <a:off x="9828162" y="5725626"/>
            <a:ext cx="2395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Or</a:t>
            </a:r>
            <a:r>
              <a:rPr lang="en-US" sz="1400" dirty="0"/>
              <a:t>, a USB-to-serial adapter and a serial cable, works </a:t>
            </a:r>
            <a:r>
              <a:rPr lang="en-US" sz="1400" dirty="0" smtClean="0"/>
              <a:t>too</a:t>
            </a:r>
          </a:p>
          <a:p>
            <a:r>
              <a:rPr lang="en-US" sz="1400" dirty="0" smtClean="0"/>
              <a:t>** For the adapter on current computer, COM3; for the port on the motherboard COM1</a:t>
            </a:r>
            <a:endParaRPr lang="en-US" sz="1400" dirty="0"/>
          </a:p>
        </p:txBody>
      </p:sp>
      <p:sp>
        <p:nvSpPr>
          <p:cNvPr id="5" name="Freeform 4"/>
          <p:cNvSpPr/>
          <p:nvPr/>
        </p:nvSpPr>
        <p:spPr>
          <a:xfrm>
            <a:off x="5292970" y="2659698"/>
            <a:ext cx="1793631" cy="1359922"/>
          </a:xfrm>
          <a:custGeom>
            <a:avLst/>
            <a:gdLst>
              <a:gd name="connsiteX0" fmla="*/ 1793631 w 1793631"/>
              <a:gd name="connsiteY0" fmla="*/ 127463 h 1359922"/>
              <a:gd name="connsiteX1" fmla="*/ 1371600 w 1793631"/>
              <a:gd name="connsiteY1" fmla="*/ 39540 h 1359922"/>
              <a:gd name="connsiteX2" fmla="*/ 967154 w 1793631"/>
              <a:gd name="connsiteY2" fmla="*/ 690171 h 1359922"/>
              <a:gd name="connsiteX3" fmla="*/ 272561 w 1793631"/>
              <a:gd name="connsiteY3" fmla="*/ 1323217 h 1359922"/>
              <a:gd name="connsiteX4" fmla="*/ 0 w 1793631"/>
              <a:gd name="connsiteY4" fmla="*/ 1288048 h 1359922"/>
              <a:gd name="connsiteX5" fmla="*/ 0 w 1793631"/>
              <a:gd name="connsiteY5" fmla="*/ 1288048 h 1359922"/>
              <a:gd name="connsiteX6" fmla="*/ 0 w 1793631"/>
              <a:gd name="connsiteY6" fmla="*/ 1288048 h 13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3631" h="1359922">
                <a:moveTo>
                  <a:pt x="1793631" y="127463"/>
                </a:moveTo>
                <a:cubicBezTo>
                  <a:pt x="1651488" y="36609"/>
                  <a:pt x="1509346" y="-54245"/>
                  <a:pt x="1371600" y="39540"/>
                </a:cubicBezTo>
                <a:cubicBezTo>
                  <a:pt x="1233854" y="133325"/>
                  <a:pt x="1150327" y="476225"/>
                  <a:pt x="967154" y="690171"/>
                </a:cubicBezTo>
                <a:cubicBezTo>
                  <a:pt x="783981" y="904117"/>
                  <a:pt x="433753" y="1223571"/>
                  <a:pt x="272561" y="1323217"/>
                </a:cubicBezTo>
                <a:cubicBezTo>
                  <a:pt x="111369" y="1422863"/>
                  <a:pt x="0" y="1288048"/>
                  <a:pt x="0" y="1288048"/>
                </a:cubicBezTo>
                <a:lnTo>
                  <a:pt x="0" y="1288048"/>
                </a:lnTo>
                <a:lnTo>
                  <a:pt x="0" y="1288048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034845" y="4441763"/>
            <a:ext cx="838578" cy="1095549"/>
          </a:xfrm>
          <a:custGeom>
            <a:avLst/>
            <a:gdLst>
              <a:gd name="connsiteX0" fmla="*/ 205370 w 838578"/>
              <a:gd name="connsiteY0" fmla="*/ 42314 h 1095549"/>
              <a:gd name="connsiteX1" fmla="*/ 662570 w 838578"/>
              <a:gd name="connsiteY1" fmla="*/ 86275 h 1095549"/>
              <a:gd name="connsiteX2" fmla="*/ 803247 w 838578"/>
              <a:gd name="connsiteY2" fmla="*/ 816037 h 1095549"/>
              <a:gd name="connsiteX3" fmla="*/ 47109 w 838578"/>
              <a:gd name="connsiteY3" fmla="*/ 1071014 h 1095549"/>
              <a:gd name="connsiteX4" fmla="*/ 143824 w 838578"/>
              <a:gd name="connsiteY4" fmla="*/ 1071014 h 109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578" h="1095549">
                <a:moveTo>
                  <a:pt x="205370" y="42314"/>
                </a:moveTo>
                <a:cubicBezTo>
                  <a:pt x="384147" y="-183"/>
                  <a:pt x="562924" y="-42679"/>
                  <a:pt x="662570" y="86275"/>
                </a:cubicBezTo>
                <a:cubicBezTo>
                  <a:pt x="762216" y="215229"/>
                  <a:pt x="905824" y="651914"/>
                  <a:pt x="803247" y="816037"/>
                </a:cubicBezTo>
                <a:cubicBezTo>
                  <a:pt x="700670" y="980160"/>
                  <a:pt x="157013" y="1028518"/>
                  <a:pt x="47109" y="1071014"/>
                </a:cubicBezTo>
                <a:cubicBezTo>
                  <a:pt x="-62795" y="1113510"/>
                  <a:pt x="40514" y="1092262"/>
                  <a:pt x="143824" y="1071014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80B8A-80ED-4D05-8DF4-8BA9B2C88335}"/>
              </a:ext>
            </a:extLst>
          </p:cNvPr>
          <p:cNvSpPr/>
          <p:nvPr/>
        </p:nvSpPr>
        <p:spPr>
          <a:xfrm>
            <a:off x="1143000" y="5147733"/>
            <a:ext cx="4318000" cy="15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PC, with:</a:t>
            </a:r>
          </a:p>
          <a:p>
            <a:pPr algn="ctr"/>
            <a:r>
              <a:rPr lang="en-US" dirty="0"/>
              <a:t>Brain Vision Recorder (software)</a:t>
            </a:r>
          </a:p>
          <a:p>
            <a:pPr algn="ctr"/>
            <a:r>
              <a:rPr lang="en-US" dirty="0"/>
              <a:t>TMS–EMG toolbox (MATLAB app)</a:t>
            </a:r>
          </a:p>
        </p:txBody>
      </p:sp>
      <p:sp>
        <p:nvSpPr>
          <p:cNvPr id="7" name="Freeform 6"/>
          <p:cNvSpPr/>
          <p:nvPr/>
        </p:nvSpPr>
        <p:spPr>
          <a:xfrm>
            <a:off x="2971800" y="4009288"/>
            <a:ext cx="975946" cy="479030"/>
          </a:xfrm>
          <a:custGeom>
            <a:avLst/>
            <a:gdLst>
              <a:gd name="connsiteX0" fmla="*/ 0 w 975946"/>
              <a:gd name="connsiteY0" fmla="*/ 0 h 479030"/>
              <a:gd name="connsiteX1" fmla="*/ 334108 w 975946"/>
              <a:gd name="connsiteY1" fmla="*/ 79131 h 479030"/>
              <a:gd name="connsiteX2" fmla="*/ 703385 w 975946"/>
              <a:gd name="connsiteY2" fmla="*/ 474785 h 479030"/>
              <a:gd name="connsiteX3" fmla="*/ 975946 w 975946"/>
              <a:gd name="connsiteY3" fmla="*/ 298938 h 479030"/>
              <a:gd name="connsiteX4" fmla="*/ 975946 w 975946"/>
              <a:gd name="connsiteY4" fmla="*/ 298938 h 479030"/>
              <a:gd name="connsiteX5" fmla="*/ 975946 w 975946"/>
              <a:gd name="connsiteY5" fmla="*/ 298938 h 47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5946" h="479030">
                <a:moveTo>
                  <a:pt x="0" y="0"/>
                </a:moveTo>
                <a:cubicBezTo>
                  <a:pt x="108438" y="0"/>
                  <a:pt x="216877" y="0"/>
                  <a:pt x="334108" y="79131"/>
                </a:cubicBezTo>
                <a:cubicBezTo>
                  <a:pt x="451339" y="158262"/>
                  <a:pt x="596412" y="438151"/>
                  <a:pt x="703385" y="474785"/>
                </a:cubicBezTo>
                <a:cubicBezTo>
                  <a:pt x="810358" y="511419"/>
                  <a:pt x="975946" y="298938"/>
                  <a:pt x="975946" y="298938"/>
                </a:cubicBezTo>
                <a:lnTo>
                  <a:pt x="975946" y="298938"/>
                </a:lnTo>
                <a:lnTo>
                  <a:pt x="975946" y="298938"/>
                </a:ln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71900" y="3941908"/>
            <a:ext cx="1617785" cy="846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Trigger IN box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47117" y="3787624"/>
            <a:ext cx="1617785" cy="846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Footswitch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89382-3815-4118-A163-12395448FD7C}"/>
              </a:ext>
            </a:extLst>
          </p:cNvPr>
          <p:cNvSpPr txBox="1"/>
          <p:nvPr/>
        </p:nvSpPr>
        <p:spPr>
          <a:xfrm>
            <a:off x="4327688" y="4762778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55E0D2-4696-42E4-849F-18ABC13D8E55}"/>
              </a:ext>
            </a:extLst>
          </p:cNvPr>
          <p:cNvCxnSpPr>
            <a:cxnSpLocks/>
          </p:cNvCxnSpPr>
          <p:nvPr/>
        </p:nvCxnSpPr>
        <p:spPr>
          <a:xfrm flipV="1">
            <a:off x="5371967" y="4798470"/>
            <a:ext cx="353454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289382-3815-4118-A163-12395448FD7C}"/>
              </a:ext>
            </a:extLst>
          </p:cNvPr>
          <p:cNvSpPr txBox="1"/>
          <p:nvPr/>
        </p:nvSpPr>
        <p:spPr>
          <a:xfrm>
            <a:off x="3388780" y="3598147"/>
            <a:ext cx="216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BNC cable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55E0D2-4696-42E4-849F-18ABC13D8E55}"/>
              </a:ext>
            </a:extLst>
          </p:cNvPr>
          <p:cNvCxnSpPr>
            <a:cxnSpLocks/>
          </p:cNvCxnSpPr>
          <p:nvPr/>
        </p:nvCxnSpPr>
        <p:spPr>
          <a:xfrm>
            <a:off x="5402325" y="3774107"/>
            <a:ext cx="280857" cy="3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E0F-4B76-4FF1-8EB0-729F920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1/5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F37-A137-42EF-9696-18FBE74F4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 use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Turn on TMS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Turn on </a:t>
            </a:r>
            <a:r>
              <a:rPr lang="en-US" dirty="0" err="1"/>
              <a:t>ExG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BrainVision</a:t>
            </a:r>
            <a:r>
              <a:rPr lang="en-US" dirty="0"/>
              <a:t> recorder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SEND TEST PULSES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dirty="0" err="1"/>
              <a:t>BrainVision</a:t>
            </a:r>
            <a:r>
              <a:rPr lang="en-US" b="1" dirty="0"/>
              <a:t> Recorder sometimes does not capture the first trigger after turn-on, we do not want this to occur during recording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A4E945-EC00-4B6D-A8E7-93598D126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6775"/>
            <a:ext cx="5486400" cy="308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F4A72-4884-45AC-80A9-CA2738D6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941"/>
            <a:ext cx="5486400" cy="3086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EE49AC-D387-44C2-8B84-621CB9C2BC44}"/>
              </a:ext>
            </a:extLst>
          </p:cNvPr>
          <p:cNvCxnSpPr/>
          <p:nvPr/>
        </p:nvCxnSpPr>
        <p:spPr>
          <a:xfrm flipV="1">
            <a:off x="5240867" y="2294467"/>
            <a:ext cx="719666" cy="9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64E1B-01A4-41FF-9D63-94F99E8FB9ED}"/>
              </a:ext>
            </a:extLst>
          </p:cNvPr>
          <p:cNvCxnSpPr>
            <a:cxnSpLocks/>
          </p:cNvCxnSpPr>
          <p:nvPr/>
        </p:nvCxnSpPr>
        <p:spPr>
          <a:xfrm>
            <a:off x="4411133" y="3632201"/>
            <a:ext cx="1608667" cy="1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E0F-4B76-4FF1-8EB0-729F920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F37-A137-42EF-9696-18FBE74F4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 use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MATLAB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Add ‘TMS-EMG toolbox 20210419’ to path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Navigate to a folder where you want to record the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Run command ‘TMSEMG’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A4E945-EC00-4B6D-A8E7-93598D126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06775"/>
            <a:ext cx="5486400" cy="308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F4A72-4884-45AC-80A9-CA2738D6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2941"/>
            <a:ext cx="5486400" cy="3086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EE49AC-D387-44C2-8B84-621CB9C2BC44}"/>
              </a:ext>
            </a:extLst>
          </p:cNvPr>
          <p:cNvCxnSpPr>
            <a:cxnSpLocks/>
          </p:cNvCxnSpPr>
          <p:nvPr/>
        </p:nvCxnSpPr>
        <p:spPr>
          <a:xfrm flipV="1">
            <a:off x="4842933" y="2294468"/>
            <a:ext cx="1117600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64E1B-01A4-41FF-9D63-94F99E8FB9ED}"/>
              </a:ext>
            </a:extLst>
          </p:cNvPr>
          <p:cNvCxnSpPr>
            <a:cxnSpLocks/>
          </p:cNvCxnSpPr>
          <p:nvPr/>
        </p:nvCxnSpPr>
        <p:spPr>
          <a:xfrm>
            <a:off x="5173133" y="4070615"/>
            <a:ext cx="787400" cy="21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E0F-4B76-4FF1-8EB0-729F920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3/5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F37-A137-42EF-9696-18FBE74F4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 use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‘Connect </a:t>
            </a:r>
            <a:r>
              <a:rPr lang="en-US" dirty="0" err="1"/>
              <a:t>ExG</a:t>
            </a:r>
            <a:r>
              <a:rPr lang="en-US" dirty="0"/>
              <a:t>’ tab, press connect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This takes 15–20 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In case an error popup shows, about ‘Parallel Processing Toolbox’, and you are not running a second copy of the software, push the red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‘Connect TMS’ tab, name the (raw) log file for TMS pulses and press connect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In case an error popup shows, serial port is already in use (run ‘</a:t>
            </a:r>
            <a:r>
              <a:rPr lang="en-US" dirty="0" err="1"/>
              <a:t>instrreset</a:t>
            </a:r>
            <a:r>
              <a:rPr lang="en-US" dirty="0"/>
              <a:t>’, check device manager)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A4E945-EC00-4B6D-A8E7-93598D126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06775"/>
            <a:ext cx="5486400" cy="308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F4A72-4884-45AC-80A9-CA2738D6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2941"/>
            <a:ext cx="5486400" cy="30861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64E1B-01A4-41FF-9D63-94F99E8FB9ED}"/>
              </a:ext>
            </a:extLst>
          </p:cNvPr>
          <p:cNvCxnSpPr>
            <a:cxnSpLocks/>
          </p:cNvCxnSpPr>
          <p:nvPr/>
        </p:nvCxnSpPr>
        <p:spPr>
          <a:xfrm>
            <a:off x="5825067" y="2635911"/>
            <a:ext cx="3378200" cy="35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B3E2D-F005-4D48-9336-17F67AAA2CA2}"/>
              </a:ext>
            </a:extLst>
          </p:cNvPr>
          <p:cNvCxnSpPr>
            <a:cxnSpLocks/>
          </p:cNvCxnSpPr>
          <p:nvPr/>
        </p:nvCxnSpPr>
        <p:spPr>
          <a:xfrm>
            <a:off x="5080000" y="5664201"/>
            <a:ext cx="3953933" cy="5841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4C22D-3A2E-460E-8A4F-F40660A1D02D}"/>
              </a:ext>
            </a:extLst>
          </p:cNvPr>
          <p:cNvCxnSpPr>
            <a:cxnSpLocks/>
          </p:cNvCxnSpPr>
          <p:nvPr/>
        </p:nvCxnSpPr>
        <p:spPr>
          <a:xfrm flipV="1">
            <a:off x="5630333" y="3171295"/>
            <a:ext cx="3141134" cy="34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5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E0F-4B76-4FF1-8EB0-729F920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F37-A137-42EF-9696-18FBE74F4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use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‘Acquire IO curve’ tab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One pulse per intensity between min &amp; max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Two pulses between dense min &amp; dense max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Random seed for pseudorandom sampling sequence (pulse are saved into the ‘EMG’ data output)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Channel number (just for note, saved to ‘EMG’ data output)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ISI, uniformly random between limits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Start: start sampling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dirty="0">
                <a:solidFill>
                  <a:schemeClr val="accent4"/>
                </a:solidFill>
              </a:rPr>
              <a:t>Pause sampling (resume with start)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Stop: cancel sampling (permanently, start starts from beginning)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DF4A72-4884-45AC-80A9-CA2738D6F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2941"/>
            <a:ext cx="5486400" cy="308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8177" y="3451225"/>
            <a:ext cx="4774223" cy="3323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IO curve acquisition can be started or paused with a press of the footswitch.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footswitch connects to the OPTIONAL trigger input box, which further (optionally) takes trigger output signal from the TMS device.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this signal is present, the output data file will contain field ‘</a:t>
            </a:r>
            <a:r>
              <a:rPr lang="en-US" sz="1400" dirty="0" err="1" smtClean="0"/>
              <a:t>triggerIN</a:t>
            </a:r>
            <a:r>
              <a:rPr lang="en-US" sz="1400" dirty="0" smtClean="0"/>
              <a:t>’ with a ‘</a:t>
            </a:r>
            <a:r>
              <a:rPr lang="en-US" sz="1400" dirty="0" err="1" smtClean="0"/>
              <a:t>datetime</a:t>
            </a:r>
            <a:r>
              <a:rPr lang="en-US" sz="1400" dirty="0" smtClean="0"/>
              <a:t>’ object for each trigger signal by the TMS device, this data can be used to resolve the ambiguity with paired pulses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on-line trigger counts follow the serial data, the correction is left to the user off-line, POST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These signals are generated even if the TMS device is not connected in software, as long as the TMSEMG window is active!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915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7E0F-4B76-4FF1-8EB0-729F920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5/5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F37-A137-42EF-9696-18FBE74F4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‘Save EMG data’ button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Saves all data acquired during current session to ‘.mat’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not saved, asks on close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 of (synthetic)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COM3 is already in use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By running the TMS device backend manually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Solvable by ‘delete()’ of that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A4E945-EC00-4B6D-A8E7-93598D126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406775"/>
            <a:ext cx="5486400" cy="308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F4A72-4884-45AC-80A9-CA2738D6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467" y="252941"/>
            <a:ext cx="5486400" cy="30861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64E1B-01A4-41FF-9D63-94F99E8FB9ED}"/>
              </a:ext>
            </a:extLst>
          </p:cNvPr>
          <p:cNvCxnSpPr>
            <a:cxnSpLocks/>
          </p:cNvCxnSpPr>
          <p:nvPr/>
        </p:nvCxnSpPr>
        <p:spPr>
          <a:xfrm>
            <a:off x="5088467" y="2447398"/>
            <a:ext cx="5799666" cy="5074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B3E2D-F005-4D48-9336-17F67AAA2CA2}"/>
              </a:ext>
            </a:extLst>
          </p:cNvPr>
          <p:cNvCxnSpPr>
            <a:cxnSpLocks/>
          </p:cNvCxnSpPr>
          <p:nvPr/>
        </p:nvCxnSpPr>
        <p:spPr>
          <a:xfrm>
            <a:off x="5257800" y="4949825"/>
            <a:ext cx="1625599" cy="583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32EC-B9A4-487A-AF88-A9137D26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C9C4-C881-4FF8-A708-FE1F44287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842010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EMG data file (.mat)</a:t>
            </a:r>
          </a:p>
          <a:p>
            <a:pPr lvl="1"/>
            <a:r>
              <a:rPr lang="en-US" dirty="0"/>
              <a:t>‘description’ the date the data was saved</a:t>
            </a:r>
          </a:p>
          <a:p>
            <a:pPr lvl="1"/>
            <a:r>
              <a:rPr lang="en-US" dirty="0"/>
              <a:t>‘data’, struct with cell arrays of</a:t>
            </a:r>
          </a:p>
          <a:p>
            <a:pPr lvl="2"/>
            <a:r>
              <a:rPr lang="en-US" dirty="0"/>
              <a:t>‘TMS’ for each TMS pulse</a:t>
            </a:r>
          </a:p>
          <a:p>
            <a:pPr lvl="3"/>
            <a:r>
              <a:rPr lang="en-US" dirty="0"/>
              <a:t>‘clock’ (datetime object)</a:t>
            </a:r>
          </a:p>
          <a:p>
            <a:pPr lvl="3"/>
            <a:r>
              <a:rPr lang="en-US" dirty="0"/>
              <a:t>‘amplitude’ (% MSO)</a:t>
            </a:r>
          </a:p>
          <a:p>
            <a:pPr lvl="3"/>
            <a:r>
              <a:rPr lang="en-US" dirty="0"/>
              <a:t>‘</a:t>
            </a:r>
            <a:r>
              <a:rPr lang="en-US" dirty="0" err="1"/>
              <a:t>didt</a:t>
            </a:r>
            <a:r>
              <a:rPr lang="en-US" dirty="0"/>
              <a:t>’ (MA/s)</a:t>
            </a:r>
          </a:p>
          <a:p>
            <a:pPr lvl="3"/>
            <a:r>
              <a:rPr lang="en-US" dirty="0"/>
              <a:t>‘mode’ (0=standard, 1=power, 2=twin, 3=dual)</a:t>
            </a:r>
          </a:p>
          <a:p>
            <a:pPr lvl="3"/>
            <a:r>
              <a:rPr lang="en-US" dirty="0"/>
              <a:t>‘waveform’ (0=monophasic, 1=biphasic, 2=</a:t>
            </a:r>
            <a:r>
              <a:rPr lang="en-US" dirty="0" err="1"/>
              <a:t>halfsine</a:t>
            </a:r>
            <a:r>
              <a:rPr lang="en-US" dirty="0"/>
              <a:t>, 3=biphasic burst)</a:t>
            </a:r>
          </a:p>
          <a:p>
            <a:pPr lvl="2"/>
            <a:r>
              <a:rPr lang="en-US" dirty="0"/>
              <a:t>‘EMG’ for each acquired epoch</a:t>
            </a:r>
          </a:p>
          <a:p>
            <a:pPr lvl="3"/>
            <a:r>
              <a:rPr lang="en-US" dirty="0"/>
              <a:t>{‘clock’ </a:t>
            </a:r>
            <a:r>
              <a:rPr lang="en-US" dirty="0" smtClean="0"/>
              <a:t>‘raw data </a:t>
            </a:r>
            <a:r>
              <a:rPr lang="en-US" dirty="0"/>
              <a:t>[</a:t>
            </a:r>
            <a:r>
              <a:rPr lang="en-US" dirty="0" smtClean="0"/>
              <a:t>8×2751]’ ‘filtered data </a:t>
            </a:r>
            <a:r>
              <a:rPr lang="en-US" dirty="0"/>
              <a:t>[8 8×2751]’ ‘classification [8×2]’}</a:t>
            </a:r>
          </a:p>
          <a:p>
            <a:pPr lvl="4"/>
            <a:r>
              <a:rPr lang="en-US" dirty="0"/>
              <a:t>Data, rows of FILTERED EMG data from –0.2 to 0.2 s</a:t>
            </a:r>
          </a:p>
          <a:p>
            <a:pPr lvl="4"/>
            <a:r>
              <a:rPr lang="en-US" dirty="0"/>
              <a:t>Classification rows of MEP amplitude and MEP classification (1=MEP, 0=no MEP, –1=rejected trial)</a:t>
            </a:r>
          </a:p>
          <a:p>
            <a:pPr lvl="2"/>
            <a:r>
              <a:rPr lang="en-US" dirty="0"/>
              <a:t>‘IO’ for each started IO curve</a:t>
            </a:r>
          </a:p>
          <a:p>
            <a:pPr lvl="3"/>
            <a:r>
              <a:rPr lang="en-US" dirty="0"/>
              <a:t>{‘clock’ ‘pulse sequence [1×N</a:t>
            </a:r>
            <a:r>
              <a:rPr lang="en-US" dirty="0" smtClean="0"/>
              <a:t>]’ ‘TMS index at start’ ‘EMG index at start’}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782A-428D-43C1-BEDA-861738ED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0" y="284893"/>
            <a:ext cx="4100146" cy="361889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TMS </a:t>
            </a:r>
            <a:r>
              <a:rPr lang="en-US" sz="2000" dirty="0"/>
              <a:t>device logfile (.txt)</a:t>
            </a:r>
          </a:p>
          <a:p>
            <a:pPr lvl="1"/>
            <a:r>
              <a:rPr lang="en-US" sz="1800" dirty="0"/>
              <a:t>Plain text of all data outputted by the TMS device</a:t>
            </a:r>
          </a:p>
          <a:p>
            <a:pPr lvl="1"/>
            <a:r>
              <a:rPr lang="en-US" sz="1800" dirty="0"/>
              <a:t>Event types 1-3, described in the </a:t>
            </a:r>
            <a:r>
              <a:rPr lang="en-US" sz="1800" dirty="0" err="1"/>
              <a:t>MagPro</a:t>
            </a:r>
            <a:r>
              <a:rPr lang="en-US" sz="1800" dirty="0"/>
              <a:t> user manual, have been decoded, the rest are just saved</a:t>
            </a:r>
          </a:p>
          <a:p>
            <a:pPr lvl="1"/>
            <a:r>
              <a:rPr lang="en-US" sz="1800" dirty="0"/>
              <a:t>Mostly for FYI, and for records</a:t>
            </a:r>
          </a:p>
          <a:p>
            <a:pPr lvl="1"/>
            <a:r>
              <a:rPr lang="en-US" sz="1800" dirty="0"/>
              <a:t>Contains every amplitude adjustment made on the TMS device front panel etc.</a:t>
            </a:r>
          </a:p>
          <a:p>
            <a:pPr lvl="1"/>
            <a:r>
              <a:rPr lang="en-US" sz="1800" dirty="0"/>
              <a:t>Data key provided in the class help of ‘</a:t>
            </a:r>
            <a:r>
              <a:rPr lang="en-US" sz="1800" dirty="0" err="1"/>
              <a:t>MagProController</a:t>
            </a:r>
            <a:r>
              <a:rPr lang="en-US" sz="1800" dirty="0"/>
              <a:t>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7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29B5-AE66-4F26-B715-2891D5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4B19-6112-450C-8860-A3592B5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Neuronavigation</a:t>
            </a:r>
            <a:r>
              <a:rPr lang="en-US" dirty="0"/>
              <a:t> is not coupled to the on-line loop</a:t>
            </a:r>
          </a:p>
          <a:p>
            <a:pPr lvl="1"/>
            <a:r>
              <a:rPr lang="en-US" dirty="0"/>
              <a:t>Cannot do “</a:t>
            </a:r>
            <a:r>
              <a:rPr lang="en-US" dirty="0" err="1"/>
              <a:t>Nexstim</a:t>
            </a:r>
            <a:r>
              <a:rPr lang="en-US" dirty="0"/>
              <a:t>-like” features, like ‘trigger-only-if-coil-is-within-tolerance-of-the-correct-target’</a:t>
            </a:r>
          </a:p>
          <a:p>
            <a:r>
              <a:rPr lang="en-US" dirty="0"/>
              <a:t>Serial data from </a:t>
            </a:r>
            <a:r>
              <a:rPr lang="en-US" dirty="0" err="1"/>
              <a:t>MagPro</a:t>
            </a:r>
            <a:r>
              <a:rPr lang="en-US" dirty="0"/>
              <a:t> has undefined behavior</a:t>
            </a:r>
          </a:p>
          <a:p>
            <a:pPr lvl="1"/>
            <a:r>
              <a:rPr lang="en-US" dirty="0"/>
              <a:t>Dual/twin mode sends “randomly” one or two pulse messages</a:t>
            </a:r>
          </a:p>
          <a:p>
            <a:pPr lvl="2"/>
            <a:r>
              <a:rPr lang="en-US" dirty="0"/>
              <a:t>Case point: PP with 2.9 ms IPI sends RANDOMLY one or two messages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Extend BNC to PC, the triggers are deterministic</a:t>
            </a:r>
          </a:p>
          <a:p>
            <a:pPr lvl="3"/>
            <a:r>
              <a:rPr lang="en-US" dirty="0"/>
              <a:t>Via a parallel port (or via Arduino combining the two data streams into one…)</a:t>
            </a:r>
          </a:p>
          <a:p>
            <a:pPr lvl="2"/>
            <a:r>
              <a:rPr lang="en-US" dirty="0"/>
              <a:t>Make experiment specific assumptions of pulse parameters, and try to deconstruct what pulses have actually happened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877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TMS–EMG toolbox, user manual</vt:lpstr>
      <vt:lpstr>Overview</vt:lpstr>
      <vt:lpstr>Usage 1/5</vt:lpstr>
      <vt:lpstr>Usage 2/5</vt:lpstr>
      <vt:lpstr>Usage 3/5</vt:lpstr>
      <vt:lpstr>Usage 4/5</vt:lpstr>
      <vt:lpstr>Usage 5/5</vt:lpstr>
      <vt:lpstr>Output data formats</vt:lpstr>
      <vt:lpstr>Known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TMS–EMG toolbox, user manual</dc:title>
  <dc:creator>Lari Koponen</dc:creator>
  <cp:lastModifiedBy>Lari M. Koponen</cp:lastModifiedBy>
  <cp:revision>59</cp:revision>
  <dcterms:created xsi:type="dcterms:W3CDTF">2021-04-20T12:20:33Z</dcterms:created>
  <dcterms:modified xsi:type="dcterms:W3CDTF">2021-04-23T19:59:30Z</dcterms:modified>
</cp:coreProperties>
</file>