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1835-B080-4D1D-ACC6-4C5C3AFE32D9}" v="1" dt="2022-11-01T06:36:4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éon JUBIN" userId="a70c9751689f1d83" providerId="LiveId" clId="{079E1835-B080-4D1D-ACC6-4C5C3AFE32D9}"/>
    <pc:docChg chg="custSel modSld">
      <pc:chgData name="Léon JUBIN" userId="a70c9751689f1d83" providerId="LiveId" clId="{079E1835-B080-4D1D-ACC6-4C5C3AFE32D9}" dt="2022-11-01T07:00:28.424" v="201" actId="20577"/>
      <pc:docMkLst>
        <pc:docMk/>
      </pc:docMkLst>
      <pc:sldChg chg="addSp modSp">
        <pc:chgData name="Léon JUBIN" userId="a70c9751689f1d83" providerId="LiveId" clId="{079E1835-B080-4D1D-ACC6-4C5C3AFE32D9}" dt="2022-11-01T06:36:49.465" v="0"/>
        <pc:sldMkLst>
          <pc:docMk/>
          <pc:sldMk cId="2450389260" sldId="256"/>
        </pc:sldMkLst>
        <pc:cxnChg chg="add mod">
          <ac:chgData name="Léon JUBIN" userId="a70c9751689f1d83" providerId="LiveId" clId="{079E1835-B080-4D1D-ACC6-4C5C3AFE32D9}" dt="2022-11-01T06:36:49.465" v="0"/>
          <ac:cxnSpMkLst>
            <pc:docMk/>
            <pc:sldMk cId="2450389260" sldId="256"/>
            <ac:cxnSpMk id="5" creationId="{74B0A532-5B11-ED79-EECB-C1FF57A64C8F}"/>
          </ac:cxnSpMkLst>
        </pc:cxnChg>
      </pc:sldChg>
      <pc:sldChg chg="modSp mod">
        <pc:chgData name="Léon JUBIN" userId="a70c9751689f1d83" providerId="LiveId" clId="{079E1835-B080-4D1D-ACC6-4C5C3AFE32D9}" dt="2022-11-01T07:00:28.424" v="201" actId="20577"/>
        <pc:sldMkLst>
          <pc:docMk/>
          <pc:sldMk cId="3993593140" sldId="271"/>
        </pc:sldMkLst>
        <pc:spChg chg="mod">
          <ac:chgData name="Léon JUBIN" userId="a70c9751689f1d83" providerId="LiveId" clId="{079E1835-B080-4D1D-ACC6-4C5C3AFE32D9}" dt="2022-11-01T07:00:28.424" v="201" actId="20577"/>
          <ac:spMkLst>
            <pc:docMk/>
            <pc:sldMk cId="3993593140" sldId="271"/>
            <ac:spMk id="3" creationId="{CB88B5DB-9FCD-5C50-F9AB-A440343ABE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B68E0F-440D-DA7C-F4B5-97D06A0B17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DBE3B1-2CDD-2DBC-6688-314C4EE2F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B551-2D4B-4901-8C1E-D196BE5B17A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3C25A6-48EE-935B-30CE-66BCE6F4DA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01E3B4-004A-2FF3-1E41-BD2C76373B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B004-39D4-428B-A346-44C618DE1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24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C6216-1CB0-48A1-B191-8134A65A9E77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0F7B-761F-407E-852F-1B2215CE7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13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6B697-0F23-DD99-176B-13095299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2593B-7B6B-237F-FB25-E499C62C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EA113-DAD7-99AE-46DA-FCFBF59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1" y="6356350"/>
            <a:ext cx="66294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B414A-2ED5-3FBB-E515-E59375A8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E1EAD9-3B19-AEF0-1627-F72C1D00E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67" y="136525"/>
            <a:ext cx="1235709" cy="8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8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FBBFA-E336-794C-5283-52CBD9A6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E001D-01ED-66DA-1995-675E82607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8E790-347D-EB18-2E86-77AAA230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122DA-6527-193E-F65D-A97318EE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91047-6202-6E1E-324E-EAE2BC54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0DA000-5080-84C1-E5CE-EA8091F9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40701D-8828-929A-F59F-2C283282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DF9BD-A1EC-D15D-5625-0D686FC5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BF97F-6D86-B70C-4412-2C470E1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23AE2C-3368-74BE-D5EB-BF3D4079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2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99943-5E9F-CCD8-6926-4714DAC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DFDF5-41FE-445C-877C-EA350B75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805DB-3248-E7DD-70B4-5363EF4D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D53DE-6BED-4838-937B-93A83E6D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08D9C155-49C8-47EA-A502-61F5AF77B6A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78839-8330-C720-04AC-7F6E4CEDF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67" y="136525"/>
            <a:ext cx="1235709" cy="82692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E014865-EE3B-F154-A085-8275919F54F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8437"/>
            <a:ext cx="5257800" cy="0"/>
          </a:xfrm>
          <a:prstGeom prst="line">
            <a:avLst/>
          </a:prstGeom>
          <a:ln w="38100">
            <a:solidFill>
              <a:srgbClr val="EF3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0B862-7F65-D886-4AD4-F29F7194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88519B-6667-1278-0FA9-13EE2DB6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3BD46-FADD-762F-D142-EE9D3A03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498BB-08A6-725F-A0B2-B2E820E2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8D07F-F798-9003-EE5A-D83A6B15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49FB2-CB25-D44F-871A-3973BC1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2EC40-D0CA-78D3-E6C4-DBAD717CB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3C94A-0F82-7321-8894-AD8F3A280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24D155-18BF-B44B-81EA-7BC764B9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FEA16B-843F-48A7-45BD-72513CE8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9CB85-43A7-B77E-4452-54C8B715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3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D5707-5008-D703-4A37-2D7D925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2A968-2C60-261E-35AB-5712FC16B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E0F5D2-8CB3-8D15-975E-5E8EFCCC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C44D98-1FDA-8198-78C3-43FD6AB3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436838-25A7-5CFE-F4F3-21AFC7B86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E0C73C-E183-750F-4BEC-C198550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3C42B9-1FA6-EA57-9C1F-EF0380AC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EBD623-088F-F403-6375-9F0AC7A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C34DC-A8BB-8965-6663-077ED571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F98FB-4524-9905-C799-F33E9C86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AC7361-E2C5-9DD6-028B-DFE3853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5EBCB5-E3BC-B453-B7B4-5B397CDFCF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67" y="136525"/>
            <a:ext cx="1235709" cy="8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5C0890-7748-E4D8-60DE-957EEBCD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68EE66-6CE2-F400-FCCD-BE20E177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F60AA-5B0F-62CC-5318-10C2A13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1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26CC-F9A7-13AF-A24A-79B87053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13021-D9FE-EDC2-8E6C-E8C7B321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4B9991-F15B-DC23-322D-CE9C9104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96D9D-9584-D80B-4AB4-7FD85D63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325680-9B00-482E-5EC2-CB33561C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26938-284B-E497-F317-7081E13A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7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F7AAF-1DBB-EA69-24BD-D10AE0CC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F79DED-AF5B-D24A-3EC6-44BBC82F4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5AEB8-F00F-E8ED-CBED-7293FB41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1065BD-A681-147C-4E87-27446AF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08CEC-FC12-BD9F-37BC-5F8E7FB5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AA7D0-C189-409F-6421-7C328B5B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9838F2-4F0A-9004-B9B9-3B97AE80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B00E9-0052-0339-1EFF-41004FA9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62E3B-4981-4F44-6FE7-606DD734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Léon JUBIN-HUERNE - SYS802 : Commandes avancées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3BD0E-782C-D8AF-AB32-46DE3ECD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C155-49C8-47EA-A502-61F5AF77B6A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69EE59-F9F4-FC6D-734C-17626FB210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67" y="136525"/>
            <a:ext cx="1235709" cy="8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4768-A00A-D4B9-BB5D-8B6F14EB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7302"/>
            <a:ext cx="9144000" cy="3136816"/>
          </a:xfrm>
        </p:spPr>
        <p:txBody>
          <a:bodyPr>
            <a:normAutofit/>
          </a:bodyPr>
          <a:lstStyle/>
          <a:p>
            <a:r>
              <a:rPr lang="fr-FR" sz="6600" dirty="0"/>
              <a:t>Présentation:</a:t>
            </a:r>
            <a:br>
              <a:rPr lang="fr-FR" sz="6600" dirty="0"/>
            </a:br>
            <a:r>
              <a:rPr lang="fr-FR" sz="6600" dirty="0"/>
              <a:t>Contrôle de la trajectoire d’une voiture de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28B72-BE06-6A5B-F3DF-1A7DE71EE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7143"/>
            <a:ext cx="9144000" cy="101698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fr-FR" i="1" dirty="0"/>
              <a:t>Étudiant</a:t>
            </a:r>
            <a:r>
              <a:rPr lang="fr-FR" dirty="0"/>
              <a:t> : Léon JUBIN-HUERNE</a:t>
            </a:r>
            <a:br>
              <a:rPr lang="fr-FR" dirty="0"/>
            </a:br>
            <a:r>
              <a:rPr lang="fr-FR" i="1" dirty="0"/>
              <a:t>Cours</a:t>
            </a:r>
            <a:r>
              <a:rPr lang="fr-FR" dirty="0"/>
              <a:t> : SYS802 : Commandes avancées                                                                                                                                                                             </a:t>
            </a:r>
            <a:r>
              <a:rPr lang="fr-FR" i="1" dirty="0"/>
              <a:t>Professeur</a:t>
            </a:r>
            <a:r>
              <a:rPr lang="fr-FR" dirty="0"/>
              <a:t> </a:t>
            </a:r>
            <a:r>
              <a:rPr lang="fr-FR" dirty="0">
                <a:latin typeface="+mj-lt"/>
              </a:rPr>
              <a:t>: </a:t>
            </a:r>
            <a:r>
              <a:rPr lang="fr-FR" b="0" i="0" dirty="0">
                <a:solidFill>
                  <a:srgbClr val="1D2125"/>
                </a:solidFill>
                <a:effectLst/>
                <a:latin typeface="+mj-lt"/>
              </a:rPr>
              <a:t>David Bensoussan</a:t>
            </a:r>
            <a:endParaRPr lang="fr-FR" dirty="0">
              <a:latin typeface="+mj-lt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987AA3B-CAA5-0566-1815-2C7C7BEEFDE7}"/>
              </a:ext>
            </a:extLst>
          </p:cNvPr>
          <p:cNvSpPr txBox="1">
            <a:spLocks/>
          </p:cNvSpPr>
          <p:nvPr/>
        </p:nvSpPr>
        <p:spPr>
          <a:xfrm>
            <a:off x="4245935" y="5445376"/>
            <a:ext cx="9144000" cy="580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000" dirty="0">
                <a:latin typeface="+mj-lt"/>
              </a:rPr>
              <a:t>2 novembre 2022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4B0A532-5B11-ED79-EECB-C1FF57A64C8F}"/>
              </a:ext>
            </a:extLst>
          </p:cNvPr>
          <p:cNvCxnSpPr/>
          <p:nvPr/>
        </p:nvCxnSpPr>
        <p:spPr>
          <a:xfrm>
            <a:off x="3299637" y="4788195"/>
            <a:ext cx="5592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880B3-9177-5A63-7066-3FECAB66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3.1. Méthode géométrique : Pure Pursuite - Schéma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570EAAC-1B8A-6D34-73DA-1D42E255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75" y="1391389"/>
            <a:ext cx="8364850" cy="496496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C9E10F-EE0C-44CC-A069-A9DEA53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3C5042-07AD-B820-22C6-A82201F4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79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8BA40-BA4B-920D-8746-B26236D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dirty="0"/>
              <a:t>3.1. Méthode géométrique : Pure Pursuite - équations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BDCA31-E7A1-1436-A12D-B619E0542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63" y="3354089"/>
            <a:ext cx="1752845" cy="84784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A454D5-7D78-8EB7-D8A3-304EC08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B6AFF-C832-1A3F-5FAE-50536E54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9417B0-47F1-1F0B-9805-7B595471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6" y="1690688"/>
            <a:ext cx="8357190" cy="8599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C45B8F-490B-5364-B5A6-7AD0AC33BD29}"/>
              </a:ext>
            </a:extLst>
          </p:cNvPr>
          <p:cNvSpPr/>
          <p:nvPr/>
        </p:nvSpPr>
        <p:spPr>
          <a:xfrm>
            <a:off x="1041991" y="3147237"/>
            <a:ext cx="2286000" cy="12440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8BBF16-BB98-D720-F617-D517A0B786A7}"/>
              </a:ext>
            </a:extLst>
          </p:cNvPr>
          <p:cNvSpPr txBox="1"/>
          <p:nvPr/>
        </p:nvSpPr>
        <p:spPr>
          <a:xfrm>
            <a:off x="5209066" y="2554586"/>
            <a:ext cx="19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Pas linéaire !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745FFD3-1CD5-E7EB-27B0-A9C258424157}"/>
              </a:ext>
            </a:extLst>
          </p:cNvPr>
          <p:cNvCxnSpPr>
            <a:cxnSpLocks/>
          </p:cNvCxnSpPr>
          <p:nvPr/>
        </p:nvCxnSpPr>
        <p:spPr>
          <a:xfrm>
            <a:off x="7448550" y="2757464"/>
            <a:ext cx="0" cy="1444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9FFCB58C-4EA5-C637-FC38-2F1117CFA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08"/>
          <a:stretch/>
        </p:blipFill>
        <p:spPr>
          <a:xfrm>
            <a:off x="2955408" y="5099318"/>
            <a:ext cx="8986284" cy="5990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A63464-E068-EF84-5138-2F957A5410ED}"/>
              </a:ext>
            </a:extLst>
          </p:cNvPr>
          <p:cNvSpPr/>
          <p:nvPr/>
        </p:nvSpPr>
        <p:spPr>
          <a:xfrm>
            <a:off x="2827819" y="4964388"/>
            <a:ext cx="9241465" cy="8217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E2C38-E539-1DF4-D7F8-F219FE71D06F}"/>
              </a:ext>
            </a:extLst>
          </p:cNvPr>
          <p:cNvSpPr/>
          <p:nvPr/>
        </p:nvSpPr>
        <p:spPr>
          <a:xfrm>
            <a:off x="1041988" y="2757464"/>
            <a:ext cx="2286000" cy="42782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365A98F-3D76-9AAA-555C-E731737C0DCA}"/>
              </a:ext>
            </a:extLst>
          </p:cNvPr>
          <p:cNvSpPr txBox="1"/>
          <p:nvPr/>
        </p:nvSpPr>
        <p:spPr>
          <a:xfrm>
            <a:off x="1041988" y="272127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Contrôleur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E16C6-3A39-5D05-D507-5E85DE157F8A}"/>
              </a:ext>
            </a:extLst>
          </p:cNvPr>
          <p:cNvSpPr/>
          <p:nvPr/>
        </p:nvSpPr>
        <p:spPr>
          <a:xfrm>
            <a:off x="2827818" y="4533668"/>
            <a:ext cx="9241464" cy="42782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6F03EB-5B43-CA06-A175-39ABD2A268BA}"/>
              </a:ext>
            </a:extLst>
          </p:cNvPr>
          <p:cNvSpPr txBox="1"/>
          <p:nvPr/>
        </p:nvSpPr>
        <p:spPr>
          <a:xfrm>
            <a:off x="2827818" y="4497477"/>
            <a:ext cx="924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Différentiel – Calcule de l’erreur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F507FB-0002-5422-6DC7-EF9DFC04F23C}"/>
              </a:ext>
            </a:extLst>
          </p:cNvPr>
          <p:cNvSpPr txBox="1"/>
          <p:nvPr/>
        </p:nvSpPr>
        <p:spPr>
          <a:xfrm>
            <a:off x="7820026" y="3637553"/>
            <a:ext cx="314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 limité ordre 1</a:t>
            </a:r>
          </a:p>
          <a:p>
            <a:r>
              <a:rPr lang="fr-FR" dirty="0"/>
              <a:t>Passage en z</a:t>
            </a:r>
          </a:p>
        </p:txBody>
      </p:sp>
    </p:spTree>
    <p:extLst>
      <p:ext uri="{BB962C8B-B14F-4D97-AF65-F5344CB8AC3E}">
        <p14:creationId xmlns:p14="http://schemas.microsoft.com/office/powerpoint/2010/main" val="219997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8FE0-98CB-BAA7-4A43-63754BFF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Méthode boîte noire : PID - Schéma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0289513-65D4-A52C-B7FE-2096A691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4" y="1664107"/>
            <a:ext cx="10317952" cy="447619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E630C9-2132-0267-BEF7-E92BA579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7C4416-B610-CDBF-C180-051A45AB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85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AC32E-C82B-F1F3-0F3C-A24904B3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Méthode boîte noire : PID - équations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F0B5BE6-6DAD-FB2A-C7C8-72A9F28A9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2220"/>
            <a:ext cx="10515600" cy="53760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CD5F84-CE86-586F-B0D2-A2A75B5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E701C4-7F25-0C8A-97D1-9D0C04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F7517E-8DE5-0EFC-7C1A-F1985002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7000"/>
            <a:ext cx="8526065" cy="1076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DACB5E-66A1-A2BA-ADC4-7761DF6D3EDA}"/>
              </a:ext>
            </a:extLst>
          </p:cNvPr>
          <p:cNvSpPr/>
          <p:nvPr/>
        </p:nvSpPr>
        <p:spPr>
          <a:xfrm>
            <a:off x="754912" y="2046116"/>
            <a:ext cx="10598888" cy="12440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45F-6F2C-B8AB-2C09-393D8FDBBB2B}"/>
              </a:ext>
            </a:extLst>
          </p:cNvPr>
          <p:cNvSpPr/>
          <p:nvPr/>
        </p:nvSpPr>
        <p:spPr>
          <a:xfrm>
            <a:off x="754909" y="1656343"/>
            <a:ext cx="10598888" cy="42782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A29AC0-AF82-B5DB-006F-D76011E51659}"/>
              </a:ext>
            </a:extLst>
          </p:cNvPr>
          <p:cNvSpPr txBox="1"/>
          <p:nvPr/>
        </p:nvSpPr>
        <p:spPr>
          <a:xfrm>
            <a:off x="754909" y="1620152"/>
            <a:ext cx="1059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Contrôleur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1FF18-53A2-FDF7-22E9-B79A474CC8F1}"/>
              </a:ext>
            </a:extLst>
          </p:cNvPr>
          <p:cNvSpPr/>
          <p:nvPr/>
        </p:nvSpPr>
        <p:spPr>
          <a:xfrm>
            <a:off x="754910" y="4083159"/>
            <a:ext cx="10598887" cy="15812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1E231-C4F7-6159-1648-A94FD8DC3B38}"/>
              </a:ext>
            </a:extLst>
          </p:cNvPr>
          <p:cNvSpPr/>
          <p:nvPr/>
        </p:nvSpPr>
        <p:spPr>
          <a:xfrm>
            <a:off x="754909" y="3652439"/>
            <a:ext cx="10598886" cy="46478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791CEB-512B-F65B-3225-D58224590AB6}"/>
              </a:ext>
            </a:extLst>
          </p:cNvPr>
          <p:cNvSpPr txBox="1"/>
          <p:nvPr/>
        </p:nvSpPr>
        <p:spPr>
          <a:xfrm>
            <a:off x="754909" y="3616249"/>
            <a:ext cx="105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Différentiel – Calcule de l’erreur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35E4A0-E67B-2D60-51E4-E1554698A98A}"/>
              </a:ext>
            </a:extLst>
          </p:cNvPr>
          <p:cNvSpPr txBox="1"/>
          <p:nvPr/>
        </p:nvSpPr>
        <p:spPr>
          <a:xfrm>
            <a:off x="945410" y="4915718"/>
            <a:ext cx="982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Pas linéaire ! =&gt; A FAIRE : linéarisation (DL1) et passage en Z </a:t>
            </a:r>
          </a:p>
        </p:txBody>
      </p:sp>
    </p:spTree>
    <p:extLst>
      <p:ext uri="{BB962C8B-B14F-4D97-AF65-F5344CB8AC3E}">
        <p14:creationId xmlns:p14="http://schemas.microsoft.com/office/powerpoint/2010/main" val="8838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D5106-37C5-976E-F4F6-78AC5122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– bloc : régulation ou asservissement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D48F492-052D-93CE-D42F-F8CFA36C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8" y="1838805"/>
            <a:ext cx="5823413" cy="29234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D594C-DB86-07EE-60A7-31E4E2A5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F30A0B-AF74-7475-6AB2-26112940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17102C-8FD0-6ACB-0A1B-58ACB58BB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96" y="3845479"/>
            <a:ext cx="6695448" cy="14209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1AB4FBB-F6C3-E476-045D-6B3A957B46C1}"/>
              </a:ext>
            </a:extLst>
          </p:cNvPr>
          <p:cNvSpPr txBox="1"/>
          <p:nvPr/>
        </p:nvSpPr>
        <p:spPr>
          <a:xfrm>
            <a:off x="707046" y="1481121"/>
            <a:ext cx="55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Régulation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5A043E-2725-C734-5754-DBE37D61AB26}"/>
              </a:ext>
            </a:extLst>
          </p:cNvPr>
          <p:cNvSpPr txBox="1"/>
          <p:nvPr/>
        </p:nvSpPr>
        <p:spPr>
          <a:xfrm>
            <a:off x="4905596" y="3393391"/>
            <a:ext cx="55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Asservissement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E0FE7-D558-5902-3CE6-A4E9FCF6842D}"/>
              </a:ext>
            </a:extLst>
          </p:cNvPr>
          <p:cNvSpPr/>
          <p:nvPr/>
        </p:nvSpPr>
        <p:spPr>
          <a:xfrm>
            <a:off x="4774019" y="3393391"/>
            <a:ext cx="6953693" cy="24587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327F5-3521-1EEC-39F1-F484DA04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– bloc : Pure Pursuite / PID</a:t>
            </a:r>
          </a:p>
        </p:txBody>
      </p:sp>
      <p:pic>
        <p:nvPicPr>
          <p:cNvPr id="7" name="Espace réservé du contenu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2DBDFCA-96C4-4BF2-A252-BE27466A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07" y="4447797"/>
            <a:ext cx="8954386" cy="204507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2F48C4-3BC0-64F8-DB30-1815BD4B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69D96B-530D-13E9-0DD4-797CCD4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B84D8CB5-DE3B-FE1F-099F-7C2E75B2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6" y="2185014"/>
            <a:ext cx="10447347" cy="176845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74A98F-2468-CD2F-F442-87E7332EF33D}"/>
              </a:ext>
            </a:extLst>
          </p:cNvPr>
          <p:cNvSpPr txBox="1"/>
          <p:nvPr/>
        </p:nvSpPr>
        <p:spPr>
          <a:xfrm>
            <a:off x="872326" y="1574156"/>
            <a:ext cx="55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Pure Pursuite temporel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B90888-8E7B-BE55-58FA-7FF140DE7B77}"/>
              </a:ext>
            </a:extLst>
          </p:cNvPr>
          <p:cNvSpPr txBox="1"/>
          <p:nvPr/>
        </p:nvSpPr>
        <p:spPr>
          <a:xfrm>
            <a:off x="817391" y="4077642"/>
            <a:ext cx="55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PID temporel</a:t>
            </a:r>
          </a:p>
        </p:txBody>
      </p:sp>
    </p:spTree>
    <p:extLst>
      <p:ext uri="{BB962C8B-B14F-4D97-AF65-F5344CB8AC3E}">
        <p14:creationId xmlns:p14="http://schemas.microsoft.com/office/powerpoint/2010/main" val="373360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381CA-4E58-40F2-54C7-0E3EBADC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Matlab : Simulink Pure Pursuite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32F58-EC83-BEC6-2C5E-9E60FC12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48F7AC-C0B7-C04C-A1D6-FC0E4011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5984069-9C99-062F-5E2B-CA2D2AA88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" y="1831228"/>
            <a:ext cx="9221487" cy="3553321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C458AA-1F67-A322-5398-351CACAC23EE}"/>
              </a:ext>
            </a:extLst>
          </p:cNvPr>
          <p:cNvSpPr txBox="1"/>
          <p:nvPr/>
        </p:nvSpPr>
        <p:spPr>
          <a:xfrm>
            <a:off x="9611591" y="1831228"/>
            <a:ext cx="2424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Conditions initiales :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d = 3 m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v = 5 m/s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 = 2 m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Psi = 90°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(</a:t>
            </a:r>
            <a:r>
              <a:rPr lang="fr-FR" sz="2000" dirty="0" err="1"/>
              <a:t>x,y</a:t>
            </a:r>
            <a:r>
              <a:rPr lang="fr-FR" sz="2000" dirty="0"/>
              <a:t>) = (0,0)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5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FA059-D48A-9024-F10C-74A1A8E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Matlab : Résultats globaux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B3D5B4-1C34-0297-3A6A-EDD0AAB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F9BFB1F6-1900-A8C4-3F3B-B1FA6E6C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/>
          <a:stretch/>
        </p:blipFill>
        <p:spPr>
          <a:xfrm>
            <a:off x="641200" y="1334386"/>
            <a:ext cx="10909599" cy="5158489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CA8E31-6F5F-9221-11E9-DEADD0F2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84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627D8-7282-21E6-4AA1-EB60F8F1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Matlab : Résultats détaillés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E736F-FA78-767B-BDBF-1E569546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6C3FE6-61DE-F88D-9B74-6659576F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D2627390-4FBE-9E32-4A61-89B4534AE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91" y="1429000"/>
            <a:ext cx="5333333" cy="4000000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51F3D1-AE8A-8F4D-CE5A-E8EADD737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6" y="1429000"/>
            <a:ext cx="5333333" cy="400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6B97087-51D9-E559-FB01-D690B2715F1A}"/>
              </a:ext>
            </a:extLst>
          </p:cNvPr>
          <p:cNvSpPr txBox="1"/>
          <p:nvPr/>
        </p:nvSpPr>
        <p:spPr>
          <a:xfrm>
            <a:off x="838200" y="5429000"/>
            <a:ext cx="55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Référence (</a:t>
            </a:r>
            <a:r>
              <a:rPr lang="fr-FR" sz="2400" dirty="0" err="1">
                <a:solidFill>
                  <a:schemeClr val="accent1"/>
                </a:solidFill>
              </a:rPr>
              <a:t>xg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yg</a:t>
            </a:r>
            <a:r>
              <a:rPr lang="fr-FR" sz="2400" dirty="0">
                <a:solidFill>
                  <a:schemeClr val="accent1"/>
                </a:solidFill>
              </a:rPr>
              <a:t>) – Sortie (x, y)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38809B-0669-B8C4-4532-9C3467EE6C53}"/>
              </a:ext>
            </a:extLst>
          </p:cNvPr>
          <p:cNvSpPr txBox="1"/>
          <p:nvPr/>
        </p:nvSpPr>
        <p:spPr>
          <a:xfrm>
            <a:off x="6791363" y="5429000"/>
            <a:ext cx="467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Erreur latérale – delta (commande du système)</a:t>
            </a:r>
          </a:p>
        </p:txBody>
      </p:sp>
    </p:spTree>
    <p:extLst>
      <p:ext uri="{BB962C8B-B14F-4D97-AF65-F5344CB8AC3E}">
        <p14:creationId xmlns:p14="http://schemas.microsoft.com/office/powerpoint/2010/main" val="166139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C9692-420A-B0D1-0D25-5204E274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8B5DB-9FCD-5C50-F9AB-A440343A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 lnSpcReduction="10000"/>
          </a:bodyPr>
          <a:lstStyle/>
          <a:p>
            <a:r>
              <a:rPr lang="fr-FR" u="sng" dirty="0"/>
              <a:t>Résultat :</a:t>
            </a:r>
          </a:p>
          <a:p>
            <a:pPr lvl="1"/>
            <a:r>
              <a:rPr lang="fr-FR" dirty="0"/>
              <a:t>On peut voir que la commande linéarisé pour le système cinématique est précise pour le Pure Pursuite (le gap est dû au paramètre </a:t>
            </a:r>
            <a:r>
              <a:rPr lang="fr-FR" b="1" dirty="0"/>
              <a:t>d</a:t>
            </a:r>
            <a:r>
              <a:rPr lang="fr-FR" dirty="0"/>
              <a:t>) (ça marche à une arnaque près)</a:t>
            </a:r>
          </a:p>
          <a:p>
            <a:endParaRPr lang="fr-FR" dirty="0"/>
          </a:p>
          <a:p>
            <a:r>
              <a:rPr lang="fr-FR" u="sng" dirty="0"/>
              <a:t>Ce qu’il reste à faire : </a:t>
            </a:r>
          </a:p>
          <a:p>
            <a:pPr lvl="1"/>
            <a:r>
              <a:rPr lang="fr-FR" dirty="0"/>
              <a:t>Avec le modèle cinématique : </a:t>
            </a:r>
          </a:p>
          <a:p>
            <a:pPr lvl="2"/>
            <a:r>
              <a:rPr lang="fr-FR" dirty="0"/>
              <a:t>Comprendre l’arnaque du Pur Pursuite</a:t>
            </a:r>
          </a:p>
          <a:p>
            <a:pPr lvl="2"/>
            <a:r>
              <a:rPr lang="fr-FR" dirty="0" err="1"/>
              <a:t>Réference</a:t>
            </a:r>
            <a:r>
              <a:rPr lang="fr-FR" dirty="0"/>
              <a:t> pour le Pure Pursuite plus compliqué (angle droit) et plus représentatif ( boucle, circuit (circuit de Toronto / circuit </a:t>
            </a:r>
            <a:r>
              <a:rPr lang="fr-FR" dirty="0" err="1"/>
              <a:t>skidpad</a:t>
            </a:r>
            <a:r>
              <a:rPr lang="fr-FR" dirty="0"/>
              <a:t> / circuit endurance Michigan))</a:t>
            </a:r>
          </a:p>
          <a:p>
            <a:pPr lvl="2"/>
            <a:r>
              <a:rPr lang="fr-FR" dirty="0"/>
              <a:t>Faire la même chose pour le PID</a:t>
            </a:r>
          </a:p>
          <a:p>
            <a:pPr lvl="2"/>
            <a:r>
              <a:rPr lang="fr-FR" dirty="0"/>
              <a:t>Faire test du code avec les paramètres choisis avec les fonctions non linéaires</a:t>
            </a:r>
          </a:p>
          <a:p>
            <a:pPr lvl="1"/>
            <a:r>
              <a:rPr lang="fr-FR" dirty="0"/>
              <a:t> Développer la même méthode pour le modèle dynamique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39752A-F20A-E8E2-5B1C-25A447D6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4E767D-8D40-E275-5302-C376603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E1366-7C4F-A7AA-DA21-CFFA5CBD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248BE-7898-4CB6-340F-151F6FD6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Stratégie autonome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Problématique de contrôle de trajectoire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Méthode de contrôle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Méthode géométrique : Pure Pursuite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Méthode boite noir : PID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Schémas-bloc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Simulation Matlab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43F286-3F76-DC08-8F3B-8E587933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57B54-6584-BD3C-827E-A3C435BF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56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99DA3-098F-A2D3-0A32-A29D1A09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09" y="1122362"/>
            <a:ext cx="9579935" cy="2133599"/>
          </a:xfrm>
        </p:spPr>
        <p:txBody>
          <a:bodyPr>
            <a:noAutofit/>
          </a:bodyPr>
          <a:lstStyle/>
          <a:p>
            <a:r>
              <a:rPr lang="fr-FR" sz="8000" dirty="0"/>
              <a:t>Merci pour votre attention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7F5789-CD25-C916-F923-8AD96FEB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456"/>
            <a:ext cx="9144000" cy="1451344"/>
          </a:xfrm>
        </p:spPr>
        <p:txBody>
          <a:bodyPr>
            <a:normAutofit/>
          </a:bodyPr>
          <a:lstStyle/>
          <a:p>
            <a:r>
              <a:rPr lang="fr-FR" sz="3200" dirty="0"/>
              <a:t>Questions ?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9324C3C-D132-6A30-0D90-706A6CC8F60B}"/>
              </a:ext>
            </a:extLst>
          </p:cNvPr>
          <p:cNvSpPr txBox="1">
            <a:spLocks/>
          </p:cNvSpPr>
          <p:nvPr/>
        </p:nvSpPr>
        <p:spPr>
          <a:xfrm>
            <a:off x="1524000" y="5227143"/>
            <a:ext cx="9144000" cy="101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fr-FR" i="1" dirty="0"/>
              <a:t>Étudiant</a:t>
            </a:r>
            <a:r>
              <a:rPr lang="fr-FR" dirty="0"/>
              <a:t> : Léon JUBIN-HUERNE</a:t>
            </a:r>
            <a:br>
              <a:rPr lang="fr-FR" dirty="0"/>
            </a:br>
            <a:r>
              <a:rPr lang="fr-FR" i="1" dirty="0"/>
              <a:t>Cours</a:t>
            </a:r>
            <a:r>
              <a:rPr lang="fr-FR" dirty="0"/>
              <a:t> : SYS802 : Commandes avancées                                                                                                                                                                             </a:t>
            </a:r>
            <a:r>
              <a:rPr lang="fr-FR" i="1" dirty="0"/>
              <a:t>Professeur</a:t>
            </a:r>
            <a:r>
              <a:rPr lang="fr-FR" dirty="0"/>
              <a:t> </a:t>
            </a:r>
            <a:r>
              <a:rPr lang="fr-FR" dirty="0">
                <a:latin typeface="+mj-lt"/>
              </a:rPr>
              <a:t>: </a:t>
            </a:r>
            <a:r>
              <a:rPr lang="fr-FR" dirty="0">
                <a:solidFill>
                  <a:srgbClr val="1D2125"/>
                </a:solidFill>
                <a:latin typeface="+mj-lt"/>
              </a:rPr>
              <a:t>David Bensoussan</a:t>
            </a:r>
            <a:endParaRPr lang="fr-FR" dirty="0">
              <a:latin typeface="+mj-lt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25D687D-4880-85D2-4591-23FA3200683F}"/>
              </a:ext>
            </a:extLst>
          </p:cNvPr>
          <p:cNvSpPr txBox="1">
            <a:spLocks/>
          </p:cNvSpPr>
          <p:nvPr/>
        </p:nvSpPr>
        <p:spPr>
          <a:xfrm>
            <a:off x="4649972" y="5460704"/>
            <a:ext cx="9144000" cy="580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000" dirty="0">
                <a:latin typeface="+mj-lt"/>
              </a:rPr>
              <a:t>2 novembre 2022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3B290BA-E23E-15FB-988B-33EF7A2F8E39}"/>
              </a:ext>
            </a:extLst>
          </p:cNvPr>
          <p:cNvCxnSpPr/>
          <p:nvPr/>
        </p:nvCxnSpPr>
        <p:spPr>
          <a:xfrm>
            <a:off x="3444949" y="3551274"/>
            <a:ext cx="5592725" cy="0"/>
          </a:xfrm>
          <a:prstGeom prst="line">
            <a:avLst/>
          </a:prstGeom>
          <a:ln w="38100">
            <a:solidFill>
              <a:srgbClr val="EF3E4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7CA3E9-C28F-189D-CE94-53AF51AA4C6C}"/>
              </a:ext>
            </a:extLst>
          </p:cNvPr>
          <p:cNvCxnSpPr/>
          <p:nvPr/>
        </p:nvCxnSpPr>
        <p:spPr>
          <a:xfrm>
            <a:off x="3299637" y="4788195"/>
            <a:ext cx="5592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8DF3F-5FF9-7A19-2B5A-1B8ED226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1.1. Contexte : Formule ÉTS - voiture autonome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9AEF8-CB62-DB7F-F453-6CDF7270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C6012-039C-30C4-BA9E-C37A683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Image 8" descr="Une image contenant herbe, course automobile&#10;&#10;Description générée automatiquement">
            <a:extLst>
              <a:ext uri="{FF2B5EF4-FFF2-40B4-BE49-F238E27FC236}">
                <a16:creationId xmlns:a16="http://schemas.microsoft.com/office/drawing/2014/main" id="{313B4C6E-62AB-E274-0B90-2B5D0E86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" y="1743525"/>
            <a:ext cx="5057659" cy="3370950"/>
          </a:xfrm>
          <a:prstGeom prst="rect">
            <a:avLst/>
          </a:prstGeom>
        </p:spPr>
      </p:pic>
      <p:pic>
        <p:nvPicPr>
          <p:cNvPr id="11" name="Image 10" descr="Une image contenant route, extérieur, rue, course automobile&#10;&#10;Description générée automatiquement">
            <a:extLst>
              <a:ext uri="{FF2B5EF4-FFF2-40B4-BE49-F238E27FC236}">
                <a16:creationId xmlns:a16="http://schemas.microsoft.com/office/drawing/2014/main" id="{4DA26C5D-D0E2-4E51-7204-CA8B8FE52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60" y="1743525"/>
            <a:ext cx="6000071" cy="33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05FD0-9301-99C1-3EEC-3734CE7F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1.2. Stratégie autonome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7EBB38-51D7-B5EE-EBE9-CE435807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624361-3FF5-ECD4-FD6F-FBFB228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DE2470-238A-90B2-0666-41A38BD9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87" y="1552353"/>
            <a:ext cx="9619825" cy="48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4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8F910-2F4A-C69D-6946-942E98AD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1.3. Problématique : 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CFD3E-060C-F43B-0A89-73D921EF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cherche à trouver une commande pour faire le suivie d’une trajectoire dans le cadre d’une voiture de course autour d’un circuit.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5F16FE-D0C5-295E-922C-9A10F7CE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5684B-C7BC-46B2-3176-79645A6D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476C9E-4FA6-1C05-7107-78EBB9FC9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07" y="2371060"/>
            <a:ext cx="9184986" cy="41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6DD86-4FBD-4BC4-6808-FD1C350C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Présentation du modèle : bicycle model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4988986-1FD3-C8DD-774F-666ECF724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83" y="1690688"/>
            <a:ext cx="10189434" cy="442118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BD002B-A4CA-B6ED-6D32-A941C16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B1762-F553-EEC1-BEA0-1187899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6</a:t>
            </a:fld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ED4CC2E-E12A-F809-30AA-BBCD75DA71C2}"/>
              </a:ext>
            </a:extLst>
          </p:cNvPr>
          <p:cNvCxnSpPr>
            <a:cxnSpLocks/>
          </p:cNvCxnSpPr>
          <p:nvPr/>
        </p:nvCxnSpPr>
        <p:spPr>
          <a:xfrm>
            <a:off x="5234763" y="3168502"/>
            <a:ext cx="1506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50985-3905-7F64-C3AC-E2EA7857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Cinématique du bicycle model - Schéma 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353B88-2256-2897-0FA8-86FFBD5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1339702"/>
            <a:ext cx="8507298" cy="501664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2E69F9-67B4-D82E-B9FF-0394DE1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EBA317-7336-6C2F-ECE9-C7683CA1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9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0415D-507F-FFCF-6AB9-28BD2157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2. Cinématique du bicycle model - équations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D15DBB-404D-7BA1-8911-C1146EE3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25" y="1560637"/>
            <a:ext cx="9305260" cy="136512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D25282-CB57-240A-7F2C-0F65FD20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8B1708-05CB-4BB2-6F5C-F0C9E1B8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BA8F5-F122-FBED-76E6-1998D429967D}"/>
              </a:ext>
            </a:extLst>
          </p:cNvPr>
          <p:cNvSpPr txBox="1"/>
          <p:nvPr/>
        </p:nvSpPr>
        <p:spPr>
          <a:xfrm>
            <a:off x="10212571" y="2012367"/>
            <a:ext cx="19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Pas linéaire !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C9CA7B-2095-3C90-686D-AE9771B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7" y="4266377"/>
            <a:ext cx="4481848" cy="10309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D1DF2C7-5843-B644-8A7C-7A9943F2E34B}"/>
              </a:ext>
            </a:extLst>
          </p:cNvPr>
          <p:cNvSpPr txBox="1"/>
          <p:nvPr/>
        </p:nvSpPr>
        <p:spPr>
          <a:xfrm>
            <a:off x="696207" y="3984750"/>
            <a:ext cx="17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Petit angle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C6CCF9-F852-A9FF-9880-AB9C6FBB712E}"/>
              </a:ext>
            </a:extLst>
          </p:cNvPr>
          <p:cNvSpPr txBox="1"/>
          <p:nvPr/>
        </p:nvSpPr>
        <p:spPr>
          <a:xfrm>
            <a:off x="1477038" y="5463863"/>
            <a:ext cx="19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Pas linéaire !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9BA00E6-6C3C-9707-9CFE-1A2AB0CF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44" y="3943052"/>
            <a:ext cx="5377168" cy="16299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F68A5C2-11A6-7586-8F83-409FF29D0A10}"/>
              </a:ext>
            </a:extLst>
          </p:cNvPr>
          <p:cNvSpPr txBox="1"/>
          <p:nvPr/>
        </p:nvSpPr>
        <p:spPr>
          <a:xfrm>
            <a:off x="8466172" y="5893569"/>
            <a:ext cx="19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Linéaire !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F03CEE-EA81-A493-0861-D9D0D522ADC2}"/>
              </a:ext>
            </a:extLst>
          </p:cNvPr>
          <p:cNvSpPr txBox="1"/>
          <p:nvPr/>
        </p:nvSpPr>
        <p:spPr>
          <a:xfrm>
            <a:off x="6298925" y="3919146"/>
            <a:ext cx="314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 limité ordre 1</a:t>
            </a:r>
          </a:p>
          <a:p>
            <a:r>
              <a:rPr lang="fr-FR" dirty="0"/>
              <a:t>Passage en z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6AE4806-652F-8385-3C1F-4A3EE1D48625}"/>
              </a:ext>
            </a:extLst>
          </p:cNvPr>
          <p:cNvCxnSpPr>
            <a:cxnSpLocks/>
          </p:cNvCxnSpPr>
          <p:nvPr/>
        </p:nvCxnSpPr>
        <p:spPr>
          <a:xfrm>
            <a:off x="4348716" y="3207390"/>
            <a:ext cx="0" cy="913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E1BF669-3A3D-3E77-B86E-36B3C7E4E67A}"/>
              </a:ext>
            </a:extLst>
          </p:cNvPr>
          <p:cNvCxnSpPr>
            <a:cxnSpLocks/>
          </p:cNvCxnSpPr>
          <p:nvPr/>
        </p:nvCxnSpPr>
        <p:spPr>
          <a:xfrm>
            <a:off x="5355717" y="4565477"/>
            <a:ext cx="7402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37D9588-1945-9142-25D6-14FAB47CFDBD}"/>
              </a:ext>
            </a:extLst>
          </p:cNvPr>
          <p:cNvSpPr/>
          <p:nvPr/>
        </p:nvSpPr>
        <p:spPr>
          <a:xfrm>
            <a:off x="6298925" y="3429000"/>
            <a:ext cx="5641437" cy="29262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EA1E0C-ED99-939D-8329-8C11B28CFB63}"/>
              </a:ext>
            </a:extLst>
          </p:cNvPr>
          <p:cNvSpPr/>
          <p:nvPr/>
        </p:nvSpPr>
        <p:spPr>
          <a:xfrm>
            <a:off x="6279872" y="2988084"/>
            <a:ext cx="5681148" cy="427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25784F-483D-290B-1781-CF8786E0603C}"/>
              </a:ext>
            </a:extLst>
          </p:cNvPr>
          <p:cNvSpPr txBox="1"/>
          <p:nvPr/>
        </p:nvSpPr>
        <p:spPr>
          <a:xfrm>
            <a:off x="6475503" y="2951893"/>
            <a:ext cx="528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Modèle de la voiture</a:t>
            </a:r>
          </a:p>
        </p:txBody>
      </p:sp>
    </p:spTree>
    <p:extLst>
      <p:ext uri="{BB962C8B-B14F-4D97-AF65-F5344CB8AC3E}">
        <p14:creationId xmlns:p14="http://schemas.microsoft.com/office/powerpoint/2010/main" val="18808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8932B-5FEA-1F6D-63D0-CCB4FD7A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2. Dynamique du bicycle model - équations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6C7A-1352-D248-06D2-991BA2FE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A FAIRE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2EC7DA-BB55-0CB6-EE1A-19B236F9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Léon JUBIN-HUERNE - SYS802 : Commandes avancées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2E01D-A5D4-86F8-2227-433AF7C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C155-49C8-47EA-A502-61F5AF77B6A7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111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598</Words>
  <Application>Microsoft Office PowerPoint</Application>
  <PresentationFormat>Grand écran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Thème Office</vt:lpstr>
      <vt:lpstr>Présentation: Contrôle de la trajectoire d’une voiture de course</vt:lpstr>
      <vt:lpstr>Sommaire</vt:lpstr>
      <vt:lpstr>1.1. Contexte : Formule ÉTS - voiture autonome</vt:lpstr>
      <vt:lpstr>1.2. Stratégie autonome</vt:lpstr>
      <vt:lpstr>1.3. Problématique : Schéma global</vt:lpstr>
      <vt:lpstr>2. Présentation du modèle : bicycle model</vt:lpstr>
      <vt:lpstr>2. Cinématique du bicycle model - Schéma </vt:lpstr>
      <vt:lpstr>2. Cinématique du bicycle model - équations</vt:lpstr>
      <vt:lpstr>2. Dynamique du bicycle model - équations</vt:lpstr>
      <vt:lpstr>3.1. Méthode géométrique : Pure Pursuite - Schéma</vt:lpstr>
      <vt:lpstr>3.1. Méthode géométrique : Pure Pursuite - équations</vt:lpstr>
      <vt:lpstr>3.2 Méthode boîte noire : PID - Schéma</vt:lpstr>
      <vt:lpstr>3.2 Méthode boîte noire : PID - équations</vt:lpstr>
      <vt:lpstr>Schéma – bloc : régulation ou asservissement ?</vt:lpstr>
      <vt:lpstr>Schéma – bloc : Pure Pursuite / PID</vt:lpstr>
      <vt:lpstr>Simulation Matlab : Simulink Pure Pursuite</vt:lpstr>
      <vt:lpstr>Simulation Matlab : Résultats globaux</vt:lpstr>
      <vt:lpstr>Simulation Matlab : Résultats détaillés</vt:lpstr>
      <vt:lpstr>Conclusion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Présentation: Contrôle de la trajectoire d’une voiture de course</dc:title>
  <dc:creator>Léon JUBIN</dc:creator>
  <cp:lastModifiedBy>Léon JUBIN</cp:lastModifiedBy>
  <cp:revision>2</cp:revision>
  <dcterms:created xsi:type="dcterms:W3CDTF">2022-11-01T04:38:43Z</dcterms:created>
  <dcterms:modified xsi:type="dcterms:W3CDTF">2022-11-01T07:00:33Z</dcterms:modified>
</cp:coreProperties>
</file>