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9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2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70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6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6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3e9faa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3e9faa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de projet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45"/>
            <a:ext cx="53613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" dirty="0"/>
              <a:t>Goulot </a:t>
            </a:r>
            <a:r>
              <a:rPr lang="fr-FR" dirty="0"/>
              <a:t>Thomas,</a:t>
            </a:r>
            <a:r>
              <a:rPr lang="fr" dirty="0"/>
              <a:t> Kugler Romain, Jerome Maxime, Martin D’</a:t>
            </a:r>
            <a:r>
              <a:rPr lang="fr-FR" dirty="0"/>
              <a:t>E</a:t>
            </a:r>
            <a:r>
              <a:rPr lang="fr" dirty="0"/>
              <a:t>scrienne Yann, Tog</a:t>
            </a:r>
            <a:r>
              <a:rPr lang="fr-FR" dirty="0"/>
              <a:t>n</a:t>
            </a:r>
            <a:r>
              <a:rPr lang="fr" dirty="0"/>
              <a:t>etti Yohann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B7907-8F71-4BD9-935C-8BFD3505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conception, Organisation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B54FC-58B1-4940-9C67-56FA9530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662111"/>
            <a:ext cx="7505700" cy="27429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Serveur le plus optimal et mutable possible :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Envoie du minimum d’événement possible au serveur.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Fichier config pour changer rapidement les paramètres. </a:t>
            </a:r>
          </a:p>
          <a:p>
            <a:pPr lvl="1"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Stockage des données :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Fichier .csv pour les </a:t>
            </a:r>
            <a:r>
              <a:rPr lang="fr-FR" dirty="0" err="1"/>
              <a:t>ues</a:t>
            </a:r>
            <a:r>
              <a:rPr lang="fr-FR" dirty="0"/>
              <a:t> afin de changer les champs rapidement.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Dossiers séparés pour les sauvegardes, les parcours partagés…</a:t>
            </a:r>
          </a:p>
          <a:p>
            <a:pPr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5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570EA-BCBC-4C6F-9512-83748371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tests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FA08E-3A4A-425D-86C6-7F4A2695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Côté client: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Tests indépendants du serveur: le serveur n’est </a:t>
            </a:r>
            <a:r>
              <a:rPr lang="fr-FR" b="1" dirty="0"/>
              <a:t>jamais</a:t>
            </a:r>
            <a:r>
              <a:rPr lang="fr-FR" dirty="0"/>
              <a:t> sollicité.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Utilisation de </a:t>
            </a:r>
            <a:r>
              <a:rPr lang="fr-FR" dirty="0" err="1"/>
              <a:t>Mockito</a:t>
            </a:r>
            <a:r>
              <a:rPr lang="fr-FR" dirty="0"/>
              <a:t> pour simuler le fonctionnement de l’application: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On simule des retours de fonctions. ( </a:t>
            </a:r>
            <a:r>
              <a:rPr lang="fr-FR" i="1" dirty="0" err="1"/>
              <a:t>mock.then</a:t>
            </a:r>
            <a:r>
              <a:rPr lang="fr-FR" i="1" dirty="0"/>
              <a:t> return)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On simule des interactions avec l’IHM ( </a:t>
            </a:r>
            <a:r>
              <a:rPr lang="fr-FR" i="1" dirty="0" err="1"/>
              <a:t>perform</a:t>
            </a:r>
            <a:r>
              <a:rPr lang="fr-FR" i="1" dirty="0"/>
              <a:t>() 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59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7459-925F-4227-B95F-C5A13C38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des </a:t>
            </a:r>
            <a:r>
              <a:rPr lang="fr-FR" dirty="0" err="1"/>
              <a:t>IHMs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F7C593-DD96-422F-A5E8-3EDAA70C2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2"/>
          <a:stretch/>
        </p:blipFill>
        <p:spPr>
          <a:xfrm>
            <a:off x="451205" y="2083979"/>
            <a:ext cx="4790651" cy="26711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1C28D3-8609-4195-87BE-C1CE148C6296}"/>
              </a:ext>
            </a:extLst>
          </p:cNvPr>
          <p:cNvSpPr txBox="1"/>
          <p:nvPr/>
        </p:nvSpPr>
        <p:spPr>
          <a:xfrm>
            <a:off x="4910301" y="2648009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VS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3FE2E5-DC11-4AAA-805B-6F17959B4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6218100" y="1559376"/>
            <a:ext cx="1697314" cy="31106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7AE03F2-FE62-47B3-85F0-ED6997A6BEE4}"/>
              </a:ext>
            </a:extLst>
          </p:cNvPr>
          <p:cNvSpPr txBox="1"/>
          <p:nvPr/>
        </p:nvSpPr>
        <p:spPr>
          <a:xfrm>
            <a:off x="712381" y="1623174"/>
            <a:ext cx="445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Evolution de l’IHM conforme à notre maquette …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DFDB207-ACC0-4412-9ED4-35393AD387AB}"/>
              </a:ext>
            </a:extLst>
          </p:cNvPr>
          <p:cNvSpPr/>
          <p:nvPr/>
        </p:nvSpPr>
        <p:spPr>
          <a:xfrm>
            <a:off x="4890976" y="3232784"/>
            <a:ext cx="1105786" cy="32400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5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7459-925F-4227-B95F-C5A13C38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des </a:t>
            </a:r>
            <a:r>
              <a:rPr lang="fr-FR" dirty="0" err="1"/>
              <a:t>IHMs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F7C593-DD96-422F-A5E8-3EDAA70C2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1205" y="2099387"/>
            <a:ext cx="4790651" cy="26403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1C28D3-8609-4195-87BE-C1CE148C6296}"/>
              </a:ext>
            </a:extLst>
          </p:cNvPr>
          <p:cNvSpPr txBox="1"/>
          <p:nvPr/>
        </p:nvSpPr>
        <p:spPr>
          <a:xfrm>
            <a:off x="4910301" y="2648009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VS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3FE2E5-DC11-4AAA-805B-6F17959B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48910" y="1559376"/>
            <a:ext cx="1435694" cy="31106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7AE03F2-FE62-47B3-85F0-ED6997A6BEE4}"/>
              </a:ext>
            </a:extLst>
          </p:cNvPr>
          <p:cNvSpPr txBox="1"/>
          <p:nvPr/>
        </p:nvSpPr>
        <p:spPr>
          <a:xfrm>
            <a:off x="712381" y="1623174"/>
            <a:ext cx="445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 avec certaines évolutions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DFDB207-ACC0-4412-9ED4-35393AD387AB}"/>
              </a:ext>
            </a:extLst>
          </p:cNvPr>
          <p:cNvSpPr/>
          <p:nvPr/>
        </p:nvSpPr>
        <p:spPr>
          <a:xfrm>
            <a:off x="4890976" y="3232784"/>
            <a:ext cx="1105786" cy="32400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0742DD5-E250-4E76-AF48-03D719141EB3}"/>
              </a:ext>
            </a:extLst>
          </p:cNvPr>
          <p:cNvSpPr/>
          <p:nvPr/>
        </p:nvSpPr>
        <p:spPr>
          <a:xfrm>
            <a:off x="7081281" y="2535242"/>
            <a:ext cx="650157" cy="21859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9807D37-17B0-4845-BD5D-A16EBC4AB006}"/>
              </a:ext>
            </a:extLst>
          </p:cNvPr>
          <p:cNvSpPr/>
          <p:nvPr/>
        </p:nvSpPr>
        <p:spPr>
          <a:xfrm>
            <a:off x="2397640" y="3296121"/>
            <a:ext cx="728333" cy="27129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6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14071-DC20-4474-9B2E-D8773DC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Points forts et points faibles de l’implémentation.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D719C0-D479-43D7-8ED8-45B5DB951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Point forts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Stabilité, prévention de bugs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Tests java complets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Modularité et dissociation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Compréhensibilité et lisibilité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19416-0A4E-48F3-9F8C-B6AF1D80DE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Point faible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Ergonomie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Beaucoup de refactoring lié à un manque d’anticipation des itérations.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Test graphiques pouvant être plus poussés</a:t>
            </a:r>
          </a:p>
        </p:txBody>
      </p:sp>
    </p:spTree>
    <p:extLst>
      <p:ext uri="{BB962C8B-B14F-4D97-AF65-F5344CB8AC3E}">
        <p14:creationId xmlns:p14="http://schemas.microsoft.com/office/powerpoint/2010/main" val="39710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1356F-08EE-4CE0-AF51-868E0A37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B41318-BD51-4510-86B5-BF62E7E1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712118"/>
            <a:ext cx="7505700" cy="24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Mauvaise prévision sur les itérations.</a:t>
            </a:r>
          </a:p>
          <a:p>
            <a:pPr>
              <a:lnSpc>
                <a:spcPct val="200000"/>
              </a:lnSpc>
            </a:pPr>
            <a:r>
              <a:rPr lang="fr-FR" dirty="0"/>
              <a:t>Retard rattrapé sur les tests.</a:t>
            </a:r>
          </a:p>
          <a:p>
            <a:pPr>
              <a:lnSpc>
                <a:spcPct val="200000"/>
              </a:lnSpc>
            </a:pPr>
            <a:r>
              <a:rPr lang="fr-FR" dirty="0"/>
              <a:t>Certaines évolutions demandées ont été anticipées.</a:t>
            </a:r>
          </a:p>
          <a:p>
            <a:pPr>
              <a:lnSpc>
                <a:spcPct val="200000"/>
              </a:lnSpc>
            </a:pPr>
            <a:r>
              <a:rPr lang="fr-FR" dirty="0"/>
              <a:t>Participation relativement équivalente.</a:t>
            </a:r>
          </a:p>
          <a:p>
            <a:pPr>
              <a:lnSpc>
                <a:spcPct val="200000"/>
              </a:lnSpc>
            </a:pPr>
            <a:r>
              <a:rPr lang="fr-FR" dirty="0"/>
              <a:t>Spécialisation dans les implémentations.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0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FA074-7935-4B78-9011-D0EE6FD3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D3D229-1F4F-4799-AE9F-B2CDA63DC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fr-FR" sz="2800" dirty="0"/>
              <a:t>En direct…</a:t>
            </a:r>
          </a:p>
        </p:txBody>
      </p:sp>
    </p:spTree>
    <p:extLst>
      <p:ext uri="{BB962C8B-B14F-4D97-AF65-F5344CB8AC3E}">
        <p14:creationId xmlns:p14="http://schemas.microsoft.com/office/powerpoint/2010/main" val="20532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Application android fonctionnelle: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b="1" dirty="0"/>
              <a:t>Page de connexion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55" y="525650"/>
            <a:ext cx="1888708" cy="409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Application android fonctionnelle: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Page de connexion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b="1" dirty="0"/>
              <a:t>Menu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8655" y="525650"/>
            <a:ext cx="1888707" cy="409220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C7DC80-312B-4189-BF07-BBDFE45552D2}"/>
              </a:ext>
            </a:extLst>
          </p:cNvPr>
          <p:cNvCxnSpPr>
            <a:cxnSpLocks/>
          </p:cNvCxnSpPr>
          <p:nvPr/>
        </p:nvCxnSpPr>
        <p:spPr>
          <a:xfrm flipH="1">
            <a:off x="7697972" y="1322900"/>
            <a:ext cx="517183" cy="3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766B7B9-965C-4B76-8DC4-B121B2563D49}"/>
              </a:ext>
            </a:extLst>
          </p:cNvPr>
          <p:cNvCxnSpPr>
            <a:cxnSpLocks/>
          </p:cNvCxnSpPr>
          <p:nvPr/>
        </p:nvCxnSpPr>
        <p:spPr>
          <a:xfrm>
            <a:off x="5787301" y="1844971"/>
            <a:ext cx="1308509" cy="10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C4E526E-CC70-40BF-B399-53881985B2B1}"/>
              </a:ext>
            </a:extLst>
          </p:cNvPr>
          <p:cNvCxnSpPr>
            <a:cxnSpLocks/>
          </p:cNvCxnSpPr>
          <p:nvPr/>
        </p:nvCxnSpPr>
        <p:spPr>
          <a:xfrm>
            <a:off x="5787301" y="1611201"/>
            <a:ext cx="1506283" cy="26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E214F11-9E8E-47BF-B14E-C98F8E681B5A}"/>
              </a:ext>
            </a:extLst>
          </p:cNvPr>
          <p:cNvCxnSpPr>
            <a:cxnSpLocks/>
          </p:cNvCxnSpPr>
          <p:nvPr/>
        </p:nvCxnSpPr>
        <p:spPr>
          <a:xfrm flipH="1">
            <a:off x="7523862" y="1637414"/>
            <a:ext cx="691293" cy="25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0D238B-2C2B-4765-B2FA-669BD05D2613}"/>
              </a:ext>
            </a:extLst>
          </p:cNvPr>
          <p:cNvCxnSpPr>
            <a:cxnSpLocks/>
          </p:cNvCxnSpPr>
          <p:nvPr/>
        </p:nvCxnSpPr>
        <p:spPr>
          <a:xfrm flipH="1">
            <a:off x="7701073" y="1924493"/>
            <a:ext cx="514082" cy="4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115470E-7C70-40C7-98BA-723EA749C250}"/>
              </a:ext>
            </a:extLst>
          </p:cNvPr>
          <p:cNvCxnSpPr/>
          <p:nvPr/>
        </p:nvCxnSpPr>
        <p:spPr>
          <a:xfrm flipH="1">
            <a:off x="7697972" y="3572540"/>
            <a:ext cx="517183" cy="30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2480CC4-BE63-477D-AF2D-F94D4266215D}"/>
              </a:ext>
            </a:extLst>
          </p:cNvPr>
          <p:cNvSpPr txBox="1"/>
          <p:nvPr/>
        </p:nvSpPr>
        <p:spPr>
          <a:xfrm>
            <a:off x="8215155" y="1127051"/>
            <a:ext cx="69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Ajout par code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065AFE-5738-4BE5-9D75-3A6ED48916A6}"/>
              </a:ext>
            </a:extLst>
          </p:cNvPr>
          <p:cNvSpPr txBox="1"/>
          <p:nvPr/>
        </p:nvSpPr>
        <p:spPr>
          <a:xfrm>
            <a:off x="8220557" y="1514470"/>
            <a:ext cx="742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Visualiser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0FF780-F0E6-4E74-B996-BE31B2270427}"/>
              </a:ext>
            </a:extLst>
          </p:cNvPr>
          <p:cNvSpPr txBox="1"/>
          <p:nvPr/>
        </p:nvSpPr>
        <p:spPr>
          <a:xfrm>
            <a:off x="8230747" y="1800628"/>
            <a:ext cx="691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Modifier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7149BC8-C414-4573-87FE-BD4BB3A7D11F}"/>
              </a:ext>
            </a:extLst>
          </p:cNvPr>
          <p:cNvSpPr txBox="1"/>
          <p:nvPr/>
        </p:nvSpPr>
        <p:spPr>
          <a:xfrm>
            <a:off x="4933508" y="1486004"/>
            <a:ext cx="859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Renommer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38CDEC6-4509-4EC3-918A-C75C1B11179F}"/>
              </a:ext>
            </a:extLst>
          </p:cNvPr>
          <p:cNvSpPr txBox="1"/>
          <p:nvPr/>
        </p:nvSpPr>
        <p:spPr>
          <a:xfrm>
            <a:off x="4933508" y="1744076"/>
            <a:ext cx="859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Supprimer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55878A-8C1A-4205-9706-97AF3F990AE3}"/>
              </a:ext>
            </a:extLst>
          </p:cNvPr>
          <p:cNvSpPr txBox="1"/>
          <p:nvPr/>
        </p:nvSpPr>
        <p:spPr>
          <a:xfrm>
            <a:off x="8162131" y="3342506"/>
            <a:ext cx="85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Créer un parcours</a:t>
            </a:r>
          </a:p>
        </p:txBody>
      </p:sp>
    </p:spTree>
    <p:extLst>
      <p:ext uri="{BB962C8B-B14F-4D97-AF65-F5344CB8AC3E}">
        <p14:creationId xmlns:p14="http://schemas.microsoft.com/office/powerpoint/2010/main" val="71124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Application android fonctionnelle: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Page de connexion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Menu Principal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b="1" dirty="0"/>
              <a:t>Créer un nouveau parcours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8655" y="525651"/>
            <a:ext cx="1888707" cy="40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Application android fonctionnelle: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Page de connexion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Menu Principal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Créer un nouveau parcours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b="1" dirty="0"/>
              <a:t>Construire un parcours (4 semestres)</a:t>
            </a:r>
            <a:endParaRPr lang="fr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8655" y="525651"/>
            <a:ext cx="1888706" cy="4092198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5E58855-3870-4392-9A68-1ECD96DAB15D}"/>
              </a:ext>
            </a:extLst>
          </p:cNvPr>
          <p:cNvCxnSpPr>
            <a:cxnSpLocks/>
          </p:cNvCxnSpPr>
          <p:nvPr/>
        </p:nvCxnSpPr>
        <p:spPr>
          <a:xfrm flipH="1" flipV="1">
            <a:off x="7666487" y="1042561"/>
            <a:ext cx="360482" cy="3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64EA9A2-0B4B-43C6-A9E7-71CD2D560001}"/>
              </a:ext>
            </a:extLst>
          </p:cNvPr>
          <p:cNvCxnSpPr>
            <a:cxnSpLocks/>
          </p:cNvCxnSpPr>
          <p:nvPr/>
        </p:nvCxnSpPr>
        <p:spPr>
          <a:xfrm>
            <a:off x="5431465" y="1890430"/>
            <a:ext cx="601934" cy="9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9CE1733-39CE-48FF-B2E4-43AA3940209C}"/>
              </a:ext>
            </a:extLst>
          </p:cNvPr>
          <p:cNvCxnSpPr>
            <a:cxnSpLocks/>
          </p:cNvCxnSpPr>
          <p:nvPr/>
        </p:nvCxnSpPr>
        <p:spPr>
          <a:xfrm flipV="1">
            <a:off x="5386182" y="1480157"/>
            <a:ext cx="636935" cy="32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59AA678-1AFB-4413-99B6-6705F27C394E}"/>
              </a:ext>
            </a:extLst>
          </p:cNvPr>
          <p:cNvCxnSpPr>
            <a:cxnSpLocks/>
          </p:cNvCxnSpPr>
          <p:nvPr/>
        </p:nvCxnSpPr>
        <p:spPr>
          <a:xfrm flipH="1" flipV="1">
            <a:off x="7829789" y="1551698"/>
            <a:ext cx="153789" cy="11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C8A7D3-BB0E-44BA-A419-2DB84F81A3DA}"/>
              </a:ext>
            </a:extLst>
          </p:cNvPr>
          <p:cNvCxnSpPr>
            <a:cxnSpLocks/>
          </p:cNvCxnSpPr>
          <p:nvPr/>
        </p:nvCxnSpPr>
        <p:spPr>
          <a:xfrm flipH="1">
            <a:off x="7846729" y="2129589"/>
            <a:ext cx="109834" cy="11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910EA1-2015-4687-9884-A6EBE4F76D1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724987" y="3696449"/>
            <a:ext cx="437144" cy="35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44A333D-F131-4C27-884C-AEB550B542B5}"/>
              </a:ext>
            </a:extLst>
          </p:cNvPr>
          <p:cNvSpPr txBox="1"/>
          <p:nvPr/>
        </p:nvSpPr>
        <p:spPr>
          <a:xfrm>
            <a:off x="7932796" y="884195"/>
            <a:ext cx="87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Filtre de recherche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A429BF-7C17-4DB4-BA8D-33F711FB8AB5}"/>
              </a:ext>
            </a:extLst>
          </p:cNvPr>
          <p:cNvSpPr txBox="1"/>
          <p:nvPr/>
        </p:nvSpPr>
        <p:spPr>
          <a:xfrm>
            <a:off x="7912946" y="1647494"/>
            <a:ext cx="1169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Informations supplémentaires sur l’UE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94E0B29-EC44-4EFF-9A8C-579E4A4390AE}"/>
              </a:ext>
            </a:extLst>
          </p:cNvPr>
          <p:cNvSpPr txBox="1"/>
          <p:nvPr/>
        </p:nvSpPr>
        <p:spPr>
          <a:xfrm>
            <a:off x="4374811" y="1712494"/>
            <a:ext cx="1497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Code couleur:</a:t>
            </a:r>
          </a:p>
          <a:p>
            <a:r>
              <a:rPr lang="fr-FR" sz="1000" dirty="0">
                <a:solidFill>
                  <a:schemeClr val="accent1"/>
                </a:solidFill>
              </a:rPr>
              <a:t>Disponibilité de l’UE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A7091C-B9AD-412D-9304-E1210D251CEF}"/>
              </a:ext>
            </a:extLst>
          </p:cNvPr>
          <p:cNvSpPr txBox="1"/>
          <p:nvPr/>
        </p:nvSpPr>
        <p:spPr>
          <a:xfrm>
            <a:off x="8162131" y="3342506"/>
            <a:ext cx="85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Information sur la validité du parcours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FFBFF26-77A9-40A9-BFC1-111357B5E89C}"/>
              </a:ext>
            </a:extLst>
          </p:cNvPr>
          <p:cNvCxnSpPr>
            <a:cxnSpLocks/>
          </p:cNvCxnSpPr>
          <p:nvPr/>
        </p:nvCxnSpPr>
        <p:spPr>
          <a:xfrm>
            <a:off x="5414302" y="2097949"/>
            <a:ext cx="619097" cy="162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568D8D9-10A0-4A46-8F4D-B961B6504FC7}"/>
              </a:ext>
            </a:extLst>
          </p:cNvPr>
          <p:cNvSpPr txBox="1"/>
          <p:nvPr/>
        </p:nvSpPr>
        <p:spPr>
          <a:xfrm>
            <a:off x="4431914" y="3928122"/>
            <a:ext cx="1497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Navigation à travers les semestres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CBA96-1B35-428C-B85C-08079A5A2A5C}"/>
              </a:ext>
            </a:extLst>
          </p:cNvPr>
          <p:cNvSpPr txBox="1"/>
          <p:nvPr/>
        </p:nvSpPr>
        <p:spPr>
          <a:xfrm>
            <a:off x="4646428" y="446567"/>
            <a:ext cx="151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Semestre courant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52D110C-886A-4CB7-8840-0A7E925CDC38}"/>
              </a:ext>
            </a:extLst>
          </p:cNvPr>
          <p:cNvCxnSpPr>
            <a:cxnSpLocks/>
          </p:cNvCxnSpPr>
          <p:nvPr/>
        </p:nvCxnSpPr>
        <p:spPr>
          <a:xfrm>
            <a:off x="5783885" y="580928"/>
            <a:ext cx="264269" cy="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8673A76-A135-4BC0-984C-95E71389BB2E}"/>
              </a:ext>
            </a:extLst>
          </p:cNvPr>
          <p:cNvCxnSpPr>
            <a:cxnSpLocks/>
          </p:cNvCxnSpPr>
          <p:nvPr/>
        </p:nvCxnSpPr>
        <p:spPr>
          <a:xfrm>
            <a:off x="5718981" y="4069042"/>
            <a:ext cx="443896" cy="25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C0312EB-FA00-4A12-B714-7697C90378A8}"/>
              </a:ext>
            </a:extLst>
          </p:cNvPr>
          <p:cNvCxnSpPr>
            <a:cxnSpLocks/>
          </p:cNvCxnSpPr>
          <p:nvPr/>
        </p:nvCxnSpPr>
        <p:spPr>
          <a:xfrm>
            <a:off x="5733262" y="4020723"/>
            <a:ext cx="1295248" cy="17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5"/>
            <a:ext cx="4350309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Application android fonctionnelle: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Page de connexion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Menu Principal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Créer un nouveau parcours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dirty="0"/>
              <a:t>Construire un parcours (4 semestres)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b="1" dirty="0"/>
              <a:t>Aperçu du parcours (Accessible depuis le menu principal et à la fin de la création de parcours)</a:t>
            </a:r>
            <a:endParaRPr lang="fr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8655" y="525652"/>
            <a:ext cx="1888706" cy="4092196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910EA1-2015-4687-9884-A6EBE4F76D1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53423" y="3542561"/>
            <a:ext cx="708708" cy="65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A7091C-B9AD-412D-9304-E1210D251CEF}"/>
              </a:ext>
            </a:extLst>
          </p:cNvPr>
          <p:cNvSpPr txBox="1"/>
          <p:nvPr/>
        </p:nvSpPr>
        <p:spPr>
          <a:xfrm>
            <a:off x="8162131" y="3342506"/>
            <a:ext cx="85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Partage du parcours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68D8D9-10A0-4A46-8F4D-B961B6504FC7}"/>
              </a:ext>
            </a:extLst>
          </p:cNvPr>
          <p:cNvSpPr txBox="1"/>
          <p:nvPr/>
        </p:nvSpPr>
        <p:spPr>
          <a:xfrm>
            <a:off x="4410648" y="3821802"/>
            <a:ext cx="1497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Sauvegarder le parcours (disponible que si le parcours vient d’être créé)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C0312EB-FA00-4A12-B714-7697C90378A8}"/>
              </a:ext>
            </a:extLst>
          </p:cNvPr>
          <p:cNvCxnSpPr>
            <a:cxnSpLocks/>
          </p:cNvCxnSpPr>
          <p:nvPr/>
        </p:nvCxnSpPr>
        <p:spPr>
          <a:xfrm>
            <a:off x="5733262" y="4020723"/>
            <a:ext cx="763231" cy="17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5"/>
            <a:ext cx="4350309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Application android fonctionnelle: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Page de connexion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Menu Principal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Créer un nouveau parcours</a:t>
            </a:r>
          </a:p>
          <a:p>
            <a:pPr lvl="1">
              <a:spcBef>
                <a:spcPts val="0"/>
              </a:spcBef>
            </a:pPr>
            <a:r>
              <a:rPr lang="fr-FR" dirty="0"/>
              <a:t>Construire un parcours (4 semestres)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dirty="0"/>
              <a:t>Aperçu du parcours (Accessible depuis le menu principal et à la fin de la création de parcours)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b="1" dirty="0"/>
              <a:t>Partage de parcours</a:t>
            </a:r>
            <a:endParaRPr lang="fr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8655" y="525652"/>
            <a:ext cx="1888705" cy="409219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C8A7D3-BB0E-44BA-A419-2DB84F81A3D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251406" y="2129589"/>
            <a:ext cx="786810" cy="36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910EA1-2015-4687-9884-A6EBE4F76D1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347098" y="3297981"/>
            <a:ext cx="541423" cy="38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A7091C-B9AD-412D-9304-E1210D251CEF}"/>
              </a:ext>
            </a:extLst>
          </p:cNvPr>
          <p:cNvSpPr txBox="1"/>
          <p:nvPr/>
        </p:nvSpPr>
        <p:spPr>
          <a:xfrm>
            <a:off x="7888521" y="3331767"/>
            <a:ext cx="119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Partager le code en utilisant une messagerie.</a:t>
            </a:r>
          </a:p>
          <a:p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68D8D9-10A0-4A46-8F4D-B961B6504FC7}"/>
              </a:ext>
            </a:extLst>
          </p:cNvPr>
          <p:cNvSpPr txBox="1"/>
          <p:nvPr/>
        </p:nvSpPr>
        <p:spPr>
          <a:xfrm>
            <a:off x="4410648" y="3821802"/>
            <a:ext cx="1497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Partager le code en utilisant diverses applications (discord, </a:t>
            </a:r>
            <a:r>
              <a:rPr lang="fr-FR" sz="1000" dirty="0" err="1">
                <a:solidFill>
                  <a:schemeClr val="accent1"/>
                </a:solidFill>
              </a:rPr>
              <a:t>messenger</a:t>
            </a:r>
            <a:r>
              <a:rPr lang="fr-FR" sz="1000" dirty="0">
                <a:solidFill>
                  <a:schemeClr val="accent1"/>
                </a:solidFill>
              </a:rPr>
              <a:t>).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C0312EB-FA00-4A12-B714-7697C90378A8}"/>
              </a:ext>
            </a:extLst>
          </p:cNvPr>
          <p:cNvCxnSpPr>
            <a:cxnSpLocks/>
          </p:cNvCxnSpPr>
          <p:nvPr/>
        </p:nvCxnSpPr>
        <p:spPr>
          <a:xfrm flipV="1">
            <a:off x="5621165" y="3297981"/>
            <a:ext cx="996475" cy="67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939D13A-646C-4A00-849B-313F69A2CD4C}"/>
              </a:ext>
            </a:extLst>
          </p:cNvPr>
          <p:cNvSpPr txBox="1"/>
          <p:nvPr/>
        </p:nvSpPr>
        <p:spPr>
          <a:xfrm>
            <a:off x="8038216" y="1929534"/>
            <a:ext cx="85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Partage du parcours</a:t>
            </a:r>
          </a:p>
        </p:txBody>
      </p:sp>
    </p:spTree>
    <p:extLst>
      <p:ext uri="{BB962C8B-B14F-4D97-AF65-F5344CB8AC3E}">
        <p14:creationId xmlns:p14="http://schemas.microsoft.com/office/powerpoint/2010/main" val="6642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Fonctionnalitées réalisées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71734"/>
            <a:ext cx="4350309" cy="305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Application android fonctionnelle: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Page de connexion</a:t>
            </a:r>
          </a:p>
          <a:p>
            <a:pPr lvl="1">
              <a:spcBef>
                <a:spcPts val="0"/>
              </a:spcBef>
            </a:pPr>
            <a:r>
              <a:rPr lang="fr" dirty="0"/>
              <a:t>Menu Principal</a:t>
            </a:r>
          </a:p>
          <a:p>
            <a:pPr lvl="1">
              <a:spcBef>
                <a:spcPts val="0"/>
              </a:spcBef>
            </a:pPr>
            <a:r>
              <a:rPr lang="fr" dirty="0"/>
              <a:t>Créer un nouveau parcours</a:t>
            </a:r>
          </a:p>
          <a:p>
            <a:pPr lvl="1">
              <a:spcBef>
                <a:spcPts val="0"/>
              </a:spcBef>
            </a:pPr>
            <a:r>
              <a:rPr lang="fr-FR" dirty="0"/>
              <a:t>Construire un parcours (4 semestres)</a:t>
            </a:r>
          </a:p>
          <a:p>
            <a:pPr lvl="1">
              <a:spcBef>
                <a:spcPts val="0"/>
              </a:spcBef>
            </a:pPr>
            <a:r>
              <a:rPr lang="fr-FR" dirty="0"/>
              <a:t>Aperçu du parcours (Accessible depuis le menu principal et à la fin de la création de parcours)</a:t>
            </a:r>
          </a:p>
          <a:p>
            <a:pPr lvl="1">
              <a:spcBef>
                <a:spcPts val="0"/>
              </a:spcBef>
            </a:pPr>
            <a:r>
              <a:rPr lang="fr-FR" dirty="0"/>
              <a:t>Partage de parcours</a:t>
            </a:r>
          </a:p>
          <a:p>
            <a:pPr marL="444500" indent="-285750">
              <a:buSzPts val="1100"/>
            </a:pPr>
            <a:endParaRPr lang="fr-FR" dirty="0"/>
          </a:p>
          <a:p>
            <a:pPr marL="444500" indent="-285750">
              <a:lnSpc>
                <a:spcPct val="100000"/>
              </a:lnSpc>
              <a:buSzPts val="1100"/>
            </a:pPr>
            <a:r>
              <a:rPr lang="fr-FR" dirty="0"/>
              <a:t>Côté serveur:</a:t>
            </a:r>
          </a:p>
          <a:p>
            <a:pPr lvl="1">
              <a:spcBef>
                <a:spcPts val="0"/>
              </a:spcBef>
            </a:pPr>
            <a:r>
              <a:rPr lang="fr-FR" dirty="0"/>
              <a:t>Gestion de cas d’erreur</a:t>
            </a:r>
            <a:endParaRPr lang="fr" dirty="0"/>
          </a:p>
          <a:p>
            <a:pPr lvl="1">
              <a:spcBef>
                <a:spcPts val="0"/>
              </a:spcBef>
            </a:pPr>
            <a:r>
              <a:rPr lang="fr-FR" dirty="0"/>
              <a:t>Gestion des bases de données et de logs</a:t>
            </a:r>
          </a:p>
          <a:p>
            <a:pPr lvl="1">
              <a:spcBef>
                <a:spcPts val="0"/>
              </a:spcBef>
            </a:pPr>
            <a:r>
              <a:rPr lang="fr-FR" dirty="0"/>
              <a:t>Interface graphique</a:t>
            </a:r>
          </a:p>
          <a:p>
            <a:pPr lvl="1">
              <a:spcBef>
                <a:spcPts val="0"/>
              </a:spcBef>
            </a:pPr>
            <a:r>
              <a:rPr lang="fr-FR" dirty="0"/>
              <a:t>Fichier de configuration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64A79-18E5-4252-B0B0-C5BE7335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19575" y="1787590"/>
            <a:ext cx="3764461" cy="28185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96DC1E5-B780-4A78-926F-2BC56BAAF7D6}"/>
              </a:ext>
            </a:extLst>
          </p:cNvPr>
          <p:cNvSpPr txBox="1"/>
          <p:nvPr/>
        </p:nvSpPr>
        <p:spPr>
          <a:xfrm>
            <a:off x="5039423" y="1364978"/>
            <a:ext cx="1497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Information sur les clients connectés.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40305B-71EA-4C7C-AF2B-2B111D81D0AC}"/>
              </a:ext>
            </a:extLst>
          </p:cNvPr>
          <p:cNvCxnSpPr>
            <a:cxnSpLocks/>
          </p:cNvCxnSpPr>
          <p:nvPr/>
        </p:nvCxnSpPr>
        <p:spPr>
          <a:xfrm flipH="1">
            <a:off x="5363149" y="1725169"/>
            <a:ext cx="136044" cy="29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661625F-7072-459D-A683-A6EEB5F67705}"/>
              </a:ext>
            </a:extLst>
          </p:cNvPr>
          <p:cNvCxnSpPr>
            <a:cxnSpLocks/>
          </p:cNvCxnSpPr>
          <p:nvPr/>
        </p:nvCxnSpPr>
        <p:spPr>
          <a:xfrm flipH="1">
            <a:off x="5235757" y="2913569"/>
            <a:ext cx="107808" cy="2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5D2B5B5-41AA-422F-8DB9-7CC0A037E364}"/>
              </a:ext>
            </a:extLst>
          </p:cNvPr>
          <p:cNvSpPr txBox="1"/>
          <p:nvPr/>
        </p:nvSpPr>
        <p:spPr>
          <a:xfrm>
            <a:off x="4370096" y="2689149"/>
            <a:ext cx="133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Logs en temps réel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D462904-5C36-4962-A894-08BF37494A1F}"/>
              </a:ext>
            </a:extLst>
          </p:cNvPr>
          <p:cNvSpPr txBox="1"/>
          <p:nvPr/>
        </p:nvSpPr>
        <p:spPr>
          <a:xfrm>
            <a:off x="7109356" y="1337636"/>
            <a:ext cx="1497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On/Off du serveur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3CA55EB-5D40-4D6F-9156-DF14EAF4B89D}"/>
              </a:ext>
            </a:extLst>
          </p:cNvPr>
          <p:cNvCxnSpPr>
            <a:cxnSpLocks/>
          </p:cNvCxnSpPr>
          <p:nvPr/>
        </p:nvCxnSpPr>
        <p:spPr>
          <a:xfrm flipH="1">
            <a:off x="7332468" y="1589551"/>
            <a:ext cx="85301" cy="54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B5C71BF-3103-47DC-8BD0-D07144AD29B8}"/>
              </a:ext>
            </a:extLst>
          </p:cNvPr>
          <p:cNvCxnSpPr>
            <a:cxnSpLocks/>
          </p:cNvCxnSpPr>
          <p:nvPr/>
        </p:nvCxnSpPr>
        <p:spPr>
          <a:xfrm>
            <a:off x="7518787" y="1583857"/>
            <a:ext cx="167888" cy="98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9D45378-0395-4B0F-9749-F610382B5097}"/>
              </a:ext>
            </a:extLst>
          </p:cNvPr>
          <p:cNvCxnSpPr>
            <a:cxnSpLocks/>
          </p:cNvCxnSpPr>
          <p:nvPr/>
        </p:nvCxnSpPr>
        <p:spPr>
          <a:xfrm flipH="1">
            <a:off x="6631128" y="1491200"/>
            <a:ext cx="125298" cy="54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749EC01-DB3D-447D-A0AD-2FBAA13F38B5}"/>
              </a:ext>
            </a:extLst>
          </p:cNvPr>
          <p:cNvSpPr txBox="1"/>
          <p:nvPr/>
        </p:nvSpPr>
        <p:spPr>
          <a:xfrm>
            <a:off x="6197161" y="1108996"/>
            <a:ext cx="12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Ouvre le dernier fichier de log 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5BD8279-6956-4ADD-A547-D78862C3F72D}"/>
              </a:ext>
            </a:extLst>
          </p:cNvPr>
          <p:cNvCxnSpPr>
            <a:cxnSpLocks/>
          </p:cNvCxnSpPr>
          <p:nvPr/>
        </p:nvCxnSpPr>
        <p:spPr>
          <a:xfrm flipH="1" flipV="1">
            <a:off x="6793992" y="2845337"/>
            <a:ext cx="106078" cy="27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39206413-3E00-428D-A1F2-679C878125CB}"/>
              </a:ext>
            </a:extLst>
          </p:cNvPr>
          <p:cNvSpPr txBox="1"/>
          <p:nvPr/>
        </p:nvSpPr>
        <p:spPr>
          <a:xfrm>
            <a:off x="6360780" y="3125435"/>
            <a:ext cx="1497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Ouvre l’explorateur de fichier sur les dossiers du serveur</a:t>
            </a:r>
          </a:p>
        </p:txBody>
      </p:sp>
    </p:spTree>
    <p:extLst>
      <p:ext uri="{BB962C8B-B14F-4D97-AF65-F5344CB8AC3E}">
        <p14:creationId xmlns:p14="http://schemas.microsoft.com/office/powerpoint/2010/main" val="304226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B7907-8F71-4BD9-935C-8BFD3505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conception, Organisation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B54FC-58B1-4940-9C67-56FA9530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662111"/>
            <a:ext cx="7505700" cy="27429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Organisation en packages: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Android (client) : Code de l’application elle-même divisée en package  (vues, contrôleurs, Réseau …)</a:t>
            </a:r>
          </a:p>
          <a:p>
            <a:pPr lvl="1">
              <a:lnSpc>
                <a:spcPct val="100000"/>
              </a:lnSpc>
            </a:pPr>
            <a:r>
              <a:rPr lang="fr-FR" dirty="0" err="1"/>
              <a:t>Javastd</a:t>
            </a:r>
            <a:r>
              <a:rPr lang="fr-FR" dirty="0"/>
              <a:t> (serveur) : Code du serveur (package) sauvegardes et codes partagé (modèles, </a:t>
            </a:r>
            <a:r>
              <a:rPr lang="fr-FR" dirty="0" err="1"/>
              <a:t>listeners</a:t>
            </a:r>
            <a:r>
              <a:rPr lang="fr-FR" dirty="0"/>
              <a:t>).</a:t>
            </a:r>
          </a:p>
          <a:p>
            <a:pPr marL="615950" lvl="1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Utilisation de design patterns:</a:t>
            </a:r>
          </a:p>
          <a:p>
            <a:pPr lvl="1">
              <a:lnSpc>
                <a:spcPct val="100000"/>
              </a:lnSpc>
            </a:pPr>
            <a:r>
              <a:rPr lang="fr-FR" dirty="0" err="1"/>
              <a:t>Adapters</a:t>
            </a:r>
            <a:r>
              <a:rPr lang="fr-FR" dirty="0"/>
              <a:t> (évident)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Singleton pour la connexion</a:t>
            </a:r>
          </a:p>
          <a:p>
            <a:pPr marL="615950" lvl="1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0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603</Words>
  <Application>Microsoft Office PowerPoint</Application>
  <PresentationFormat>Affichage à l'écran (16:9)</PresentationFormat>
  <Paragraphs>118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Nunito</vt:lpstr>
      <vt:lpstr>Calibri</vt:lpstr>
      <vt:lpstr>Shift</vt:lpstr>
      <vt:lpstr>Soutenance de projet</vt:lpstr>
      <vt:lpstr>Fonctionnalitées réalisées</vt:lpstr>
      <vt:lpstr>Fonctionnalitées réalisées</vt:lpstr>
      <vt:lpstr>Fonctionnalitées réalisées</vt:lpstr>
      <vt:lpstr>Fonctionnalitées réalisées</vt:lpstr>
      <vt:lpstr>Fonctionnalitées réalisées</vt:lpstr>
      <vt:lpstr>Fonctionnalitées réalisées</vt:lpstr>
      <vt:lpstr>Fonctionnalitées réalisées</vt:lpstr>
      <vt:lpstr>Choix de conception, Organisation du code</vt:lpstr>
      <vt:lpstr>Choix de conception, Organisation du code</vt:lpstr>
      <vt:lpstr>Organisation des tests</vt:lpstr>
      <vt:lpstr>Evolution des IHMs</vt:lpstr>
      <vt:lpstr>Evolution des IHMs</vt:lpstr>
      <vt:lpstr>Points forts et points faibles de l’implémentation.</vt:lpstr>
      <vt:lpstr>Gestion du projet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Romain</dc:creator>
  <cp:lastModifiedBy>romain kugler</cp:lastModifiedBy>
  <cp:revision>35</cp:revision>
  <dcterms:modified xsi:type="dcterms:W3CDTF">2020-04-30T14:15:28Z</dcterms:modified>
</cp:coreProperties>
</file>