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3" r:id="rId5"/>
    <p:sldId id="265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C934-C9AD-46AB-A63C-0C2C3986ECDB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DB51-C005-4475-9B74-0310A8B7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18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C934-C9AD-46AB-A63C-0C2C3986ECDB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DB51-C005-4475-9B74-0310A8B7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81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C934-C9AD-46AB-A63C-0C2C3986ECDB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DB51-C005-4475-9B74-0310A8B7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98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C934-C9AD-46AB-A63C-0C2C3986ECDB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DB51-C005-4475-9B74-0310A8B7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04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C934-C9AD-46AB-A63C-0C2C3986ECDB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DB51-C005-4475-9B74-0310A8B7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27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C934-C9AD-46AB-A63C-0C2C3986ECDB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DB51-C005-4475-9B74-0310A8B7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44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C934-C9AD-46AB-A63C-0C2C3986ECDB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DB51-C005-4475-9B74-0310A8B7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65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C934-C9AD-46AB-A63C-0C2C3986ECDB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DB51-C005-4475-9B74-0310A8B7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7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C934-C9AD-46AB-A63C-0C2C3986ECDB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DB51-C005-4475-9B74-0310A8B7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26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C934-C9AD-46AB-A63C-0C2C3986ECDB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DB51-C005-4475-9B74-0310A8B7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17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C934-C9AD-46AB-A63C-0C2C3986ECDB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DB51-C005-4475-9B74-0310A8B7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03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CC934-C9AD-46AB-A63C-0C2C3986ECDB}" type="datetimeFigureOut">
              <a:rPr lang="fr-FR" smtClean="0"/>
              <a:t>30/04/2020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CDB51-C005-4475-9B74-0310A8B7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838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AEA926AB-061D-4C11-9103-EE2DE20CCA50}"/>
              </a:ext>
            </a:extLst>
          </p:cNvPr>
          <p:cNvSpPr/>
          <p:nvPr/>
        </p:nvSpPr>
        <p:spPr>
          <a:xfrm>
            <a:off x="10163675" y="913427"/>
            <a:ext cx="1052946" cy="105294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B2D49A-80DA-49B8-AB64-B2E1C2F10F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715"/>
          <a:stretch/>
        </p:blipFill>
        <p:spPr>
          <a:xfrm>
            <a:off x="497149" y="0"/>
            <a:ext cx="6054571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99F092B-90AF-4100-8E93-DA74F91FA4FD}"/>
              </a:ext>
            </a:extLst>
          </p:cNvPr>
          <p:cNvSpPr txBox="1"/>
          <p:nvPr/>
        </p:nvSpPr>
        <p:spPr>
          <a:xfrm>
            <a:off x="616997" y="4121727"/>
            <a:ext cx="5814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b="1" dirty="0">
                <a:latin typeface="Avenir Next LT Pro" panose="020B0604020202020204" pitchFamily="34" charset="0"/>
              </a:rPr>
              <a:t>PROJET DE LICENCE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0F4B1-A10E-4ED0-930D-50F6C7589027}"/>
              </a:ext>
            </a:extLst>
          </p:cNvPr>
          <p:cNvSpPr txBox="1"/>
          <p:nvPr/>
        </p:nvSpPr>
        <p:spPr>
          <a:xfrm>
            <a:off x="386253" y="5640518"/>
            <a:ext cx="6165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latin typeface="Avenir Next LT Pro" panose="020B0504020202020204" pitchFamily="34" charset="0"/>
              </a:rPr>
              <a:t>DÉVELOPPEMENT D’UNE APPLICATION ANDROID SERVEUR PERMETTANT LA CRÉATION DE PARCOURS ETUDIANTS L1 ET L2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FCFE0E2-43D0-4405-83B0-0D37EF3346A6}"/>
              </a:ext>
            </a:extLst>
          </p:cNvPr>
          <p:cNvSpPr txBox="1"/>
          <p:nvPr/>
        </p:nvSpPr>
        <p:spPr>
          <a:xfrm>
            <a:off x="6797672" y="123156"/>
            <a:ext cx="422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Avenir Next LT Pro" panose="020B0504020202020204" pitchFamily="34" charset="0"/>
              </a:rPr>
              <a:t>NOTRE ÉQUIPE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1BC2BD8-8D17-49FE-8CCC-26EC653AD611}"/>
              </a:ext>
            </a:extLst>
          </p:cNvPr>
          <p:cNvSpPr/>
          <p:nvPr/>
        </p:nvSpPr>
        <p:spPr>
          <a:xfrm>
            <a:off x="7417632" y="969817"/>
            <a:ext cx="1052946" cy="105294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2FE4177-0765-4C59-9971-7C7AF96B9563}"/>
              </a:ext>
            </a:extLst>
          </p:cNvPr>
          <p:cNvSpPr/>
          <p:nvPr/>
        </p:nvSpPr>
        <p:spPr>
          <a:xfrm>
            <a:off x="8832275" y="2874820"/>
            <a:ext cx="1052947" cy="1052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5D4868C-B7C2-4B1E-BB77-1CB9EC357F71}"/>
              </a:ext>
            </a:extLst>
          </p:cNvPr>
          <p:cNvSpPr/>
          <p:nvPr/>
        </p:nvSpPr>
        <p:spPr>
          <a:xfrm>
            <a:off x="7417631" y="4587572"/>
            <a:ext cx="1052946" cy="1052946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1CBCD9F-6D8E-45D8-B7C0-8A19CB586F37}"/>
              </a:ext>
            </a:extLst>
          </p:cNvPr>
          <p:cNvSpPr/>
          <p:nvPr/>
        </p:nvSpPr>
        <p:spPr>
          <a:xfrm>
            <a:off x="9986455" y="4521301"/>
            <a:ext cx="1052947" cy="1052947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7638C8B-3FB6-4B6B-A58F-06D9D6B18ECC}"/>
              </a:ext>
            </a:extLst>
          </p:cNvPr>
          <p:cNvSpPr txBox="1"/>
          <p:nvPr/>
        </p:nvSpPr>
        <p:spPr>
          <a:xfrm>
            <a:off x="7204019" y="2039944"/>
            <a:ext cx="14354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3"/>
                </a:solidFill>
              </a:rPr>
              <a:t>Florian SPIRE</a:t>
            </a:r>
            <a:endParaRPr lang="fr-FR" sz="1500" b="1" i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2846985-3E74-4F5C-ACEF-70D16F506EE0}"/>
              </a:ext>
            </a:extLst>
          </p:cNvPr>
          <p:cNvSpPr txBox="1"/>
          <p:nvPr/>
        </p:nvSpPr>
        <p:spPr>
          <a:xfrm>
            <a:off x="9986455" y="1954009"/>
            <a:ext cx="15319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3"/>
                </a:solidFill>
              </a:rPr>
              <a:t>Sofian MOUMEN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6B0FD3B-0C7B-4A1A-9CA4-F62B671E1399}"/>
              </a:ext>
            </a:extLst>
          </p:cNvPr>
          <p:cNvSpPr txBox="1"/>
          <p:nvPr/>
        </p:nvSpPr>
        <p:spPr>
          <a:xfrm>
            <a:off x="8553821" y="3967303"/>
            <a:ext cx="16098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3"/>
                </a:solidFill>
              </a:rPr>
              <a:t>Dimitri MORELLE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C984ECA-D691-45F7-B229-548FD3855F27}"/>
              </a:ext>
            </a:extLst>
          </p:cNvPr>
          <p:cNvSpPr txBox="1"/>
          <p:nvPr/>
        </p:nvSpPr>
        <p:spPr>
          <a:xfrm>
            <a:off x="6998500" y="5779395"/>
            <a:ext cx="18912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i="1" dirty="0" err="1">
                <a:solidFill>
                  <a:schemeClr val="accent3"/>
                </a:solidFill>
              </a:rPr>
              <a:t>Ossama</a:t>
            </a:r>
            <a:r>
              <a:rPr lang="fr-FR" sz="1500" b="1" i="1" dirty="0">
                <a:solidFill>
                  <a:schemeClr val="accent3"/>
                </a:solidFill>
              </a:rPr>
              <a:t> ASHRAF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BF04D7B-B05E-4127-9F90-E881467EDA70}"/>
              </a:ext>
            </a:extLst>
          </p:cNvPr>
          <p:cNvSpPr txBox="1"/>
          <p:nvPr/>
        </p:nvSpPr>
        <p:spPr>
          <a:xfrm>
            <a:off x="9442880" y="5781113"/>
            <a:ext cx="2140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3"/>
                </a:solidFill>
              </a:rPr>
              <a:t>Jeremy HIRTH DAUMAS</a:t>
            </a:r>
          </a:p>
          <a:p>
            <a:pPr algn="ctr"/>
            <a:endParaRPr lang="fr-FR" sz="1500" i="1" dirty="0"/>
          </a:p>
        </p:txBody>
      </p:sp>
      <p:pic>
        <p:nvPicPr>
          <p:cNvPr id="1026" name="Picture 2" descr="Point D'interrogation | Icons Gratuite">
            <a:extLst>
              <a:ext uri="{FF2B5EF4-FFF2-40B4-BE49-F238E27FC236}">
                <a16:creationId xmlns:a16="http://schemas.microsoft.com/office/drawing/2014/main" id="{8AB23614-5DF6-4D42-AC88-34369EB4A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709" y="2936521"/>
            <a:ext cx="962324" cy="9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5BC5E5B-2F49-47A4-BE17-00332652DD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742" y="4686653"/>
            <a:ext cx="601980" cy="85478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626219-09D0-4475-87B9-6BFDD7002A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8108" y="1042252"/>
            <a:ext cx="593728" cy="7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4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CC51E-1C46-45C7-8E0F-3BFD72F2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2" y="129597"/>
            <a:ext cx="6192982" cy="1325563"/>
          </a:xfrm>
        </p:spPr>
        <p:txBody>
          <a:bodyPr/>
          <a:lstStyle/>
          <a:p>
            <a:r>
              <a:rPr lang="fr-FR" b="1" dirty="0">
                <a:latin typeface="Avenir Next LT Pro" panose="020B0604020202020204" pitchFamily="34" charset="0"/>
              </a:rPr>
              <a:t>BILAN DES FONCTIONNALITÉS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BF5FC-B038-44E9-B623-74E0DA23C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745" y="1969330"/>
            <a:ext cx="4294910" cy="1076691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fr-FR" sz="1600" dirty="0"/>
              <a:t>Application Android permettant aux étudiants de se créer un parcours de L1 et de L2. Conception d’un serveur permettant une communication application-serveur fonctionnelle.</a:t>
            </a:r>
          </a:p>
        </p:txBody>
      </p:sp>
      <p:pic>
        <p:nvPicPr>
          <p:cNvPr id="8" name="Graphique 7" descr="Serveur">
            <a:extLst>
              <a:ext uri="{FF2B5EF4-FFF2-40B4-BE49-F238E27FC236}">
                <a16:creationId xmlns:a16="http://schemas.microsoft.com/office/drawing/2014/main" id="{0A65DFE5-6C46-4A16-A47F-88257DDF7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6787" y="3749451"/>
            <a:ext cx="817417" cy="81741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A7FFA2D-A4BC-493D-80F8-CECE41DB3B31}"/>
              </a:ext>
            </a:extLst>
          </p:cNvPr>
          <p:cNvSpPr txBox="1"/>
          <p:nvPr/>
        </p:nvSpPr>
        <p:spPr>
          <a:xfrm>
            <a:off x="1357745" y="3689816"/>
            <a:ext cx="42949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fr-FR" sz="1600" dirty="0"/>
              <a:t>Les fonctionnalités serveur comprennent 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1600" dirty="0"/>
              <a:t>Enregistrement des parcours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1600" dirty="0"/>
              <a:t>Envoi des UE (+ descriptions), prérequis et parcours prédéfinis en temps réel en fonction des demandes du client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1600" dirty="0"/>
              <a:t>Enregistrement des étudiants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1600" dirty="0"/>
              <a:t>Gestion de la connexion des étudiants (y compris connexions persistantes)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1600" dirty="0"/>
              <a:t>Gestion des mots de passe oubliés</a:t>
            </a:r>
          </a:p>
          <a:p>
            <a:pPr algn="just"/>
            <a:endParaRPr lang="fr-FR" sz="2400" dirty="0"/>
          </a:p>
        </p:txBody>
      </p:sp>
      <p:pic>
        <p:nvPicPr>
          <p:cNvPr id="13" name="Graphique 12" descr="Présentation avec graphique à barres">
            <a:extLst>
              <a:ext uri="{FF2B5EF4-FFF2-40B4-BE49-F238E27FC236}">
                <a16:creationId xmlns:a16="http://schemas.microsoft.com/office/drawing/2014/main" id="{4304B736-502F-417B-9B5A-28067D06A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384" y="2149265"/>
            <a:ext cx="716820" cy="716820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6CBE1F8-0C2D-4446-881F-2D2126CD0A8C}"/>
              </a:ext>
            </a:extLst>
          </p:cNvPr>
          <p:cNvSpPr txBox="1">
            <a:spLocks/>
          </p:cNvSpPr>
          <p:nvPr/>
        </p:nvSpPr>
        <p:spPr>
          <a:xfrm>
            <a:off x="7391400" y="1969330"/>
            <a:ext cx="3931920" cy="1932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endParaRPr lang="fr-FR" dirty="0"/>
          </a:p>
        </p:txBody>
      </p:sp>
      <p:pic>
        <p:nvPicPr>
          <p:cNvPr id="16" name="Graphique 15" descr="Palette">
            <a:extLst>
              <a:ext uri="{FF2B5EF4-FFF2-40B4-BE49-F238E27FC236}">
                <a16:creationId xmlns:a16="http://schemas.microsoft.com/office/drawing/2014/main" id="{9B176A77-D92A-4CED-8B2F-DBB44A3FA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483" y="4889510"/>
            <a:ext cx="716820" cy="716820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D1E2194-A33E-49E3-BD59-1417A8FC9069}"/>
              </a:ext>
            </a:extLst>
          </p:cNvPr>
          <p:cNvSpPr txBox="1">
            <a:spLocks/>
          </p:cNvSpPr>
          <p:nvPr/>
        </p:nvSpPr>
        <p:spPr>
          <a:xfrm>
            <a:off x="7816366" y="4703979"/>
            <a:ext cx="393192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/>
              <a:t>Interface graphique la plus organisée et intuitive possible, regroupant les UE par disciplines, coloration des UE sélectionnées etc.</a:t>
            </a:r>
          </a:p>
        </p:txBody>
      </p:sp>
      <p:pic>
        <p:nvPicPr>
          <p:cNvPr id="15" name="Graphique 14" descr="Smartphone">
            <a:extLst>
              <a:ext uri="{FF2B5EF4-FFF2-40B4-BE49-F238E27FC236}">
                <a16:creationId xmlns:a16="http://schemas.microsoft.com/office/drawing/2014/main" id="{8B6A662C-DF5C-46D3-AADB-D57FD5D160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672886" y="1969330"/>
            <a:ext cx="817417" cy="81741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3F99FF7-5395-419A-84B0-F7C691DEEF8D}"/>
              </a:ext>
            </a:extLst>
          </p:cNvPr>
          <p:cNvSpPr txBox="1"/>
          <p:nvPr/>
        </p:nvSpPr>
        <p:spPr>
          <a:xfrm>
            <a:off x="7389706" y="1034270"/>
            <a:ext cx="42949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fr-FR" sz="1600" dirty="0"/>
              <a:t>Les fonctionnalités </a:t>
            </a:r>
            <a:r>
              <a:rPr lang="fr-FR" sz="1600" dirty="0" err="1"/>
              <a:t>AndroidApp</a:t>
            </a:r>
            <a:r>
              <a:rPr lang="fr-FR" sz="1600" dirty="0"/>
              <a:t> comprennent 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1600" dirty="0"/>
              <a:t>Consultations des parcours des autres étudiants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1600" dirty="0"/>
              <a:t>Conceptions de parcours (personnalisés ou prédéfinis)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1600" dirty="0"/>
              <a:t>Inscriptions et connexions d’étudiants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1600" dirty="0"/>
              <a:t>Partages de parcours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1600" dirty="0"/>
              <a:t>Possibilité de récupération de mot de passe grâce à la combinaison date de naissance / mot de passe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1600" dirty="0"/>
              <a:t>Affichage de la description des UE par appui long sur celles-ci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887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A6862-E60F-4710-AB77-77A27CDB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55057"/>
            <a:ext cx="5732224" cy="1325563"/>
          </a:xfrm>
        </p:spPr>
        <p:txBody>
          <a:bodyPr>
            <a:noAutofit/>
          </a:bodyPr>
          <a:lstStyle/>
          <a:p>
            <a:r>
              <a:rPr lang="fr-FR" sz="4000" b="1" dirty="0">
                <a:latin typeface="Avenir Next LT Pro" panose="020B0604020202020204" pitchFamily="34" charset="0"/>
              </a:rPr>
              <a:t>CONCEPTION ET ORGANISATION DU CODE (partie Android)</a:t>
            </a:r>
            <a:endParaRPr lang="fr-FR" sz="4000" dirty="0"/>
          </a:p>
        </p:txBody>
      </p:sp>
      <p:sp>
        <p:nvSpPr>
          <p:cNvPr id="8" name="Hexagone 7">
            <a:extLst>
              <a:ext uri="{FF2B5EF4-FFF2-40B4-BE49-F238E27FC236}">
                <a16:creationId xmlns:a16="http://schemas.microsoft.com/office/drawing/2014/main" id="{EAB30658-07AB-4984-BD07-B3D977C27AF9}"/>
              </a:ext>
            </a:extLst>
          </p:cNvPr>
          <p:cNvSpPr/>
          <p:nvPr/>
        </p:nvSpPr>
        <p:spPr>
          <a:xfrm>
            <a:off x="4484562" y="1597424"/>
            <a:ext cx="1190823" cy="975818"/>
          </a:xfrm>
          <a:prstGeom prst="hexag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0BDD1C7-A400-4BF5-A96E-E5007D36079D}"/>
              </a:ext>
            </a:extLst>
          </p:cNvPr>
          <p:cNvSpPr txBox="1"/>
          <p:nvPr/>
        </p:nvSpPr>
        <p:spPr>
          <a:xfrm>
            <a:off x="4395260" y="1864783"/>
            <a:ext cx="13826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b="1" dirty="0" err="1">
                <a:solidFill>
                  <a:sysClr val="windowText" lastClr="000000"/>
                </a:solidFill>
              </a:rPr>
              <a:t>Controleur</a:t>
            </a:r>
            <a:endParaRPr lang="fr-FR" sz="17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Hexagone 9">
            <a:extLst>
              <a:ext uri="{FF2B5EF4-FFF2-40B4-BE49-F238E27FC236}">
                <a16:creationId xmlns:a16="http://schemas.microsoft.com/office/drawing/2014/main" id="{89650B1B-59BE-43AE-B972-6BF9934CC60C}"/>
              </a:ext>
            </a:extLst>
          </p:cNvPr>
          <p:cNvSpPr/>
          <p:nvPr/>
        </p:nvSpPr>
        <p:spPr>
          <a:xfrm>
            <a:off x="1221301" y="3074671"/>
            <a:ext cx="1382684" cy="1133038"/>
          </a:xfrm>
          <a:prstGeom prst="hexag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AE46A25-FF63-4DB4-8E15-B2913B8F3645}"/>
              </a:ext>
            </a:extLst>
          </p:cNvPr>
          <p:cNvSpPr txBox="1"/>
          <p:nvPr/>
        </p:nvSpPr>
        <p:spPr>
          <a:xfrm>
            <a:off x="1353869" y="3249207"/>
            <a:ext cx="1147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solidFill>
                  <a:sysClr val="windowText" lastClr="000000"/>
                </a:solidFill>
              </a:rPr>
              <a:t>AndroidApp</a:t>
            </a:r>
            <a:endParaRPr lang="fr-F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Hexagone 11">
            <a:extLst>
              <a:ext uri="{FF2B5EF4-FFF2-40B4-BE49-F238E27FC236}">
                <a16:creationId xmlns:a16="http://schemas.microsoft.com/office/drawing/2014/main" id="{6E25562F-0295-4346-8930-2AE6E24A43FF}"/>
              </a:ext>
            </a:extLst>
          </p:cNvPr>
          <p:cNvSpPr/>
          <p:nvPr/>
        </p:nvSpPr>
        <p:spPr>
          <a:xfrm>
            <a:off x="4474400" y="2690046"/>
            <a:ext cx="1190823" cy="975818"/>
          </a:xfrm>
          <a:prstGeom prst="hexag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2549F31-3474-462B-B5E5-61BBF39C75F8}"/>
              </a:ext>
            </a:extLst>
          </p:cNvPr>
          <p:cNvSpPr txBox="1"/>
          <p:nvPr/>
        </p:nvSpPr>
        <p:spPr>
          <a:xfrm>
            <a:off x="4439250" y="2981607"/>
            <a:ext cx="119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ysClr val="windowText" lastClr="000000"/>
                </a:solidFill>
              </a:rPr>
              <a:t>Fichiers</a:t>
            </a:r>
          </a:p>
        </p:txBody>
      </p:sp>
      <p:sp>
        <p:nvSpPr>
          <p:cNvPr id="14" name="Hexagone 13">
            <a:extLst>
              <a:ext uri="{FF2B5EF4-FFF2-40B4-BE49-F238E27FC236}">
                <a16:creationId xmlns:a16="http://schemas.microsoft.com/office/drawing/2014/main" id="{DC3DD74F-E613-489D-8C2D-78C4DF30AD42}"/>
              </a:ext>
            </a:extLst>
          </p:cNvPr>
          <p:cNvSpPr/>
          <p:nvPr/>
        </p:nvSpPr>
        <p:spPr>
          <a:xfrm>
            <a:off x="4484563" y="3730118"/>
            <a:ext cx="1190823" cy="975818"/>
          </a:xfrm>
          <a:prstGeom prst="hexag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15E926-9231-4C0E-AA33-FAD24561F6E2}"/>
              </a:ext>
            </a:extLst>
          </p:cNvPr>
          <p:cNvSpPr txBox="1"/>
          <p:nvPr/>
        </p:nvSpPr>
        <p:spPr>
          <a:xfrm>
            <a:off x="4484563" y="4017972"/>
            <a:ext cx="119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ysClr val="windowText" lastClr="000000"/>
                </a:solidFill>
              </a:rPr>
              <a:t>Réseau</a:t>
            </a:r>
          </a:p>
        </p:txBody>
      </p:sp>
      <p:sp>
        <p:nvSpPr>
          <p:cNvPr id="16" name="Hexagone 15">
            <a:extLst>
              <a:ext uri="{FF2B5EF4-FFF2-40B4-BE49-F238E27FC236}">
                <a16:creationId xmlns:a16="http://schemas.microsoft.com/office/drawing/2014/main" id="{90B33A24-4157-4EC2-BC4C-96FF170C6777}"/>
              </a:ext>
            </a:extLst>
          </p:cNvPr>
          <p:cNvSpPr/>
          <p:nvPr/>
        </p:nvSpPr>
        <p:spPr>
          <a:xfrm>
            <a:off x="4505142" y="4840654"/>
            <a:ext cx="1190823" cy="975818"/>
          </a:xfrm>
          <a:prstGeom prst="hexag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7FA2CB5-7A8E-4674-A8D6-A4E62A6F6883}"/>
              </a:ext>
            </a:extLst>
          </p:cNvPr>
          <p:cNvSpPr txBox="1"/>
          <p:nvPr/>
        </p:nvSpPr>
        <p:spPr>
          <a:xfrm>
            <a:off x="4474400" y="5138469"/>
            <a:ext cx="119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ysClr val="windowText" lastClr="000000"/>
                </a:solidFill>
              </a:rPr>
              <a:t>VUE</a:t>
            </a:r>
          </a:p>
        </p:txBody>
      </p:sp>
      <p:sp>
        <p:nvSpPr>
          <p:cNvPr id="20" name="Hexagone 19">
            <a:extLst>
              <a:ext uri="{FF2B5EF4-FFF2-40B4-BE49-F238E27FC236}">
                <a16:creationId xmlns:a16="http://schemas.microsoft.com/office/drawing/2014/main" id="{245359BA-2493-4602-9E11-D5A20E1F4AF7}"/>
              </a:ext>
            </a:extLst>
          </p:cNvPr>
          <p:cNvSpPr/>
          <p:nvPr/>
        </p:nvSpPr>
        <p:spPr>
          <a:xfrm>
            <a:off x="6393256" y="4573656"/>
            <a:ext cx="1285549" cy="975818"/>
          </a:xfrm>
          <a:prstGeom prst="hexag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Activity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BEE525-A916-4BE8-B382-76634331C2D5}"/>
              </a:ext>
            </a:extLst>
          </p:cNvPr>
          <p:cNvSpPr txBox="1"/>
          <p:nvPr/>
        </p:nvSpPr>
        <p:spPr>
          <a:xfrm>
            <a:off x="7691423" y="4418082"/>
            <a:ext cx="16008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Consultation Activity</a:t>
            </a:r>
          </a:p>
          <a:p>
            <a:pPr algn="ctr"/>
            <a:r>
              <a:rPr lang="fr-FR" sz="1000" b="1" dirty="0" err="1"/>
              <a:t>EcranAccueilActivity</a:t>
            </a:r>
            <a:endParaRPr lang="fr-FR" sz="1000" b="1" dirty="0"/>
          </a:p>
          <a:p>
            <a:pPr algn="ctr"/>
            <a:r>
              <a:rPr lang="fr-FR" sz="1000" b="1" dirty="0" err="1"/>
              <a:t>HomeActivity</a:t>
            </a:r>
            <a:endParaRPr lang="fr-FR" sz="1000" b="1" dirty="0"/>
          </a:p>
          <a:p>
            <a:pPr algn="ctr"/>
            <a:r>
              <a:rPr lang="fr-FR" sz="1000" b="1" dirty="0" err="1"/>
              <a:t>InscriptionActivity</a:t>
            </a:r>
            <a:endParaRPr lang="fr-FR" sz="1000" b="1" dirty="0"/>
          </a:p>
          <a:p>
            <a:pPr algn="ctr"/>
            <a:r>
              <a:rPr lang="fr-FR" sz="1000" b="1" dirty="0" err="1"/>
              <a:t>MainActivity</a:t>
            </a:r>
            <a:endParaRPr lang="fr-FR" sz="1000" b="1" dirty="0"/>
          </a:p>
          <a:p>
            <a:pPr algn="ctr"/>
            <a:r>
              <a:rPr lang="fr-FR" sz="1000" b="1" dirty="0" err="1"/>
              <a:t>RecapActivity</a:t>
            </a:r>
            <a:endParaRPr lang="fr-FR" sz="1000" b="1" dirty="0"/>
          </a:p>
          <a:p>
            <a:pPr algn="ctr"/>
            <a:r>
              <a:rPr lang="fr-FR" sz="1000" b="1" dirty="0" err="1"/>
              <a:t>ResetPasswordActivity</a:t>
            </a:r>
            <a:endParaRPr lang="fr-FR" sz="1000" b="1" dirty="0"/>
          </a:p>
        </p:txBody>
      </p:sp>
      <p:sp>
        <p:nvSpPr>
          <p:cNvPr id="22" name="Hexagone 21">
            <a:extLst>
              <a:ext uri="{FF2B5EF4-FFF2-40B4-BE49-F238E27FC236}">
                <a16:creationId xmlns:a16="http://schemas.microsoft.com/office/drawing/2014/main" id="{EFBA2554-2E27-4B80-895F-805345B5BBA4}"/>
              </a:ext>
            </a:extLst>
          </p:cNvPr>
          <p:cNvSpPr/>
          <p:nvPr/>
        </p:nvSpPr>
        <p:spPr>
          <a:xfrm>
            <a:off x="6414059" y="5663595"/>
            <a:ext cx="1325880" cy="975818"/>
          </a:xfrm>
          <a:prstGeom prst="hexag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Adapter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14C9CC9-6FFF-4C82-979F-5DDEAF9771AD}"/>
              </a:ext>
            </a:extLst>
          </p:cNvPr>
          <p:cNvSpPr txBox="1"/>
          <p:nvPr/>
        </p:nvSpPr>
        <p:spPr>
          <a:xfrm>
            <a:off x="7817793" y="5763541"/>
            <a:ext cx="1451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err="1"/>
              <a:t>ExpandableListAdapter</a:t>
            </a:r>
            <a:endParaRPr lang="fr-FR" sz="1000" b="1" dirty="0"/>
          </a:p>
          <a:p>
            <a:pPr algn="ctr"/>
            <a:r>
              <a:rPr lang="fr-FR" sz="1000" b="1" dirty="0"/>
              <a:t>Model</a:t>
            </a:r>
          </a:p>
          <a:p>
            <a:pPr algn="ctr"/>
            <a:r>
              <a:rPr lang="fr-FR" sz="1000" b="1" dirty="0" err="1"/>
              <a:t>RecyclerViewAdapter</a:t>
            </a:r>
            <a:endParaRPr lang="fr-FR" sz="1000" b="1" dirty="0"/>
          </a:p>
          <a:p>
            <a:pPr algn="ctr"/>
            <a:r>
              <a:rPr lang="fr-FR" sz="1000" b="1" dirty="0" err="1"/>
              <a:t>StepsProgressAdapter</a:t>
            </a:r>
            <a:endParaRPr lang="fr-FR" sz="1000" b="1" dirty="0"/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D2A0C74B-8724-416D-9BB8-FC8FE1C75A2E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2603985" y="2085333"/>
            <a:ext cx="1880577" cy="155585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B336B481-F014-43D3-9249-9C2A2D475BBF}"/>
              </a:ext>
            </a:extLst>
          </p:cNvPr>
          <p:cNvCxnSpPr>
            <a:cxnSpLocks/>
            <a:stCxn id="10" idx="0"/>
            <a:endCxn id="13" idx="1"/>
          </p:cNvCxnSpPr>
          <p:nvPr/>
        </p:nvCxnSpPr>
        <p:spPr>
          <a:xfrm flipV="1">
            <a:off x="2603985" y="3181662"/>
            <a:ext cx="1835265" cy="45952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95164854-EB9F-4818-8022-7112D7ADD549}"/>
              </a:ext>
            </a:extLst>
          </p:cNvPr>
          <p:cNvCxnSpPr>
            <a:cxnSpLocks/>
            <a:stCxn id="10" idx="0"/>
            <a:endCxn id="15" idx="1"/>
          </p:cNvCxnSpPr>
          <p:nvPr/>
        </p:nvCxnSpPr>
        <p:spPr>
          <a:xfrm>
            <a:off x="2603985" y="3641190"/>
            <a:ext cx="1880578" cy="57683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D0BE2EFD-A63F-41CD-97D0-FBAE4758406B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V="1">
            <a:off x="5665223" y="5061565"/>
            <a:ext cx="728033" cy="27695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rc 39">
            <a:extLst>
              <a:ext uri="{FF2B5EF4-FFF2-40B4-BE49-F238E27FC236}">
                <a16:creationId xmlns:a16="http://schemas.microsoft.com/office/drawing/2014/main" id="{0FDEED01-F289-4EE1-91AF-2277CB755D66}"/>
              </a:ext>
            </a:extLst>
          </p:cNvPr>
          <p:cNvCxnSpPr>
            <a:cxnSpLocks/>
          </p:cNvCxnSpPr>
          <p:nvPr/>
        </p:nvCxnSpPr>
        <p:spPr>
          <a:xfrm>
            <a:off x="5665223" y="5549474"/>
            <a:ext cx="811109" cy="448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C6BCBEE-467B-40FE-B9D5-90E6495A81C9}"/>
              </a:ext>
            </a:extLst>
          </p:cNvPr>
          <p:cNvSpPr txBox="1"/>
          <p:nvPr/>
        </p:nvSpPr>
        <p:spPr>
          <a:xfrm>
            <a:off x="5790014" y="1842326"/>
            <a:ext cx="1745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err="1"/>
              <a:t>EcouteurDeBouton</a:t>
            </a:r>
            <a:endParaRPr lang="fr-FR" sz="1600" i="1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ACCEACA-EFA9-464A-AECA-8D368ADB9BEC}"/>
              </a:ext>
            </a:extLst>
          </p:cNvPr>
          <p:cNvSpPr txBox="1"/>
          <p:nvPr/>
        </p:nvSpPr>
        <p:spPr>
          <a:xfrm>
            <a:off x="5797844" y="3751649"/>
            <a:ext cx="1190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Connexion</a:t>
            </a:r>
          </a:p>
          <a:p>
            <a:r>
              <a:rPr lang="fr-FR" sz="1000" b="1" dirty="0" err="1"/>
              <a:t>RecevoirMessage</a:t>
            </a:r>
            <a:endParaRPr lang="fr-FR" sz="1000" b="1" dirty="0"/>
          </a:p>
          <a:p>
            <a:r>
              <a:rPr lang="fr-FR" sz="1000" b="1" dirty="0" err="1"/>
              <a:t>ConnexionServeurException</a:t>
            </a:r>
            <a:endParaRPr lang="fr-FR" sz="1000" b="1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DE226E3-6794-4EF4-B2E0-9FCEB746CDFF}"/>
              </a:ext>
            </a:extLst>
          </p:cNvPr>
          <p:cNvSpPr txBox="1"/>
          <p:nvPr/>
        </p:nvSpPr>
        <p:spPr>
          <a:xfrm>
            <a:off x="5777942" y="2777628"/>
            <a:ext cx="1826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err="1"/>
              <a:t>GestionnaireDeFlux</a:t>
            </a:r>
            <a:endParaRPr lang="fr-FR" sz="160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2B3CC0-75A0-430C-A29E-5B74E99EC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015" y="0"/>
            <a:ext cx="2590239" cy="6858000"/>
          </a:xfrm>
          <a:prstGeom prst="rect">
            <a:avLst/>
          </a:prstGeom>
        </p:spPr>
      </p:pic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4C78D1A0-A75E-4A6E-8708-C311E73C1DE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406704" y="4091519"/>
            <a:ext cx="2067696" cy="124700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22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A6862-E60F-4710-AB77-77A27CDB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55057"/>
            <a:ext cx="5732224" cy="1325563"/>
          </a:xfrm>
        </p:spPr>
        <p:txBody>
          <a:bodyPr>
            <a:noAutofit/>
          </a:bodyPr>
          <a:lstStyle/>
          <a:p>
            <a:r>
              <a:rPr lang="fr-FR" sz="4000" b="1" dirty="0">
                <a:latin typeface="Avenir Next LT Pro" panose="020B0604020202020204" pitchFamily="34" charset="0"/>
              </a:rPr>
              <a:t>CONCEPTION ET ORGANISATION DU CODE (partie Serveur)</a:t>
            </a:r>
            <a:endParaRPr lang="fr-FR" sz="4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2549F31-3474-462B-B5E5-61BBF39C75F8}"/>
              </a:ext>
            </a:extLst>
          </p:cNvPr>
          <p:cNvSpPr txBox="1"/>
          <p:nvPr/>
        </p:nvSpPr>
        <p:spPr>
          <a:xfrm>
            <a:off x="4439250" y="2981607"/>
            <a:ext cx="119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ysClr val="windowText" lastClr="000000"/>
                </a:solidFill>
              </a:rPr>
              <a:t>Fichiers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15E926-9231-4C0E-AA33-FAD24561F6E2}"/>
              </a:ext>
            </a:extLst>
          </p:cNvPr>
          <p:cNvSpPr txBox="1"/>
          <p:nvPr/>
        </p:nvSpPr>
        <p:spPr>
          <a:xfrm>
            <a:off x="4484563" y="4017972"/>
            <a:ext cx="119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ysClr val="windowText" lastClr="000000"/>
                </a:solidFill>
              </a:rPr>
              <a:t>Réseau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7FA2CB5-7A8E-4674-A8D6-A4E62A6F6883}"/>
              </a:ext>
            </a:extLst>
          </p:cNvPr>
          <p:cNvSpPr txBox="1"/>
          <p:nvPr/>
        </p:nvSpPr>
        <p:spPr>
          <a:xfrm>
            <a:off x="4474400" y="5138469"/>
            <a:ext cx="119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ysClr val="windowText" lastClr="000000"/>
                </a:solidFill>
              </a:rPr>
              <a:t>VUE</a:t>
            </a:r>
          </a:p>
        </p:txBody>
      </p:sp>
      <p:pic>
        <p:nvPicPr>
          <p:cNvPr id="7" name="Image 6" descr="Une image contenant capture d’écran, noir, suspendu, horloge&#10;&#10;Description générée automatiquement">
            <a:extLst>
              <a:ext uri="{FF2B5EF4-FFF2-40B4-BE49-F238E27FC236}">
                <a16:creationId xmlns:a16="http://schemas.microsoft.com/office/drawing/2014/main" id="{700BBE6C-D6A5-47D0-8571-6CF954678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1833238"/>
            <a:ext cx="7764780" cy="486970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9515DFC-FDCB-4163-B7B1-42B9C2AD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177" y="1600428"/>
            <a:ext cx="2714286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0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TESTS</a:t>
            </a:r>
            <a:r>
              <a:rPr spc="-355" dirty="0"/>
              <a:t> </a:t>
            </a:r>
            <a:r>
              <a:rPr spc="-90" dirty="0"/>
              <a:t>UNITAIRES</a:t>
            </a:r>
            <a:r>
              <a:rPr lang="en-US" spc="-90" dirty="0"/>
              <a:t> ET IHM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4445674" y="2896490"/>
            <a:ext cx="25888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1292860" algn="l"/>
                <a:tab pos="2025650" algn="l"/>
                <a:tab pos="2781935" algn="l"/>
              </a:tabLst>
            </a:pPr>
            <a:r>
              <a:rPr lang="en-US" spc="-5" dirty="0">
                <a:solidFill>
                  <a:srgbClr val="FFFFFF"/>
                </a:solidFill>
                <a:cs typeface="Calibri"/>
              </a:rPr>
              <a:t>Tests </a:t>
            </a:r>
            <a:r>
              <a:rPr lang="en-US" spc="-5" dirty="0" err="1">
                <a:solidFill>
                  <a:srgbClr val="FFFFFF"/>
                </a:solidFill>
                <a:cs typeface="Calibri"/>
              </a:rPr>
              <a:t>graphiques</a:t>
            </a:r>
            <a:r>
              <a:rPr lang="en-US" spc="-5" dirty="0">
                <a:solidFill>
                  <a:srgbClr val="FFFFFF"/>
                </a:solidFill>
                <a:cs typeface="Calibri"/>
              </a:rPr>
              <a:t> avec Espresso (on </a:t>
            </a:r>
            <a:r>
              <a:rPr lang="en-US" spc="-5" dirty="0" err="1">
                <a:solidFill>
                  <a:srgbClr val="FFFFFF"/>
                </a:solidFill>
                <a:cs typeface="Calibri"/>
              </a:rPr>
              <a:t>simule</a:t>
            </a:r>
            <a:r>
              <a:rPr lang="en-US" spc="-5" dirty="0">
                <a:solidFill>
                  <a:srgbClr val="FFFFFF"/>
                </a:solidFill>
                <a:cs typeface="Calibri"/>
              </a:rPr>
              <a:t> le </a:t>
            </a:r>
            <a:r>
              <a:rPr lang="en-US" spc="-5" dirty="0" err="1">
                <a:solidFill>
                  <a:srgbClr val="FFFFFF"/>
                </a:solidFill>
                <a:cs typeface="Calibri"/>
              </a:rPr>
              <a:t>comportement</a:t>
            </a:r>
            <a:r>
              <a:rPr lang="en-US" spc="-5" dirty="0">
                <a:solidFill>
                  <a:srgbClr val="FFFFFF"/>
                </a:solidFill>
                <a:cs typeface="Calibri"/>
              </a:rPr>
              <a:t> d’un </a:t>
            </a:r>
            <a:r>
              <a:rPr lang="en-US" spc="-5" dirty="0" err="1">
                <a:solidFill>
                  <a:srgbClr val="FFFFFF"/>
                </a:solidFill>
                <a:cs typeface="Calibri"/>
              </a:rPr>
              <a:t>utilisateur</a:t>
            </a:r>
            <a:r>
              <a:rPr lang="en-US" spc="-5" dirty="0">
                <a:solidFill>
                  <a:srgbClr val="FFFFFF"/>
                </a:solidFill>
                <a:cs typeface="Calibri"/>
              </a:rPr>
              <a:t> lambda)</a:t>
            </a:r>
            <a:endParaRPr lang="en-US" dirty="0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7982" y="4347844"/>
            <a:ext cx="32619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spc="-35" dirty="0" err="1">
                <a:solidFill>
                  <a:srgbClr val="FFFFFF"/>
                </a:solidFill>
                <a:latin typeface="Calibri"/>
                <a:cs typeface="Calibri"/>
              </a:rPr>
              <a:t>Utilisations</a:t>
            </a:r>
            <a:r>
              <a:rPr lang="en-US" sz="1800" spc="-35" dirty="0">
                <a:solidFill>
                  <a:srgbClr val="FFFFFF"/>
                </a:solidFill>
                <a:latin typeface="Calibri"/>
                <a:cs typeface="Calibri"/>
              </a:rPr>
              <a:t> de mocks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811" y="3669538"/>
            <a:ext cx="3216275" cy="141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lang="en-US" sz="1800" dirty="0">
                <a:latin typeface="Calibri"/>
                <a:cs typeface="Calibri"/>
              </a:rPr>
              <a:t>Revues au fur et à </a:t>
            </a:r>
            <a:r>
              <a:rPr lang="en-US" sz="1800" dirty="0" err="1">
                <a:latin typeface="Calibri"/>
                <a:cs typeface="Calibri"/>
              </a:rPr>
              <a:t>mesure</a:t>
            </a:r>
            <a:r>
              <a:rPr lang="en-US" sz="1800" dirty="0">
                <a:latin typeface="Calibri"/>
                <a:cs typeface="Calibri"/>
              </a:rPr>
              <a:t> de </a:t>
            </a:r>
            <a:r>
              <a:rPr lang="en-US" sz="1800" dirty="0" err="1">
                <a:latin typeface="Calibri"/>
                <a:cs typeface="Calibri"/>
              </a:rPr>
              <a:t>l’evolution</a:t>
            </a:r>
            <a:r>
              <a:rPr lang="en-US" sz="1800" dirty="0">
                <a:latin typeface="Calibri"/>
                <a:cs typeface="Calibri"/>
              </a:rPr>
              <a:t> du </a:t>
            </a:r>
            <a:r>
              <a:rPr lang="en-US" sz="1800" dirty="0" err="1">
                <a:latin typeface="Calibri"/>
                <a:cs typeface="Calibri"/>
              </a:rPr>
              <a:t>projet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•"/>
            </a:pPr>
            <a:endParaRPr lang="en-US" sz="1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marR="8255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lang="en-US" sz="1800" spc="-5" dirty="0" err="1">
                <a:solidFill>
                  <a:srgbClr val="FFFFFF"/>
                </a:solidFill>
                <a:latin typeface="Calibri"/>
                <a:cs typeface="Calibri"/>
              </a:rPr>
              <a:t>Ressemblantes</a:t>
            </a:r>
            <a:r>
              <a:rPr lang="en-US" sz="1800" spc="-5" dirty="0">
                <a:solidFill>
                  <a:srgbClr val="FFFFFF"/>
                </a:solidFill>
                <a:latin typeface="Calibri"/>
                <a:cs typeface="Calibri"/>
              </a:rPr>
              <a:t> au </a:t>
            </a:r>
            <a:r>
              <a:rPr lang="en-US" sz="1800" spc="-5" dirty="0" err="1">
                <a:solidFill>
                  <a:srgbClr val="FFFFFF"/>
                </a:solidFill>
                <a:latin typeface="Calibri"/>
                <a:cs typeface="Calibri"/>
              </a:rPr>
              <a:t>résultat</a:t>
            </a:r>
            <a:r>
              <a:rPr lang="en-US" sz="1800" spc="-5" dirty="0">
                <a:solidFill>
                  <a:srgbClr val="FFFFFF"/>
                </a:solidFill>
                <a:latin typeface="Calibri"/>
                <a:cs typeface="Calibri"/>
              </a:rPr>
              <a:t> final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811" y="5589828"/>
            <a:ext cx="321437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spc="-15" dirty="0" err="1">
                <a:solidFill>
                  <a:srgbClr val="FFFFFF"/>
                </a:solidFill>
                <a:latin typeface="Calibri"/>
                <a:cs typeface="Calibri"/>
              </a:rPr>
              <a:t>Pe</a:t>
            </a:r>
            <a:r>
              <a:rPr lang="en-US" spc="-15" dirty="0" err="1">
                <a:solidFill>
                  <a:srgbClr val="FFFFFF"/>
                </a:solidFill>
                <a:latin typeface="Calibri"/>
                <a:cs typeface="Calibri"/>
              </a:rPr>
              <a:t>rmettent</a:t>
            </a:r>
            <a:r>
              <a:rPr lang="en-US" spc="-15" dirty="0">
                <a:solidFill>
                  <a:srgbClr val="FFFFFF"/>
                </a:solidFill>
                <a:latin typeface="Calibri"/>
                <a:cs typeface="Calibri"/>
              </a:rPr>
              <a:t> de se fixer des </a:t>
            </a:r>
            <a:r>
              <a:rPr lang="en-US" spc="-15" dirty="0" err="1">
                <a:solidFill>
                  <a:srgbClr val="FFFFFF"/>
                </a:solidFill>
                <a:latin typeface="Calibri"/>
                <a:cs typeface="Calibri"/>
              </a:rPr>
              <a:t>objectifs</a:t>
            </a:r>
            <a:r>
              <a:rPr lang="en-US" spc="-15" dirty="0">
                <a:solidFill>
                  <a:srgbClr val="FFFFFF"/>
                </a:solidFill>
                <a:latin typeface="Calibri"/>
                <a:cs typeface="Calibri"/>
              </a:rPr>
              <a:t> à </a:t>
            </a:r>
            <a:r>
              <a:rPr lang="en-US" spc="-15" dirty="0" err="1">
                <a:solidFill>
                  <a:srgbClr val="FFFFFF"/>
                </a:solidFill>
                <a:latin typeface="Calibri"/>
                <a:cs typeface="Calibri"/>
              </a:rPr>
              <a:t>réaliser</a:t>
            </a:r>
            <a:r>
              <a:rPr lang="en-US" spc="-15" dirty="0">
                <a:solidFill>
                  <a:srgbClr val="FFFFFF"/>
                </a:solidFill>
                <a:latin typeface="Calibri"/>
                <a:cs typeface="Calibri"/>
              </a:rPr>
              <a:t> pour </a:t>
            </a:r>
            <a:r>
              <a:rPr lang="en-US" spc="-15" dirty="0" err="1">
                <a:solidFill>
                  <a:srgbClr val="FFFFFF"/>
                </a:solidFill>
                <a:latin typeface="Calibri"/>
                <a:cs typeface="Calibri"/>
              </a:rPr>
              <a:t>chaque</a:t>
            </a:r>
            <a:r>
              <a:rPr lang="en-US" spc="-15" dirty="0">
                <a:solidFill>
                  <a:srgbClr val="FFFFFF"/>
                </a:solidFill>
                <a:latin typeface="Calibri"/>
                <a:cs typeface="Calibri"/>
              </a:rPr>
              <a:t> livraison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5128" y="3039489"/>
            <a:ext cx="1483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Tous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réalisés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73465" y="3569206"/>
            <a:ext cx="175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N’échouent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pas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73465" y="4223766"/>
            <a:ext cx="2936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1379220" algn="l"/>
                <a:tab pos="1766570" algn="l"/>
                <a:tab pos="2540635" algn="l"/>
              </a:tabLst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ibi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	de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	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lus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complets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tests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73465" y="5046979"/>
            <a:ext cx="23545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Dépendance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tests</a:t>
            </a:r>
            <a:r>
              <a:rPr lang="en-US" sz="1800" spc="-10" dirty="0">
                <a:solidFill>
                  <a:srgbClr val="FFFFFF"/>
                </a:solidFill>
                <a:latin typeface="Calibri"/>
                <a:cs typeface="Calibri"/>
              </a:rPr>
              <a:t> au </a:t>
            </a:r>
            <a:r>
              <a:rPr lang="en-US" sz="1800" spc="-10" dirty="0" err="1">
                <a:solidFill>
                  <a:srgbClr val="FFFFFF"/>
                </a:solidFill>
                <a:latin typeface="Calibri"/>
                <a:cs typeface="Calibri"/>
              </a:rPr>
              <a:t>serveur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4225" y="2222754"/>
            <a:ext cx="3682365" cy="4361815"/>
          </a:xfrm>
          <a:custGeom>
            <a:avLst/>
            <a:gdLst/>
            <a:ahLst/>
            <a:cxnLst/>
            <a:rect l="l" t="t" r="r" b="b"/>
            <a:pathLst>
              <a:path w="3682365" h="4361815">
                <a:moveTo>
                  <a:pt x="0" y="613663"/>
                </a:moveTo>
                <a:lnTo>
                  <a:pt x="1846" y="565700"/>
                </a:lnTo>
                <a:lnTo>
                  <a:pt x="7294" y="518747"/>
                </a:lnTo>
                <a:lnTo>
                  <a:pt x="16207" y="472942"/>
                </a:lnTo>
                <a:lnTo>
                  <a:pt x="28449" y="428419"/>
                </a:lnTo>
                <a:lnTo>
                  <a:pt x="43884" y="385316"/>
                </a:lnTo>
                <a:lnTo>
                  <a:pt x="62374" y="343770"/>
                </a:lnTo>
                <a:lnTo>
                  <a:pt x="83784" y="303915"/>
                </a:lnTo>
                <a:lnTo>
                  <a:pt x="107977" y="265889"/>
                </a:lnTo>
                <a:lnTo>
                  <a:pt x="134817" y="229829"/>
                </a:lnTo>
                <a:lnTo>
                  <a:pt x="164167" y="195869"/>
                </a:lnTo>
                <a:lnTo>
                  <a:pt x="195891" y="164148"/>
                </a:lnTo>
                <a:lnTo>
                  <a:pt x="229852" y="134800"/>
                </a:lnTo>
                <a:lnTo>
                  <a:pt x="265915" y="107963"/>
                </a:lnTo>
                <a:lnTo>
                  <a:pt x="303942" y="83772"/>
                </a:lnTo>
                <a:lnTo>
                  <a:pt x="343796" y="62365"/>
                </a:lnTo>
                <a:lnTo>
                  <a:pt x="385343" y="43877"/>
                </a:lnTo>
                <a:lnTo>
                  <a:pt x="428445" y="28445"/>
                </a:lnTo>
                <a:lnTo>
                  <a:pt x="472966" y="16204"/>
                </a:lnTo>
                <a:lnTo>
                  <a:pt x="518769" y="7293"/>
                </a:lnTo>
                <a:lnTo>
                  <a:pt x="565718" y="1845"/>
                </a:lnTo>
                <a:lnTo>
                  <a:pt x="613676" y="0"/>
                </a:lnTo>
                <a:lnTo>
                  <a:pt x="3068320" y="0"/>
                </a:lnTo>
                <a:lnTo>
                  <a:pt x="3116283" y="1845"/>
                </a:lnTo>
                <a:lnTo>
                  <a:pt x="3163236" y="7293"/>
                </a:lnTo>
                <a:lnTo>
                  <a:pt x="3209041" y="16204"/>
                </a:lnTo>
                <a:lnTo>
                  <a:pt x="3253564" y="28445"/>
                </a:lnTo>
                <a:lnTo>
                  <a:pt x="3296667" y="43877"/>
                </a:lnTo>
                <a:lnTo>
                  <a:pt x="3338213" y="62365"/>
                </a:lnTo>
                <a:lnTo>
                  <a:pt x="3378068" y="83772"/>
                </a:lnTo>
                <a:lnTo>
                  <a:pt x="3416094" y="107963"/>
                </a:lnTo>
                <a:lnTo>
                  <a:pt x="3452154" y="134800"/>
                </a:lnTo>
                <a:lnTo>
                  <a:pt x="3486114" y="164148"/>
                </a:lnTo>
                <a:lnTo>
                  <a:pt x="3517835" y="195869"/>
                </a:lnTo>
                <a:lnTo>
                  <a:pt x="3547183" y="229829"/>
                </a:lnTo>
                <a:lnTo>
                  <a:pt x="3574020" y="265889"/>
                </a:lnTo>
                <a:lnTo>
                  <a:pt x="3598211" y="303915"/>
                </a:lnTo>
                <a:lnTo>
                  <a:pt x="3619618" y="343770"/>
                </a:lnTo>
                <a:lnTo>
                  <a:pt x="3638106" y="385316"/>
                </a:lnTo>
                <a:lnTo>
                  <a:pt x="3653538" y="428419"/>
                </a:lnTo>
                <a:lnTo>
                  <a:pt x="3665779" y="472942"/>
                </a:lnTo>
                <a:lnTo>
                  <a:pt x="3674690" y="518747"/>
                </a:lnTo>
                <a:lnTo>
                  <a:pt x="3680138" y="565700"/>
                </a:lnTo>
                <a:lnTo>
                  <a:pt x="3681984" y="613663"/>
                </a:lnTo>
                <a:lnTo>
                  <a:pt x="3681984" y="3748011"/>
                </a:lnTo>
                <a:lnTo>
                  <a:pt x="3680138" y="3795969"/>
                </a:lnTo>
                <a:lnTo>
                  <a:pt x="3674690" y="3842918"/>
                </a:lnTo>
                <a:lnTo>
                  <a:pt x="3665779" y="3888721"/>
                </a:lnTo>
                <a:lnTo>
                  <a:pt x="3653538" y="3933242"/>
                </a:lnTo>
                <a:lnTo>
                  <a:pt x="3638106" y="3976344"/>
                </a:lnTo>
                <a:lnTo>
                  <a:pt x="3619618" y="4017891"/>
                </a:lnTo>
                <a:lnTo>
                  <a:pt x="3598211" y="4057745"/>
                </a:lnTo>
                <a:lnTo>
                  <a:pt x="3574020" y="4095772"/>
                </a:lnTo>
                <a:lnTo>
                  <a:pt x="3547183" y="4131835"/>
                </a:lnTo>
                <a:lnTo>
                  <a:pt x="3517835" y="4165796"/>
                </a:lnTo>
                <a:lnTo>
                  <a:pt x="3486114" y="4197520"/>
                </a:lnTo>
                <a:lnTo>
                  <a:pt x="3452154" y="4226870"/>
                </a:lnTo>
                <a:lnTo>
                  <a:pt x="3416094" y="4253710"/>
                </a:lnTo>
                <a:lnTo>
                  <a:pt x="3378068" y="4277903"/>
                </a:lnTo>
                <a:lnTo>
                  <a:pt x="3338213" y="4299313"/>
                </a:lnTo>
                <a:lnTo>
                  <a:pt x="3296667" y="4317803"/>
                </a:lnTo>
                <a:lnTo>
                  <a:pt x="3253564" y="4333238"/>
                </a:lnTo>
                <a:lnTo>
                  <a:pt x="3209041" y="4345480"/>
                </a:lnTo>
                <a:lnTo>
                  <a:pt x="3163236" y="4354393"/>
                </a:lnTo>
                <a:lnTo>
                  <a:pt x="3116283" y="4359841"/>
                </a:lnTo>
                <a:lnTo>
                  <a:pt x="3068320" y="4361688"/>
                </a:lnTo>
                <a:lnTo>
                  <a:pt x="613676" y="4361688"/>
                </a:lnTo>
                <a:lnTo>
                  <a:pt x="565718" y="4359841"/>
                </a:lnTo>
                <a:lnTo>
                  <a:pt x="518769" y="4354393"/>
                </a:lnTo>
                <a:lnTo>
                  <a:pt x="472966" y="4345480"/>
                </a:lnTo>
                <a:lnTo>
                  <a:pt x="428445" y="4333238"/>
                </a:lnTo>
                <a:lnTo>
                  <a:pt x="385343" y="4317803"/>
                </a:lnTo>
                <a:lnTo>
                  <a:pt x="343796" y="4299313"/>
                </a:lnTo>
                <a:lnTo>
                  <a:pt x="303942" y="4277903"/>
                </a:lnTo>
                <a:lnTo>
                  <a:pt x="265915" y="4253710"/>
                </a:lnTo>
                <a:lnTo>
                  <a:pt x="229852" y="4226870"/>
                </a:lnTo>
                <a:lnTo>
                  <a:pt x="195891" y="4197520"/>
                </a:lnTo>
                <a:lnTo>
                  <a:pt x="164167" y="4165796"/>
                </a:lnTo>
                <a:lnTo>
                  <a:pt x="134817" y="4131835"/>
                </a:lnTo>
                <a:lnTo>
                  <a:pt x="107977" y="4095772"/>
                </a:lnTo>
                <a:lnTo>
                  <a:pt x="83784" y="4057745"/>
                </a:lnTo>
                <a:lnTo>
                  <a:pt x="62374" y="4017891"/>
                </a:lnTo>
                <a:lnTo>
                  <a:pt x="43884" y="3976344"/>
                </a:lnTo>
                <a:lnTo>
                  <a:pt x="28449" y="3933242"/>
                </a:lnTo>
                <a:lnTo>
                  <a:pt x="16207" y="3888721"/>
                </a:lnTo>
                <a:lnTo>
                  <a:pt x="7294" y="3842918"/>
                </a:lnTo>
                <a:lnTo>
                  <a:pt x="1846" y="3795969"/>
                </a:lnTo>
                <a:lnTo>
                  <a:pt x="0" y="3748011"/>
                </a:lnTo>
                <a:lnTo>
                  <a:pt x="0" y="613663"/>
                </a:lnTo>
                <a:close/>
              </a:path>
            </a:pathLst>
          </a:custGeom>
          <a:ln w="38100">
            <a:solidFill>
              <a:srgbClr val="3C9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23416" y="1978151"/>
            <a:ext cx="1207135" cy="923925"/>
          </a:xfrm>
          <a:custGeom>
            <a:avLst/>
            <a:gdLst/>
            <a:ahLst/>
            <a:cxnLst/>
            <a:rect l="l" t="t" r="r" b="b"/>
            <a:pathLst>
              <a:path w="1207135" h="923925">
                <a:moveTo>
                  <a:pt x="0" y="923544"/>
                </a:moveTo>
                <a:lnTo>
                  <a:pt x="1207008" y="923544"/>
                </a:lnTo>
                <a:lnTo>
                  <a:pt x="1207008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80769" y="1996566"/>
            <a:ext cx="8934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3C9CCC"/>
                </a:solidFill>
                <a:latin typeface="Calibri"/>
                <a:cs typeface="Calibri"/>
              </a:rPr>
              <a:t>IHM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48150" y="2222754"/>
            <a:ext cx="3682365" cy="4361815"/>
          </a:xfrm>
          <a:custGeom>
            <a:avLst/>
            <a:gdLst/>
            <a:ahLst/>
            <a:cxnLst/>
            <a:rect l="l" t="t" r="r" b="b"/>
            <a:pathLst>
              <a:path w="3682365" h="4361815">
                <a:moveTo>
                  <a:pt x="0" y="613663"/>
                </a:moveTo>
                <a:lnTo>
                  <a:pt x="1845" y="565700"/>
                </a:lnTo>
                <a:lnTo>
                  <a:pt x="7293" y="518747"/>
                </a:lnTo>
                <a:lnTo>
                  <a:pt x="16204" y="472942"/>
                </a:lnTo>
                <a:lnTo>
                  <a:pt x="28445" y="428419"/>
                </a:lnTo>
                <a:lnTo>
                  <a:pt x="43877" y="385316"/>
                </a:lnTo>
                <a:lnTo>
                  <a:pt x="62365" y="343770"/>
                </a:lnTo>
                <a:lnTo>
                  <a:pt x="83772" y="303915"/>
                </a:lnTo>
                <a:lnTo>
                  <a:pt x="107963" y="265889"/>
                </a:lnTo>
                <a:lnTo>
                  <a:pt x="134800" y="229829"/>
                </a:lnTo>
                <a:lnTo>
                  <a:pt x="164148" y="195869"/>
                </a:lnTo>
                <a:lnTo>
                  <a:pt x="195869" y="164148"/>
                </a:lnTo>
                <a:lnTo>
                  <a:pt x="229829" y="134800"/>
                </a:lnTo>
                <a:lnTo>
                  <a:pt x="265889" y="107963"/>
                </a:lnTo>
                <a:lnTo>
                  <a:pt x="303915" y="83772"/>
                </a:lnTo>
                <a:lnTo>
                  <a:pt x="343770" y="62365"/>
                </a:lnTo>
                <a:lnTo>
                  <a:pt x="385316" y="43877"/>
                </a:lnTo>
                <a:lnTo>
                  <a:pt x="428419" y="28445"/>
                </a:lnTo>
                <a:lnTo>
                  <a:pt x="472942" y="16204"/>
                </a:lnTo>
                <a:lnTo>
                  <a:pt x="518747" y="7293"/>
                </a:lnTo>
                <a:lnTo>
                  <a:pt x="565700" y="1845"/>
                </a:lnTo>
                <a:lnTo>
                  <a:pt x="613663" y="0"/>
                </a:lnTo>
                <a:lnTo>
                  <a:pt x="3068320" y="0"/>
                </a:lnTo>
                <a:lnTo>
                  <a:pt x="3116283" y="1845"/>
                </a:lnTo>
                <a:lnTo>
                  <a:pt x="3163236" y="7293"/>
                </a:lnTo>
                <a:lnTo>
                  <a:pt x="3209041" y="16204"/>
                </a:lnTo>
                <a:lnTo>
                  <a:pt x="3253564" y="28445"/>
                </a:lnTo>
                <a:lnTo>
                  <a:pt x="3296667" y="43877"/>
                </a:lnTo>
                <a:lnTo>
                  <a:pt x="3338213" y="62365"/>
                </a:lnTo>
                <a:lnTo>
                  <a:pt x="3378068" y="83772"/>
                </a:lnTo>
                <a:lnTo>
                  <a:pt x="3416094" y="107963"/>
                </a:lnTo>
                <a:lnTo>
                  <a:pt x="3452154" y="134800"/>
                </a:lnTo>
                <a:lnTo>
                  <a:pt x="3486114" y="164148"/>
                </a:lnTo>
                <a:lnTo>
                  <a:pt x="3517835" y="195869"/>
                </a:lnTo>
                <a:lnTo>
                  <a:pt x="3547183" y="229829"/>
                </a:lnTo>
                <a:lnTo>
                  <a:pt x="3574020" y="265889"/>
                </a:lnTo>
                <a:lnTo>
                  <a:pt x="3598211" y="303915"/>
                </a:lnTo>
                <a:lnTo>
                  <a:pt x="3619618" y="343770"/>
                </a:lnTo>
                <a:lnTo>
                  <a:pt x="3638106" y="385316"/>
                </a:lnTo>
                <a:lnTo>
                  <a:pt x="3653538" y="428419"/>
                </a:lnTo>
                <a:lnTo>
                  <a:pt x="3665779" y="472942"/>
                </a:lnTo>
                <a:lnTo>
                  <a:pt x="3674690" y="518747"/>
                </a:lnTo>
                <a:lnTo>
                  <a:pt x="3680138" y="565700"/>
                </a:lnTo>
                <a:lnTo>
                  <a:pt x="3681983" y="613663"/>
                </a:lnTo>
                <a:lnTo>
                  <a:pt x="3681983" y="3748011"/>
                </a:lnTo>
                <a:lnTo>
                  <a:pt x="3680138" y="3795969"/>
                </a:lnTo>
                <a:lnTo>
                  <a:pt x="3674690" y="3842918"/>
                </a:lnTo>
                <a:lnTo>
                  <a:pt x="3665779" y="3888721"/>
                </a:lnTo>
                <a:lnTo>
                  <a:pt x="3653538" y="3933242"/>
                </a:lnTo>
                <a:lnTo>
                  <a:pt x="3638106" y="3976344"/>
                </a:lnTo>
                <a:lnTo>
                  <a:pt x="3619618" y="4017891"/>
                </a:lnTo>
                <a:lnTo>
                  <a:pt x="3598211" y="4057745"/>
                </a:lnTo>
                <a:lnTo>
                  <a:pt x="3574020" y="4095772"/>
                </a:lnTo>
                <a:lnTo>
                  <a:pt x="3547183" y="4131835"/>
                </a:lnTo>
                <a:lnTo>
                  <a:pt x="3517835" y="4165796"/>
                </a:lnTo>
                <a:lnTo>
                  <a:pt x="3486114" y="4197520"/>
                </a:lnTo>
                <a:lnTo>
                  <a:pt x="3452154" y="4226870"/>
                </a:lnTo>
                <a:lnTo>
                  <a:pt x="3416094" y="4253710"/>
                </a:lnTo>
                <a:lnTo>
                  <a:pt x="3378068" y="4277903"/>
                </a:lnTo>
                <a:lnTo>
                  <a:pt x="3338213" y="4299313"/>
                </a:lnTo>
                <a:lnTo>
                  <a:pt x="3296667" y="4317803"/>
                </a:lnTo>
                <a:lnTo>
                  <a:pt x="3253564" y="4333238"/>
                </a:lnTo>
                <a:lnTo>
                  <a:pt x="3209041" y="4345480"/>
                </a:lnTo>
                <a:lnTo>
                  <a:pt x="3163236" y="4354393"/>
                </a:lnTo>
                <a:lnTo>
                  <a:pt x="3116283" y="4359841"/>
                </a:lnTo>
                <a:lnTo>
                  <a:pt x="3068320" y="4361688"/>
                </a:lnTo>
                <a:lnTo>
                  <a:pt x="613663" y="4361688"/>
                </a:lnTo>
                <a:lnTo>
                  <a:pt x="565700" y="4359841"/>
                </a:lnTo>
                <a:lnTo>
                  <a:pt x="518747" y="4354393"/>
                </a:lnTo>
                <a:lnTo>
                  <a:pt x="472942" y="4345480"/>
                </a:lnTo>
                <a:lnTo>
                  <a:pt x="428419" y="4333238"/>
                </a:lnTo>
                <a:lnTo>
                  <a:pt x="385316" y="4317803"/>
                </a:lnTo>
                <a:lnTo>
                  <a:pt x="343770" y="4299313"/>
                </a:lnTo>
                <a:lnTo>
                  <a:pt x="303915" y="4277903"/>
                </a:lnTo>
                <a:lnTo>
                  <a:pt x="265889" y="4253710"/>
                </a:lnTo>
                <a:lnTo>
                  <a:pt x="229829" y="4226870"/>
                </a:lnTo>
                <a:lnTo>
                  <a:pt x="195869" y="4197520"/>
                </a:lnTo>
                <a:lnTo>
                  <a:pt x="164148" y="4165796"/>
                </a:lnTo>
                <a:lnTo>
                  <a:pt x="134800" y="4131835"/>
                </a:lnTo>
                <a:lnTo>
                  <a:pt x="107963" y="4095772"/>
                </a:lnTo>
                <a:lnTo>
                  <a:pt x="83772" y="4057745"/>
                </a:lnTo>
                <a:lnTo>
                  <a:pt x="62365" y="4017891"/>
                </a:lnTo>
                <a:lnTo>
                  <a:pt x="43877" y="3976344"/>
                </a:lnTo>
                <a:lnTo>
                  <a:pt x="28445" y="3933242"/>
                </a:lnTo>
                <a:lnTo>
                  <a:pt x="16204" y="3888721"/>
                </a:lnTo>
                <a:lnTo>
                  <a:pt x="7293" y="3842918"/>
                </a:lnTo>
                <a:lnTo>
                  <a:pt x="1845" y="3795969"/>
                </a:lnTo>
                <a:lnTo>
                  <a:pt x="0" y="3748011"/>
                </a:lnTo>
                <a:lnTo>
                  <a:pt x="0" y="613663"/>
                </a:lnTo>
                <a:close/>
              </a:path>
            </a:pathLst>
          </a:custGeom>
          <a:ln w="38100">
            <a:solidFill>
              <a:srgbClr val="3C9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1496" y="1982723"/>
            <a:ext cx="2025650" cy="923925"/>
          </a:xfrm>
          <a:custGeom>
            <a:avLst/>
            <a:gdLst/>
            <a:ahLst/>
            <a:cxnLst/>
            <a:rect l="l" t="t" r="r" b="b"/>
            <a:pathLst>
              <a:path w="2025650" h="923925">
                <a:moveTo>
                  <a:pt x="0" y="923543"/>
                </a:moveTo>
                <a:lnTo>
                  <a:pt x="2025396" y="923543"/>
                </a:lnTo>
                <a:lnTo>
                  <a:pt x="2025396" y="0"/>
                </a:lnTo>
                <a:lnTo>
                  <a:pt x="0" y="0"/>
                </a:lnTo>
                <a:lnTo>
                  <a:pt x="0" y="923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01539" y="2000503"/>
            <a:ext cx="18427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295" marR="5080" indent="-316230">
              <a:lnSpc>
                <a:spcPct val="100000"/>
              </a:lnSpc>
              <a:spcBef>
                <a:spcPts val="100"/>
              </a:spcBef>
            </a:pPr>
            <a:r>
              <a:rPr lang="en-US" sz="1800" spc="-15" dirty="0">
                <a:solidFill>
                  <a:srgbClr val="3C9CCC"/>
                </a:solidFill>
                <a:latin typeface="Calibri"/>
                <a:cs typeface="Calibri"/>
              </a:rPr>
              <a:t>TESTS UNITAIRES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12073" y="2222754"/>
            <a:ext cx="3682365" cy="4361815"/>
          </a:xfrm>
          <a:custGeom>
            <a:avLst/>
            <a:gdLst/>
            <a:ahLst/>
            <a:cxnLst/>
            <a:rect l="l" t="t" r="r" b="b"/>
            <a:pathLst>
              <a:path w="3682365" h="4361815">
                <a:moveTo>
                  <a:pt x="0" y="613663"/>
                </a:moveTo>
                <a:lnTo>
                  <a:pt x="1845" y="565700"/>
                </a:lnTo>
                <a:lnTo>
                  <a:pt x="7293" y="518747"/>
                </a:lnTo>
                <a:lnTo>
                  <a:pt x="16204" y="472942"/>
                </a:lnTo>
                <a:lnTo>
                  <a:pt x="28445" y="428419"/>
                </a:lnTo>
                <a:lnTo>
                  <a:pt x="43877" y="385316"/>
                </a:lnTo>
                <a:lnTo>
                  <a:pt x="62365" y="343770"/>
                </a:lnTo>
                <a:lnTo>
                  <a:pt x="83772" y="303915"/>
                </a:lnTo>
                <a:lnTo>
                  <a:pt x="107963" y="265889"/>
                </a:lnTo>
                <a:lnTo>
                  <a:pt x="134800" y="229829"/>
                </a:lnTo>
                <a:lnTo>
                  <a:pt x="164148" y="195869"/>
                </a:lnTo>
                <a:lnTo>
                  <a:pt x="195869" y="164148"/>
                </a:lnTo>
                <a:lnTo>
                  <a:pt x="229829" y="134800"/>
                </a:lnTo>
                <a:lnTo>
                  <a:pt x="265889" y="107963"/>
                </a:lnTo>
                <a:lnTo>
                  <a:pt x="303915" y="83772"/>
                </a:lnTo>
                <a:lnTo>
                  <a:pt x="343770" y="62365"/>
                </a:lnTo>
                <a:lnTo>
                  <a:pt x="385316" y="43877"/>
                </a:lnTo>
                <a:lnTo>
                  <a:pt x="428419" y="28445"/>
                </a:lnTo>
                <a:lnTo>
                  <a:pt x="472942" y="16204"/>
                </a:lnTo>
                <a:lnTo>
                  <a:pt x="518747" y="7293"/>
                </a:lnTo>
                <a:lnTo>
                  <a:pt x="565700" y="1845"/>
                </a:lnTo>
                <a:lnTo>
                  <a:pt x="613664" y="0"/>
                </a:lnTo>
                <a:lnTo>
                  <a:pt x="3068320" y="0"/>
                </a:lnTo>
                <a:lnTo>
                  <a:pt x="3116283" y="1845"/>
                </a:lnTo>
                <a:lnTo>
                  <a:pt x="3163236" y="7293"/>
                </a:lnTo>
                <a:lnTo>
                  <a:pt x="3209041" y="16204"/>
                </a:lnTo>
                <a:lnTo>
                  <a:pt x="3253564" y="28445"/>
                </a:lnTo>
                <a:lnTo>
                  <a:pt x="3296667" y="43877"/>
                </a:lnTo>
                <a:lnTo>
                  <a:pt x="3338213" y="62365"/>
                </a:lnTo>
                <a:lnTo>
                  <a:pt x="3378068" y="83772"/>
                </a:lnTo>
                <a:lnTo>
                  <a:pt x="3416094" y="107963"/>
                </a:lnTo>
                <a:lnTo>
                  <a:pt x="3452154" y="134800"/>
                </a:lnTo>
                <a:lnTo>
                  <a:pt x="3486114" y="164148"/>
                </a:lnTo>
                <a:lnTo>
                  <a:pt x="3517835" y="195869"/>
                </a:lnTo>
                <a:lnTo>
                  <a:pt x="3547183" y="229829"/>
                </a:lnTo>
                <a:lnTo>
                  <a:pt x="3574020" y="265889"/>
                </a:lnTo>
                <a:lnTo>
                  <a:pt x="3598211" y="303915"/>
                </a:lnTo>
                <a:lnTo>
                  <a:pt x="3619618" y="343770"/>
                </a:lnTo>
                <a:lnTo>
                  <a:pt x="3638106" y="385316"/>
                </a:lnTo>
                <a:lnTo>
                  <a:pt x="3653538" y="428419"/>
                </a:lnTo>
                <a:lnTo>
                  <a:pt x="3665779" y="472942"/>
                </a:lnTo>
                <a:lnTo>
                  <a:pt x="3674690" y="518747"/>
                </a:lnTo>
                <a:lnTo>
                  <a:pt x="3680138" y="565700"/>
                </a:lnTo>
                <a:lnTo>
                  <a:pt x="3681983" y="613663"/>
                </a:lnTo>
                <a:lnTo>
                  <a:pt x="3681983" y="3748011"/>
                </a:lnTo>
                <a:lnTo>
                  <a:pt x="3680138" y="3795969"/>
                </a:lnTo>
                <a:lnTo>
                  <a:pt x="3674690" y="3842918"/>
                </a:lnTo>
                <a:lnTo>
                  <a:pt x="3665779" y="3888721"/>
                </a:lnTo>
                <a:lnTo>
                  <a:pt x="3653538" y="3933242"/>
                </a:lnTo>
                <a:lnTo>
                  <a:pt x="3638106" y="3976344"/>
                </a:lnTo>
                <a:lnTo>
                  <a:pt x="3619618" y="4017891"/>
                </a:lnTo>
                <a:lnTo>
                  <a:pt x="3598211" y="4057745"/>
                </a:lnTo>
                <a:lnTo>
                  <a:pt x="3574020" y="4095772"/>
                </a:lnTo>
                <a:lnTo>
                  <a:pt x="3547183" y="4131835"/>
                </a:lnTo>
                <a:lnTo>
                  <a:pt x="3517835" y="4165796"/>
                </a:lnTo>
                <a:lnTo>
                  <a:pt x="3486114" y="4197520"/>
                </a:lnTo>
                <a:lnTo>
                  <a:pt x="3452154" y="4226870"/>
                </a:lnTo>
                <a:lnTo>
                  <a:pt x="3416094" y="4253710"/>
                </a:lnTo>
                <a:lnTo>
                  <a:pt x="3378068" y="4277903"/>
                </a:lnTo>
                <a:lnTo>
                  <a:pt x="3338213" y="4299313"/>
                </a:lnTo>
                <a:lnTo>
                  <a:pt x="3296667" y="4317803"/>
                </a:lnTo>
                <a:lnTo>
                  <a:pt x="3253564" y="4333238"/>
                </a:lnTo>
                <a:lnTo>
                  <a:pt x="3209041" y="4345480"/>
                </a:lnTo>
                <a:lnTo>
                  <a:pt x="3163236" y="4354393"/>
                </a:lnTo>
                <a:lnTo>
                  <a:pt x="3116283" y="4359841"/>
                </a:lnTo>
                <a:lnTo>
                  <a:pt x="3068320" y="4361688"/>
                </a:lnTo>
                <a:lnTo>
                  <a:pt x="613664" y="4361688"/>
                </a:lnTo>
                <a:lnTo>
                  <a:pt x="565700" y="4359841"/>
                </a:lnTo>
                <a:lnTo>
                  <a:pt x="518747" y="4354393"/>
                </a:lnTo>
                <a:lnTo>
                  <a:pt x="472942" y="4345480"/>
                </a:lnTo>
                <a:lnTo>
                  <a:pt x="428419" y="4333238"/>
                </a:lnTo>
                <a:lnTo>
                  <a:pt x="385316" y="4317803"/>
                </a:lnTo>
                <a:lnTo>
                  <a:pt x="343770" y="4299313"/>
                </a:lnTo>
                <a:lnTo>
                  <a:pt x="303915" y="4277903"/>
                </a:lnTo>
                <a:lnTo>
                  <a:pt x="265889" y="4253710"/>
                </a:lnTo>
                <a:lnTo>
                  <a:pt x="229829" y="4226870"/>
                </a:lnTo>
                <a:lnTo>
                  <a:pt x="195869" y="4197520"/>
                </a:lnTo>
                <a:lnTo>
                  <a:pt x="164148" y="4165796"/>
                </a:lnTo>
                <a:lnTo>
                  <a:pt x="134800" y="4131835"/>
                </a:lnTo>
                <a:lnTo>
                  <a:pt x="107963" y="4095772"/>
                </a:lnTo>
                <a:lnTo>
                  <a:pt x="83772" y="4057745"/>
                </a:lnTo>
                <a:lnTo>
                  <a:pt x="62365" y="4017891"/>
                </a:lnTo>
                <a:lnTo>
                  <a:pt x="43877" y="3976344"/>
                </a:lnTo>
                <a:lnTo>
                  <a:pt x="28445" y="3933242"/>
                </a:lnTo>
                <a:lnTo>
                  <a:pt x="16204" y="3888721"/>
                </a:lnTo>
                <a:lnTo>
                  <a:pt x="7293" y="3842918"/>
                </a:lnTo>
                <a:lnTo>
                  <a:pt x="1845" y="3795969"/>
                </a:lnTo>
                <a:lnTo>
                  <a:pt x="0" y="3748011"/>
                </a:lnTo>
                <a:lnTo>
                  <a:pt x="0" y="613663"/>
                </a:lnTo>
                <a:close/>
              </a:path>
            </a:pathLst>
          </a:custGeom>
          <a:ln w="38100">
            <a:solidFill>
              <a:srgbClr val="3C9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40368" y="2016251"/>
            <a:ext cx="2024380" cy="923925"/>
          </a:xfrm>
          <a:custGeom>
            <a:avLst/>
            <a:gdLst/>
            <a:ahLst/>
            <a:cxnLst/>
            <a:rect l="l" t="t" r="r" b="b"/>
            <a:pathLst>
              <a:path w="2024379" h="923925">
                <a:moveTo>
                  <a:pt x="0" y="923544"/>
                </a:moveTo>
                <a:lnTo>
                  <a:pt x="2023872" y="923544"/>
                </a:lnTo>
                <a:lnTo>
                  <a:pt x="2023872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232772" y="2034921"/>
            <a:ext cx="1641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5080" indent="-7810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C9CCC"/>
                </a:solidFill>
                <a:latin typeface="Calibri"/>
                <a:cs typeface="Calibri"/>
              </a:rPr>
              <a:t>POINTS </a:t>
            </a:r>
            <a:r>
              <a:rPr sz="1800" spc="-15" dirty="0">
                <a:solidFill>
                  <a:srgbClr val="3C9CCC"/>
                </a:solidFill>
                <a:latin typeface="Calibri"/>
                <a:cs typeface="Calibri"/>
              </a:rPr>
              <a:t>FORTS </a:t>
            </a:r>
            <a:r>
              <a:rPr sz="1800" spc="-10" dirty="0">
                <a:solidFill>
                  <a:srgbClr val="3C9CCC"/>
                </a:solidFill>
                <a:latin typeface="Calibri"/>
                <a:cs typeface="Calibri"/>
              </a:rPr>
              <a:t>VS  POINTS</a:t>
            </a:r>
            <a:r>
              <a:rPr sz="1800" spc="-20" dirty="0">
                <a:solidFill>
                  <a:srgbClr val="3C9CCC"/>
                </a:solidFill>
                <a:latin typeface="Calibri"/>
                <a:cs typeface="Calibri"/>
              </a:rPr>
              <a:t> FAIBLES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65384" y="2676833"/>
            <a:ext cx="384175" cy="382905"/>
          </a:xfrm>
          <a:custGeom>
            <a:avLst/>
            <a:gdLst/>
            <a:ahLst/>
            <a:cxnLst/>
            <a:rect l="l" t="t" r="r" b="b"/>
            <a:pathLst>
              <a:path w="384175" h="382905">
                <a:moveTo>
                  <a:pt x="74886" y="260593"/>
                </a:moveTo>
                <a:lnTo>
                  <a:pt x="149190" y="260593"/>
                </a:lnTo>
                <a:lnTo>
                  <a:pt x="127780" y="281924"/>
                </a:lnTo>
                <a:lnTo>
                  <a:pt x="128235" y="288630"/>
                </a:lnTo>
                <a:lnTo>
                  <a:pt x="57884" y="372555"/>
                </a:lnTo>
                <a:lnTo>
                  <a:pt x="33907" y="382449"/>
                </a:lnTo>
                <a:lnTo>
                  <a:pt x="21147" y="379975"/>
                </a:lnTo>
                <a:lnTo>
                  <a:pt x="9929" y="372555"/>
                </a:lnTo>
                <a:lnTo>
                  <a:pt x="2482" y="361378"/>
                </a:lnTo>
                <a:lnTo>
                  <a:pt x="0" y="348665"/>
                </a:lnTo>
                <a:lnTo>
                  <a:pt x="2482" y="335953"/>
                </a:lnTo>
                <a:lnTo>
                  <a:pt x="9929" y="324778"/>
                </a:lnTo>
                <a:lnTo>
                  <a:pt x="9687" y="324537"/>
                </a:lnTo>
                <a:lnTo>
                  <a:pt x="70235" y="264212"/>
                </a:lnTo>
                <a:lnTo>
                  <a:pt x="74886" y="260593"/>
                </a:lnTo>
                <a:close/>
              </a:path>
              <a:path w="384175" h="382905">
                <a:moveTo>
                  <a:pt x="237357" y="0"/>
                </a:moveTo>
                <a:lnTo>
                  <a:pt x="283464" y="7247"/>
                </a:lnTo>
                <a:lnTo>
                  <a:pt x="323555" y="27737"/>
                </a:lnTo>
                <a:lnTo>
                  <a:pt x="355219" y="59082"/>
                </a:lnTo>
                <a:lnTo>
                  <a:pt x="376048" y="98894"/>
                </a:lnTo>
                <a:lnTo>
                  <a:pt x="383631" y="144786"/>
                </a:lnTo>
                <a:lnTo>
                  <a:pt x="376349" y="190723"/>
                </a:lnTo>
                <a:lnTo>
                  <a:pt x="355782" y="230665"/>
                </a:lnTo>
                <a:lnTo>
                  <a:pt x="324323" y="262212"/>
                </a:lnTo>
                <a:lnTo>
                  <a:pt x="284368" y="282963"/>
                </a:lnTo>
                <a:lnTo>
                  <a:pt x="238309" y="290518"/>
                </a:lnTo>
                <a:lnTo>
                  <a:pt x="214391" y="288630"/>
                </a:lnTo>
                <a:lnTo>
                  <a:pt x="191260" y="282911"/>
                </a:lnTo>
                <a:lnTo>
                  <a:pt x="169373" y="273514"/>
                </a:lnTo>
                <a:lnTo>
                  <a:pt x="158236" y="266384"/>
                </a:lnTo>
                <a:lnTo>
                  <a:pt x="237349" y="266384"/>
                </a:lnTo>
                <a:lnTo>
                  <a:pt x="284486" y="256903"/>
                </a:lnTo>
                <a:lnTo>
                  <a:pt x="322977" y="231046"/>
                </a:lnTo>
                <a:lnTo>
                  <a:pt x="348929" y="192696"/>
                </a:lnTo>
                <a:lnTo>
                  <a:pt x="358445" y="145735"/>
                </a:lnTo>
                <a:lnTo>
                  <a:pt x="348929" y="98773"/>
                </a:lnTo>
                <a:lnTo>
                  <a:pt x="322977" y="60423"/>
                </a:lnTo>
                <a:lnTo>
                  <a:pt x="284486" y="34567"/>
                </a:lnTo>
                <a:lnTo>
                  <a:pt x="237349" y="25086"/>
                </a:lnTo>
                <a:lnTo>
                  <a:pt x="157523" y="25086"/>
                </a:lnTo>
                <a:lnTo>
                  <a:pt x="191296" y="7547"/>
                </a:lnTo>
                <a:lnTo>
                  <a:pt x="237357" y="0"/>
                </a:lnTo>
                <a:close/>
              </a:path>
              <a:path w="384175" h="382905">
                <a:moveTo>
                  <a:pt x="157523" y="25086"/>
                </a:moveTo>
                <a:lnTo>
                  <a:pt x="237349" y="25086"/>
                </a:lnTo>
                <a:lnTo>
                  <a:pt x="190212" y="34567"/>
                </a:lnTo>
                <a:lnTo>
                  <a:pt x="151720" y="60423"/>
                </a:lnTo>
                <a:lnTo>
                  <a:pt x="125768" y="98773"/>
                </a:lnTo>
                <a:lnTo>
                  <a:pt x="116252" y="145735"/>
                </a:lnTo>
                <a:lnTo>
                  <a:pt x="125768" y="192696"/>
                </a:lnTo>
                <a:lnTo>
                  <a:pt x="151720" y="231046"/>
                </a:lnTo>
                <a:lnTo>
                  <a:pt x="190212" y="256903"/>
                </a:lnTo>
                <a:lnTo>
                  <a:pt x="237349" y="266384"/>
                </a:lnTo>
                <a:lnTo>
                  <a:pt x="158236" y="266384"/>
                </a:lnTo>
                <a:lnTo>
                  <a:pt x="149190" y="260593"/>
                </a:lnTo>
                <a:lnTo>
                  <a:pt x="74886" y="260593"/>
                </a:lnTo>
                <a:lnTo>
                  <a:pt x="76740" y="259150"/>
                </a:lnTo>
                <a:lnTo>
                  <a:pt x="84169" y="255839"/>
                </a:lnTo>
                <a:lnTo>
                  <a:pt x="89356" y="254898"/>
                </a:lnTo>
                <a:lnTo>
                  <a:pt x="100413" y="254898"/>
                </a:lnTo>
                <a:lnTo>
                  <a:pt x="122065" y="233568"/>
                </a:lnTo>
                <a:lnTo>
                  <a:pt x="109124" y="213708"/>
                </a:lnTo>
                <a:lnTo>
                  <a:pt x="99701" y="192144"/>
                </a:lnTo>
                <a:lnTo>
                  <a:pt x="93952" y="169334"/>
                </a:lnTo>
                <a:lnTo>
                  <a:pt x="92033" y="145735"/>
                </a:lnTo>
                <a:lnTo>
                  <a:pt x="99315" y="99795"/>
                </a:lnTo>
                <a:lnTo>
                  <a:pt x="119882" y="59848"/>
                </a:lnTo>
                <a:lnTo>
                  <a:pt x="151340" y="28297"/>
                </a:lnTo>
                <a:lnTo>
                  <a:pt x="157523" y="25086"/>
                </a:lnTo>
                <a:close/>
              </a:path>
              <a:path w="384175" h="382905">
                <a:moveTo>
                  <a:pt x="92175" y="254387"/>
                </a:moveTo>
                <a:lnTo>
                  <a:pt x="100413" y="254898"/>
                </a:lnTo>
                <a:lnTo>
                  <a:pt x="89356" y="254898"/>
                </a:lnTo>
                <a:lnTo>
                  <a:pt x="92175" y="254387"/>
                </a:lnTo>
                <a:close/>
              </a:path>
            </a:pathLst>
          </a:custGeom>
          <a:solidFill>
            <a:srgbClr val="3C9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5779" y="2833621"/>
            <a:ext cx="29209" cy="53340"/>
          </a:xfrm>
          <a:custGeom>
            <a:avLst/>
            <a:gdLst/>
            <a:ahLst/>
            <a:cxnLst/>
            <a:rect l="l" t="t" r="r" b="b"/>
            <a:pathLst>
              <a:path w="29209" h="53339">
                <a:moveTo>
                  <a:pt x="0" y="0"/>
                </a:moveTo>
                <a:lnTo>
                  <a:pt x="29063" y="0"/>
                </a:lnTo>
                <a:lnTo>
                  <a:pt x="29063" y="53085"/>
                </a:lnTo>
                <a:lnTo>
                  <a:pt x="0" y="53085"/>
                </a:lnTo>
                <a:lnTo>
                  <a:pt x="0" y="0"/>
                </a:lnTo>
                <a:close/>
              </a:path>
            </a:pathLst>
          </a:custGeom>
          <a:solidFill>
            <a:srgbClr val="3C9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32497" y="2819143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628" y="0"/>
                </a:lnTo>
              </a:path>
            </a:pathLst>
          </a:custGeom>
          <a:ln w="28955">
            <a:solidFill>
              <a:srgbClr val="3C9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85779" y="2751579"/>
            <a:ext cx="29209" cy="53340"/>
          </a:xfrm>
          <a:custGeom>
            <a:avLst/>
            <a:gdLst/>
            <a:ahLst/>
            <a:cxnLst/>
            <a:rect l="l" t="t" r="r" b="b"/>
            <a:pathLst>
              <a:path w="29209" h="53339">
                <a:moveTo>
                  <a:pt x="0" y="0"/>
                </a:moveTo>
                <a:lnTo>
                  <a:pt x="29063" y="0"/>
                </a:lnTo>
                <a:lnTo>
                  <a:pt x="29063" y="53085"/>
                </a:lnTo>
                <a:lnTo>
                  <a:pt x="0" y="53085"/>
                </a:lnTo>
                <a:lnTo>
                  <a:pt x="0" y="0"/>
                </a:lnTo>
                <a:close/>
              </a:path>
            </a:pathLst>
          </a:custGeom>
          <a:solidFill>
            <a:srgbClr val="3C9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65384" y="3984425"/>
            <a:ext cx="384175" cy="382905"/>
          </a:xfrm>
          <a:custGeom>
            <a:avLst/>
            <a:gdLst/>
            <a:ahLst/>
            <a:cxnLst/>
            <a:rect l="l" t="t" r="r" b="b"/>
            <a:pathLst>
              <a:path w="384175" h="382904">
                <a:moveTo>
                  <a:pt x="74886" y="260593"/>
                </a:moveTo>
                <a:lnTo>
                  <a:pt x="149190" y="260593"/>
                </a:lnTo>
                <a:lnTo>
                  <a:pt x="127780" y="281924"/>
                </a:lnTo>
                <a:lnTo>
                  <a:pt x="128235" y="288630"/>
                </a:lnTo>
                <a:lnTo>
                  <a:pt x="57884" y="372555"/>
                </a:lnTo>
                <a:lnTo>
                  <a:pt x="33907" y="382449"/>
                </a:lnTo>
                <a:lnTo>
                  <a:pt x="21147" y="379975"/>
                </a:lnTo>
                <a:lnTo>
                  <a:pt x="9929" y="372555"/>
                </a:lnTo>
                <a:lnTo>
                  <a:pt x="2482" y="361378"/>
                </a:lnTo>
                <a:lnTo>
                  <a:pt x="0" y="348665"/>
                </a:lnTo>
                <a:lnTo>
                  <a:pt x="2482" y="335953"/>
                </a:lnTo>
                <a:lnTo>
                  <a:pt x="9929" y="324778"/>
                </a:lnTo>
                <a:lnTo>
                  <a:pt x="9687" y="324537"/>
                </a:lnTo>
                <a:lnTo>
                  <a:pt x="70235" y="264212"/>
                </a:lnTo>
                <a:lnTo>
                  <a:pt x="74886" y="260593"/>
                </a:lnTo>
                <a:close/>
              </a:path>
              <a:path w="384175" h="382904">
                <a:moveTo>
                  <a:pt x="237357" y="0"/>
                </a:moveTo>
                <a:lnTo>
                  <a:pt x="283464" y="7247"/>
                </a:lnTo>
                <a:lnTo>
                  <a:pt x="323555" y="27737"/>
                </a:lnTo>
                <a:lnTo>
                  <a:pt x="355219" y="59082"/>
                </a:lnTo>
                <a:lnTo>
                  <a:pt x="376048" y="98894"/>
                </a:lnTo>
                <a:lnTo>
                  <a:pt x="383631" y="144786"/>
                </a:lnTo>
                <a:lnTo>
                  <a:pt x="376349" y="190723"/>
                </a:lnTo>
                <a:lnTo>
                  <a:pt x="355782" y="230665"/>
                </a:lnTo>
                <a:lnTo>
                  <a:pt x="324323" y="262212"/>
                </a:lnTo>
                <a:lnTo>
                  <a:pt x="284368" y="282963"/>
                </a:lnTo>
                <a:lnTo>
                  <a:pt x="238309" y="290518"/>
                </a:lnTo>
                <a:lnTo>
                  <a:pt x="214391" y="288630"/>
                </a:lnTo>
                <a:lnTo>
                  <a:pt x="191260" y="282911"/>
                </a:lnTo>
                <a:lnTo>
                  <a:pt x="169373" y="273514"/>
                </a:lnTo>
                <a:lnTo>
                  <a:pt x="158236" y="266384"/>
                </a:lnTo>
                <a:lnTo>
                  <a:pt x="237349" y="266384"/>
                </a:lnTo>
                <a:lnTo>
                  <a:pt x="284486" y="256903"/>
                </a:lnTo>
                <a:lnTo>
                  <a:pt x="322977" y="231046"/>
                </a:lnTo>
                <a:lnTo>
                  <a:pt x="348929" y="192696"/>
                </a:lnTo>
                <a:lnTo>
                  <a:pt x="358445" y="145735"/>
                </a:lnTo>
                <a:lnTo>
                  <a:pt x="348929" y="98773"/>
                </a:lnTo>
                <a:lnTo>
                  <a:pt x="322977" y="60423"/>
                </a:lnTo>
                <a:lnTo>
                  <a:pt x="284486" y="34567"/>
                </a:lnTo>
                <a:lnTo>
                  <a:pt x="237349" y="25086"/>
                </a:lnTo>
                <a:lnTo>
                  <a:pt x="157523" y="25086"/>
                </a:lnTo>
                <a:lnTo>
                  <a:pt x="191296" y="7547"/>
                </a:lnTo>
                <a:lnTo>
                  <a:pt x="237357" y="0"/>
                </a:lnTo>
                <a:close/>
              </a:path>
              <a:path w="384175" h="382904">
                <a:moveTo>
                  <a:pt x="157523" y="25086"/>
                </a:moveTo>
                <a:lnTo>
                  <a:pt x="237349" y="25086"/>
                </a:lnTo>
                <a:lnTo>
                  <a:pt x="190212" y="34567"/>
                </a:lnTo>
                <a:lnTo>
                  <a:pt x="151720" y="60423"/>
                </a:lnTo>
                <a:lnTo>
                  <a:pt x="125768" y="98773"/>
                </a:lnTo>
                <a:lnTo>
                  <a:pt x="116252" y="145735"/>
                </a:lnTo>
                <a:lnTo>
                  <a:pt x="125768" y="192696"/>
                </a:lnTo>
                <a:lnTo>
                  <a:pt x="151720" y="231046"/>
                </a:lnTo>
                <a:lnTo>
                  <a:pt x="190212" y="256903"/>
                </a:lnTo>
                <a:lnTo>
                  <a:pt x="237349" y="266384"/>
                </a:lnTo>
                <a:lnTo>
                  <a:pt x="158236" y="266384"/>
                </a:lnTo>
                <a:lnTo>
                  <a:pt x="149190" y="260593"/>
                </a:lnTo>
                <a:lnTo>
                  <a:pt x="74886" y="260593"/>
                </a:lnTo>
                <a:lnTo>
                  <a:pt x="76740" y="259150"/>
                </a:lnTo>
                <a:lnTo>
                  <a:pt x="84169" y="255839"/>
                </a:lnTo>
                <a:lnTo>
                  <a:pt x="89356" y="254898"/>
                </a:lnTo>
                <a:lnTo>
                  <a:pt x="100413" y="254898"/>
                </a:lnTo>
                <a:lnTo>
                  <a:pt x="122065" y="233568"/>
                </a:lnTo>
                <a:lnTo>
                  <a:pt x="109124" y="213708"/>
                </a:lnTo>
                <a:lnTo>
                  <a:pt x="99701" y="192144"/>
                </a:lnTo>
                <a:lnTo>
                  <a:pt x="93952" y="169334"/>
                </a:lnTo>
                <a:lnTo>
                  <a:pt x="92033" y="145735"/>
                </a:lnTo>
                <a:lnTo>
                  <a:pt x="99315" y="99795"/>
                </a:lnTo>
                <a:lnTo>
                  <a:pt x="119882" y="59848"/>
                </a:lnTo>
                <a:lnTo>
                  <a:pt x="151340" y="28297"/>
                </a:lnTo>
                <a:lnTo>
                  <a:pt x="157523" y="25086"/>
                </a:lnTo>
                <a:close/>
              </a:path>
              <a:path w="384175" h="382904">
                <a:moveTo>
                  <a:pt x="92175" y="254387"/>
                </a:moveTo>
                <a:lnTo>
                  <a:pt x="100413" y="254898"/>
                </a:lnTo>
                <a:lnTo>
                  <a:pt x="89356" y="254898"/>
                </a:lnTo>
                <a:lnTo>
                  <a:pt x="92175" y="254387"/>
                </a:lnTo>
                <a:close/>
              </a:path>
            </a:pathLst>
          </a:custGeom>
          <a:solidFill>
            <a:srgbClr val="3C9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32497" y="4126734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628" y="0"/>
                </a:lnTo>
              </a:path>
            </a:pathLst>
          </a:custGeom>
          <a:ln w="28955">
            <a:solidFill>
              <a:srgbClr val="3C9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BF25F4B5-7433-43A6-B415-CC9BC227B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608" y="333040"/>
            <a:ext cx="1614095" cy="182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bject 3">
            <a:extLst>
              <a:ext uri="{FF2B5EF4-FFF2-40B4-BE49-F238E27FC236}">
                <a16:creationId xmlns:a16="http://schemas.microsoft.com/office/drawing/2014/main" id="{930AC426-4DE3-4383-8217-E6D73EDEB3DF}"/>
              </a:ext>
            </a:extLst>
          </p:cNvPr>
          <p:cNvSpPr txBox="1"/>
          <p:nvPr/>
        </p:nvSpPr>
        <p:spPr>
          <a:xfrm>
            <a:off x="476760" y="2751579"/>
            <a:ext cx="321627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1292860" algn="l"/>
                <a:tab pos="2025650" algn="l"/>
                <a:tab pos="2781935" algn="l"/>
              </a:tabLst>
            </a:pPr>
            <a:r>
              <a:rPr lang="en-US" spc="-5" dirty="0" err="1">
                <a:solidFill>
                  <a:srgbClr val="FFFFFF"/>
                </a:solidFill>
                <a:cs typeface="Calibri"/>
              </a:rPr>
              <a:t>Réalisées</a:t>
            </a:r>
            <a:r>
              <a:rPr lang="en-US" spc="-5" dirty="0">
                <a:solidFill>
                  <a:srgbClr val="FFFFFF"/>
                </a:solidFill>
                <a:cs typeface="Calibri"/>
              </a:rPr>
              <a:t> pour </a:t>
            </a:r>
            <a:r>
              <a:rPr lang="en-US" spc="-5" dirty="0" err="1">
                <a:solidFill>
                  <a:srgbClr val="FFFFFF"/>
                </a:solidFill>
                <a:cs typeface="Calibri"/>
              </a:rPr>
              <a:t>chaque</a:t>
            </a:r>
            <a:r>
              <a:rPr lang="en-US" spc="-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pc="-5" dirty="0" err="1">
                <a:solidFill>
                  <a:srgbClr val="FFFFFF"/>
                </a:solidFill>
                <a:cs typeface="Calibri"/>
              </a:rPr>
              <a:t>itération</a:t>
            </a:r>
            <a:endParaRPr lang="en-US" dirty="0">
              <a:cs typeface="Calibri"/>
            </a:endParaRPr>
          </a:p>
        </p:txBody>
      </p:sp>
      <p:sp>
        <p:nvSpPr>
          <p:cNvPr id="32" name="object 4">
            <a:extLst>
              <a:ext uri="{FF2B5EF4-FFF2-40B4-BE49-F238E27FC236}">
                <a16:creationId xmlns:a16="http://schemas.microsoft.com/office/drawing/2014/main" id="{4FD28991-D4B2-4F73-94EA-47BBBD93A04C}"/>
              </a:ext>
            </a:extLst>
          </p:cNvPr>
          <p:cNvSpPr txBox="1"/>
          <p:nvPr/>
        </p:nvSpPr>
        <p:spPr>
          <a:xfrm>
            <a:off x="4427981" y="5046979"/>
            <a:ext cx="326199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spc="-35" dirty="0">
                <a:solidFill>
                  <a:srgbClr val="FFFFFF"/>
                </a:solidFill>
                <a:latin typeface="Calibri"/>
                <a:cs typeface="Calibri"/>
              </a:rPr>
              <a:t>Tests </a:t>
            </a:r>
            <a:r>
              <a:rPr lang="en-US" sz="1800" spc="-35" dirty="0" err="1">
                <a:solidFill>
                  <a:srgbClr val="FFFFFF"/>
                </a:solidFill>
                <a:latin typeface="Calibri"/>
                <a:cs typeface="Calibri"/>
              </a:rPr>
              <a:t>classiques</a:t>
            </a:r>
            <a:r>
              <a:rPr lang="en-US" sz="1800" spc="-35" dirty="0">
                <a:solidFill>
                  <a:srgbClr val="FFFFFF"/>
                </a:solidFill>
                <a:latin typeface="Calibri"/>
                <a:cs typeface="Calibri"/>
              </a:rPr>
              <a:t> de </a:t>
            </a:r>
            <a:r>
              <a:rPr lang="en-US" sz="1800" spc="-35" dirty="0" err="1">
                <a:solidFill>
                  <a:srgbClr val="FFFFFF"/>
                </a:solidFill>
                <a:latin typeface="Calibri"/>
                <a:cs typeface="Calibri"/>
              </a:rPr>
              <a:t>chaque</a:t>
            </a:r>
            <a:r>
              <a:rPr lang="en-US" sz="1800" spc="-35" dirty="0">
                <a:solidFill>
                  <a:srgbClr val="FFFFFF"/>
                </a:solidFill>
                <a:latin typeface="Calibri"/>
                <a:cs typeface="Calibri"/>
              </a:rPr>
              <a:t> classe</a:t>
            </a:r>
            <a:r>
              <a:rPr lang="en-US" spc="-35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lang="en-US" spc="-35" dirty="0" err="1">
                <a:solidFill>
                  <a:srgbClr val="FFFFFF"/>
                </a:solidFill>
                <a:latin typeface="Calibri"/>
                <a:cs typeface="Calibri"/>
              </a:rPr>
              <a:t>côté</a:t>
            </a:r>
            <a:r>
              <a:rPr lang="en-US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pc="-35" dirty="0" err="1">
                <a:solidFill>
                  <a:srgbClr val="FFFFFF"/>
                </a:solidFill>
                <a:latin typeface="Calibri"/>
                <a:cs typeface="Calibri"/>
              </a:rPr>
              <a:t>serveur</a:t>
            </a:r>
            <a:r>
              <a:rPr lang="en-US" spc="-35" dirty="0">
                <a:solidFill>
                  <a:srgbClr val="FFFFFF"/>
                </a:solidFill>
                <a:latin typeface="Calibri"/>
                <a:cs typeface="Calibri"/>
              </a:rPr>
              <a:t> et classes communes client-</a:t>
            </a:r>
            <a:r>
              <a:rPr lang="en-US" spc="-35" dirty="0" err="1">
                <a:solidFill>
                  <a:srgbClr val="FFFFFF"/>
                </a:solidFill>
                <a:latin typeface="Calibri"/>
                <a:cs typeface="Calibri"/>
              </a:rPr>
              <a:t>serveur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050F0-DD36-4369-8844-68843102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7" y="185016"/>
            <a:ext cx="5119255" cy="1325563"/>
          </a:xfrm>
        </p:spPr>
        <p:txBody>
          <a:bodyPr/>
          <a:lstStyle/>
          <a:p>
            <a:r>
              <a:rPr lang="fr-FR" b="1" dirty="0">
                <a:latin typeface="Avenir Next LT Pro" panose="020B0604020202020204" pitchFamily="34" charset="0"/>
              </a:rPr>
              <a:t>POINTS FORTS ET POINTS FAIBLES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F8CDF9-B676-40C5-A964-D66A1B375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4"/>
          <a:stretch/>
        </p:blipFill>
        <p:spPr>
          <a:xfrm>
            <a:off x="0" y="2333539"/>
            <a:ext cx="12192000" cy="5347421"/>
          </a:xfrm>
          <a:prstGeom prst="rect">
            <a:avLst/>
          </a:prstGeom>
          <a:solidFill>
            <a:schemeClr val="accent3">
              <a:alpha val="12000"/>
            </a:schemeClr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264B12-397F-4BB6-A76B-24CD8E7FB6F0}"/>
              </a:ext>
            </a:extLst>
          </p:cNvPr>
          <p:cNvSpPr/>
          <p:nvPr/>
        </p:nvSpPr>
        <p:spPr>
          <a:xfrm>
            <a:off x="0" y="2333538"/>
            <a:ext cx="12192000" cy="5347421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4556E9-E5B6-4971-9030-566394D26AC2}"/>
              </a:ext>
            </a:extLst>
          </p:cNvPr>
          <p:cNvSpPr/>
          <p:nvPr/>
        </p:nvSpPr>
        <p:spPr>
          <a:xfrm>
            <a:off x="975360" y="1971040"/>
            <a:ext cx="243840" cy="57099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A5F86A-2CA8-43CF-965A-9CD1E1231D7B}"/>
              </a:ext>
            </a:extLst>
          </p:cNvPr>
          <p:cNvSpPr txBox="1"/>
          <p:nvPr/>
        </p:nvSpPr>
        <p:spPr>
          <a:xfrm>
            <a:off x="902858" y="1971039"/>
            <a:ext cx="249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/>
                </a:solidFill>
              </a:rPr>
              <a:t>POINTS FORTS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D479BC-C2AD-4DEC-A66E-B19464DD3274}"/>
              </a:ext>
            </a:extLst>
          </p:cNvPr>
          <p:cNvSpPr/>
          <p:nvPr/>
        </p:nvSpPr>
        <p:spPr>
          <a:xfrm>
            <a:off x="10850880" y="1971039"/>
            <a:ext cx="243840" cy="57099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187DB6-41C9-45E2-B5C0-21A28001A01B}"/>
              </a:ext>
            </a:extLst>
          </p:cNvPr>
          <p:cNvSpPr/>
          <p:nvPr/>
        </p:nvSpPr>
        <p:spPr>
          <a:xfrm>
            <a:off x="1219200" y="2333537"/>
            <a:ext cx="3749040" cy="5347419"/>
          </a:xfrm>
          <a:prstGeom prst="rect">
            <a:avLst/>
          </a:prstGeom>
          <a:solidFill>
            <a:schemeClr val="dk1">
              <a:alpha val="3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FECF50F-D79F-4CF0-8433-BDE8DFC7D948}"/>
              </a:ext>
            </a:extLst>
          </p:cNvPr>
          <p:cNvSpPr txBox="1"/>
          <p:nvPr/>
        </p:nvSpPr>
        <p:spPr>
          <a:xfrm>
            <a:off x="8602911" y="1971038"/>
            <a:ext cx="249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/>
                </a:solidFill>
              </a:rPr>
              <a:t>POINTS FAIBLES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461D1E3-CC8E-46BF-91AF-7D2DDE0A934A}"/>
              </a:ext>
            </a:extLst>
          </p:cNvPr>
          <p:cNvSpPr txBox="1"/>
          <p:nvPr/>
        </p:nvSpPr>
        <p:spPr>
          <a:xfrm>
            <a:off x="1219200" y="2476032"/>
            <a:ext cx="4147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Gestion évènementielle client-serveur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i="1" dirty="0"/>
              <a:t>Envoi des 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i="1" dirty="0"/>
              <a:t>Envoi des prérequis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500" i="1" dirty="0"/>
              <a:t>Envoi des parcours pour consultation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i="1" dirty="0"/>
              <a:t>Envoi de mot de passe en cas d’oubli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350AB78-5934-4C12-B67A-BFA0BADCE8B7}"/>
              </a:ext>
            </a:extLst>
          </p:cNvPr>
          <p:cNvSpPr txBox="1"/>
          <p:nvPr/>
        </p:nvSpPr>
        <p:spPr>
          <a:xfrm>
            <a:off x="1287671" y="4007224"/>
            <a:ext cx="3576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Bonne modularité du serveur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i="1" dirty="0"/>
              <a:t>Ajout d’événements simples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600" i="1" dirty="0"/>
              <a:t>Bonne organisation simple à comprendre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74BEC62-3585-42AB-9618-7ECD6D3A0830}"/>
              </a:ext>
            </a:extLst>
          </p:cNvPr>
          <p:cNvSpPr txBox="1"/>
          <p:nvPr/>
        </p:nvSpPr>
        <p:spPr>
          <a:xfrm>
            <a:off x="1305560" y="5271551"/>
            <a:ext cx="35763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Bien organisé par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i="1" dirty="0"/>
              <a:t>Par activités/adapter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i="1" dirty="0"/>
              <a:t>Séparation classes communes avec le serveur et locales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600" i="1" dirty="0"/>
              <a:t>Objets adaptés : étudiants, </a:t>
            </a:r>
            <a:r>
              <a:rPr lang="fr-FR" sz="1600" i="1" dirty="0" err="1"/>
              <a:t>map</a:t>
            </a:r>
            <a:r>
              <a:rPr lang="fr-FR" sz="1600" i="1" dirty="0"/>
              <a:t>, </a:t>
            </a:r>
            <a:r>
              <a:rPr lang="fr-FR" sz="1600" i="1" dirty="0" err="1"/>
              <a:t>localDate</a:t>
            </a:r>
            <a:r>
              <a:rPr lang="fr-FR" sz="1600" i="1" dirty="0"/>
              <a:t>, …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077F5F3-FA97-434C-9E95-4165BEB37AC3}"/>
              </a:ext>
            </a:extLst>
          </p:cNvPr>
          <p:cNvSpPr txBox="1"/>
          <p:nvPr/>
        </p:nvSpPr>
        <p:spPr>
          <a:xfrm>
            <a:off x="1291102" y="6996157"/>
            <a:ext cx="3576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Sécurité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i="1" dirty="0"/>
              <a:t>Tout est traité par le serveur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B91AD4-88DD-4167-B704-AAE7FBE36F1B}"/>
              </a:ext>
            </a:extLst>
          </p:cNvPr>
          <p:cNvSpPr/>
          <p:nvPr/>
        </p:nvSpPr>
        <p:spPr>
          <a:xfrm>
            <a:off x="7223762" y="2333537"/>
            <a:ext cx="3616958" cy="5347419"/>
          </a:xfrm>
          <a:prstGeom prst="rect">
            <a:avLst/>
          </a:prstGeom>
          <a:solidFill>
            <a:schemeClr val="dk1">
              <a:alpha val="3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2FF92-708D-4EC5-97E1-937C9BD29B84}"/>
              </a:ext>
            </a:extLst>
          </p:cNvPr>
          <p:cNvSpPr txBox="1"/>
          <p:nvPr/>
        </p:nvSpPr>
        <p:spPr>
          <a:xfrm>
            <a:off x="7274560" y="2806542"/>
            <a:ext cx="35763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Densité des activités Android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600" i="1" dirty="0"/>
              <a:t>En particulier </a:t>
            </a:r>
            <a:r>
              <a:rPr lang="fr-FR" sz="1600" i="1" dirty="0" err="1"/>
              <a:t>mainActivity</a:t>
            </a:r>
            <a:r>
              <a:rPr lang="fr-FR" sz="1600" i="1" dirty="0"/>
              <a:t> et </a:t>
            </a:r>
            <a:r>
              <a:rPr lang="fr-FR" sz="1600" i="1" dirty="0" err="1"/>
              <a:t>ecranAccueilActivity</a:t>
            </a:r>
            <a:endParaRPr lang="fr-FR" sz="1600" i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600" i="1" dirty="0"/>
              <a:t>Un nouveau développeur pourrait mettre du temps à s’approprier le code</a:t>
            </a:r>
            <a:endParaRPr lang="fr-FR" sz="16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i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94551F2-CD7F-4B25-AF79-A62DBFC751E0}"/>
              </a:ext>
            </a:extLst>
          </p:cNvPr>
          <p:cNvSpPr txBox="1"/>
          <p:nvPr/>
        </p:nvSpPr>
        <p:spPr>
          <a:xfrm>
            <a:off x="7250484" y="5536032"/>
            <a:ext cx="372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Tests unitaires dépendants du serveur</a:t>
            </a:r>
            <a:endParaRPr lang="fr-FR" i="1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491C1CF-6CBB-42E3-9D52-E1512ED554C9}"/>
              </a:ext>
            </a:extLst>
          </p:cNvPr>
          <p:cNvSpPr txBox="1"/>
          <p:nvPr/>
        </p:nvSpPr>
        <p:spPr>
          <a:xfrm>
            <a:off x="7326683" y="4566535"/>
            <a:ext cx="357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Connexion serveur obligatoire pour toutes les opérations</a:t>
            </a:r>
            <a:endParaRPr lang="fr-FR" sz="1600" i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79E16AE-6639-41EA-A72B-884EAC1BE367}"/>
              </a:ext>
            </a:extLst>
          </p:cNvPr>
          <p:cNvSpPr txBox="1"/>
          <p:nvPr/>
        </p:nvSpPr>
        <p:spPr>
          <a:xfrm>
            <a:off x="7326684" y="6871989"/>
            <a:ext cx="357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Amélioration de l’interface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178731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AD57EC5-9D07-44ED-AC68-F6F2E0999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431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519064-F4FE-4521-B239-47D0E6BB424F}"/>
              </a:ext>
            </a:extLst>
          </p:cNvPr>
          <p:cNvSpPr/>
          <p:nvPr/>
        </p:nvSpPr>
        <p:spPr>
          <a:xfrm>
            <a:off x="0" y="0"/>
            <a:ext cx="12192000" cy="391164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6FFB9D-BAC4-4567-B433-CF6DD559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019" y="2766218"/>
            <a:ext cx="6449961" cy="1325563"/>
          </a:xfrm>
        </p:spPr>
        <p:txBody>
          <a:bodyPr/>
          <a:lstStyle/>
          <a:p>
            <a:pPr algn="ctr"/>
            <a:r>
              <a:rPr lang="fr-FR" b="1" dirty="0">
                <a:latin typeface="Avenir Next LT Pro" panose="020B0604020202020204" pitchFamily="34" charset="0"/>
              </a:rPr>
              <a:t>GESTION DU PROJET</a:t>
            </a:r>
            <a:endParaRPr lang="fr-FR" dirty="0"/>
          </a:p>
        </p:txBody>
      </p: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F4F82436-D580-46C2-9C30-353AE881825D}"/>
              </a:ext>
            </a:extLst>
          </p:cNvPr>
          <p:cNvSpPr/>
          <p:nvPr/>
        </p:nvSpPr>
        <p:spPr>
          <a:xfrm>
            <a:off x="342340" y="185490"/>
            <a:ext cx="3226769" cy="3056697"/>
          </a:xfrm>
          <a:prstGeom prst="flowChartConnector">
            <a:avLst/>
          </a:prstGeom>
          <a:solidFill>
            <a:schemeClr val="dk1">
              <a:alpha val="5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CFD1CA-246A-46FC-8F45-1B8B22204426}"/>
              </a:ext>
            </a:extLst>
          </p:cNvPr>
          <p:cNvSpPr txBox="1"/>
          <p:nvPr/>
        </p:nvSpPr>
        <p:spPr>
          <a:xfrm>
            <a:off x="642306" y="355643"/>
            <a:ext cx="24918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DIFFICULTÉS</a:t>
            </a:r>
          </a:p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1F3131-0811-432B-BD67-D821CBE6D0F0}"/>
              </a:ext>
            </a:extLst>
          </p:cNvPr>
          <p:cNvSpPr txBox="1"/>
          <p:nvPr/>
        </p:nvSpPr>
        <p:spPr>
          <a:xfrm>
            <a:off x="691024" y="799770"/>
            <a:ext cx="26268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La répartition du travail dans le groupe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/>
              <a:t>La gestion des modifications du sujet.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/>
              <a:t>Le nombre de tests et de fonctionnalités à livrer</a:t>
            </a:r>
          </a:p>
        </p:txBody>
      </p:sp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AC417440-293E-4CA4-BD6F-874664400F58}"/>
              </a:ext>
            </a:extLst>
          </p:cNvPr>
          <p:cNvSpPr/>
          <p:nvPr/>
        </p:nvSpPr>
        <p:spPr>
          <a:xfrm>
            <a:off x="8311411" y="52754"/>
            <a:ext cx="3226769" cy="3056697"/>
          </a:xfrm>
          <a:prstGeom prst="flowChartConnector">
            <a:avLst/>
          </a:prstGeom>
          <a:solidFill>
            <a:schemeClr val="dk1">
              <a:alpha val="5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F21CB9B-0C0D-41AC-94F2-3DFDD866E5FB}"/>
              </a:ext>
            </a:extLst>
          </p:cNvPr>
          <p:cNvSpPr txBox="1"/>
          <p:nvPr/>
        </p:nvSpPr>
        <p:spPr>
          <a:xfrm>
            <a:off x="8678890" y="119964"/>
            <a:ext cx="24918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LIVRAISONS</a:t>
            </a:r>
          </a:p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D09963-2783-4548-ABAE-3676064F5395}"/>
              </a:ext>
            </a:extLst>
          </p:cNvPr>
          <p:cNvSpPr txBox="1"/>
          <p:nvPr/>
        </p:nvSpPr>
        <p:spPr>
          <a:xfrm>
            <a:off x="8812304" y="538161"/>
            <a:ext cx="22872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Dans les temps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/>
              <a:t>Reports réguliers de fonctionnalités aux itérations suivantes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/>
              <a:t>Mais toutes ont été implémentées dans la livraison finale !</a:t>
            </a:r>
          </a:p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D66F4AF-D63B-4E02-B1B7-41DC3E97D314}"/>
              </a:ext>
            </a:extLst>
          </p:cNvPr>
          <p:cNvSpPr txBox="1"/>
          <p:nvPr/>
        </p:nvSpPr>
        <p:spPr>
          <a:xfrm>
            <a:off x="422787" y="4789655"/>
            <a:ext cx="489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i="1" dirty="0"/>
              <a:t>Démonstration…</a:t>
            </a:r>
          </a:p>
        </p:txBody>
      </p:sp>
    </p:spTree>
    <p:extLst>
      <p:ext uri="{BB962C8B-B14F-4D97-AF65-F5344CB8AC3E}">
        <p14:creationId xmlns:p14="http://schemas.microsoft.com/office/powerpoint/2010/main" val="283193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</TotalTime>
  <Words>373</Words>
  <Application>Microsoft Office PowerPoint</Application>
  <PresentationFormat>Grand écran</PresentationFormat>
  <Paragraphs>106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Calibri Light</vt:lpstr>
      <vt:lpstr>Times New Roman</vt:lpstr>
      <vt:lpstr>Office Theme</vt:lpstr>
      <vt:lpstr>Présentation PowerPoint</vt:lpstr>
      <vt:lpstr>BILAN DES FONCTIONNALITÉS</vt:lpstr>
      <vt:lpstr>CONCEPTION ET ORGANISATION DU CODE (partie Android)</vt:lpstr>
      <vt:lpstr>CONCEPTION ET ORGANISATION DU CODE (partie Serveur)</vt:lpstr>
      <vt:lpstr>TESTS UNITAIRES ET IHM</vt:lpstr>
      <vt:lpstr>POINTS FORTS ET POINTS FAIBLES</vt:lpstr>
      <vt:lpstr>GESTION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Chloe Dubas</dc:creator>
  <cp:lastModifiedBy>Florian SPIRE</cp:lastModifiedBy>
  <cp:revision>62</cp:revision>
  <dcterms:created xsi:type="dcterms:W3CDTF">2019-12-15T01:01:09Z</dcterms:created>
  <dcterms:modified xsi:type="dcterms:W3CDTF">2020-04-30T23:43:58Z</dcterms:modified>
</cp:coreProperties>
</file>