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Garet Bold" charset="1" panose="00000000000000000000"/>
      <p:regular r:id="rId30"/>
    </p:embeddedFont>
    <p:embeddedFont>
      <p:font typeface="Glacial Indifference Bold" charset="1" panose="00000800000000000000"/>
      <p:regular r:id="rId31"/>
    </p:embeddedFont>
    <p:embeddedFont>
      <p:font typeface="Open Sans" charset="1" panose="020B0606030504020204"/>
      <p:regular r:id="rId32"/>
    </p:embeddedFont>
    <p:embeddedFont>
      <p:font typeface="Open Sans Bold" charset="1" panose="020B0806030504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3C1D0">
                <a:alpha val="100000"/>
              </a:srgbClr>
            </a:gs>
            <a:gs pos="100000">
              <a:srgbClr val="2E5D82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91971" y="-1619909"/>
            <a:ext cx="20071943" cy="17562950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gradFill rotWithShape="true">
              <a:gsLst>
                <a:gs pos="0">
                  <a:srgbClr val="D8F9FF">
                    <a:alpha val="90000"/>
                  </a:srgbClr>
                </a:gs>
                <a:gs pos="100000">
                  <a:srgbClr val="2E5D82">
                    <a:alpha val="9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638812" y="0"/>
            <a:ext cx="2649188" cy="2649188"/>
          </a:xfrm>
          <a:custGeom>
            <a:avLst/>
            <a:gdLst/>
            <a:ahLst/>
            <a:cxnLst/>
            <a:rect r="r" b="b" t="t" l="l"/>
            <a:pathLst>
              <a:path h="2649188" w="2649188">
                <a:moveTo>
                  <a:pt x="0" y="0"/>
                </a:moveTo>
                <a:lnTo>
                  <a:pt x="2649188" y="0"/>
                </a:lnTo>
                <a:lnTo>
                  <a:pt x="2649188" y="2649188"/>
                </a:lnTo>
                <a:lnTo>
                  <a:pt x="0" y="2649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63909" y="3847268"/>
            <a:ext cx="3391973" cy="1818243"/>
          </a:xfrm>
          <a:custGeom>
            <a:avLst/>
            <a:gdLst/>
            <a:ahLst/>
            <a:cxnLst/>
            <a:rect r="r" b="b" t="t" l="l"/>
            <a:pathLst>
              <a:path h="1818243" w="3391973">
                <a:moveTo>
                  <a:pt x="0" y="0"/>
                </a:moveTo>
                <a:lnTo>
                  <a:pt x="3391973" y="0"/>
                </a:lnTo>
                <a:lnTo>
                  <a:pt x="3391973" y="1818242"/>
                </a:lnTo>
                <a:lnTo>
                  <a:pt x="0" y="1818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4835" r="0" b="-3003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5158133" cy="1465770"/>
          </a:xfrm>
          <a:custGeom>
            <a:avLst/>
            <a:gdLst/>
            <a:ahLst/>
            <a:cxnLst/>
            <a:rect r="r" b="b" t="t" l="l"/>
            <a:pathLst>
              <a:path h="1465770" w="5158133">
                <a:moveTo>
                  <a:pt x="0" y="0"/>
                </a:moveTo>
                <a:lnTo>
                  <a:pt x="5158133" y="0"/>
                </a:lnTo>
                <a:lnTo>
                  <a:pt x="5158133" y="1465770"/>
                </a:lnTo>
                <a:lnTo>
                  <a:pt x="0" y="1465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186029" y="1937898"/>
            <a:ext cx="9915941" cy="710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274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Trabalho de Conceitos de Linguagens de Programação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708" y="8908603"/>
            <a:ext cx="6181433" cy="1082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7"/>
              </a:lnSpc>
            </a:pPr>
            <a:r>
              <a:rPr lang="en-US" sz="2781" b="true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Alunos: Giulia Santos, Gustavo Campos, Leonardo Ribeiro, Nataly Souza e Yuri Sillas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32118" y="4290025"/>
            <a:ext cx="6323529" cy="10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2"/>
              </a:lnSpc>
              <a:spcBef>
                <a:spcPct val="0"/>
              </a:spcBef>
            </a:pPr>
            <a:r>
              <a:rPr lang="en-US" b="true" sz="7885">
                <a:solidFill>
                  <a:srgbClr val="030304"/>
                </a:solidFill>
                <a:latin typeface="Garet Bold"/>
                <a:ea typeface="Garet Bold"/>
                <a:cs typeface="Garet Bold"/>
                <a:sym typeface="Garet Bold"/>
              </a:rPr>
              <a:t>LINGUAGEM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59288" y="-152400"/>
            <a:ext cx="776942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Tipos de dados: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74409" y="3471398"/>
            <a:ext cx="891359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não p</a:t>
            </a: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ermite conversão implícita de tipos. Você deve fazer conversões explicitamente.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x int = 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471398"/>
            <a:ext cx="8516504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possui tipos compostos como slices, maps e arrays, que são usados para armazenar coleções de valores</a:t>
            </a:r>
            <a:r>
              <a:rPr lang="en-US" sz="2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13486" y="6744746"/>
            <a:ext cx="291822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numeros := []int{1, 2, 3}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19246"/>
            <a:ext cx="597038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idades := map[string]int{"João": 30, "Maria": 25}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70846" y="5095875"/>
            <a:ext cx="420350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numeros [3]int = [3]int{1, 2, 3}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86036" y="268288"/>
            <a:ext cx="611592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Expressões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05004" y="5564412"/>
            <a:ext cx="12477993" cy="940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4151" indent="-292075" lvl="1">
              <a:lnSpc>
                <a:spcPts val="3787"/>
              </a:lnSpc>
              <a:buFont typeface="Arial"/>
              <a:buChar char="•"/>
            </a:pPr>
            <a:r>
              <a:rPr lang="en-US" b="true" sz="270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Go é uma linguagem fortemente tipada, todas essas expressões devem respeitar as regras de tipos.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05004" y="2581629"/>
            <a:ext cx="12477993" cy="203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5303" indent="-317652" lvl="1">
              <a:lnSpc>
                <a:spcPts val="4119"/>
              </a:lnSpc>
              <a:buFont typeface="Arial"/>
              <a:buChar char="•"/>
            </a:pPr>
            <a:r>
              <a:rPr lang="en-US" b="true" sz="294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 expressões são fundamentais para a programação, pois determinam o fluxo de execução e a manipulação de dados. Elas podem envolver variáveis, constantes, chamadas de função, operadores e até mesmo outras expressões.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63880" y="6328905"/>
            <a:ext cx="10360241" cy="3395210"/>
          </a:xfrm>
          <a:custGeom>
            <a:avLst/>
            <a:gdLst/>
            <a:ahLst/>
            <a:cxnLst/>
            <a:rect r="r" b="b" t="t" l="l"/>
            <a:pathLst>
              <a:path h="3395210" w="10360241">
                <a:moveTo>
                  <a:pt x="0" y="0"/>
                </a:moveTo>
                <a:lnTo>
                  <a:pt x="10360240" y="0"/>
                </a:lnTo>
                <a:lnTo>
                  <a:pt x="10360240" y="3395210"/>
                </a:lnTo>
                <a:lnTo>
                  <a:pt x="0" y="33952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0202" y="3187005"/>
            <a:ext cx="12827595" cy="1591607"/>
          </a:xfrm>
          <a:custGeom>
            <a:avLst/>
            <a:gdLst/>
            <a:ahLst/>
            <a:cxnLst/>
            <a:rect r="r" b="b" t="t" l="l"/>
            <a:pathLst>
              <a:path h="1591607" w="12827595">
                <a:moveTo>
                  <a:pt x="0" y="0"/>
                </a:moveTo>
                <a:lnTo>
                  <a:pt x="12827596" y="0"/>
                </a:lnTo>
                <a:lnTo>
                  <a:pt x="12827596" y="1591607"/>
                </a:lnTo>
                <a:lnTo>
                  <a:pt x="0" y="15916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86036" y="268288"/>
            <a:ext cx="611592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Expressões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22376"/>
            <a:ext cx="6997657" cy="754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6"/>
              </a:lnSpc>
            </a:pPr>
            <a:r>
              <a:rPr lang="en-US" sz="4426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Atribuição Simples: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8850" y="5007212"/>
            <a:ext cx="10717042" cy="754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6"/>
              </a:lnSpc>
            </a:pPr>
            <a:r>
              <a:rPr lang="en-US" sz="4426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Operador de atribuição composto: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86036" y="268288"/>
            <a:ext cx="6115927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Expressões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88787" y="2205048"/>
            <a:ext cx="10910427" cy="9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7626" indent="-308813" lvl="1">
              <a:lnSpc>
                <a:spcPts val="4004"/>
              </a:lnSpc>
              <a:buFont typeface="Arial"/>
              <a:buChar char="•"/>
            </a:pPr>
            <a:r>
              <a:rPr lang="en-US" b="true" sz="28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</a:t>
            </a:r>
            <a:r>
              <a:rPr lang="en-US" b="true" sz="28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linguagem Go não possui um operador de atribuição condicional como em C.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88787" y="3503229"/>
            <a:ext cx="10910427" cy="146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0812" indent="-305406" lvl="1">
              <a:lnSpc>
                <a:spcPts val="3960"/>
              </a:lnSpc>
              <a:buFont typeface="Arial"/>
              <a:buChar char="•"/>
            </a:pPr>
            <a:r>
              <a:rPr lang="en-US" b="true" sz="282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não permite atribuição como expressão. Em Go, a atribuição é sempre uma declaração e não pode ser usada dentro de expressões.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88787" y="5635085"/>
            <a:ext cx="10910427" cy="146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0812" indent="-305406" lvl="1">
              <a:lnSpc>
                <a:spcPts val="3960"/>
              </a:lnSpc>
              <a:buFont typeface="Arial"/>
              <a:buChar char="•"/>
            </a:pPr>
            <a:r>
              <a:rPr lang="en-US" b="true" sz="282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Entretanto, em Go, existem atribuições por lista e operadores de atribuição unários, mas no código esses conceitos não foram utilizados.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62776" y="268288"/>
            <a:ext cx="1384562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Operandos e Operadores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28485"/>
            <a:ext cx="9632586" cy="1490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5"/>
              </a:lnSpc>
            </a:pPr>
            <a:r>
              <a:rPr lang="en-US" sz="4311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Associatividade dos Operandos da Esquerda para a Direita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62799" y="4113758"/>
            <a:ext cx="7900310" cy="102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841" indent="-319421" lvl="1">
              <a:lnSpc>
                <a:spcPts val="4142"/>
              </a:lnSpc>
              <a:buFont typeface="Arial"/>
              <a:buChar char="•"/>
            </a:pPr>
            <a:r>
              <a:rPr lang="en-US" b="true" sz="295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Operadores Aritméticos, de Comparação e Lógicos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638800"/>
            <a:ext cx="9632586" cy="1490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5"/>
              </a:lnSpc>
            </a:pPr>
            <a:r>
              <a:rPr lang="en-US" sz="4311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Associatividade dos Operandos da Direita para a Esquerda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62799" y="7643844"/>
            <a:ext cx="5598487" cy="505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8841" indent="-319421" lvl="1">
              <a:lnSpc>
                <a:spcPts val="4142"/>
              </a:lnSpc>
              <a:buFont typeface="Arial"/>
              <a:buChar char="•"/>
            </a:pPr>
            <a:r>
              <a:rPr lang="en-US" b="true" sz="295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Operadores de Atribuição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62776" y="268288"/>
            <a:ext cx="1373153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Operandos e Operadores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128485"/>
            <a:ext cx="7535852" cy="72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5"/>
              </a:lnSpc>
            </a:pPr>
            <a:r>
              <a:rPr lang="en-US" sz="4311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Sobrecarga de Operadores: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96249" y="3114406"/>
            <a:ext cx="12064221" cy="1472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2847" indent="-301423" lvl="1">
              <a:lnSpc>
                <a:spcPts val="3909"/>
              </a:lnSpc>
              <a:buFont typeface="Arial"/>
              <a:buChar char="•"/>
            </a:pPr>
            <a:r>
              <a:rPr lang="en-US" b="true" sz="27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 Go, não há suporte para sobrecarga de operadores, e operações semelhantes devem ser realizadas por meio de funções.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96249" y="6268493"/>
            <a:ext cx="13268383" cy="1434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6268" indent="-298134" lvl="1">
              <a:lnSpc>
                <a:spcPts val="3866"/>
              </a:lnSpc>
              <a:buFont typeface="Arial"/>
              <a:buChar char="•"/>
            </a:pPr>
            <a:r>
              <a:rPr lang="en-US" b="true" sz="276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276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avaliação curto-circuito funciona em Go com os operadores &amp;&amp; e || , onde a segunda expressão é avaliada somente se necessário, otimizando o desempenho e evitando erros.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273099"/>
            <a:ext cx="7535852" cy="72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5"/>
              </a:lnSpc>
            </a:pPr>
            <a:r>
              <a:rPr lang="en-US" sz="4311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Avaliação Curto-circuito: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52682" y="2511035"/>
            <a:ext cx="6582636" cy="1687146"/>
          </a:xfrm>
          <a:custGeom>
            <a:avLst/>
            <a:gdLst/>
            <a:ahLst/>
            <a:cxnLst/>
            <a:rect r="r" b="b" t="t" l="l"/>
            <a:pathLst>
              <a:path h="1687146" w="6582636">
                <a:moveTo>
                  <a:pt x="0" y="0"/>
                </a:moveTo>
                <a:lnTo>
                  <a:pt x="6582636" y="0"/>
                </a:lnTo>
                <a:lnTo>
                  <a:pt x="6582636" y="1687146"/>
                </a:lnTo>
                <a:lnTo>
                  <a:pt x="0" y="1687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87632" y="5143500"/>
            <a:ext cx="7912736" cy="5052833"/>
          </a:xfrm>
          <a:custGeom>
            <a:avLst/>
            <a:gdLst/>
            <a:ahLst/>
            <a:cxnLst/>
            <a:rect r="r" b="b" t="t" l="l"/>
            <a:pathLst>
              <a:path h="5052833" w="7912736">
                <a:moveTo>
                  <a:pt x="0" y="0"/>
                </a:moveTo>
                <a:lnTo>
                  <a:pt x="7912736" y="0"/>
                </a:lnTo>
                <a:lnTo>
                  <a:pt x="7912736" y="5052833"/>
                </a:lnTo>
                <a:lnTo>
                  <a:pt x="0" y="50528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70284" y="150461"/>
            <a:ext cx="1154743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Estruturas de Controle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610891"/>
            <a:ext cx="11074091" cy="72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5"/>
              </a:lnSpc>
            </a:pPr>
            <a:r>
              <a:rPr lang="en-US" sz="4311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Sentenças de Seleção de Dois Caminhos: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293431"/>
            <a:ext cx="8824470" cy="72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5"/>
              </a:lnSpc>
            </a:pPr>
            <a:r>
              <a:rPr lang="en-US" sz="4311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Sentenças de Seleção Múltiplas: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59109" y="4676473"/>
            <a:ext cx="9169783" cy="5145544"/>
          </a:xfrm>
          <a:custGeom>
            <a:avLst/>
            <a:gdLst/>
            <a:ahLst/>
            <a:cxnLst/>
            <a:rect r="r" b="b" t="t" l="l"/>
            <a:pathLst>
              <a:path h="5145544" w="9169783">
                <a:moveTo>
                  <a:pt x="0" y="0"/>
                </a:moveTo>
                <a:lnTo>
                  <a:pt x="9169782" y="0"/>
                </a:lnTo>
                <a:lnTo>
                  <a:pt x="9169782" y="5145544"/>
                </a:lnTo>
                <a:lnTo>
                  <a:pt x="0" y="5145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70284" y="150461"/>
            <a:ext cx="1154743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Estruturas de Controle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72983"/>
            <a:ext cx="6356439" cy="72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5"/>
              </a:lnSpc>
            </a:pPr>
            <a:r>
              <a:rPr lang="en-US" sz="4311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Sentenças de Iteração: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93904" y="2973152"/>
            <a:ext cx="12700191" cy="1472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524" indent="-301762" lvl="1">
              <a:lnSpc>
                <a:spcPts val="3913"/>
              </a:lnSpc>
              <a:buFont typeface="Arial"/>
              <a:buChar char="•"/>
            </a:pPr>
            <a:r>
              <a:rPr lang="en-US" b="true" sz="27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possui apenas uma estrutura de iteração: o for. No entanto, ele pode ser usado de várias maneiras para representar diferentes tipos de iteração.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9104" y="3410580"/>
            <a:ext cx="15489792" cy="3465841"/>
          </a:xfrm>
          <a:custGeom>
            <a:avLst/>
            <a:gdLst/>
            <a:ahLst/>
            <a:cxnLst/>
            <a:rect r="r" b="b" t="t" l="l"/>
            <a:pathLst>
              <a:path h="3465841" w="15489792">
                <a:moveTo>
                  <a:pt x="0" y="0"/>
                </a:moveTo>
                <a:lnTo>
                  <a:pt x="15489792" y="0"/>
                </a:lnTo>
                <a:lnTo>
                  <a:pt x="15489792" y="3465840"/>
                </a:lnTo>
                <a:lnTo>
                  <a:pt x="0" y="3465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70284" y="150461"/>
            <a:ext cx="1154743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Estruturas de Controle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72983"/>
            <a:ext cx="11620115" cy="72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5"/>
              </a:lnSpc>
            </a:pPr>
            <a:r>
              <a:rPr lang="en-US" sz="4311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Iteração Baseada em Estruturas de Dados: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0284" y="150461"/>
            <a:ext cx="11547432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Estruturas de Controle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88394"/>
            <a:ext cx="6793258" cy="72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5"/>
              </a:lnSpc>
            </a:pPr>
            <a:r>
              <a:rPr lang="en-US" sz="4311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Tratamento de Exceção: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2105" y="3215171"/>
            <a:ext cx="16303790" cy="3378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2767" indent="-296383" lvl="1">
              <a:lnSpc>
                <a:spcPts val="3843"/>
              </a:lnSpc>
              <a:buFont typeface="Arial"/>
              <a:buChar char="•"/>
            </a:pPr>
            <a:r>
              <a:rPr lang="en-US" b="true" sz="274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não utiliza tratamento de exceções. Em vez disso, usa um modelo baseado em valores de erro e essas funções que podem gerar erro retornam um valor do tipo “error”, que deve ser verificado explicitamente pelo código chamador. </a:t>
            </a:r>
          </a:p>
          <a:p>
            <a:pPr algn="just">
              <a:lnSpc>
                <a:spcPts val="3843"/>
              </a:lnSpc>
            </a:pPr>
          </a:p>
          <a:p>
            <a:pPr algn="just" marL="592767" indent="-296383" lvl="1">
              <a:lnSpc>
                <a:spcPts val="3843"/>
              </a:lnSpc>
              <a:buFont typeface="Arial"/>
              <a:buChar char="•"/>
            </a:pPr>
            <a:r>
              <a:rPr lang="en-US" b="true" sz="274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 falhas mais graves, Go oferece “panic” e “recover” , mas uso é restrito a situações excepcionais. O tratamento de erros em Go é feito de forma explícita e não automatizada, favorecendo a clareza e o controle do código.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6933" y="697547"/>
            <a:ext cx="18288000" cy="15598238"/>
            <a:chOff x="0" y="0"/>
            <a:chExt cx="740560" cy="6316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560" cy="631640"/>
            </a:xfrm>
            <a:custGeom>
              <a:avLst/>
              <a:gdLst/>
              <a:ahLst/>
              <a:cxnLst/>
              <a:rect r="r" b="b" t="t" l="l"/>
              <a:pathLst>
                <a:path h="631640" w="740560">
                  <a:moveTo>
                    <a:pt x="370280" y="631640"/>
                  </a:moveTo>
                  <a:lnTo>
                    <a:pt x="740560" y="0"/>
                  </a:lnTo>
                  <a:lnTo>
                    <a:pt x="0" y="0"/>
                  </a:lnTo>
                  <a:lnTo>
                    <a:pt x="370280" y="631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5713" y="-40608"/>
              <a:ext cx="509135" cy="37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6215"/>
                </a:lnSpc>
                <a:spcBef>
                  <a:spcPct val="0"/>
                </a:spcBef>
              </a:pPr>
              <a:r>
                <a:rPr lang="en-US" b="true" sz="4439">
                  <a:solidFill>
                    <a:srgbClr val="000000">
                      <a:alpha val="89804"/>
                    </a:srgbClr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 linguagem Go (ou Golang) foi desenvolvida pelo Google para oferecer alto desempenho, concorrência eficiente e simplicidade na escrita de código. Neste trabalho, analisamos a implementação de um sistema de caixa de supermercado escrito em Go, explorando como suas particularidades impactam o desenvolvimento e a estrutura do código.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-171450"/>
            <a:ext cx="700685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017" y="268288"/>
            <a:ext cx="1764796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Subprogramas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1598" y="2718321"/>
            <a:ext cx="16117702" cy="340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linguagem utiliza principalmente de funções (funções sem retorno são tradadas como procedimentos).</a:t>
            </a:r>
          </a:p>
          <a:p>
            <a:pPr algn="just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Possui subprogramas de primeira classe.</a:t>
            </a:r>
          </a:p>
          <a:p>
            <a:pPr algn="just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Vinculação rasa: O ambiente que chama o subprograma passado.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524466" y="6815531"/>
            <a:ext cx="9089689" cy="2593581"/>
          </a:xfrm>
          <a:custGeom>
            <a:avLst/>
            <a:gdLst/>
            <a:ahLst/>
            <a:cxnLst/>
            <a:rect r="r" b="b" t="t" l="l"/>
            <a:pathLst>
              <a:path h="2593581" w="9089689">
                <a:moveTo>
                  <a:pt x="0" y="0"/>
                </a:moveTo>
                <a:lnTo>
                  <a:pt x="9089689" y="0"/>
                </a:lnTo>
                <a:lnTo>
                  <a:pt x="9089689" y="2593581"/>
                </a:lnTo>
                <a:lnTo>
                  <a:pt x="0" y="25935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71" r="-67268" b="-17271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017" y="268288"/>
            <a:ext cx="1764796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Parâmetros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33569" y="4461527"/>
            <a:ext cx="14220862" cy="2035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Passagem de valor e de referência.</a:t>
            </a:r>
          </a:p>
          <a:p>
            <a:pPr algn="just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 de structs para simular parâmetros nomeados.</a:t>
            </a:r>
          </a:p>
          <a:p>
            <a:pPr algn="just" marL="837690" indent="-418845" lvl="1">
              <a:lnSpc>
                <a:spcPts val="5431"/>
              </a:lnSpc>
              <a:buFont typeface="Arial"/>
              <a:buChar char="•"/>
            </a:pPr>
            <a:r>
              <a:rPr lang="en-US" b="true" sz="38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Aceita um número indeterminado de parâmetros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0017" y="268288"/>
            <a:ext cx="1764796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Coletor de Lixo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1598" y="2737371"/>
            <a:ext cx="14220862" cy="484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1332" indent="-375666" lvl="1">
              <a:lnSpc>
                <a:spcPts val="4871"/>
              </a:lnSpc>
              <a:buFont typeface="Arial"/>
              <a:buChar char="•"/>
            </a:pPr>
            <a:r>
              <a:rPr lang="en-US" b="true" sz="34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 uma abordagem de rastreamento (tracing) com um algoritmo concorrente e tri-colorido, evoluindo além do tradicional Marcar-Varrer.</a:t>
            </a:r>
          </a:p>
          <a:p>
            <a:pPr algn="just" marL="751332" indent="-375666" lvl="1">
              <a:lnSpc>
                <a:spcPts val="4871"/>
              </a:lnSpc>
              <a:buFont typeface="Arial"/>
              <a:buChar char="•"/>
            </a:pPr>
            <a:r>
              <a:rPr lang="en-US" b="true" sz="34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Concorrente e paralelo, executando a maior parte do trabalho em segundo plano para reduzir pausas na execução do programa.</a:t>
            </a:r>
          </a:p>
          <a:p>
            <a:pPr algn="just" marL="751332" indent="-375666" lvl="1">
              <a:lnSpc>
                <a:spcPts val="4871"/>
              </a:lnSpc>
              <a:buFont typeface="Arial"/>
              <a:buChar char="•"/>
            </a:pPr>
            <a:r>
              <a:rPr lang="en-US" b="true" sz="34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Abordagem não geracional, tratando todos os objetos de forma uniforme, sem divisão em gerações.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8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-171450"/>
            <a:ext cx="669688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Conclusão: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A4144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1281004"/>
            <a:ext cx="18288000" cy="10423287"/>
            <a:chOff x="0" y="0"/>
            <a:chExt cx="740560" cy="422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560" cy="422084"/>
            </a:xfrm>
            <a:custGeom>
              <a:avLst/>
              <a:gdLst/>
              <a:ahLst/>
              <a:cxnLst/>
              <a:rect r="r" b="b" t="t" l="l"/>
              <a:pathLst>
                <a:path h="422084" w="740560">
                  <a:moveTo>
                    <a:pt x="370280" y="422084"/>
                  </a:moveTo>
                  <a:lnTo>
                    <a:pt x="740560" y="0"/>
                  </a:lnTo>
                  <a:lnTo>
                    <a:pt x="0" y="0"/>
                  </a:lnTo>
                  <a:lnTo>
                    <a:pt x="370280" y="422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15713" y="-27001"/>
              <a:ext cx="509135" cy="2531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4899"/>
                </a:lnSpc>
              </a:pPr>
            </a:p>
            <a:p>
              <a:pPr algn="just">
                <a:lnSpc>
                  <a:spcPts val="4899"/>
                </a:lnSpc>
                <a:spcBef>
                  <a:spcPct val="0"/>
                </a:spcBef>
              </a:pPr>
              <a:r>
                <a:rPr lang="en-US" b="true" sz="3499">
                  <a:solidFill>
                    <a:srgbClr val="000000">
                      <a:alpha val="89804"/>
                    </a:srgbClr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Em resumo, Go é uma linguagem ideal para desenvolvimento de sistemas eficientes, fáceis de manter e com forte suporte à concorrência, tornando-a uma excelente escolha para projetos que exigem alto desempenho e confiabilidade.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66020" y="102870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-171450"/>
            <a:ext cx="716979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Referências: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289424"/>
            <a:ext cx="9372950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491" indent="-539745" lvl="1">
              <a:lnSpc>
                <a:spcPts val="6999"/>
              </a:lnSpc>
              <a:buFont typeface="Arial"/>
              <a:buChar char="•"/>
            </a:pPr>
            <a:r>
              <a:rPr lang="en-US" b="true" sz="4999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https://go.dev/doc/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28493" y="2698154"/>
            <a:ext cx="20071943" cy="17562950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635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268288"/>
            <a:ext cx="18288000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Especificações da Linguagem GO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0035" y="1895759"/>
            <a:ext cx="16619265" cy="8084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8986" indent="-414493" lvl="1">
              <a:lnSpc>
                <a:spcPts val="5375"/>
              </a:lnSpc>
              <a:buFont typeface="Arial"/>
              <a:buChar char="•"/>
            </a:pPr>
            <a:r>
              <a:rPr lang="en-US" b="true" sz="383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é uma linguagem imperativa, procedural e parcialmente orientada a objetos, porque, apesar de não ter classes nem herança, ela suporta estruturas e métodos.</a:t>
            </a:r>
          </a:p>
          <a:p>
            <a:pPr algn="just" marL="828986" indent="-414493" lvl="1">
              <a:lnSpc>
                <a:spcPts val="5375"/>
              </a:lnSpc>
              <a:buFont typeface="Arial"/>
              <a:buChar char="•"/>
            </a:pPr>
            <a:r>
              <a:rPr lang="en-US" b="true" sz="383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 também parcialmente funcional, pois suporta funções de primeira classe e closures, mas peca em imutabilidade e forte composição funcional.</a:t>
            </a:r>
          </a:p>
          <a:p>
            <a:pPr algn="just" marL="828986" indent="-414493" lvl="1">
              <a:lnSpc>
                <a:spcPts val="5375"/>
              </a:lnSpc>
              <a:buFont typeface="Arial"/>
              <a:buChar char="•"/>
            </a:pPr>
            <a:r>
              <a:rPr lang="en-US" b="true" sz="383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Considerada de alto nível pois possui abstração da memória, sintaxe simples e legível, e um vasto conjunto de bibliotecas.</a:t>
            </a:r>
          </a:p>
          <a:p>
            <a:pPr algn="just" marL="828986" indent="-414493" lvl="1">
              <a:lnSpc>
                <a:spcPts val="5375"/>
              </a:lnSpc>
              <a:buFont typeface="Arial"/>
              <a:buChar char="•"/>
            </a:pPr>
            <a:r>
              <a:rPr lang="en-US" b="true" sz="383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Ela é simples, expressiva, com sintaxe limpa e consistente, além de possuir um sistema de tipos forte e estático. A sintaxe é baseada em concretude, e a semântica da linguagem Go é estática.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83943" y="2794521"/>
            <a:ext cx="20071943" cy="17562950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635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37422" y="3279547"/>
            <a:ext cx="7817190" cy="1863953"/>
          </a:xfrm>
          <a:custGeom>
            <a:avLst/>
            <a:gdLst/>
            <a:ahLst/>
            <a:cxnLst/>
            <a:rect r="r" b="b" t="t" l="l"/>
            <a:pathLst>
              <a:path h="1863953" w="7817190">
                <a:moveTo>
                  <a:pt x="0" y="0"/>
                </a:moveTo>
                <a:lnTo>
                  <a:pt x="7817190" y="0"/>
                </a:lnTo>
                <a:lnTo>
                  <a:pt x="7817190" y="1863953"/>
                </a:lnTo>
                <a:lnTo>
                  <a:pt x="0" y="1863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37422" y="6466613"/>
            <a:ext cx="7072813" cy="3231836"/>
          </a:xfrm>
          <a:custGeom>
            <a:avLst/>
            <a:gdLst/>
            <a:ahLst/>
            <a:cxnLst/>
            <a:rect r="r" b="b" t="t" l="l"/>
            <a:pathLst>
              <a:path h="3231836" w="7072813">
                <a:moveTo>
                  <a:pt x="0" y="0"/>
                </a:moveTo>
                <a:lnTo>
                  <a:pt x="7072813" y="0"/>
                </a:lnTo>
                <a:lnTo>
                  <a:pt x="7072813" y="3231835"/>
                </a:lnTo>
                <a:lnTo>
                  <a:pt x="0" y="32318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65021" y="1765821"/>
            <a:ext cx="1576690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Paradigma Imperativo e Procedural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6488" y="5190263"/>
            <a:ext cx="1376085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Orientação a Objetos (Parcial)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922" y="349771"/>
            <a:ext cx="17904155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Especificações da Linguagem GO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83943" y="2794521"/>
            <a:ext cx="20071943" cy="17562950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635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98489" y="3322653"/>
            <a:ext cx="9123400" cy="1820847"/>
          </a:xfrm>
          <a:custGeom>
            <a:avLst/>
            <a:gdLst/>
            <a:ahLst/>
            <a:cxnLst/>
            <a:rect r="r" b="b" t="t" l="l"/>
            <a:pathLst>
              <a:path h="1820847" w="9123400">
                <a:moveTo>
                  <a:pt x="0" y="0"/>
                </a:moveTo>
                <a:lnTo>
                  <a:pt x="9123400" y="0"/>
                </a:lnTo>
                <a:lnTo>
                  <a:pt x="9123400" y="1820847"/>
                </a:lnTo>
                <a:lnTo>
                  <a:pt x="0" y="182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5021" y="2099196"/>
            <a:ext cx="1058773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Abstração de Memória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0009" y="268288"/>
            <a:ext cx="1796798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Especificações da Linguagem GO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5021" y="5521541"/>
            <a:ext cx="14948329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Tipos Forte e Estático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098489" y="6740741"/>
            <a:ext cx="5045511" cy="3041130"/>
          </a:xfrm>
          <a:custGeom>
            <a:avLst/>
            <a:gdLst/>
            <a:ahLst/>
            <a:cxnLst/>
            <a:rect r="r" b="b" t="t" l="l"/>
            <a:pathLst>
              <a:path h="3041130" w="5045511">
                <a:moveTo>
                  <a:pt x="0" y="0"/>
                </a:moveTo>
                <a:lnTo>
                  <a:pt x="5045511" y="0"/>
                </a:lnTo>
                <a:lnTo>
                  <a:pt x="5045511" y="3041130"/>
                </a:lnTo>
                <a:lnTo>
                  <a:pt x="0" y="30411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83943" y="2794521"/>
            <a:ext cx="20071943" cy="17562950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635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37296" y="2818606"/>
            <a:ext cx="1229059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95400" indent="-647700" lvl="1">
              <a:lnSpc>
                <a:spcPts val="8400"/>
              </a:lnSpc>
              <a:buFont typeface="Arial"/>
              <a:buChar char="•"/>
            </a:pPr>
            <a:r>
              <a:rPr lang="en-US" b="true" sz="6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Sintaxe Simples e Concreta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137978" y="5143500"/>
            <a:ext cx="9023829" cy="4249255"/>
          </a:xfrm>
          <a:custGeom>
            <a:avLst/>
            <a:gdLst/>
            <a:ahLst/>
            <a:cxnLst/>
            <a:rect r="r" b="b" t="t" l="l"/>
            <a:pathLst>
              <a:path h="4249255" w="9023829">
                <a:moveTo>
                  <a:pt x="0" y="0"/>
                </a:moveTo>
                <a:lnTo>
                  <a:pt x="9023830" y="0"/>
                </a:lnTo>
                <a:lnTo>
                  <a:pt x="9023830" y="4249255"/>
                </a:lnTo>
                <a:lnTo>
                  <a:pt x="0" y="4249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0009" y="268288"/>
            <a:ext cx="1796798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Especificações da Linguagem GO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83943" y="2794521"/>
            <a:ext cx="20071943" cy="17562950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63500"/>
              <a:ext cx="558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4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41598" y="2737371"/>
            <a:ext cx="14220862" cy="6064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1332" indent="-375666" lvl="1">
              <a:lnSpc>
                <a:spcPts val="4871"/>
              </a:lnSpc>
              <a:buFont typeface="Arial"/>
              <a:buChar char="•"/>
            </a:pPr>
            <a:r>
              <a:rPr lang="en-US" b="true" sz="34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se encaixa em Sistemas Computacionais e Software Embarcados, devido à sua eficiência, baixo consumo de recursos e forte suporte a concorrência.</a:t>
            </a:r>
          </a:p>
          <a:p>
            <a:pPr algn="just" marL="751332" indent="-375666" lvl="1">
              <a:lnSpc>
                <a:spcPts val="4871"/>
              </a:lnSpc>
              <a:buFont typeface="Arial"/>
              <a:buChar char="•"/>
            </a:pPr>
            <a:r>
              <a:rPr lang="en-US" b="true" sz="34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Não possui tratamento tradicional de exceções, exigindo manipulação explícita de erros, o que pode ser verboso.</a:t>
            </a:r>
          </a:p>
          <a:p>
            <a:pPr algn="just" marL="751332" indent="-375666" lvl="1">
              <a:lnSpc>
                <a:spcPts val="4871"/>
              </a:lnSpc>
              <a:buFont typeface="Arial"/>
              <a:buChar char="•"/>
            </a:pPr>
            <a:r>
              <a:rPr lang="en-US" b="true" sz="34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Não é uma linguagem lógica.</a:t>
            </a:r>
          </a:p>
          <a:p>
            <a:pPr algn="just" marL="751332" indent="-375666" lvl="1">
              <a:lnSpc>
                <a:spcPts val="4871"/>
              </a:lnSpc>
              <a:buFont typeface="Arial"/>
              <a:buChar char="•"/>
            </a:pPr>
            <a:r>
              <a:rPr lang="en-US" b="true" sz="347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Seu método de implementação trabalha com compilação, que consiste em tradução de código de alto nível para linguagem de máquina, permitindo execução direta e mais rápida.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009" y="268288"/>
            <a:ext cx="1796798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Especificações da Linguagem GO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09000" y="2435812"/>
            <a:ext cx="4683362" cy="842327"/>
            <a:chOff x="0" y="0"/>
            <a:chExt cx="1233478" cy="2218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3478" cy="221847"/>
            </a:xfrm>
            <a:custGeom>
              <a:avLst/>
              <a:gdLst/>
              <a:ahLst/>
              <a:cxnLst/>
              <a:rect r="r" b="b" t="t" l="l"/>
              <a:pathLst>
                <a:path h="221847" w="1233478">
                  <a:moveTo>
                    <a:pt x="84307" y="0"/>
                  </a:moveTo>
                  <a:lnTo>
                    <a:pt x="1149172" y="0"/>
                  </a:lnTo>
                  <a:cubicBezTo>
                    <a:pt x="1195733" y="0"/>
                    <a:pt x="1233478" y="37745"/>
                    <a:pt x="1233478" y="84307"/>
                  </a:cubicBezTo>
                  <a:lnTo>
                    <a:pt x="1233478" y="137541"/>
                  </a:lnTo>
                  <a:cubicBezTo>
                    <a:pt x="1233478" y="184102"/>
                    <a:pt x="1195733" y="221847"/>
                    <a:pt x="1149172" y="221847"/>
                  </a:cubicBezTo>
                  <a:lnTo>
                    <a:pt x="84307" y="221847"/>
                  </a:lnTo>
                  <a:cubicBezTo>
                    <a:pt x="37745" y="221847"/>
                    <a:pt x="0" y="184102"/>
                    <a:pt x="0" y="137541"/>
                  </a:cubicBezTo>
                  <a:lnTo>
                    <a:pt x="0" y="84307"/>
                  </a:lnTo>
                  <a:cubicBezTo>
                    <a:pt x="0" y="37745"/>
                    <a:pt x="37745" y="0"/>
                    <a:pt x="84307" y="0"/>
                  </a:cubicBezTo>
                  <a:close/>
                </a:path>
              </a:pathLst>
            </a:custGeom>
            <a:solidFill>
              <a:srgbClr val="00AE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33478" cy="26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5540" y="3714540"/>
            <a:ext cx="8388460" cy="937402"/>
            <a:chOff x="0" y="0"/>
            <a:chExt cx="2209306" cy="2468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09306" cy="246888"/>
            </a:xfrm>
            <a:custGeom>
              <a:avLst/>
              <a:gdLst/>
              <a:ahLst/>
              <a:cxnLst/>
              <a:rect r="r" b="b" t="t" l="l"/>
              <a:pathLst>
                <a:path h="246888" w="2209306">
                  <a:moveTo>
                    <a:pt x="47069" y="0"/>
                  </a:moveTo>
                  <a:lnTo>
                    <a:pt x="2162237" y="0"/>
                  </a:lnTo>
                  <a:cubicBezTo>
                    <a:pt x="2188233" y="0"/>
                    <a:pt x="2209306" y="21074"/>
                    <a:pt x="2209306" y="47069"/>
                  </a:cubicBezTo>
                  <a:lnTo>
                    <a:pt x="2209306" y="199819"/>
                  </a:lnTo>
                  <a:cubicBezTo>
                    <a:pt x="2209306" y="212302"/>
                    <a:pt x="2204347" y="224274"/>
                    <a:pt x="2195520" y="233101"/>
                  </a:cubicBezTo>
                  <a:cubicBezTo>
                    <a:pt x="2186693" y="241929"/>
                    <a:pt x="2174721" y="246888"/>
                    <a:pt x="2162237" y="246888"/>
                  </a:cubicBezTo>
                  <a:lnTo>
                    <a:pt x="47069" y="246888"/>
                  </a:lnTo>
                  <a:cubicBezTo>
                    <a:pt x="34586" y="246888"/>
                    <a:pt x="22613" y="241929"/>
                    <a:pt x="13786" y="233101"/>
                  </a:cubicBezTo>
                  <a:cubicBezTo>
                    <a:pt x="4959" y="224274"/>
                    <a:pt x="0" y="212302"/>
                    <a:pt x="0" y="199819"/>
                  </a:cubicBezTo>
                  <a:lnTo>
                    <a:pt x="0" y="47069"/>
                  </a:lnTo>
                  <a:cubicBezTo>
                    <a:pt x="0" y="21074"/>
                    <a:pt x="21074" y="0"/>
                    <a:pt x="47069" y="0"/>
                  </a:cubicBezTo>
                  <a:close/>
                </a:path>
              </a:pathLst>
            </a:custGeom>
            <a:solidFill>
              <a:srgbClr val="00AE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209306" cy="294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9255" y="4956987"/>
            <a:ext cx="8882851" cy="1051492"/>
            <a:chOff x="0" y="0"/>
            <a:chExt cx="2339516" cy="2769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39516" cy="276936"/>
            </a:xfrm>
            <a:custGeom>
              <a:avLst/>
              <a:gdLst/>
              <a:ahLst/>
              <a:cxnLst/>
              <a:rect r="r" b="b" t="t" l="l"/>
              <a:pathLst>
                <a:path h="276936" w="2339516">
                  <a:moveTo>
                    <a:pt x="44449" y="0"/>
                  </a:moveTo>
                  <a:lnTo>
                    <a:pt x="2295067" y="0"/>
                  </a:lnTo>
                  <a:cubicBezTo>
                    <a:pt x="2306856" y="0"/>
                    <a:pt x="2318161" y="4683"/>
                    <a:pt x="2326497" y="13019"/>
                  </a:cubicBezTo>
                  <a:cubicBezTo>
                    <a:pt x="2334833" y="21355"/>
                    <a:pt x="2339516" y="32661"/>
                    <a:pt x="2339516" y="44449"/>
                  </a:cubicBezTo>
                  <a:lnTo>
                    <a:pt x="2339516" y="232487"/>
                  </a:lnTo>
                  <a:cubicBezTo>
                    <a:pt x="2339516" y="257035"/>
                    <a:pt x="2319616" y="276936"/>
                    <a:pt x="2295067" y="276936"/>
                  </a:cubicBezTo>
                  <a:lnTo>
                    <a:pt x="44449" y="276936"/>
                  </a:lnTo>
                  <a:cubicBezTo>
                    <a:pt x="19901" y="276936"/>
                    <a:pt x="0" y="257035"/>
                    <a:pt x="0" y="232487"/>
                  </a:cubicBezTo>
                  <a:lnTo>
                    <a:pt x="0" y="44449"/>
                  </a:lnTo>
                  <a:cubicBezTo>
                    <a:pt x="0" y="32661"/>
                    <a:pt x="4683" y="21355"/>
                    <a:pt x="13019" y="13019"/>
                  </a:cubicBezTo>
                  <a:cubicBezTo>
                    <a:pt x="21355" y="4683"/>
                    <a:pt x="32661" y="0"/>
                    <a:pt x="44449" y="0"/>
                  </a:cubicBezTo>
                  <a:close/>
                </a:path>
              </a:pathLst>
            </a:custGeom>
            <a:solidFill>
              <a:srgbClr val="00AE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339516" cy="324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25844" y="1735089"/>
            <a:ext cx="6587453" cy="4273390"/>
            <a:chOff x="0" y="0"/>
            <a:chExt cx="1734967" cy="11255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34967" cy="1125502"/>
            </a:xfrm>
            <a:custGeom>
              <a:avLst/>
              <a:gdLst/>
              <a:ahLst/>
              <a:cxnLst/>
              <a:rect r="r" b="b" t="t" l="l"/>
              <a:pathLst>
                <a:path h="1125502" w="1734967">
                  <a:moveTo>
                    <a:pt x="59938" y="0"/>
                  </a:moveTo>
                  <a:lnTo>
                    <a:pt x="1675029" y="0"/>
                  </a:lnTo>
                  <a:cubicBezTo>
                    <a:pt x="1690926" y="0"/>
                    <a:pt x="1706171" y="6315"/>
                    <a:pt x="1717412" y="17555"/>
                  </a:cubicBezTo>
                  <a:cubicBezTo>
                    <a:pt x="1728652" y="28796"/>
                    <a:pt x="1734967" y="44041"/>
                    <a:pt x="1734967" y="59938"/>
                  </a:cubicBezTo>
                  <a:lnTo>
                    <a:pt x="1734967" y="1065564"/>
                  </a:lnTo>
                  <a:cubicBezTo>
                    <a:pt x="1734967" y="1081461"/>
                    <a:pt x="1728652" y="1096706"/>
                    <a:pt x="1717412" y="1107947"/>
                  </a:cubicBezTo>
                  <a:cubicBezTo>
                    <a:pt x="1706171" y="1119187"/>
                    <a:pt x="1690926" y="1125502"/>
                    <a:pt x="1675029" y="1125502"/>
                  </a:cubicBezTo>
                  <a:lnTo>
                    <a:pt x="59938" y="1125502"/>
                  </a:lnTo>
                  <a:cubicBezTo>
                    <a:pt x="44041" y="1125502"/>
                    <a:pt x="28796" y="1119187"/>
                    <a:pt x="17555" y="1107947"/>
                  </a:cubicBezTo>
                  <a:cubicBezTo>
                    <a:pt x="6315" y="1096706"/>
                    <a:pt x="0" y="1081461"/>
                    <a:pt x="0" y="1065564"/>
                  </a:cubicBezTo>
                  <a:lnTo>
                    <a:pt x="0" y="59938"/>
                  </a:lnTo>
                  <a:cubicBezTo>
                    <a:pt x="0" y="44041"/>
                    <a:pt x="6315" y="28796"/>
                    <a:pt x="17555" y="17555"/>
                  </a:cubicBezTo>
                  <a:cubicBezTo>
                    <a:pt x="28796" y="6315"/>
                    <a:pt x="44041" y="0"/>
                    <a:pt x="59938" y="0"/>
                  </a:cubicBezTo>
                  <a:close/>
                </a:path>
              </a:pathLst>
            </a:custGeom>
            <a:solidFill>
              <a:srgbClr val="00AED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34967" cy="1173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522696" y="-165209"/>
            <a:ext cx="494183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Variáveis: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1920276"/>
            <a:ext cx="9701361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AE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Declaração explícita :</a:t>
            </a: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nome string</a:t>
            </a: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idade int</a:t>
            </a: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AE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Declaração com inicialização:</a:t>
            </a: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nome = "João" // O tipo é inferido como string</a:t>
            </a: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idade = 30    // O tipo é inferido como int</a:t>
            </a: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0AE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Declaração curta:</a:t>
            </a: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303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nome := "João" // Declara e inicializa a variável</a:t>
            </a:r>
          </a:p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3030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idade := 30    // O tipo é inferido automaticamente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25844" y="1920276"/>
            <a:ext cx="6164523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 Go, a convenção é usar camelCase para nomes de variáveis.</a:t>
            </a:r>
          </a:p>
          <a:p>
            <a:pPr algn="ctr" marL="539749" indent="-269875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uma variável começa com uma letra maiúscula, ela é exportada (visível fora do pacote). Se começa com uma letra minúscula, é não exportada (visível apenas dentro do pacote).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139238" y="4702341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2464111" y="7235825"/>
            <a:ext cx="13896082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suporta ponteiros, mas não permite aritmética de ponteiros (diferente de C/C++).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Ponteiros são declarados usando * e o endereço de uma variável é obtido com &amp;.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x int = 10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var p *int = &amp;x // p armazena o endereço de x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fmt.Println(*p) // Acessa o valor de x através do ponteiro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F">
                <a:alpha val="100000"/>
              </a:srgbClr>
            </a:gs>
            <a:gs pos="100000">
              <a:srgbClr val="CADDEB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5034" y="8454003"/>
            <a:ext cx="4474197" cy="519071"/>
            <a:chOff x="0" y="0"/>
            <a:chExt cx="1178389" cy="136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8389" cy="136710"/>
            </a:xfrm>
            <a:custGeom>
              <a:avLst/>
              <a:gdLst/>
              <a:ahLst/>
              <a:cxnLst/>
              <a:rect r="r" b="b" t="t" l="l"/>
              <a:pathLst>
                <a:path h="136710" w="1178389">
                  <a:moveTo>
                    <a:pt x="68355" y="0"/>
                  </a:moveTo>
                  <a:lnTo>
                    <a:pt x="1110034" y="0"/>
                  </a:lnTo>
                  <a:cubicBezTo>
                    <a:pt x="1147786" y="0"/>
                    <a:pt x="1178389" y="30604"/>
                    <a:pt x="1178389" y="68355"/>
                  </a:cubicBezTo>
                  <a:lnTo>
                    <a:pt x="1178389" y="68355"/>
                  </a:lnTo>
                  <a:cubicBezTo>
                    <a:pt x="1178389" y="106107"/>
                    <a:pt x="1147786" y="136710"/>
                    <a:pt x="1110034" y="136710"/>
                  </a:cubicBezTo>
                  <a:lnTo>
                    <a:pt x="68355" y="136710"/>
                  </a:lnTo>
                  <a:cubicBezTo>
                    <a:pt x="30604" y="136710"/>
                    <a:pt x="0" y="106107"/>
                    <a:pt x="0" y="68355"/>
                  </a:cubicBezTo>
                  <a:lnTo>
                    <a:pt x="0" y="68355"/>
                  </a:lnTo>
                  <a:cubicBezTo>
                    <a:pt x="0" y="30604"/>
                    <a:pt x="30604" y="0"/>
                    <a:pt x="68355" y="0"/>
                  </a:cubicBezTo>
                  <a:close/>
                </a:path>
              </a:pathLst>
            </a:custGeom>
            <a:solidFill>
              <a:srgbClr val="00AE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8389" cy="184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27153" y="8504374"/>
            <a:ext cx="5605336" cy="1507853"/>
            <a:chOff x="0" y="0"/>
            <a:chExt cx="1476302" cy="3971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76302" cy="397130"/>
            </a:xfrm>
            <a:custGeom>
              <a:avLst/>
              <a:gdLst/>
              <a:ahLst/>
              <a:cxnLst/>
              <a:rect r="r" b="b" t="t" l="l"/>
              <a:pathLst>
                <a:path h="397130" w="1476302">
                  <a:moveTo>
                    <a:pt x="70440" y="0"/>
                  </a:moveTo>
                  <a:lnTo>
                    <a:pt x="1405863" y="0"/>
                  </a:lnTo>
                  <a:cubicBezTo>
                    <a:pt x="1444765" y="0"/>
                    <a:pt x="1476302" y="31537"/>
                    <a:pt x="1476302" y="70440"/>
                  </a:cubicBezTo>
                  <a:lnTo>
                    <a:pt x="1476302" y="326690"/>
                  </a:lnTo>
                  <a:cubicBezTo>
                    <a:pt x="1476302" y="345372"/>
                    <a:pt x="1468881" y="363289"/>
                    <a:pt x="1455671" y="376499"/>
                  </a:cubicBezTo>
                  <a:cubicBezTo>
                    <a:pt x="1442461" y="389709"/>
                    <a:pt x="1424545" y="397130"/>
                    <a:pt x="1405863" y="397130"/>
                  </a:cubicBezTo>
                  <a:lnTo>
                    <a:pt x="70440" y="397130"/>
                  </a:lnTo>
                  <a:cubicBezTo>
                    <a:pt x="31537" y="397130"/>
                    <a:pt x="0" y="365593"/>
                    <a:pt x="0" y="326690"/>
                  </a:cubicBezTo>
                  <a:lnTo>
                    <a:pt x="0" y="70440"/>
                  </a:lnTo>
                  <a:cubicBezTo>
                    <a:pt x="0" y="51758"/>
                    <a:pt x="7421" y="33841"/>
                    <a:pt x="20631" y="20631"/>
                  </a:cubicBezTo>
                  <a:cubicBezTo>
                    <a:pt x="33841" y="7421"/>
                    <a:pt x="51758" y="0"/>
                    <a:pt x="70440" y="0"/>
                  </a:cubicBezTo>
                  <a:close/>
                </a:path>
              </a:pathLst>
            </a:custGeom>
            <a:solidFill>
              <a:srgbClr val="00AED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76302" cy="444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9288" y="-152400"/>
            <a:ext cx="7769423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A414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Tipos de dados: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515889"/>
            <a:ext cx="18968103" cy="317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820" indent="-279910" lvl="1">
              <a:lnSpc>
                <a:spcPts val="3630"/>
              </a:lnSpc>
              <a:buFont typeface="Arial"/>
              <a:buChar char="•"/>
            </a:pPr>
            <a:r>
              <a:rPr lang="en-US" b="true" sz="25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é uma linguagem fortemente tipada, o que significa que o tipo de uma variável é definido em tempo de compilação e não pode ser alterado.</a:t>
            </a:r>
          </a:p>
          <a:p>
            <a:pPr algn="ctr">
              <a:lnSpc>
                <a:spcPts val="3630"/>
              </a:lnSpc>
            </a:pPr>
            <a:r>
              <a:rPr lang="en-US" b="true" sz="25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Tipos básicos incluem:</a:t>
            </a:r>
          </a:p>
          <a:p>
            <a:pPr algn="ctr">
              <a:lnSpc>
                <a:spcPts val="3630"/>
              </a:lnSpc>
            </a:pPr>
            <a:r>
              <a:rPr lang="en-US" b="true" sz="25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Números inteiros: int, int8, int16, int32, int64</a:t>
            </a:r>
          </a:p>
          <a:p>
            <a:pPr algn="ctr">
              <a:lnSpc>
                <a:spcPts val="3630"/>
              </a:lnSpc>
            </a:pPr>
            <a:r>
              <a:rPr lang="en-US" b="true" sz="25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Números de ponto flutuante: float32, float64</a:t>
            </a:r>
          </a:p>
          <a:p>
            <a:pPr algn="ctr">
              <a:lnSpc>
                <a:spcPts val="3630"/>
              </a:lnSpc>
            </a:pPr>
            <a:r>
              <a:rPr lang="en-US" b="true" sz="25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Booleanos: bool</a:t>
            </a:r>
          </a:p>
          <a:p>
            <a:pPr algn="ctr">
              <a:lnSpc>
                <a:spcPts val="3630"/>
              </a:lnSpc>
            </a:pPr>
            <a:r>
              <a:rPr lang="en-US" b="true" sz="25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Strings: string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6729916"/>
            <a:ext cx="6789190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Constantes são declaradas usando a palavra-chave const. Elas não podem ter seu valor alterado após a declaração.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ex: const Pi = 3.14159</a:t>
            </a:r>
          </a:p>
          <a:p>
            <a:pPr algn="ctr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Constantes podem ser tipadas ou não tipadas.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84051" y="6729916"/>
            <a:ext cx="8182698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 possui inferência de tipo, o que significa que o compilador pode deduzir o tipo de uma variável com base no valor atribuído a ela.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 := 42        // x é do tipo int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 := 3.14      // y é do tipo float64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 := "texto"   // z é do tipo string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2123" y="4937233"/>
            <a:ext cx="18421105" cy="1384404"/>
          </a:xfrm>
          <a:custGeom>
            <a:avLst/>
            <a:gdLst/>
            <a:ahLst/>
            <a:cxnLst/>
            <a:rect r="r" b="b" t="t" l="l"/>
            <a:pathLst>
              <a:path h="1384404" w="18421105">
                <a:moveTo>
                  <a:pt x="0" y="0"/>
                </a:moveTo>
                <a:lnTo>
                  <a:pt x="18421106" y="0"/>
                </a:lnTo>
                <a:lnTo>
                  <a:pt x="18421106" y="1384404"/>
                </a:lnTo>
                <a:lnTo>
                  <a:pt x="0" y="1384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500" r="0" b="-3150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DAGdie2Dg80</dc:identifier>
  <dcterms:modified xsi:type="dcterms:W3CDTF">2011-08-01T06:04:30Z</dcterms:modified>
  <cp:revision>1</cp:revision>
  <dc:title>Introdução</dc:title>
</cp:coreProperties>
</file>