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6" r:id="rId5"/>
    <p:sldId id="273" r:id="rId6"/>
    <p:sldId id="261" r:id="rId7"/>
    <p:sldId id="274" r:id="rId8"/>
    <p:sldId id="265" r:id="rId9"/>
    <p:sldId id="275" r:id="rId10"/>
    <p:sldId id="276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DDFB4-F5F8-40CB-9D13-063772675E31}" type="datetimeFigureOut">
              <a:rPr lang="en-ID" smtClean="0"/>
              <a:t>25/08/2020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9CFC4-1E82-469F-8871-1409D9EBC8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3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26887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AA385-D424-486F-8E0C-9E0DF87E0A3B}"/>
              </a:ext>
            </a:extLst>
          </p:cNvPr>
          <p:cNvSpPr txBox="1"/>
          <p:nvPr userDrawn="1"/>
        </p:nvSpPr>
        <p:spPr>
          <a:xfrm>
            <a:off x="2627784" y="451596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 Neue" panose="00000500000000000000" pitchFamily="2" charset="0"/>
              </a:rPr>
              <a:t>SWS – YUNUS FEBRIANSYAH</a:t>
            </a:r>
            <a:endParaRPr lang="en-ID" dirty="0">
              <a:solidFill>
                <a:schemeClr val="bg1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E57F46-B769-43D9-B554-EA9EC35361FE}"/>
              </a:ext>
            </a:extLst>
          </p:cNvPr>
          <p:cNvSpPr txBox="1"/>
          <p:nvPr userDrawn="1"/>
        </p:nvSpPr>
        <p:spPr>
          <a:xfrm>
            <a:off x="2627784" y="451596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 Neue" panose="00000500000000000000" pitchFamily="2" charset="0"/>
              </a:rPr>
              <a:t>SWS – YUNUS FEBRIANSYAH</a:t>
            </a:r>
            <a:endParaRPr lang="en-ID" dirty="0">
              <a:solidFill>
                <a:schemeClr val="bg1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03900" y="2931790"/>
            <a:ext cx="3888432" cy="636650"/>
          </a:xfrm>
        </p:spPr>
        <p:txBody>
          <a:bodyPr/>
          <a:lstStyle/>
          <a:p>
            <a:r>
              <a:rPr lang="en-US" altLang="ko-KR" sz="4400" dirty="0">
                <a:latin typeface="Myriad Pro" panose="020B0503030403020204" pitchFamily="34" charset="0"/>
                <a:ea typeface="맑은 고딕" pitchFamily="50" charset="-127"/>
              </a:rPr>
              <a:t>PENGANTAR</a:t>
            </a:r>
            <a:endParaRPr lang="en-US" altLang="ko-KR" dirty="0">
              <a:latin typeface="Myriad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Myriad Pro" panose="020B0503030403020204" pitchFamily="34" charset="0"/>
              </a:rPr>
              <a:t>Yunus Febriansyah.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Myriad Pro" panose="020B0503030403020204" pitchFamily="34" charset="0"/>
              </a:rPr>
              <a:t>Referensi</a:t>
            </a:r>
            <a:r>
              <a:rPr lang="en-US" altLang="ko-KR" dirty="0">
                <a:latin typeface="Myriad Pro" panose="020B0503030403020204" pitchFamily="34" charset="0"/>
              </a:rPr>
              <a:t> </a:t>
            </a:r>
            <a:r>
              <a:rPr lang="en-US" altLang="ko-KR" dirty="0" err="1">
                <a:latin typeface="Myriad Pro" panose="020B0503030403020204" pitchFamily="34" charset="0"/>
              </a:rPr>
              <a:t>dari</a:t>
            </a:r>
            <a:r>
              <a:rPr lang="en-US" altLang="ko-KR" dirty="0">
                <a:latin typeface="Myriad Pro" panose="020B0503030403020204" pitchFamily="34" charset="0"/>
              </a:rPr>
              <a:t> Bapak </a:t>
            </a:r>
            <a:r>
              <a:rPr lang="en-US" altLang="ko-KR" dirty="0" err="1">
                <a:latin typeface="Myriad Pro" panose="020B0503030403020204" pitchFamily="34" charset="0"/>
              </a:rPr>
              <a:t>Ferico</a:t>
            </a:r>
            <a:r>
              <a:rPr lang="en-US" altLang="ko-KR" dirty="0">
                <a:latin typeface="Myriad Pro" panose="020B0503030403020204" pitchFamily="34" charset="0"/>
              </a:rPr>
              <a:t> </a:t>
            </a:r>
            <a:r>
              <a:rPr lang="en-US" altLang="ko-KR" dirty="0" err="1">
                <a:latin typeface="Myriad Pro" panose="020B0503030403020204" pitchFamily="34" charset="0"/>
              </a:rPr>
              <a:t>Pasaribu</a:t>
            </a:r>
            <a:r>
              <a:rPr lang="en-US" altLang="ko-KR" dirty="0">
                <a:latin typeface="Myriad Pro" panose="020B0503030403020204" pitchFamily="34" charset="0"/>
              </a:rPr>
              <a:t> &amp; Google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60A187C-297D-4256-8D90-F995FB56BC5A}"/>
              </a:ext>
            </a:extLst>
          </p:cNvPr>
          <p:cNvSpPr txBox="1">
            <a:spLocks/>
          </p:cNvSpPr>
          <p:nvPr/>
        </p:nvSpPr>
        <p:spPr>
          <a:xfrm>
            <a:off x="5003900" y="3363838"/>
            <a:ext cx="3888432" cy="636650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Myriad Pro" panose="020B0503030403020204" pitchFamily="34" charset="0"/>
                <a:ea typeface="맑은 고딕" pitchFamily="50" charset="-127"/>
              </a:rPr>
              <a:t>ALGORITMA</a:t>
            </a:r>
            <a:endParaRPr lang="en-US" altLang="ko-KR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576064"/>
          </a:xfrm>
        </p:spPr>
        <p:txBody>
          <a:bodyPr/>
          <a:lstStyle/>
          <a:p>
            <a:r>
              <a:rPr lang="en-US" altLang="ko-KR" sz="4000" b="1" dirty="0" err="1">
                <a:latin typeface="Myriad Pro" panose="020B0503030403020204" pitchFamily="34" charset="0"/>
              </a:rPr>
              <a:t>Pengertian</a:t>
            </a:r>
            <a:endParaRPr lang="ko-KR" altLang="en-US" sz="4000" b="1" dirty="0">
              <a:latin typeface="Myriad Pro" panose="020B05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49163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urutan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atau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langkah-langkah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menyelesaikan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masalah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pemrograman</a:t>
            </a:r>
            <a:r>
              <a:rPr lang="en-ID" sz="2000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komputer</a:t>
            </a:r>
            <a:endParaRPr lang="en-ID" sz="2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ID" sz="1200" dirty="0">
                <a:solidFill>
                  <a:srgbClr val="FFC000"/>
                </a:solidFill>
                <a:latin typeface="Myriad Pro" panose="020B0503030403020204" pitchFamily="34" charset="0"/>
              </a:rPr>
              <a:t>(</a:t>
            </a:r>
            <a:r>
              <a:rPr lang="en-ID" sz="1200" u="sng" dirty="0">
                <a:solidFill>
                  <a:srgbClr val="FFC000"/>
                </a:solidFill>
                <a:latin typeface="Myriad Pro" panose="020B0503030403020204" pitchFamily="34" charset="0"/>
              </a:rPr>
              <a:t>https://teknojurnal.com › </a:t>
            </a:r>
            <a:r>
              <a:rPr lang="en-ID" sz="1200" u="sng" dirty="0" err="1">
                <a:solidFill>
                  <a:srgbClr val="FFC000"/>
                </a:solidFill>
                <a:latin typeface="Myriad Pro" panose="020B0503030403020204" pitchFamily="34" charset="0"/>
              </a:rPr>
              <a:t>pengertian-algoritma-pemrograman</a:t>
            </a:r>
            <a:r>
              <a:rPr lang="en-ID" sz="1200" dirty="0">
                <a:solidFill>
                  <a:srgbClr val="FFC000"/>
                </a:solidFill>
                <a:latin typeface="Myriad Pro" panose="020B0503030403020204" pitchFamily="34" charset="0"/>
              </a:rPr>
              <a:t>)</a:t>
            </a:r>
            <a:endParaRPr lang="en-US" altLang="ko-KR" sz="1000" dirty="0">
              <a:solidFill>
                <a:srgbClr val="FFC000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3A398B-6E9E-42CD-B5BB-81D66DC75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93" y="2721880"/>
            <a:ext cx="922631" cy="12289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E1972C-EE9F-485C-86FD-1E96C766F444}"/>
              </a:ext>
            </a:extLst>
          </p:cNvPr>
          <p:cNvSpPr txBox="1"/>
          <p:nvPr/>
        </p:nvSpPr>
        <p:spPr>
          <a:xfrm>
            <a:off x="2987824" y="2630984"/>
            <a:ext cx="46085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Myriad Pro" panose="020B0503030403020204" pitchFamily="34" charset="0"/>
              </a:rPr>
              <a:t>Muhammad-</a:t>
            </a:r>
            <a:r>
              <a:rPr lang="en-ID">
                <a:solidFill>
                  <a:schemeClr val="bg1"/>
                </a:solidFill>
                <a:latin typeface="Myriad Pro" panose="020B0503030403020204" pitchFamily="34" charset="0"/>
              </a:rPr>
              <a:t>ibnu-Musa-al-Khwarizmi</a:t>
            </a:r>
            <a:endParaRPr lang="en-ID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ID" sz="2400" b="1" dirty="0">
                <a:solidFill>
                  <a:srgbClr val="FFC000"/>
                </a:solidFill>
                <a:latin typeface="Myriad Pro" panose="020B0503030403020204" pitchFamily="34" charset="0"/>
              </a:rPr>
              <a:t>(Al-Khwarizmi)</a:t>
            </a:r>
          </a:p>
          <a:p>
            <a:pPr marL="457200" indent="-457200">
              <a:buFontTx/>
              <a:buChar char="-"/>
            </a:pP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Algoritma</a:t>
            </a:r>
            <a:endParaRPr lang="en-ID" sz="2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ID" sz="2000" dirty="0" err="1">
                <a:solidFill>
                  <a:schemeClr val="bg1"/>
                </a:solidFill>
                <a:latin typeface="Myriad Pro" panose="020B0503030403020204" pitchFamily="34" charset="0"/>
              </a:rPr>
              <a:t>Aljabar</a:t>
            </a:r>
            <a:endParaRPr lang="en-ID" sz="2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latin typeface="Myriad Pro" panose="020B0503030403020204" pitchFamily="34" charset="0"/>
              </a:rPr>
              <a:t>Analogi</a:t>
            </a:r>
            <a:endParaRPr lang="ko-KR" altLang="en-US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90092" y="1435698"/>
            <a:ext cx="1669630" cy="1773145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5" y="2050584"/>
            <a:ext cx="1416159" cy="1064285"/>
            <a:chOff x="6088198" y="1625298"/>
            <a:chExt cx="2592290" cy="1365566"/>
          </a:xfrm>
        </p:grpSpPr>
        <p:sp>
          <p:nvSpPr>
            <p:cNvPr id="18" name="TextBox 17"/>
            <p:cNvSpPr txBox="1"/>
            <p:nvPr/>
          </p:nvSpPr>
          <p:spPr>
            <a:xfrm>
              <a:off x="6088198" y="1924626"/>
              <a:ext cx="2592288" cy="106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algoritma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diawali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adanya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masalah</a:t>
              </a:r>
              <a:endParaRPr lang="en-US" altLang="ko-KR" sz="1200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8200" y="1625298"/>
              <a:ext cx="2592288" cy="41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Masalah</a:t>
              </a:r>
              <a:endParaRPr lang="ko-KR" altLang="en-US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9CC107-BCC8-4743-96B5-B0951400C3A9}"/>
              </a:ext>
            </a:extLst>
          </p:cNvPr>
          <p:cNvGrpSpPr/>
          <p:nvPr/>
        </p:nvGrpSpPr>
        <p:grpSpPr>
          <a:xfrm>
            <a:off x="2843808" y="1435698"/>
            <a:ext cx="1669630" cy="1773145"/>
            <a:chOff x="993726" y="1566850"/>
            <a:chExt cx="2227202" cy="2365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712C77-E2D0-4A58-9A16-0EB836CE93A0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6FE5A-5192-480F-ACDD-04B2ED3AA959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F5B0CD-4FFC-421B-A17B-E4A08C7B4522}"/>
              </a:ext>
            </a:extLst>
          </p:cNvPr>
          <p:cNvGrpSpPr/>
          <p:nvPr/>
        </p:nvGrpSpPr>
        <p:grpSpPr>
          <a:xfrm>
            <a:off x="2865877" y="2070659"/>
            <a:ext cx="1683074" cy="1093747"/>
            <a:chOff x="6088198" y="1625298"/>
            <a:chExt cx="2592290" cy="1246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318215-A639-43AB-925C-9B8DD95BE3C3}"/>
                </a:ext>
              </a:extLst>
            </p:cNvPr>
            <p:cNvSpPr txBox="1"/>
            <p:nvPr/>
          </p:nvSpPr>
          <p:spPr>
            <a:xfrm>
              <a:off x="6088198" y="1924626"/>
              <a:ext cx="2592288" cy="94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algoritma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pedoman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pembuatan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program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753478-04ED-4815-B297-4B7031122E6D}"/>
                </a:ext>
              </a:extLst>
            </p:cNvPr>
            <p:cNvSpPr txBox="1"/>
            <p:nvPr/>
          </p:nvSpPr>
          <p:spPr>
            <a:xfrm>
              <a:off x="6088200" y="1625298"/>
              <a:ext cx="2592288" cy="35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Algoritma</a:t>
              </a:r>
              <a:endParaRPr lang="ko-KR" altLang="en-US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ECBBE2-647C-45A3-9D9E-27E5483C27D6}"/>
              </a:ext>
            </a:extLst>
          </p:cNvPr>
          <p:cNvGrpSpPr/>
          <p:nvPr/>
        </p:nvGrpSpPr>
        <p:grpSpPr>
          <a:xfrm>
            <a:off x="4697523" y="1435698"/>
            <a:ext cx="1669630" cy="1773145"/>
            <a:chOff x="993726" y="1566850"/>
            <a:chExt cx="2227202" cy="23652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3DD3D4-EE75-4E9E-A203-4DB69C6DFF22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853EFE-8F33-4C00-942E-708EC666E4A4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C1837A-3F0F-4B35-837B-299881BACBC1}"/>
              </a:ext>
            </a:extLst>
          </p:cNvPr>
          <p:cNvGrpSpPr/>
          <p:nvPr/>
        </p:nvGrpSpPr>
        <p:grpSpPr>
          <a:xfrm>
            <a:off x="4710967" y="2022262"/>
            <a:ext cx="1661233" cy="1110744"/>
            <a:chOff x="6088198" y="1565687"/>
            <a:chExt cx="2592288" cy="1425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753274-F48C-45AE-A707-FFBF7B1FA168}"/>
                </a:ext>
              </a:extLst>
            </p:cNvPr>
            <p:cNvSpPr txBox="1"/>
            <p:nvPr/>
          </p:nvSpPr>
          <p:spPr>
            <a:xfrm>
              <a:off x="6088198" y="1924626"/>
              <a:ext cx="2592288" cy="1066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Program computer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sesuai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pedoman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algoritma</a:t>
              </a:r>
              <a:endParaRPr lang="en-US" altLang="ko-KR" sz="1100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BDBF38-18D5-442C-892F-EADCEF8FFCBD}"/>
                </a:ext>
              </a:extLst>
            </p:cNvPr>
            <p:cNvSpPr txBox="1"/>
            <p:nvPr/>
          </p:nvSpPr>
          <p:spPr>
            <a:xfrm>
              <a:off x="6088198" y="1565687"/>
              <a:ext cx="2592288" cy="671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Program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Komputer</a:t>
              </a:r>
              <a:endParaRPr lang="ko-KR" altLang="en-US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FEA76-8CB9-4DB1-B9B9-55BC3263FA60}"/>
              </a:ext>
            </a:extLst>
          </p:cNvPr>
          <p:cNvGrpSpPr/>
          <p:nvPr/>
        </p:nvGrpSpPr>
        <p:grpSpPr>
          <a:xfrm>
            <a:off x="6566036" y="1435698"/>
            <a:ext cx="1669630" cy="1773145"/>
            <a:chOff x="993726" y="1566850"/>
            <a:chExt cx="2227202" cy="23652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CBBF0F-4089-41BB-8769-EF85B58D5774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8ACA352-E7DC-4BA3-B6FB-F5E4992F0047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44084A-4706-47D0-BEB6-A45E877BAE2B}"/>
              </a:ext>
            </a:extLst>
          </p:cNvPr>
          <p:cNvGrpSpPr/>
          <p:nvPr/>
        </p:nvGrpSpPr>
        <p:grpSpPr>
          <a:xfrm>
            <a:off x="6691559" y="2050583"/>
            <a:ext cx="1416159" cy="694953"/>
            <a:chOff x="6088198" y="1625298"/>
            <a:chExt cx="2592290" cy="89168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7039E0-48C9-4A73-89CB-114EECA8E7F9}"/>
                </a:ext>
              </a:extLst>
            </p:cNvPr>
            <p:cNvSpPr txBox="1"/>
            <p:nvPr/>
          </p:nvSpPr>
          <p:spPr>
            <a:xfrm>
              <a:off x="6088198" y="1924626"/>
              <a:ext cx="2592288" cy="59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Solusi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tercapai</a:t>
              </a:r>
              <a:endParaRPr lang="en-US" altLang="ko-KR" sz="1200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B9CEF0-3CCE-4947-9D96-BECC4E4D472A}"/>
                </a:ext>
              </a:extLst>
            </p:cNvPr>
            <p:cNvSpPr txBox="1"/>
            <p:nvPr/>
          </p:nvSpPr>
          <p:spPr>
            <a:xfrm>
              <a:off x="6088200" y="1625298"/>
              <a:ext cx="2592288" cy="41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Myriad Pro" panose="020B0503030403020204" pitchFamily="34" charset="0"/>
                  <a:cs typeface="Arial" pitchFamily="34" charset="0"/>
                </a:rPr>
                <a:t>Solusi</a:t>
              </a:r>
              <a:endParaRPr lang="ko-KR" altLang="en-US" sz="1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A5AC6D-FE42-45FA-8216-21672D7B51B0}"/>
              </a:ext>
            </a:extLst>
          </p:cNvPr>
          <p:cNvGrpSpPr/>
          <p:nvPr/>
        </p:nvGrpSpPr>
        <p:grpSpPr>
          <a:xfrm>
            <a:off x="2540716" y="2273556"/>
            <a:ext cx="431848" cy="431848"/>
            <a:chOff x="3038349" y="2678861"/>
            <a:chExt cx="576064" cy="57606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7A4DF6-FBF0-4ABC-BE88-25148626DF30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5" name="Chevron 25">
              <a:extLst>
                <a:ext uri="{FF2B5EF4-FFF2-40B4-BE49-F238E27FC236}">
                  <a16:creationId xmlns:a16="http://schemas.microsoft.com/office/drawing/2014/main" id="{17E5F26A-90B3-457F-9768-99AAB7B9D64A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002CD0-637A-4F3F-8C2F-D47ED9A45756}"/>
              </a:ext>
            </a:extLst>
          </p:cNvPr>
          <p:cNvGrpSpPr/>
          <p:nvPr/>
        </p:nvGrpSpPr>
        <p:grpSpPr>
          <a:xfrm>
            <a:off x="4403346" y="2273556"/>
            <a:ext cx="431848" cy="431848"/>
            <a:chOff x="3038349" y="2678861"/>
            <a:chExt cx="576064" cy="57606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99A0161-B17C-4802-87F9-4171762194F9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8" name="Chevron 25">
              <a:extLst>
                <a:ext uri="{FF2B5EF4-FFF2-40B4-BE49-F238E27FC236}">
                  <a16:creationId xmlns:a16="http://schemas.microsoft.com/office/drawing/2014/main" id="{AFCD0B2D-7DA2-4BFC-BE79-F96C07A5368E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0DB0F7-2530-4FCE-BDAA-0E9D71E272E1}"/>
              </a:ext>
            </a:extLst>
          </p:cNvPr>
          <p:cNvGrpSpPr/>
          <p:nvPr/>
        </p:nvGrpSpPr>
        <p:grpSpPr>
          <a:xfrm>
            <a:off x="6276752" y="2273556"/>
            <a:ext cx="431848" cy="431848"/>
            <a:chOff x="3038349" y="2678861"/>
            <a:chExt cx="576064" cy="57606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DA462B7-8893-4502-B62D-71A18B5BB0B9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Chevron 25">
              <a:extLst>
                <a:ext uri="{FF2B5EF4-FFF2-40B4-BE49-F238E27FC236}">
                  <a16:creationId xmlns:a16="http://schemas.microsoft.com/office/drawing/2014/main" id="{3B6EB442-12B3-45E9-8F25-1CAA6EA9503B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771948" y="377203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Cara </a:t>
            </a:r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Mendeskripsikan</a:t>
            </a:r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Masalah</a:t>
            </a:r>
            <a:endParaRPr lang="en-US" sz="2400" b="1" dirty="0">
              <a:solidFill>
                <a:schemeClr val="accent2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95411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203684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11195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35257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26085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16912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7048" y="1583410"/>
            <a:ext cx="371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Menjabarkan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Masalah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46D1F-80B3-4FA3-9779-4D37DCB992E5}"/>
              </a:ext>
            </a:extLst>
          </p:cNvPr>
          <p:cNvSpPr txBox="1"/>
          <p:nvPr/>
        </p:nvSpPr>
        <p:spPr>
          <a:xfrm>
            <a:off x="4221490" y="2519547"/>
            <a:ext cx="421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Merinci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masalah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menyelesaikan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masalah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FB78B-5CC5-4D16-99FE-F9A8048EA1EE}"/>
              </a:ext>
            </a:extLst>
          </p:cNvPr>
          <p:cNvSpPr txBox="1"/>
          <p:nvPr/>
        </p:nvSpPr>
        <p:spPr>
          <a:xfrm>
            <a:off x="3945606" y="3425940"/>
            <a:ext cx="421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Membuat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sarana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interaksi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manusia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-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komputer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771948" y="377203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Masalah</a:t>
            </a:r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 --&gt; Program </a:t>
            </a:r>
            <a:r>
              <a:rPr lang="en-US" sz="2400" b="1" dirty="0" err="1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Komputer</a:t>
            </a:r>
            <a:endParaRPr lang="en-US" sz="2400" b="1" dirty="0">
              <a:solidFill>
                <a:schemeClr val="accent2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95411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203684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11195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35257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26085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16912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7048" y="1583410"/>
            <a:ext cx="371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Bentuk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Urutan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Masalah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46D1F-80B3-4FA3-9779-4D37DCB992E5}"/>
              </a:ext>
            </a:extLst>
          </p:cNvPr>
          <p:cNvSpPr txBox="1"/>
          <p:nvPr/>
        </p:nvSpPr>
        <p:spPr>
          <a:xfrm>
            <a:off x="4221490" y="2519547"/>
            <a:ext cx="42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Tentukan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Bahasa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Pemrograman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FB78B-5CC5-4D16-99FE-F9A8048EA1EE}"/>
              </a:ext>
            </a:extLst>
          </p:cNvPr>
          <p:cNvSpPr txBox="1"/>
          <p:nvPr/>
        </p:nvSpPr>
        <p:spPr>
          <a:xfrm>
            <a:off x="3945606" y="3425940"/>
            <a:ext cx="42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Konsep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Mesin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Komputer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9720" y="731480"/>
            <a:ext cx="19982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44342"/>
                </a:solidFill>
                <a:latin typeface="Myriad Pro" panose="020B0503030403020204" pitchFamily="34" charset="0"/>
                <a:cs typeface="Arial" pitchFamily="34" charset="0"/>
              </a:rPr>
              <a:t>KESIMPULAN</a:t>
            </a:r>
            <a:endParaRPr lang="ko-KR" altLang="en-US" sz="2000" b="1" dirty="0">
              <a:solidFill>
                <a:srgbClr val="444342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983" y="1131590"/>
            <a:ext cx="122857" cy="40119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90A5CE-9ADB-4156-827A-09F020100BEF}"/>
              </a:ext>
            </a:extLst>
          </p:cNvPr>
          <p:cNvSpPr txBox="1">
            <a:spLocks/>
          </p:cNvSpPr>
          <p:nvPr/>
        </p:nvSpPr>
        <p:spPr>
          <a:xfrm>
            <a:off x="2915816" y="1275606"/>
            <a:ext cx="5811303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id-ID" sz="1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Penyusunaan aspek proses logika dari suatu pemecahan masalah tanpa melihat karakteristik bahasa pemrograman yang akan digunakan</a:t>
            </a:r>
          </a:p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id-ID" sz="1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Urutan notasi logika yang merupakan hasil analisis dan rancangan sistematik dari strategi pemecahan masalah, untuk menggambarkan urutan langkah kerja yang jika dikerjakan akan membawa ke tujuannya</a:t>
            </a:r>
          </a:p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id-ID" sz="1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Urutan logika langkah kerja untuk menyelesaikan suatu masalah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771948" y="377203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/>
                </a:solidFill>
                <a:latin typeface="Myriad Pro" panose="020B0503030403020204" pitchFamily="34" charset="0"/>
                <a:cs typeface="Arial" pitchFamily="34" charset="0"/>
              </a:rPr>
              <a:t>NOTASI ALGORITMA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95411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203684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11195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Myriad Pro" panose="020B0503030403020204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35257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26085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16912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Myriad Pro" panose="020B05030304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7048" y="1583410"/>
            <a:ext cx="371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Untaian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Kalimat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Deskriptif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46D1F-80B3-4FA3-9779-4D37DCB992E5}"/>
              </a:ext>
            </a:extLst>
          </p:cNvPr>
          <p:cNvSpPr txBox="1"/>
          <p:nvPr/>
        </p:nvSpPr>
        <p:spPr>
          <a:xfrm>
            <a:off x="4221490" y="2519547"/>
            <a:ext cx="42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Flowchart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FB78B-5CC5-4D16-99FE-F9A8048EA1EE}"/>
              </a:ext>
            </a:extLst>
          </p:cNvPr>
          <p:cNvSpPr txBox="1"/>
          <p:nvPr/>
        </p:nvSpPr>
        <p:spPr>
          <a:xfrm>
            <a:off x="3945606" y="3425940"/>
            <a:ext cx="42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rPr>
              <a:t>Pseudocode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9720" y="731480"/>
            <a:ext cx="19982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44342"/>
                </a:solidFill>
                <a:latin typeface="Myriad Pro" panose="020B0503030403020204" pitchFamily="34" charset="0"/>
                <a:cs typeface="Arial" pitchFamily="34" charset="0"/>
              </a:rPr>
              <a:t>NEXT..</a:t>
            </a:r>
            <a:endParaRPr lang="ko-KR" altLang="en-US" sz="2000" b="1" dirty="0">
              <a:solidFill>
                <a:srgbClr val="444342"/>
              </a:solidFill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983" y="1131590"/>
            <a:ext cx="122857" cy="40119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90A5CE-9ADB-4156-827A-09F020100BEF}"/>
              </a:ext>
            </a:extLst>
          </p:cNvPr>
          <p:cNvSpPr txBox="1">
            <a:spLocks/>
          </p:cNvSpPr>
          <p:nvPr/>
        </p:nvSpPr>
        <p:spPr>
          <a:xfrm>
            <a:off x="2915816" y="1275606"/>
            <a:ext cx="5811303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9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Untaian</a:t>
            </a:r>
            <a:r>
              <a:rPr lang="en-US" sz="1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Kalimat</a:t>
            </a:r>
            <a:r>
              <a:rPr lang="en-US" sz="1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Deskriptif</a:t>
            </a:r>
            <a:endParaRPr lang="id-ID" sz="1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9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</a:t>
            </a:r>
            <a:endParaRPr lang="id-ID" sz="1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4388" indent="-457200" algn="just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Pseudocode</a:t>
            </a:r>
            <a:endParaRPr lang="id-ID" sz="19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Terimakasih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Yunus Febriansyah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174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Myriad Pro</vt:lpstr>
      <vt:lpstr>Tahoma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Yunus Febriansyah</cp:lastModifiedBy>
  <cp:revision>120</cp:revision>
  <dcterms:created xsi:type="dcterms:W3CDTF">2016-12-05T23:26:54Z</dcterms:created>
  <dcterms:modified xsi:type="dcterms:W3CDTF">2020-08-25T00:48:59Z</dcterms:modified>
</cp:coreProperties>
</file>