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 userDrawn="1">
          <p15:clr>
            <a:srgbClr val="A4A3A4"/>
          </p15:clr>
        </p15:guide>
        <p15:guide id="2" pos="3613" userDrawn="1">
          <p15:clr>
            <a:srgbClr val="A4A3A4"/>
          </p15:clr>
        </p15:guide>
        <p15:guide id="3" orient="horz" pos="2840" userDrawn="1">
          <p15:clr>
            <a:srgbClr val="A4A3A4"/>
          </p15:clr>
        </p15:guide>
        <p15:guide id="4" orient="horz" pos="3634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2003" userDrawn="1">
          <p15:clr>
            <a:srgbClr val="A4A3A4"/>
          </p15:clr>
        </p15:guide>
        <p15:guide id="7" pos="2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/>
    <p:restoredTop sz="94686"/>
  </p:normalViewPr>
  <p:slideViewPr>
    <p:cSldViewPr snapToGrid="0" snapToObjects="1">
      <p:cViewPr varScale="1">
        <p:scale>
          <a:sx n="133" d="100"/>
          <a:sy n="133" d="100"/>
        </p:scale>
        <p:origin x="400" y="192"/>
      </p:cViewPr>
      <p:guideLst>
        <p:guide orient="horz" pos="1933"/>
        <p:guide pos="3613"/>
        <p:guide orient="horz" pos="2840"/>
        <p:guide orient="horz" pos="3634"/>
        <p:guide pos="3840"/>
        <p:guide pos="2003"/>
        <p:guide pos="2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140C-E335-574B-B478-0C4589E02698}" type="datetimeFigureOut">
              <a:rPr kumimoji="1" lang="ko-KR" altLang="en-US" smtClean="0"/>
              <a:t>2017. 2. 2.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6AD-40BF-E94C-AB9A-EE87741846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574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140C-E335-574B-B478-0C4589E02698}" type="datetimeFigureOut">
              <a:rPr kumimoji="1" lang="ko-KR" altLang="en-US" smtClean="0"/>
              <a:t>2017. 2. 2.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6AD-40BF-E94C-AB9A-EE87741846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406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140C-E335-574B-B478-0C4589E02698}" type="datetimeFigureOut">
              <a:rPr kumimoji="1" lang="ko-KR" altLang="en-US" smtClean="0"/>
              <a:t>2017. 2. 2.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6AD-40BF-E94C-AB9A-EE87741846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308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140C-E335-574B-B478-0C4589E02698}" type="datetimeFigureOut">
              <a:rPr kumimoji="1" lang="ko-KR" altLang="en-US" smtClean="0"/>
              <a:t>2017. 2. 2.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6AD-40BF-E94C-AB9A-EE87741846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060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140C-E335-574B-B478-0C4589E02698}" type="datetimeFigureOut">
              <a:rPr kumimoji="1" lang="ko-KR" altLang="en-US" smtClean="0"/>
              <a:t>2017. 2. 2.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6AD-40BF-E94C-AB9A-EE87741846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3385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140C-E335-574B-B478-0C4589E02698}" type="datetimeFigureOut">
              <a:rPr kumimoji="1" lang="ko-KR" altLang="en-US" smtClean="0"/>
              <a:t>2017. 2. 2.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6AD-40BF-E94C-AB9A-EE87741846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1289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140C-E335-574B-B478-0C4589E02698}" type="datetimeFigureOut">
              <a:rPr kumimoji="1" lang="ko-KR" altLang="en-US" smtClean="0"/>
              <a:t>2017. 2. 2.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6AD-40BF-E94C-AB9A-EE87741846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7192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140C-E335-574B-B478-0C4589E02698}" type="datetimeFigureOut">
              <a:rPr kumimoji="1" lang="ko-KR" altLang="en-US" smtClean="0"/>
              <a:t>2017. 2. 2.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6AD-40BF-E94C-AB9A-EE87741846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583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140C-E335-574B-B478-0C4589E02698}" type="datetimeFigureOut">
              <a:rPr kumimoji="1" lang="ko-KR" altLang="en-US" smtClean="0"/>
              <a:t>2017. 2. 2.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6AD-40BF-E94C-AB9A-EE87741846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298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140C-E335-574B-B478-0C4589E02698}" type="datetimeFigureOut">
              <a:rPr kumimoji="1" lang="ko-KR" altLang="en-US" smtClean="0"/>
              <a:t>2017. 2. 2.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6AD-40BF-E94C-AB9A-EE87741846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6586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140C-E335-574B-B478-0C4589E02698}" type="datetimeFigureOut">
              <a:rPr kumimoji="1" lang="ko-KR" altLang="en-US" smtClean="0"/>
              <a:t>2017. 2. 2.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6AD-40BF-E94C-AB9A-EE87741846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837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C140C-E335-574B-B478-0C4589E02698}" type="datetimeFigureOut">
              <a:rPr kumimoji="1" lang="ko-KR" altLang="en-US" smtClean="0"/>
              <a:t>2017. 2. 2.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786AD-40BF-E94C-AB9A-EE87741846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670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384893" y="260351"/>
            <a:ext cx="1350745" cy="576262"/>
          </a:xfrm>
          <a:prstGeom prst="roundRect">
            <a:avLst>
              <a:gd name="adj" fmla="val 20008"/>
            </a:avLst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>
                <a:solidFill>
                  <a:schemeClr val="bg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User Apps</a:t>
            </a:r>
            <a:endParaRPr kumimoji="1" lang="ko-KR" altLang="en-US" sz="2000" dirty="0">
              <a:solidFill>
                <a:schemeClr val="bg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7" name="직선 연결선[R] 6"/>
          <p:cNvCxnSpPr/>
          <p:nvPr/>
        </p:nvCxnSpPr>
        <p:spPr>
          <a:xfrm flipH="1">
            <a:off x="334963" y="188913"/>
            <a:ext cx="576103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/>
          <p:cNvCxnSpPr/>
          <p:nvPr/>
        </p:nvCxnSpPr>
        <p:spPr>
          <a:xfrm flipH="1">
            <a:off x="3179763" y="908050"/>
            <a:ext cx="291623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4384892" y="979488"/>
            <a:ext cx="1350745" cy="576262"/>
          </a:xfrm>
          <a:prstGeom prst="roundRect">
            <a:avLst>
              <a:gd name="adj" fmla="val 20008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000" dirty="0">
              <a:solidFill>
                <a:schemeClr val="bg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0" name="직선 연결선[R] 9"/>
          <p:cNvCxnSpPr/>
          <p:nvPr/>
        </p:nvCxnSpPr>
        <p:spPr>
          <a:xfrm flipH="1">
            <a:off x="3179763" y="1628775"/>
            <a:ext cx="291623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 flipH="1">
            <a:off x="3179763" y="2349500"/>
            <a:ext cx="291623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4384893" y="1700212"/>
            <a:ext cx="1350745" cy="576262"/>
          </a:xfrm>
          <a:prstGeom prst="roundRect">
            <a:avLst>
              <a:gd name="adj" fmla="val 20008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000" dirty="0">
              <a:solidFill>
                <a:schemeClr val="bg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3" name="직선 연결선[R] 12"/>
          <p:cNvCxnSpPr/>
          <p:nvPr/>
        </p:nvCxnSpPr>
        <p:spPr>
          <a:xfrm flipH="1">
            <a:off x="334963" y="3068638"/>
            <a:ext cx="576103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4384893" y="2419349"/>
            <a:ext cx="1350745" cy="576262"/>
          </a:xfrm>
          <a:prstGeom prst="roundRect">
            <a:avLst>
              <a:gd name="adj" fmla="val 20008"/>
            </a:avLst>
          </a:prstGeom>
          <a:solidFill>
            <a:schemeClr val="accent5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>
                <a:solidFill>
                  <a:schemeClr val="bg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Guest OS</a:t>
            </a:r>
            <a:endParaRPr kumimoji="1" lang="ko-KR" altLang="en-US" sz="2000" dirty="0">
              <a:solidFill>
                <a:schemeClr val="bg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384893" y="3501232"/>
            <a:ext cx="1350745" cy="576262"/>
          </a:xfrm>
          <a:prstGeom prst="roundRect">
            <a:avLst>
              <a:gd name="adj" fmla="val 20008"/>
            </a:avLst>
          </a:prstGeom>
          <a:solidFill>
            <a:srgbClr val="0070C0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smtClean="0">
                <a:solidFill>
                  <a:schemeClr val="bg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VMM</a:t>
            </a:r>
            <a:endParaRPr kumimoji="1" lang="ko-KR" altLang="en-US" sz="2000" dirty="0">
              <a:solidFill>
                <a:schemeClr val="bg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6" name="직선 연결선[R] 15"/>
          <p:cNvCxnSpPr/>
          <p:nvPr/>
        </p:nvCxnSpPr>
        <p:spPr>
          <a:xfrm flipH="1">
            <a:off x="334963" y="4505075"/>
            <a:ext cx="5761038" cy="342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 상자 16"/>
          <p:cNvSpPr txBox="1"/>
          <p:nvPr/>
        </p:nvSpPr>
        <p:spPr>
          <a:xfrm>
            <a:off x="3179763" y="333038"/>
            <a:ext cx="9625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200" b="1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Ring 3</a:t>
            </a:r>
            <a:endParaRPr kumimoji="1" lang="ko-KR" altLang="en-US" sz="2200" b="1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2" name="텍스트 상자 21"/>
          <p:cNvSpPr txBox="1"/>
          <p:nvPr/>
        </p:nvSpPr>
        <p:spPr>
          <a:xfrm>
            <a:off x="3179763" y="1052176"/>
            <a:ext cx="9625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200" b="1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Ring 2</a:t>
            </a:r>
            <a:endParaRPr kumimoji="1" lang="ko-KR" altLang="en-US" sz="2200" b="1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3" name="텍스트 상자 22"/>
          <p:cNvSpPr txBox="1"/>
          <p:nvPr/>
        </p:nvSpPr>
        <p:spPr>
          <a:xfrm>
            <a:off x="3179763" y="1772901"/>
            <a:ext cx="9625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200" b="1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Ring 1</a:t>
            </a:r>
            <a:endParaRPr kumimoji="1" lang="ko-KR" altLang="en-US" sz="2200" b="1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4" name="텍스트 상자 23"/>
          <p:cNvSpPr txBox="1"/>
          <p:nvPr/>
        </p:nvSpPr>
        <p:spPr>
          <a:xfrm>
            <a:off x="3179763" y="2493626"/>
            <a:ext cx="10457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200" b="1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Ring 0</a:t>
            </a:r>
            <a:endParaRPr kumimoji="1" lang="ko-KR" altLang="en-US" sz="2200" b="1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179764" y="4689475"/>
            <a:ext cx="2555874" cy="858000"/>
          </a:xfrm>
          <a:prstGeom prst="roundRect">
            <a:avLst>
              <a:gd name="adj" fmla="val 20008"/>
            </a:avLst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>
                <a:solidFill>
                  <a:schemeClr val="bg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Host Computer</a:t>
            </a:r>
          </a:p>
          <a:p>
            <a:pPr algn="ctr"/>
            <a:r>
              <a:rPr kumimoji="1" lang="en-US" altLang="ko-KR" sz="2000" dirty="0" smtClean="0">
                <a:solidFill>
                  <a:schemeClr val="bg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System Hardware</a:t>
            </a:r>
            <a:endParaRPr kumimoji="1" lang="ko-KR" altLang="en-US" sz="2000" dirty="0">
              <a:solidFill>
                <a:schemeClr val="bg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6" name="텍스트 상자 25"/>
          <p:cNvSpPr txBox="1"/>
          <p:nvPr/>
        </p:nvSpPr>
        <p:spPr>
          <a:xfrm>
            <a:off x="254083" y="1416758"/>
            <a:ext cx="28043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200" b="1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VMX non-root Mode</a:t>
            </a:r>
            <a:endParaRPr kumimoji="1" lang="ko-KR" altLang="en-US" sz="2200" b="1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31" name="텍스트 상자 30"/>
          <p:cNvSpPr txBox="1"/>
          <p:nvPr/>
        </p:nvSpPr>
        <p:spPr>
          <a:xfrm>
            <a:off x="254083" y="3577345"/>
            <a:ext cx="28043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200" b="1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VMX root Mode</a:t>
            </a:r>
            <a:endParaRPr kumimoji="1" lang="ko-KR" altLang="en-US" sz="2200" b="1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41" name="왼쪽으로 구부러진 화살표[C] 40"/>
          <p:cNvSpPr/>
          <p:nvPr/>
        </p:nvSpPr>
        <p:spPr>
          <a:xfrm>
            <a:off x="5808340" y="541165"/>
            <a:ext cx="693019" cy="4714229"/>
          </a:xfrm>
          <a:prstGeom prst="curvedLeftArrow">
            <a:avLst>
              <a:gd name="adj1" fmla="val 0"/>
              <a:gd name="adj2" fmla="val 24698"/>
              <a:gd name="adj3" fmla="val 25000"/>
            </a:avLst>
          </a:prstGeom>
          <a:solidFill>
            <a:schemeClr val="bg1">
              <a:lumMod val="50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42" name="왼쪽으로 구부러진 화살표[C] 41"/>
          <p:cNvSpPr/>
          <p:nvPr/>
        </p:nvSpPr>
        <p:spPr>
          <a:xfrm>
            <a:off x="5827590" y="2649453"/>
            <a:ext cx="350738" cy="1167197"/>
          </a:xfrm>
          <a:prstGeom prst="curvedLeftArrow">
            <a:avLst>
              <a:gd name="adj1" fmla="val 0"/>
              <a:gd name="adj2" fmla="val 24698"/>
              <a:gd name="adj3" fmla="val 25000"/>
            </a:avLst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43" name="왼쪽으로 구부러진 화살표[C] 42"/>
          <p:cNvSpPr/>
          <p:nvPr/>
        </p:nvSpPr>
        <p:spPr>
          <a:xfrm>
            <a:off x="5843590" y="3849339"/>
            <a:ext cx="312313" cy="1347585"/>
          </a:xfrm>
          <a:prstGeom prst="curvedLeftArrow">
            <a:avLst>
              <a:gd name="adj1" fmla="val 0"/>
              <a:gd name="adj2" fmla="val 24698"/>
              <a:gd name="adj3" fmla="val 25000"/>
            </a:avLst>
          </a:prstGeom>
          <a:solidFill>
            <a:schemeClr val="bg1">
              <a:lumMod val="50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44" name="텍스트 상자 43"/>
          <p:cNvSpPr txBox="1"/>
          <p:nvPr/>
        </p:nvSpPr>
        <p:spPr>
          <a:xfrm>
            <a:off x="6501359" y="1340306"/>
            <a:ext cx="43944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Direct execution of user requests</a:t>
            </a:r>
            <a:endParaRPr kumimoji="1" lang="ko-KR" altLang="en-US" sz="2200" b="1" dirty="0">
              <a:solidFill>
                <a:schemeClr val="bg2">
                  <a:lumMod val="50000"/>
                </a:schemeClr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45" name="텍스트 상자 44"/>
          <p:cNvSpPr txBox="1"/>
          <p:nvPr/>
        </p:nvSpPr>
        <p:spPr>
          <a:xfrm>
            <a:off x="6574061" y="3573919"/>
            <a:ext cx="50917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200" b="1" dirty="0" smtClean="0">
                <a:solidFill>
                  <a:srgbClr val="0070C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OS requests trap to VMM without Binary Translation or </a:t>
            </a:r>
            <a:r>
              <a:rPr kumimoji="1" lang="en-US" altLang="ko-KR" sz="2200" b="1" dirty="0" err="1" smtClean="0">
                <a:solidFill>
                  <a:srgbClr val="0070C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Paravirtualization</a:t>
            </a:r>
            <a:endParaRPr kumimoji="1" lang="en-US" altLang="ko-KR" sz="2200" b="1" dirty="0" smtClean="0">
              <a:solidFill>
                <a:srgbClr val="0070C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192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38</Words>
  <Application>Microsoft Macintosh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Apple SD Gothic Neo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한명균</dc:creator>
  <cp:lastModifiedBy>한명균</cp:lastModifiedBy>
  <cp:revision>6</cp:revision>
  <dcterms:created xsi:type="dcterms:W3CDTF">2017-02-02T13:20:58Z</dcterms:created>
  <dcterms:modified xsi:type="dcterms:W3CDTF">2017-02-02T14:15:59Z</dcterms:modified>
</cp:coreProperties>
</file>