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3" r:id="rId7"/>
    <p:sldId id="262" r:id="rId8"/>
    <p:sldId id="280" r:id="rId9"/>
    <p:sldId id="264" r:id="rId10"/>
    <p:sldId id="265" r:id="rId11"/>
    <p:sldId id="266" r:id="rId12"/>
    <p:sldId id="267" r:id="rId13"/>
    <p:sldId id="268" r:id="rId14"/>
    <p:sldId id="269" r:id="rId15"/>
    <p:sldId id="270" r:id="rId16"/>
    <p:sldId id="281" r:id="rId17"/>
    <p:sldId id="271" r:id="rId18"/>
    <p:sldId id="272" r:id="rId19"/>
    <p:sldId id="273" r:id="rId20"/>
    <p:sldId id="274" r:id="rId21"/>
    <p:sldId id="275" r:id="rId22"/>
    <p:sldId id="276" r:id="rId23"/>
    <p:sldId id="277" r:id="rId24"/>
    <p:sldId id="278" r:id="rId25"/>
    <p:sldId id="279"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275" autoAdjust="0"/>
    <p:restoredTop sz="94660"/>
  </p:normalViewPr>
  <p:slideViewPr>
    <p:cSldViewPr snapToGrid="0" showGuides="1">
      <p:cViewPr varScale="1">
        <p:scale>
          <a:sx n="135" d="100"/>
          <a:sy n="135" d="100"/>
        </p:scale>
        <p:origin x="856" y="184"/>
      </p:cViewPr>
      <p:guideLst>
        <p:guide orient="horz" pos="2137"/>
        <p:guide pos="38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CB0EC53F-65D2-4BAE-AB93-672E66D5E1B1}" type="datetimeFigureOut">
              <a:rPr lang="en-US" smtClean="0"/>
              <a:t>1/2/24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88C3A43-EE5B-493A-8B8D-1886CC5A55F7}" type="slidenum">
              <a:rPr lang="en-US" smtClean="0"/>
              <a:t>‹#›</a:t>
            </a:fld>
            <a:endParaRPr lang="en-US"/>
          </a:p>
        </p:txBody>
      </p:sp>
    </p:spTree>
    <p:extLst>
      <p:ext uri="{BB962C8B-B14F-4D97-AF65-F5344CB8AC3E}">
        <p14:creationId xmlns:p14="http://schemas.microsoft.com/office/powerpoint/2010/main" val="2064167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CB0EC53F-65D2-4BAE-AB93-672E66D5E1B1}" type="datetimeFigureOut">
              <a:rPr lang="en-US" smtClean="0"/>
              <a:t>1/2/24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88C3A43-EE5B-493A-8B8D-1886CC5A55F7}" type="slidenum">
              <a:rPr lang="en-US" smtClean="0"/>
              <a:t>‹#›</a:t>
            </a:fld>
            <a:endParaRPr lang="en-US"/>
          </a:p>
        </p:txBody>
      </p:sp>
    </p:spTree>
    <p:extLst>
      <p:ext uri="{BB962C8B-B14F-4D97-AF65-F5344CB8AC3E}">
        <p14:creationId xmlns:p14="http://schemas.microsoft.com/office/powerpoint/2010/main" val="3624979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CB0EC53F-65D2-4BAE-AB93-672E66D5E1B1}" type="datetimeFigureOut">
              <a:rPr lang="en-US" smtClean="0"/>
              <a:t>1/2/24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88C3A43-EE5B-493A-8B8D-1886CC5A55F7}" type="slidenum">
              <a:rPr lang="en-US" smtClean="0"/>
              <a:t>‹#›</a:t>
            </a:fld>
            <a:endParaRPr lang="en-US"/>
          </a:p>
        </p:txBody>
      </p:sp>
    </p:spTree>
    <p:extLst>
      <p:ext uri="{BB962C8B-B14F-4D97-AF65-F5344CB8AC3E}">
        <p14:creationId xmlns:p14="http://schemas.microsoft.com/office/powerpoint/2010/main" val="652625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CB0EC53F-65D2-4BAE-AB93-672E66D5E1B1}" type="datetimeFigureOut">
              <a:rPr lang="en-US" smtClean="0"/>
              <a:t>1/2/24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88C3A43-EE5B-493A-8B8D-1886CC5A55F7}" type="slidenum">
              <a:rPr lang="en-US" smtClean="0"/>
              <a:t>‹#›</a:t>
            </a:fld>
            <a:endParaRPr lang="en-US"/>
          </a:p>
        </p:txBody>
      </p:sp>
    </p:spTree>
    <p:extLst>
      <p:ext uri="{BB962C8B-B14F-4D97-AF65-F5344CB8AC3E}">
        <p14:creationId xmlns:p14="http://schemas.microsoft.com/office/powerpoint/2010/main" val="2293997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CB0EC53F-65D2-4BAE-AB93-672E66D5E1B1}" type="datetimeFigureOut">
              <a:rPr lang="en-US" smtClean="0"/>
              <a:t>1/2/24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88C3A43-EE5B-493A-8B8D-1886CC5A55F7}" type="slidenum">
              <a:rPr lang="en-US" smtClean="0"/>
              <a:t>‹#›</a:t>
            </a:fld>
            <a:endParaRPr lang="en-US"/>
          </a:p>
        </p:txBody>
      </p:sp>
    </p:spTree>
    <p:extLst>
      <p:ext uri="{BB962C8B-B14F-4D97-AF65-F5344CB8AC3E}">
        <p14:creationId xmlns:p14="http://schemas.microsoft.com/office/powerpoint/2010/main" val="210377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CB0EC53F-65D2-4BAE-AB93-672E66D5E1B1}" type="datetimeFigureOut">
              <a:rPr lang="en-US" smtClean="0"/>
              <a:t>1/2/24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788C3A43-EE5B-493A-8B8D-1886CC5A55F7}" type="slidenum">
              <a:rPr lang="en-US" smtClean="0"/>
              <a:t>‹#›</a:t>
            </a:fld>
            <a:endParaRPr lang="en-US"/>
          </a:p>
        </p:txBody>
      </p:sp>
    </p:spTree>
    <p:extLst>
      <p:ext uri="{BB962C8B-B14F-4D97-AF65-F5344CB8AC3E}">
        <p14:creationId xmlns:p14="http://schemas.microsoft.com/office/powerpoint/2010/main" val="3078466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CB0EC53F-65D2-4BAE-AB93-672E66D5E1B1}" type="datetimeFigureOut">
              <a:rPr lang="en-US" smtClean="0"/>
              <a:t>1/2/24</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788C3A43-EE5B-493A-8B8D-1886CC5A55F7}" type="slidenum">
              <a:rPr lang="en-US" smtClean="0"/>
              <a:t>‹#›</a:t>
            </a:fld>
            <a:endParaRPr lang="en-US"/>
          </a:p>
        </p:txBody>
      </p:sp>
    </p:spTree>
    <p:extLst>
      <p:ext uri="{BB962C8B-B14F-4D97-AF65-F5344CB8AC3E}">
        <p14:creationId xmlns:p14="http://schemas.microsoft.com/office/powerpoint/2010/main" val="1685697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CB0EC53F-65D2-4BAE-AB93-672E66D5E1B1}" type="datetimeFigureOut">
              <a:rPr lang="en-US" smtClean="0"/>
              <a:t>1/2/24</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788C3A43-EE5B-493A-8B8D-1886CC5A55F7}" type="slidenum">
              <a:rPr lang="en-US" smtClean="0"/>
              <a:t>‹#›</a:t>
            </a:fld>
            <a:endParaRPr lang="en-US"/>
          </a:p>
        </p:txBody>
      </p:sp>
    </p:spTree>
    <p:extLst>
      <p:ext uri="{BB962C8B-B14F-4D97-AF65-F5344CB8AC3E}">
        <p14:creationId xmlns:p14="http://schemas.microsoft.com/office/powerpoint/2010/main" val="4051656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B0EC53F-65D2-4BAE-AB93-672E66D5E1B1}" type="datetimeFigureOut">
              <a:rPr lang="en-US" smtClean="0"/>
              <a:t>1/2/24</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788C3A43-EE5B-493A-8B8D-1886CC5A55F7}" type="slidenum">
              <a:rPr lang="en-US" smtClean="0"/>
              <a:t>‹#›</a:t>
            </a:fld>
            <a:endParaRPr lang="en-US"/>
          </a:p>
        </p:txBody>
      </p:sp>
    </p:spTree>
    <p:extLst>
      <p:ext uri="{BB962C8B-B14F-4D97-AF65-F5344CB8AC3E}">
        <p14:creationId xmlns:p14="http://schemas.microsoft.com/office/powerpoint/2010/main" val="1498995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CB0EC53F-65D2-4BAE-AB93-672E66D5E1B1}" type="datetimeFigureOut">
              <a:rPr lang="en-US" smtClean="0"/>
              <a:t>1/2/24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788C3A43-EE5B-493A-8B8D-1886CC5A55F7}" type="slidenum">
              <a:rPr lang="en-US" smtClean="0"/>
              <a:t>‹#›</a:t>
            </a:fld>
            <a:endParaRPr lang="en-US"/>
          </a:p>
        </p:txBody>
      </p:sp>
    </p:spTree>
    <p:extLst>
      <p:ext uri="{BB962C8B-B14F-4D97-AF65-F5344CB8AC3E}">
        <p14:creationId xmlns:p14="http://schemas.microsoft.com/office/powerpoint/2010/main" val="3736770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CB0EC53F-65D2-4BAE-AB93-672E66D5E1B1}" type="datetimeFigureOut">
              <a:rPr lang="en-US" smtClean="0"/>
              <a:t>1/2/24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788C3A43-EE5B-493A-8B8D-1886CC5A55F7}" type="slidenum">
              <a:rPr lang="en-US" smtClean="0"/>
              <a:t>‹#›</a:t>
            </a:fld>
            <a:endParaRPr lang="en-US"/>
          </a:p>
        </p:txBody>
      </p:sp>
    </p:spTree>
    <p:extLst>
      <p:ext uri="{BB962C8B-B14F-4D97-AF65-F5344CB8AC3E}">
        <p14:creationId xmlns:p14="http://schemas.microsoft.com/office/powerpoint/2010/main" val="424544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0EC53F-65D2-4BAE-AB93-672E66D5E1B1}" type="datetimeFigureOut">
              <a:rPr lang="en-US" smtClean="0"/>
              <a:t>1/2/24</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8C3A43-EE5B-493A-8B8D-1886CC5A55F7}" type="slidenum">
              <a:rPr lang="en-US" smtClean="0"/>
              <a:t>‹#›</a:t>
            </a:fld>
            <a:endParaRPr lang="en-US"/>
          </a:p>
        </p:txBody>
      </p:sp>
    </p:spTree>
    <p:extLst>
      <p:ext uri="{BB962C8B-B14F-4D97-AF65-F5344CB8AC3E}">
        <p14:creationId xmlns:p14="http://schemas.microsoft.com/office/powerpoint/2010/main" val="2003265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26.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7.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a:t>Programación Orientada a Objetos en Python</a:t>
            </a:r>
          </a:p>
        </p:txBody>
      </p:sp>
      <p:sp>
        <p:nvSpPr>
          <p:cNvPr id="3" name="2 Subtítulo"/>
          <p:cNvSpPr>
            <a:spLocks noGrp="1"/>
          </p:cNvSpPr>
          <p:nvPr>
            <p:ph type="subTitle" idx="1"/>
          </p:nvPr>
        </p:nvSpPr>
        <p:spPr/>
        <p:txBody>
          <a:bodyPr/>
          <a:lstStyle/>
          <a:p>
            <a:endParaRPr lang="es-MX" dirty="0"/>
          </a:p>
        </p:txBody>
      </p:sp>
      <p:sp>
        <p:nvSpPr>
          <p:cNvPr id="4" name="Marcador de pie de página 3"/>
          <p:cNvSpPr>
            <a:spLocks noGrp="1"/>
          </p:cNvSpPr>
          <p:nvPr>
            <p:ph type="ftr" sz="quarter" idx="11"/>
          </p:nvPr>
        </p:nvSpPr>
        <p:spPr/>
        <p:txBody>
          <a:bodyPr/>
          <a:lstStyle/>
          <a:p>
            <a:r>
              <a:rPr lang="es-MX"/>
              <a:t>Elaborado por: Ing. Víctor Mañón ITESM Campus Toluca</a:t>
            </a:r>
          </a:p>
        </p:txBody>
      </p:sp>
    </p:spTree>
    <p:extLst>
      <p:ext uri="{BB962C8B-B14F-4D97-AF65-F5344CB8AC3E}">
        <p14:creationId xmlns:p14="http://schemas.microsoft.com/office/powerpoint/2010/main" val="175095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06029"/>
          </a:xfrm>
        </p:spPr>
        <p:txBody>
          <a:bodyPr>
            <a:normAutofit/>
          </a:bodyPr>
          <a:lstStyle/>
          <a:p>
            <a:pPr algn="ctr"/>
            <a:r>
              <a:rPr lang="es-ES" sz="3200" b="1" dirty="0"/>
              <a:t>Nomenclatura del Punto</a:t>
            </a:r>
            <a:endParaRPr lang="en-US" sz="3200" b="1" dirty="0"/>
          </a:p>
        </p:txBody>
      </p:sp>
      <p:sp>
        <p:nvSpPr>
          <p:cNvPr id="15" name="CuadroTexto 14"/>
          <p:cNvSpPr txBox="1"/>
          <p:nvPr/>
        </p:nvSpPr>
        <p:spPr>
          <a:xfrm>
            <a:off x="168812" y="1308297"/>
            <a:ext cx="11816862" cy="400110"/>
          </a:xfrm>
          <a:prstGeom prst="rect">
            <a:avLst/>
          </a:prstGeom>
          <a:noFill/>
        </p:spPr>
        <p:txBody>
          <a:bodyPr wrap="square" rtlCol="0">
            <a:spAutoFit/>
          </a:bodyPr>
          <a:lstStyle/>
          <a:p>
            <a:pPr algn="just"/>
            <a:r>
              <a:rPr lang="es-ES" sz="2000" b="1" dirty="0"/>
              <a:t>Nomenclatura del punto:</a:t>
            </a:r>
          </a:p>
        </p:txBody>
      </p:sp>
      <p:sp>
        <p:nvSpPr>
          <p:cNvPr id="3" name="CuadroTexto 2"/>
          <p:cNvSpPr txBox="1"/>
          <p:nvPr/>
        </p:nvSpPr>
        <p:spPr>
          <a:xfrm>
            <a:off x="1203960" y="2377440"/>
            <a:ext cx="1975338" cy="369332"/>
          </a:xfrm>
          <a:prstGeom prst="rect">
            <a:avLst/>
          </a:prstGeom>
          <a:solidFill>
            <a:schemeClr val="accent5">
              <a:lumMod val="40000"/>
              <a:lumOff val="60000"/>
            </a:schemeClr>
          </a:solidFill>
        </p:spPr>
        <p:txBody>
          <a:bodyPr wrap="square" rtlCol="0">
            <a:spAutoFit/>
          </a:bodyPr>
          <a:lstStyle/>
          <a:p>
            <a:pPr algn="ctr"/>
            <a:r>
              <a:rPr lang="es-ES" b="1" dirty="0"/>
              <a:t>Clase: Persona</a:t>
            </a:r>
            <a:endParaRPr lang="en-US" b="1" dirty="0"/>
          </a:p>
        </p:txBody>
      </p:sp>
      <p:pic>
        <p:nvPicPr>
          <p:cNvPr id="5" name="Imagen 4"/>
          <p:cNvPicPr>
            <a:picLocks noChangeAspect="1"/>
          </p:cNvPicPr>
          <p:nvPr/>
        </p:nvPicPr>
        <p:blipFill>
          <a:blip r:embed="rId2"/>
          <a:stretch>
            <a:fillRect/>
          </a:stretch>
        </p:blipFill>
        <p:spPr>
          <a:xfrm>
            <a:off x="1195817" y="3415805"/>
            <a:ext cx="1983481" cy="1983481"/>
          </a:xfrm>
          <a:prstGeom prst="rect">
            <a:avLst/>
          </a:prstGeom>
        </p:spPr>
      </p:pic>
      <p:sp>
        <p:nvSpPr>
          <p:cNvPr id="4" name="CuadroTexto 3"/>
          <p:cNvSpPr txBox="1"/>
          <p:nvPr/>
        </p:nvSpPr>
        <p:spPr>
          <a:xfrm>
            <a:off x="4600233" y="2562106"/>
            <a:ext cx="3207434" cy="2585323"/>
          </a:xfrm>
          <a:prstGeom prst="rect">
            <a:avLst/>
          </a:prstGeom>
          <a:noFill/>
        </p:spPr>
        <p:txBody>
          <a:bodyPr wrap="square" rtlCol="0">
            <a:spAutoFit/>
          </a:bodyPr>
          <a:lstStyle/>
          <a:p>
            <a:pPr algn="just"/>
            <a:r>
              <a:rPr lang="es-ES" dirty="0"/>
              <a:t>Al crear el objeto de la siguiente forma:</a:t>
            </a:r>
          </a:p>
          <a:p>
            <a:pPr algn="just"/>
            <a:endParaRPr lang="es-ES" dirty="0"/>
          </a:p>
          <a:p>
            <a:pPr algn="ctr"/>
            <a:r>
              <a:rPr lang="es-ES" b="1" dirty="0"/>
              <a:t>Pancho=Personal()</a:t>
            </a:r>
          </a:p>
          <a:p>
            <a:pPr algn="just"/>
            <a:endParaRPr lang="es-ES" b="1" dirty="0"/>
          </a:p>
          <a:p>
            <a:pPr algn="just"/>
            <a:r>
              <a:rPr lang="es-ES" dirty="0"/>
              <a:t>Estamos creando el </a:t>
            </a:r>
            <a:r>
              <a:rPr lang="es-ES" b="1" dirty="0"/>
              <a:t>objeto Pancho </a:t>
            </a:r>
            <a:r>
              <a:rPr lang="es-ES" dirty="0"/>
              <a:t>el cual tendrá acceso a los atributos y métodos de la clase</a:t>
            </a:r>
            <a:endParaRPr lang="en-US" dirty="0"/>
          </a:p>
        </p:txBody>
      </p:sp>
      <p:sp>
        <p:nvSpPr>
          <p:cNvPr id="7" name="CuadroTexto 6"/>
          <p:cNvSpPr txBox="1"/>
          <p:nvPr/>
        </p:nvSpPr>
        <p:spPr>
          <a:xfrm>
            <a:off x="9274957" y="2377440"/>
            <a:ext cx="1975338" cy="369332"/>
          </a:xfrm>
          <a:prstGeom prst="rect">
            <a:avLst/>
          </a:prstGeom>
          <a:solidFill>
            <a:schemeClr val="accent5">
              <a:lumMod val="40000"/>
              <a:lumOff val="60000"/>
            </a:schemeClr>
          </a:solidFill>
        </p:spPr>
        <p:txBody>
          <a:bodyPr wrap="square" rtlCol="0">
            <a:spAutoFit/>
          </a:bodyPr>
          <a:lstStyle/>
          <a:p>
            <a:pPr algn="ctr"/>
            <a:r>
              <a:rPr lang="es-ES" b="1" dirty="0"/>
              <a:t>Objeto: Pancho</a:t>
            </a:r>
            <a:endParaRPr lang="en-US" b="1" dirty="0"/>
          </a:p>
        </p:txBody>
      </p:sp>
      <p:pic>
        <p:nvPicPr>
          <p:cNvPr id="6" name="Imagen 5"/>
          <p:cNvPicPr>
            <a:picLocks noChangeAspect="1"/>
          </p:cNvPicPr>
          <p:nvPr/>
        </p:nvPicPr>
        <p:blipFill>
          <a:blip r:embed="rId3"/>
          <a:stretch>
            <a:fillRect/>
          </a:stretch>
        </p:blipFill>
        <p:spPr>
          <a:xfrm>
            <a:off x="9274957" y="3004304"/>
            <a:ext cx="1777267" cy="2143125"/>
          </a:xfrm>
          <a:prstGeom prst="rect">
            <a:avLst/>
          </a:prstGeom>
        </p:spPr>
      </p:pic>
    </p:spTree>
    <p:extLst>
      <p:ext uri="{BB962C8B-B14F-4D97-AF65-F5344CB8AC3E}">
        <p14:creationId xmlns:p14="http://schemas.microsoft.com/office/powerpoint/2010/main" val="2679976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06029"/>
          </a:xfrm>
        </p:spPr>
        <p:txBody>
          <a:bodyPr>
            <a:normAutofit/>
          </a:bodyPr>
          <a:lstStyle/>
          <a:p>
            <a:pPr algn="ctr"/>
            <a:r>
              <a:rPr lang="es-ES" sz="3200" b="1" dirty="0"/>
              <a:t>Nomenclatura del Punto</a:t>
            </a:r>
            <a:endParaRPr lang="en-US" sz="3200" b="1" dirty="0"/>
          </a:p>
        </p:txBody>
      </p:sp>
      <p:sp>
        <p:nvSpPr>
          <p:cNvPr id="15" name="CuadroTexto 14"/>
          <p:cNvSpPr txBox="1"/>
          <p:nvPr/>
        </p:nvSpPr>
        <p:spPr>
          <a:xfrm>
            <a:off x="168812" y="1308297"/>
            <a:ext cx="11816862" cy="1323439"/>
          </a:xfrm>
          <a:prstGeom prst="rect">
            <a:avLst/>
          </a:prstGeom>
          <a:noFill/>
        </p:spPr>
        <p:txBody>
          <a:bodyPr wrap="square" rtlCol="0">
            <a:spAutoFit/>
          </a:bodyPr>
          <a:lstStyle/>
          <a:p>
            <a:pPr algn="just"/>
            <a:r>
              <a:rPr lang="es-ES" sz="2000" b="1" dirty="0"/>
              <a:t>Nomenclatura del punto:</a:t>
            </a:r>
          </a:p>
          <a:p>
            <a:pPr algn="just"/>
            <a:endParaRPr lang="es-ES" sz="2000" b="1" dirty="0"/>
          </a:p>
          <a:p>
            <a:pPr algn="just"/>
            <a:r>
              <a:rPr lang="es-ES" sz="2000" dirty="0"/>
              <a:t>Entendiendo lo anterior decimos entonces que al crear un objeto, dicho objeto tiene acceso a los atributos y métodos de la clase a través de la </a:t>
            </a:r>
            <a:r>
              <a:rPr lang="es-ES" sz="2000" b="1" dirty="0"/>
              <a:t>Nomenclatura del punto.</a:t>
            </a:r>
            <a:endParaRPr lang="es-ES" sz="2000" dirty="0"/>
          </a:p>
        </p:txBody>
      </p:sp>
      <p:sp>
        <p:nvSpPr>
          <p:cNvPr id="9" name="CuadroTexto 8"/>
          <p:cNvSpPr txBox="1"/>
          <p:nvPr/>
        </p:nvSpPr>
        <p:spPr>
          <a:xfrm>
            <a:off x="689316" y="3045600"/>
            <a:ext cx="4346917" cy="3416320"/>
          </a:xfrm>
          <a:prstGeom prst="rect">
            <a:avLst/>
          </a:prstGeom>
          <a:solidFill>
            <a:schemeClr val="accent5">
              <a:lumMod val="40000"/>
              <a:lumOff val="60000"/>
            </a:schemeClr>
          </a:solidFill>
        </p:spPr>
        <p:txBody>
          <a:bodyPr wrap="square" rtlCol="0">
            <a:spAutoFit/>
          </a:bodyPr>
          <a:lstStyle/>
          <a:p>
            <a:pPr algn="just"/>
            <a:r>
              <a:rPr lang="es-ES" b="1" dirty="0"/>
              <a:t>Clase: Persona</a:t>
            </a:r>
          </a:p>
          <a:p>
            <a:pPr algn="just"/>
            <a:r>
              <a:rPr lang="es-ES" b="1" dirty="0"/>
              <a:t>	Atributos o Propiedades:</a:t>
            </a:r>
          </a:p>
          <a:p>
            <a:pPr algn="just"/>
            <a:r>
              <a:rPr lang="es-ES" b="1" dirty="0"/>
              <a:t>	- Nombre</a:t>
            </a:r>
          </a:p>
          <a:p>
            <a:pPr algn="just"/>
            <a:r>
              <a:rPr lang="es-ES" b="1" dirty="0"/>
              <a:t>	- Apellidos</a:t>
            </a:r>
          </a:p>
          <a:p>
            <a:pPr algn="just"/>
            <a:r>
              <a:rPr lang="es-ES" b="1" dirty="0"/>
              <a:t>	- Edad</a:t>
            </a:r>
          </a:p>
          <a:p>
            <a:pPr algn="just"/>
            <a:endParaRPr lang="es-ES" b="1" dirty="0"/>
          </a:p>
          <a:p>
            <a:pPr algn="just"/>
            <a:r>
              <a:rPr lang="es-ES" b="1" dirty="0"/>
              <a:t>	Métodos o Comportamientos</a:t>
            </a:r>
          </a:p>
          <a:p>
            <a:pPr algn="just"/>
            <a:r>
              <a:rPr lang="es-ES" b="1" dirty="0"/>
              <a:t>	- Despierto</a:t>
            </a:r>
          </a:p>
          <a:p>
            <a:pPr algn="just"/>
            <a:r>
              <a:rPr lang="es-ES" b="1" dirty="0"/>
              <a:t>	- Dormido</a:t>
            </a:r>
          </a:p>
          <a:p>
            <a:pPr algn="just"/>
            <a:r>
              <a:rPr lang="es-ES" b="1" dirty="0"/>
              <a:t>	. Caminando</a:t>
            </a:r>
          </a:p>
          <a:p>
            <a:pPr algn="just"/>
            <a:r>
              <a:rPr lang="es-ES" b="1" dirty="0"/>
              <a:t>	- Parado</a:t>
            </a:r>
          </a:p>
          <a:p>
            <a:pPr algn="just"/>
            <a:r>
              <a:rPr lang="es-ES" b="1" dirty="0"/>
              <a:t>	- Sentado</a:t>
            </a:r>
          </a:p>
        </p:txBody>
      </p:sp>
      <p:sp>
        <p:nvSpPr>
          <p:cNvPr id="10" name="CuadroTexto 9"/>
          <p:cNvSpPr txBox="1"/>
          <p:nvPr/>
        </p:nvSpPr>
        <p:spPr>
          <a:xfrm>
            <a:off x="5923670" y="3045600"/>
            <a:ext cx="6062004" cy="3416320"/>
          </a:xfrm>
          <a:prstGeom prst="rect">
            <a:avLst/>
          </a:prstGeom>
          <a:solidFill>
            <a:schemeClr val="accent4">
              <a:lumMod val="40000"/>
              <a:lumOff val="60000"/>
            </a:schemeClr>
          </a:solidFill>
        </p:spPr>
        <p:txBody>
          <a:bodyPr wrap="square" rtlCol="0">
            <a:spAutoFit/>
          </a:bodyPr>
          <a:lstStyle/>
          <a:p>
            <a:pPr algn="just"/>
            <a:r>
              <a:rPr lang="es-ES" b="1" dirty="0"/>
              <a:t>Creamos el Objeto:</a:t>
            </a:r>
          </a:p>
          <a:p>
            <a:pPr algn="just"/>
            <a:r>
              <a:rPr lang="es-ES" b="1" dirty="0"/>
              <a:t>	Pancho=Persona()</a:t>
            </a:r>
          </a:p>
          <a:p>
            <a:pPr algn="just"/>
            <a:endParaRPr lang="es-ES" b="1" dirty="0"/>
          </a:p>
          <a:p>
            <a:pPr algn="just"/>
            <a:r>
              <a:rPr lang="es-ES" b="1" dirty="0"/>
              <a:t>Accedemos a las propiedades:</a:t>
            </a:r>
          </a:p>
          <a:p>
            <a:pPr algn="just"/>
            <a:r>
              <a:rPr lang="es-ES" b="1" dirty="0"/>
              <a:t>	</a:t>
            </a:r>
            <a:r>
              <a:rPr lang="es-ES" b="1" dirty="0" err="1"/>
              <a:t>Pancho.Nombre</a:t>
            </a:r>
            <a:r>
              <a:rPr lang="es-ES" b="1" dirty="0"/>
              <a:t>= “Juan”</a:t>
            </a:r>
          </a:p>
          <a:p>
            <a:pPr algn="just"/>
            <a:r>
              <a:rPr lang="es-ES" b="1" dirty="0"/>
              <a:t>	</a:t>
            </a:r>
            <a:r>
              <a:rPr lang="es-ES" b="1" dirty="0" err="1"/>
              <a:t>Pancho.Apellidos</a:t>
            </a:r>
            <a:r>
              <a:rPr lang="es-ES" b="1" dirty="0"/>
              <a:t>=“Pérez López”</a:t>
            </a:r>
          </a:p>
          <a:p>
            <a:pPr algn="just"/>
            <a:r>
              <a:rPr lang="es-ES" b="1" dirty="0"/>
              <a:t>	</a:t>
            </a:r>
            <a:r>
              <a:rPr lang="es-ES" b="1" dirty="0" err="1"/>
              <a:t>Pancho.Edad</a:t>
            </a:r>
            <a:r>
              <a:rPr lang="es-ES" b="1" dirty="0"/>
              <a:t>=25</a:t>
            </a:r>
          </a:p>
          <a:p>
            <a:pPr algn="just"/>
            <a:endParaRPr lang="es-ES" b="1" dirty="0"/>
          </a:p>
          <a:p>
            <a:pPr algn="just"/>
            <a:r>
              <a:rPr lang="es-ES" b="1" dirty="0"/>
              <a:t>Accedemos a algunos de los Métodos:</a:t>
            </a:r>
          </a:p>
          <a:p>
            <a:pPr algn="just"/>
            <a:r>
              <a:rPr lang="es-ES" b="1" dirty="0"/>
              <a:t>	</a:t>
            </a:r>
            <a:r>
              <a:rPr lang="es-ES" b="1" dirty="0" err="1"/>
              <a:t>Pancho.Despíerto</a:t>
            </a:r>
            <a:endParaRPr lang="es-ES" b="1" dirty="0"/>
          </a:p>
          <a:p>
            <a:pPr algn="just"/>
            <a:r>
              <a:rPr lang="es-ES" b="1" dirty="0"/>
              <a:t>	</a:t>
            </a:r>
            <a:r>
              <a:rPr lang="es-ES" b="1" dirty="0" err="1"/>
              <a:t>Pancho.Caminando</a:t>
            </a:r>
            <a:endParaRPr lang="es-ES" b="1" dirty="0"/>
          </a:p>
          <a:p>
            <a:pPr algn="just"/>
            <a:endParaRPr lang="es-ES" b="1" dirty="0"/>
          </a:p>
        </p:txBody>
      </p:sp>
    </p:spTree>
    <p:extLst>
      <p:ext uri="{BB962C8B-B14F-4D97-AF65-F5344CB8AC3E}">
        <p14:creationId xmlns:p14="http://schemas.microsoft.com/office/powerpoint/2010/main" val="1563447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78188"/>
            <a:ext cx="10515600" cy="706029"/>
          </a:xfrm>
        </p:spPr>
        <p:txBody>
          <a:bodyPr>
            <a:normAutofit/>
          </a:bodyPr>
          <a:lstStyle/>
          <a:p>
            <a:pPr algn="ctr"/>
            <a:r>
              <a:rPr lang="es-ES" sz="3200" b="1" dirty="0"/>
              <a:t>Nomenclatura del Punto</a:t>
            </a:r>
            <a:endParaRPr lang="en-US" sz="3200" b="1" dirty="0"/>
          </a:p>
        </p:txBody>
      </p:sp>
      <p:sp>
        <p:nvSpPr>
          <p:cNvPr id="15" name="CuadroTexto 14"/>
          <p:cNvSpPr txBox="1"/>
          <p:nvPr/>
        </p:nvSpPr>
        <p:spPr>
          <a:xfrm>
            <a:off x="168812" y="1308297"/>
            <a:ext cx="11816862" cy="400110"/>
          </a:xfrm>
          <a:prstGeom prst="rect">
            <a:avLst/>
          </a:prstGeom>
          <a:noFill/>
        </p:spPr>
        <p:txBody>
          <a:bodyPr wrap="square" rtlCol="0">
            <a:spAutoFit/>
          </a:bodyPr>
          <a:lstStyle/>
          <a:p>
            <a:pPr algn="just"/>
            <a:r>
              <a:rPr lang="es-ES" sz="2000" b="1" dirty="0"/>
              <a:t>Trasladando el mundo real a código</a:t>
            </a:r>
          </a:p>
        </p:txBody>
      </p:sp>
      <p:pic>
        <p:nvPicPr>
          <p:cNvPr id="3" name="Imagen 2"/>
          <p:cNvPicPr>
            <a:picLocks noChangeAspect="1"/>
          </p:cNvPicPr>
          <p:nvPr/>
        </p:nvPicPr>
        <p:blipFill>
          <a:blip r:embed="rId2"/>
          <a:stretch>
            <a:fillRect/>
          </a:stretch>
        </p:blipFill>
        <p:spPr>
          <a:xfrm>
            <a:off x="239883" y="1750611"/>
            <a:ext cx="11703587" cy="4991100"/>
          </a:xfrm>
          <a:prstGeom prst="rect">
            <a:avLst/>
          </a:prstGeom>
        </p:spPr>
      </p:pic>
    </p:spTree>
    <p:extLst>
      <p:ext uri="{BB962C8B-B14F-4D97-AF65-F5344CB8AC3E}">
        <p14:creationId xmlns:p14="http://schemas.microsoft.com/office/powerpoint/2010/main" val="3912100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06029"/>
          </a:xfrm>
        </p:spPr>
        <p:txBody>
          <a:bodyPr>
            <a:normAutofit/>
          </a:bodyPr>
          <a:lstStyle/>
          <a:p>
            <a:pPr algn="ctr"/>
            <a:r>
              <a:rPr lang="es-ES" sz="3200" b="1" dirty="0"/>
              <a:t>Nomenclatura del Punto</a:t>
            </a:r>
            <a:endParaRPr lang="en-US" sz="3200" b="1" dirty="0"/>
          </a:p>
        </p:txBody>
      </p:sp>
      <p:sp>
        <p:nvSpPr>
          <p:cNvPr id="15" name="CuadroTexto 14"/>
          <p:cNvSpPr txBox="1"/>
          <p:nvPr/>
        </p:nvSpPr>
        <p:spPr>
          <a:xfrm>
            <a:off x="168812" y="1308297"/>
            <a:ext cx="11816862" cy="3785652"/>
          </a:xfrm>
          <a:prstGeom prst="rect">
            <a:avLst/>
          </a:prstGeom>
          <a:noFill/>
        </p:spPr>
        <p:txBody>
          <a:bodyPr wrap="square" rtlCol="0">
            <a:spAutoFit/>
          </a:bodyPr>
          <a:lstStyle/>
          <a:p>
            <a:pPr algn="just"/>
            <a:r>
              <a:rPr lang="es-ES" sz="2000" b="1" dirty="0"/>
              <a:t>Trasladando el mundo real a código</a:t>
            </a:r>
          </a:p>
          <a:p>
            <a:pPr algn="just"/>
            <a:endParaRPr lang="es-ES" sz="2000" b="1" dirty="0"/>
          </a:p>
          <a:p>
            <a:pPr algn="just"/>
            <a:r>
              <a:rPr lang="es-ES" sz="2000" b="1" dirty="0"/>
              <a:t>El programa de la diapositiva anterior se encuentra en la plataforma en la sección “</a:t>
            </a:r>
            <a:r>
              <a:rPr lang="es-ES" sz="2000" b="1" dirty="0" err="1"/>
              <a:t>Programas_Ejemplo</a:t>
            </a:r>
            <a:r>
              <a:rPr lang="es-ES" sz="2000" b="1" dirty="0"/>
              <a:t>” con el nombre “Programas_Ejemplo_01_definir_una_clase_y_un_objeto.py”</a:t>
            </a:r>
          </a:p>
          <a:p>
            <a:pPr algn="just"/>
            <a:endParaRPr lang="es-ES" sz="2000" b="1" dirty="0"/>
          </a:p>
          <a:p>
            <a:pPr algn="just"/>
            <a:r>
              <a:rPr lang="es-ES" sz="2000" b="1" dirty="0"/>
              <a:t>Descargue el programa, elimine todos los comentarios en rojo y ejecútelo, la salida debe ser algo similar a:</a:t>
            </a:r>
          </a:p>
          <a:p>
            <a:pPr algn="just"/>
            <a:endParaRPr lang="es-ES" sz="2000" b="1" dirty="0"/>
          </a:p>
          <a:p>
            <a:pPr algn="just"/>
            <a:endParaRPr lang="es-ES" sz="2000" b="1" dirty="0"/>
          </a:p>
          <a:p>
            <a:pPr algn="just"/>
            <a:endParaRPr lang="es-ES" sz="2000" b="1" dirty="0"/>
          </a:p>
          <a:p>
            <a:pPr algn="just"/>
            <a:endParaRPr lang="es-ES" sz="2000" b="1" dirty="0"/>
          </a:p>
          <a:p>
            <a:pPr algn="just"/>
            <a:endParaRPr lang="es-ES" sz="2000" b="1" dirty="0"/>
          </a:p>
          <a:p>
            <a:pPr algn="just"/>
            <a:r>
              <a:rPr lang="es-ES" sz="2000" b="1" dirty="0"/>
              <a:t>Realice los cambios necesarios para que ahora la salida sean sus datos, sus propiedades como persona.</a:t>
            </a:r>
          </a:p>
        </p:txBody>
      </p:sp>
      <p:pic>
        <p:nvPicPr>
          <p:cNvPr id="4" name="Imagen 3"/>
          <p:cNvPicPr>
            <a:picLocks noChangeAspect="1"/>
          </p:cNvPicPr>
          <p:nvPr/>
        </p:nvPicPr>
        <p:blipFill>
          <a:blip r:embed="rId2"/>
          <a:stretch>
            <a:fillRect/>
          </a:stretch>
        </p:blipFill>
        <p:spPr>
          <a:xfrm>
            <a:off x="168812" y="3484432"/>
            <a:ext cx="3381375" cy="809625"/>
          </a:xfrm>
          <a:prstGeom prst="rect">
            <a:avLst/>
          </a:prstGeom>
        </p:spPr>
      </p:pic>
    </p:spTree>
    <p:extLst>
      <p:ext uri="{BB962C8B-B14F-4D97-AF65-F5344CB8AC3E}">
        <p14:creationId xmlns:p14="http://schemas.microsoft.com/office/powerpoint/2010/main" val="977787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06029"/>
          </a:xfrm>
        </p:spPr>
        <p:txBody>
          <a:bodyPr>
            <a:normAutofit/>
          </a:bodyPr>
          <a:lstStyle/>
          <a:p>
            <a:pPr algn="ctr"/>
            <a:r>
              <a:rPr lang="es-ES" sz="3200" b="1" dirty="0"/>
              <a:t>Nomenclatura del Punto</a:t>
            </a:r>
            <a:endParaRPr lang="en-US" sz="3200" b="1" dirty="0"/>
          </a:p>
        </p:txBody>
      </p:sp>
      <p:sp>
        <p:nvSpPr>
          <p:cNvPr id="15" name="CuadroTexto 14"/>
          <p:cNvSpPr txBox="1"/>
          <p:nvPr/>
        </p:nvSpPr>
        <p:spPr>
          <a:xfrm>
            <a:off x="168812" y="1308297"/>
            <a:ext cx="11816862" cy="1631216"/>
          </a:xfrm>
          <a:prstGeom prst="rect">
            <a:avLst/>
          </a:prstGeom>
          <a:noFill/>
        </p:spPr>
        <p:txBody>
          <a:bodyPr wrap="square" rtlCol="0">
            <a:spAutoFit/>
          </a:bodyPr>
          <a:lstStyle/>
          <a:p>
            <a:pPr algn="just"/>
            <a:r>
              <a:rPr lang="es-ES" sz="2000" b="1" dirty="0"/>
              <a:t>Ejercicio 01:</a:t>
            </a:r>
          </a:p>
          <a:p>
            <a:pPr algn="just"/>
            <a:endParaRPr lang="es-ES" sz="2000" b="1" dirty="0"/>
          </a:p>
          <a:p>
            <a:pPr algn="just"/>
            <a:r>
              <a:rPr lang="es-ES" sz="2000" dirty="0"/>
              <a:t>Siguiendo como ejemplo el programa que crea la clase “Persona” y crea el objeto “pancho”, realice un programa que cree la </a:t>
            </a:r>
            <a:r>
              <a:rPr lang="es-ES" sz="2000" b="1" dirty="0"/>
              <a:t>clase “Computadora”</a:t>
            </a:r>
            <a:r>
              <a:rPr lang="es-ES" sz="2000" dirty="0"/>
              <a:t> y el </a:t>
            </a:r>
            <a:r>
              <a:rPr lang="es-ES" sz="2000" b="1" dirty="0"/>
              <a:t>objeto “modelo1”</a:t>
            </a:r>
            <a:r>
              <a:rPr lang="es-ES" sz="2000" dirty="0"/>
              <a:t> y muestre las propiedades de la computadora: Disco Duro, memoria, procesador y monitor. Su salida debe ser algo como lo siguiente:</a:t>
            </a:r>
          </a:p>
        </p:txBody>
      </p:sp>
      <p:pic>
        <p:nvPicPr>
          <p:cNvPr id="3" name="Imagen 2"/>
          <p:cNvPicPr>
            <a:picLocks noChangeAspect="1"/>
          </p:cNvPicPr>
          <p:nvPr/>
        </p:nvPicPr>
        <p:blipFill>
          <a:blip r:embed="rId2"/>
          <a:stretch>
            <a:fillRect/>
          </a:stretch>
        </p:blipFill>
        <p:spPr>
          <a:xfrm>
            <a:off x="168812" y="3176656"/>
            <a:ext cx="4000500" cy="1085850"/>
          </a:xfrm>
          <a:prstGeom prst="rect">
            <a:avLst/>
          </a:prstGeom>
        </p:spPr>
      </p:pic>
      <p:sp>
        <p:nvSpPr>
          <p:cNvPr id="6" name="CuadroTexto 5"/>
          <p:cNvSpPr txBox="1"/>
          <p:nvPr/>
        </p:nvSpPr>
        <p:spPr>
          <a:xfrm>
            <a:off x="168812" y="4499649"/>
            <a:ext cx="11816862" cy="1323439"/>
          </a:xfrm>
          <a:prstGeom prst="rect">
            <a:avLst/>
          </a:prstGeom>
          <a:noFill/>
        </p:spPr>
        <p:txBody>
          <a:bodyPr wrap="square" rtlCol="0">
            <a:spAutoFit/>
          </a:bodyPr>
          <a:lstStyle/>
          <a:p>
            <a:pPr algn="just"/>
            <a:r>
              <a:rPr lang="es-ES" sz="2000" b="1" dirty="0"/>
              <a:t>Solución:</a:t>
            </a:r>
          </a:p>
          <a:p>
            <a:pPr algn="just"/>
            <a:endParaRPr lang="es-ES" sz="2000" b="1" dirty="0"/>
          </a:p>
          <a:p>
            <a:pPr algn="just"/>
            <a:r>
              <a:rPr lang="es-ES" sz="2000" dirty="0"/>
              <a:t>La solución se encuentra en la sección “</a:t>
            </a:r>
            <a:r>
              <a:rPr lang="es-ES" sz="2000" dirty="0" err="1"/>
              <a:t>Programas_Ejemplo</a:t>
            </a:r>
            <a:r>
              <a:rPr lang="es-ES" sz="2000" dirty="0"/>
              <a:t>” con el nombre “Programa_Emeplo_02_ejercicio01_computadora.py”</a:t>
            </a:r>
          </a:p>
        </p:txBody>
      </p:sp>
    </p:spTree>
    <p:extLst>
      <p:ext uri="{BB962C8B-B14F-4D97-AF65-F5344CB8AC3E}">
        <p14:creationId xmlns:p14="http://schemas.microsoft.com/office/powerpoint/2010/main" val="179433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06029"/>
          </a:xfrm>
        </p:spPr>
        <p:txBody>
          <a:bodyPr>
            <a:normAutofit/>
          </a:bodyPr>
          <a:lstStyle/>
          <a:p>
            <a:pPr algn="ctr"/>
            <a:r>
              <a:rPr lang="es-ES" sz="3200" b="1" dirty="0"/>
              <a:t>Nomenclatura del Punto</a:t>
            </a:r>
            <a:endParaRPr lang="en-US" sz="3200" b="1" dirty="0"/>
          </a:p>
        </p:txBody>
      </p:sp>
      <p:sp>
        <p:nvSpPr>
          <p:cNvPr id="15" name="CuadroTexto 14"/>
          <p:cNvSpPr txBox="1"/>
          <p:nvPr/>
        </p:nvSpPr>
        <p:spPr>
          <a:xfrm>
            <a:off x="168812" y="1308297"/>
            <a:ext cx="11816862" cy="400110"/>
          </a:xfrm>
          <a:prstGeom prst="rect">
            <a:avLst/>
          </a:prstGeom>
          <a:noFill/>
        </p:spPr>
        <p:txBody>
          <a:bodyPr wrap="square" rtlCol="0">
            <a:spAutoFit/>
          </a:bodyPr>
          <a:lstStyle/>
          <a:p>
            <a:pPr algn="just"/>
            <a:r>
              <a:rPr lang="es-ES" sz="2000" b="1" dirty="0"/>
              <a:t>Ejercicio 02: </a:t>
            </a:r>
            <a:r>
              <a:rPr lang="es-ES" sz="2000" dirty="0"/>
              <a:t>Observe el siguiente código y diga cual será la salida del mismo a consola</a:t>
            </a:r>
          </a:p>
        </p:txBody>
      </p:sp>
      <p:pic>
        <p:nvPicPr>
          <p:cNvPr id="4" name="Imagen 3"/>
          <p:cNvPicPr>
            <a:picLocks noChangeAspect="1"/>
          </p:cNvPicPr>
          <p:nvPr/>
        </p:nvPicPr>
        <p:blipFill>
          <a:blip r:embed="rId2"/>
          <a:stretch>
            <a:fillRect/>
          </a:stretch>
        </p:blipFill>
        <p:spPr>
          <a:xfrm>
            <a:off x="168812" y="1971675"/>
            <a:ext cx="9725025" cy="4886325"/>
          </a:xfrm>
          <a:prstGeom prst="rect">
            <a:avLst/>
          </a:prstGeom>
        </p:spPr>
      </p:pic>
      <p:sp>
        <p:nvSpPr>
          <p:cNvPr id="5" name="CuadroTexto 4"/>
          <p:cNvSpPr txBox="1"/>
          <p:nvPr/>
        </p:nvSpPr>
        <p:spPr>
          <a:xfrm>
            <a:off x="6471138" y="2690336"/>
            <a:ext cx="5148776" cy="1477328"/>
          </a:xfrm>
          <a:prstGeom prst="rect">
            <a:avLst/>
          </a:prstGeom>
          <a:solidFill>
            <a:srgbClr val="FF0000"/>
          </a:solidFill>
        </p:spPr>
        <p:txBody>
          <a:bodyPr wrap="square" rtlCol="0">
            <a:spAutoFit/>
          </a:bodyPr>
          <a:lstStyle/>
          <a:p>
            <a:pPr algn="just"/>
            <a:r>
              <a:rPr lang="es-ES" b="1" dirty="0">
                <a:solidFill>
                  <a:schemeClr val="bg1"/>
                </a:solidFill>
              </a:rPr>
              <a:t>Este programa se encuentra en la sección “</a:t>
            </a:r>
            <a:r>
              <a:rPr lang="es-ES" b="1" dirty="0" err="1">
                <a:solidFill>
                  <a:schemeClr val="bg1"/>
                </a:solidFill>
              </a:rPr>
              <a:t>Programas_Ejemplo</a:t>
            </a:r>
            <a:r>
              <a:rPr lang="es-ES" b="1" dirty="0">
                <a:solidFill>
                  <a:schemeClr val="bg1"/>
                </a:solidFill>
              </a:rPr>
              <a:t>” con el nombre “Programa_ejemplo_03_cambiando_porpiedades….</a:t>
            </a:r>
          </a:p>
          <a:p>
            <a:pPr algn="just"/>
            <a:r>
              <a:rPr lang="es-ES" b="1" dirty="0">
                <a:solidFill>
                  <a:schemeClr val="bg1"/>
                </a:solidFill>
              </a:rPr>
              <a:t>Ejecútelo y verifique si su predicción es correcta, si NO lo es, observe y determine ¿Por qué?</a:t>
            </a:r>
            <a:endParaRPr lang="en-US" b="1" dirty="0">
              <a:solidFill>
                <a:schemeClr val="bg1"/>
              </a:solidFill>
            </a:endParaRPr>
          </a:p>
        </p:txBody>
      </p:sp>
    </p:spTree>
    <p:extLst>
      <p:ext uri="{BB962C8B-B14F-4D97-AF65-F5344CB8AC3E}">
        <p14:creationId xmlns:p14="http://schemas.microsoft.com/office/powerpoint/2010/main" val="3331833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a:t>Constructor y Destructor</a:t>
            </a:r>
          </a:p>
        </p:txBody>
      </p:sp>
      <p:sp>
        <p:nvSpPr>
          <p:cNvPr id="3" name="2 Subtítulo"/>
          <p:cNvSpPr>
            <a:spLocks noGrp="1"/>
          </p:cNvSpPr>
          <p:nvPr>
            <p:ph type="subTitle" idx="1"/>
          </p:nvPr>
        </p:nvSpPr>
        <p:spPr/>
        <p:txBody>
          <a:bodyPr/>
          <a:lstStyle/>
          <a:p>
            <a:endParaRPr lang="es-MX" dirty="0"/>
          </a:p>
        </p:txBody>
      </p:sp>
      <p:sp>
        <p:nvSpPr>
          <p:cNvPr id="4" name="Marcador de pie de página 3"/>
          <p:cNvSpPr>
            <a:spLocks noGrp="1"/>
          </p:cNvSpPr>
          <p:nvPr>
            <p:ph type="ftr" sz="quarter" idx="11"/>
          </p:nvPr>
        </p:nvSpPr>
        <p:spPr/>
        <p:txBody>
          <a:bodyPr/>
          <a:lstStyle/>
          <a:p>
            <a:r>
              <a:rPr lang="es-MX"/>
              <a:t>Elaborado por: Ing. Víctor Mañón ITESM Campus Toluca</a:t>
            </a:r>
          </a:p>
        </p:txBody>
      </p:sp>
    </p:spTree>
    <p:extLst>
      <p:ext uri="{BB962C8B-B14F-4D97-AF65-F5344CB8AC3E}">
        <p14:creationId xmlns:p14="http://schemas.microsoft.com/office/powerpoint/2010/main" val="3688156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06029"/>
          </a:xfrm>
        </p:spPr>
        <p:txBody>
          <a:bodyPr>
            <a:normAutofit/>
          </a:bodyPr>
          <a:lstStyle/>
          <a:p>
            <a:pPr algn="ctr"/>
            <a:r>
              <a:rPr lang="es-ES" sz="3200" b="1" dirty="0"/>
              <a:t>Constructor</a:t>
            </a:r>
            <a:endParaRPr lang="en-US" sz="3200" b="1" dirty="0"/>
          </a:p>
        </p:txBody>
      </p:sp>
      <p:sp>
        <p:nvSpPr>
          <p:cNvPr id="15" name="CuadroTexto 14"/>
          <p:cNvSpPr txBox="1"/>
          <p:nvPr/>
        </p:nvSpPr>
        <p:spPr>
          <a:xfrm>
            <a:off x="168812" y="1308297"/>
            <a:ext cx="11816862" cy="707886"/>
          </a:xfrm>
          <a:prstGeom prst="rect">
            <a:avLst/>
          </a:prstGeom>
          <a:noFill/>
        </p:spPr>
        <p:txBody>
          <a:bodyPr wrap="square" rtlCol="0">
            <a:spAutoFit/>
          </a:bodyPr>
          <a:lstStyle/>
          <a:p>
            <a:pPr algn="just"/>
            <a:r>
              <a:rPr lang="es-ES" sz="2000" b="1" dirty="0"/>
              <a:t>Un CONSTRUCTOR se refiere a un método PREDETERMINADO de una clase que da los valores iniciales a las propiedades de la misma, observe el siguiente ejemplo:</a:t>
            </a:r>
          </a:p>
        </p:txBody>
      </p:sp>
      <p:pic>
        <p:nvPicPr>
          <p:cNvPr id="3" name="Imagen 2"/>
          <p:cNvPicPr>
            <a:picLocks noChangeAspect="1"/>
          </p:cNvPicPr>
          <p:nvPr/>
        </p:nvPicPr>
        <p:blipFill>
          <a:blip r:embed="rId2"/>
          <a:stretch>
            <a:fillRect/>
          </a:stretch>
        </p:blipFill>
        <p:spPr>
          <a:xfrm>
            <a:off x="168812" y="1952625"/>
            <a:ext cx="9677400" cy="4905375"/>
          </a:xfrm>
          <a:prstGeom prst="rect">
            <a:avLst/>
          </a:prstGeom>
        </p:spPr>
      </p:pic>
    </p:spTree>
    <p:extLst>
      <p:ext uri="{BB962C8B-B14F-4D97-AF65-F5344CB8AC3E}">
        <p14:creationId xmlns:p14="http://schemas.microsoft.com/office/powerpoint/2010/main" val="3049925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06029"/>
          </a:xfrm>
        </p:spPr>
        <p:txBody>
          <a:bodyPr>
            <a:normAutofit/>
          </a:bodyPr>
          <a:lstStyle/>
          <a:p>
            <a:pPr algn="ctr"/>
            <a:r>
              <a:rPr lang="es-ES" sz="3200" b="1" dirty="0"/>
              <a:t>Constructor</a:t>
            </a:r>
            <a:endParaRPr lang="en-US" sz="3200" b="1" dirty="0"/>
          </a:p>
        </p:txBody>
      </p:sp>
      <p:sp>
        <p:nvSpPr>
          <p:cNvPr id="15" name="CuadroTexto 14"/>
          <p:cNvSpPr txBox="1"/>
          <p:nvPr/>
        </p:nvSpPr>
        <p:spPr>
          <a:xfrm>
            <a:off x="168812" y="1308297"/>
            <a:ext cx="11816862" cy="400110"/>
          </a:xfrm>
          <a:prstGeom prst="rect">
            <a:avLst/>
          </a:prstGeom>
          <a:noFill/>
        </p:spPr>
        <p:txBody>
          <a:bodyPr wrap="square" rtlCol="0">
            <a:spAutoFit/>
          </a:bodyPr>
          <a:lstStyle/>
          <a:p>
            <a:pPr algn="just"/>
            <a:r>
              <a:rPr lang="es-ES" sz="2000" b="1" dirty="0"/>
              <a:t>La salida del código anterior se vería:</a:t>
            </a:r>
          </a:p>
        </p:txBody>
      </p:sp>
      <p:pic>
        <p:nvPicPr>
          <p:cNvPr id="4" name="Imagen 3"/>
          <p:cNvPicPr>
            <a:picLocks noChangeAspect="1"/>
          </p:cNvPicPr>
          <p:nvPr/>
        </p:nvPicPr>
        <p:blipFill>
          <a:blip r:embed="rId2"/>
          <a:stretch>
            <a:fillRect/>
          </a:stretch>
        </p:blipFill>
        <p:spPr>
          <a:xfrm>
            <a:off x="168812" y="1945550"/>
            <a:ext cx="3409950" cy="790575"/>
          </a:xfrm>
          <a:prstGeom prst="rect">
            <a:avLst/>
          </a:prstGeom>
        </p:spPr>
      </p:pic>
      <p:sp>
        <p:nvSpPr>
          <p:cNvPr id="6" name="CuadroTexto 5"/>
          <p:cNvSpPr txBox="1"/>
          <p:nvPr/>
        </p:nvSpPr>
        <p:spPr>
          <a:xfrm>
            <a:off x="168812" y="3028890"/>
            <a:ext cx="11816862" cy="2862322"/>
          </a:xfrm>
          <a:prstGeom prst="rect">
            <a:avLst/>
          </a:prstGeom>
          <a:noFill/>
        </p:spPr>
        <p:txBody>
          <a:bodyPr wrap="square" rtlCol="0">
            <a:spAutoFit/>
          </a:bodyPr>
          <a:lstStyle/>
          <a:p>
            <a:pPr algn="just"/>
            <a:r>
              <a:rPr lang="es-ES" sz="2000" b="1" dirty="0"/>
              <a:t>Observe como el constructor inicia de forma automática los valores de las propiedades de la clase a través del parámetro “</a:t>
            </a:r>
            <a:r>
              <a:rPr lang="es-ES" sz="2000" b="1" dirty="0" err="1"/>
              <a:t>self</a:t>
            </a:r>
            <a:r>
              <a:rPr lang="es-ES" sz="2000" b="1" dirty="0"/>
              <a:t>”.</a:t>
            </a:r>
          </a:p>
          <a:p>
            <a:pPr algn="just"/>
            <a:endParaRPr lang="es-ES" sz="2000" b="1" dirty="0"/>
          </a:p>
          <a:p>
            <a:pPr algn="just"/>
            <a:r>
              <a:rPr lang="es-ES" sz="2000" b="1" dirty="0"/>
              <a:t>Ahora que ya tengo un constructor ¿Puedo modificar las propiedades de la clase?</a:t>
            </a:r>
          </a:p>
          <a:p>
            <a:pPr algn="just"/>
            <a:endParaRPr lang="es-ES" sz="2000" b="1" dirty="0"/>
          </a:p>
          <a:p>
            <a:pPr algn="just"/>
            <a:r>
              <a:rPr lang="es-ES" sz="2000" b="1" dirty="0"/>
              <a:t>La respuesta es SIIIII, claro que puede y lo podemos hacer de una forma simple pero muy parecida a una programación estructurada o de una forma más elegante y aprovechando la POO.</a:t>
            </a:r>
          </a:p>
          <a:p>
            <a:pPr algn="just"/>
            <a:endParaRPr lang="es-ES" sz="2000" b="1" dirty="0"/>
          </a:p>
          <a:p>
            <a:pPr algn="just"/>
            <a:r>
              <a:rPr lang="es-ES" sz="2000" b="1" dirty="0"/>
              <a:t>Hagámoslo de la forma ELEGANTE.</a:t>
            </a:r>
          </a:p>
        </p:txBody>
      </p:sp>
    </p:spTree>
    <p:extLst>
      <p:ext uri="{BB962C8B-B14F-4D97-AF65-F5344CB8AC3E}">
        <p14:creationId xmlns:p14="http://schemas.microsoft.com/office/powerpoint/2010/main" val="2892599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06029"/>
          </a:xfrm>
        </p:spPr>
        <p:txBody>
          <a:bodyPr>
            <a:normAutofit/>
          </a:bodyPr>
          <a:lstStyle/>
          <a:p>
            <a:pPr algn="ctr"/>
            <a:r>
              <a:rPr lang="es-ES" sz="3200" b="1" dirty="0"/>
              <a:t>Constructor</a:t>
            </a:r>
            <a:endParaRPr lang="en-US" sz="3200" b="1" dirty="0"/>
          </a:p>
        </p:txBody>
      </p:sp>
      <p:sp>
        <p:nvSpPr>
          <p:cNvPr id="15" name="CuadroTexto 14"/>
          <p:cNvSpPr txBox="1"/>
          <p:nvPr/>
        </p:nvSpPr>
        <p:spPr>
          <a:xfrm>
            <a:off x="168812" y="1308297"/>
            <a:ext cx="11816862" cy="400110"/>
          </a:xfrm>
          <a:prstGeom prst="rect">
            <a:avLst/>
          </a:prstGeom>
          <a:noFill/>
        </p:spPr>
        <p:txBody>
          <a:bodyPr wrap="square" rtlCol="0">
            <a:spAutoFit/>
          </a:bodyPr>
          <a:lstStyle/>
          <a:p>
            <a:pPr algn="just"/>
            <a:r>
              <a:rPr lang="es-ES" sz="2000" b="1" dirty="0"/>
              <a:t>Observe el siguiente código:</a:t>
            </a:r>
          </a:p>
        </p:txBody>
      </p:sp>
      <p:pic>
        <p:nvPicPr>
          <p:cNvPr id="5" name="Imagen 4"/>
          <p:cNvPicPr>
            <a:picLocks noChangeAspect="1"/>
          </p:cNvPicPr>
          <p:nvPr/>
        </p:nvPicPr>
        <p:blipFill>
          <a:blip r:embed="rId2"/>
          <a:stretch>
            <a:fillRect/>
          </a:stretch>
        </p:blipFill>
        <p:spPr>
          <a:xfrm>
            <a:off x="225084" y="1708407"/>
            <a:ext cx="11344275" cy="5162550"/>
          </a:xfrm>
          <a:prstGeom prst="rect">
            <a:avLst/>
          </a:prstGeom>
        </p:spPr>
      </p:pic>
      <p:sp>
        <p:nvSpPr>
          <p:cNvPr id="7" name="CuadroTexto 6"/>
          <p:cNvSpPr txBox="1"/>
          <p:nvPr/>
        </p:nvSpPr>
        <p:spPr>
          <a:xfrm>
            <a:off x="6476855" y="4139310"/>
            <a:ext cx="5148776" cy="923330"/>
          </a:xfrm>
          <a:prstGeom prst="rect">
            <a:avLst/>
          </a:prstGeom>
          <a:solidFill>
            <a:srgbClr val="FF0000"/>
          </a:solidFill>
        </p:spPr>
        <p:txBody>
          <a:bodyPr wrap="square" rtlCol="0">
            <a:spAutoFit/>
          </a:bodyPr>
          <a:lstStyle/>
          <a:p>
            <a:pPr algn="just"/>
            <a:r>
              <a:rPr lang="es-ES" b="1" dirty="0">
                <a:solidFill>
                  <a:schemeClr val="bg1"/>
                </a:solidFill>
              </a:rPr>
              <a:t>Este programa se encuentra en la sección “</a:t>
            </a:r>
            <a:r>
              <a:rPr lang="es-ES" b="1" dirty="0" err="1">
                <a:solidFill>
                  <a:schemeClr val="bg1"/>
                </a:solidFill>
              </a:rPr>
              <a:t>Programas_Ejemplo</a:t>
            </a:r>
            <a:r>
              <a:rPr lang="es-ES" b="1" dirty="0">
                <a:solidFill>
                  <a:schemeClr val="bg1"/>
                </a:solidFill>
              </a:rPr>
              <a:t>” con el nombre “Programa_ejemplo_04_constructor</a:t>
            </a:r>
          </a:p>
        </p:txBody>
      </p:sp>
    </p:spTree>
    <p:extLst>
      <p:ext uri="{BB962C8B-B14F-4D97-AF65-F5344CB8AC3E}">
        <p14:creationId xmlns:p14="http://schemas.microsoft.com/office/powerpoint/2010/main" val="799373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06029"/>
          </a:xfrm>
        </p:spPr>
        <p:txBody>
          <a:bodyPr>
            <a:normAutofit/>
          </a:bodyPr>
          <a:lstStyle/>
          <a:p>
            <a:pPr algn="ctr"/>
            <a:r>
              <a:rPr lang="es-ES" sz="3200" b="1" dirty="0"/>
              <a:t>Paradigmas de Programación</a:t>
            </a:r>
            <a:endParaRPr lang="en-US" sz="3200" b="1" dirty="0"/>
          </a:p>
        </p:txBody>
      </p:sp>
      <p:grpSp>
        <p:nvGrpSpPr>
          <p:cNvPr id="6" name="Grupo 5"/>
          <p:cNvGrpSpPr/>
          <p:nvPr/>
        </p:nvGrpSpPr>
        <p:grpSpPr>
          <a:xfrm>
            <a:off x="2584269" y="1580606"/>
            <a:ext cx="6987373" cy="2013129"/>
            <a:chOff x="2584269" y="1580606"/>
            <a:chExt cx="6987373" cy="2013129"/>
          </a:xfrm>
        </p:grpSpPr>
        <p:sp>
          <p:nvSpPr>
            <p:cNvPr id="3" name="CuadroTexto 2"/>
            <p:cNvSpPr txBox="1"/>
            <p:nvPr/>
          </p:nvSpPr>
          <p:spPr>
            <a:xfrm>
              <a:off x="4626428" y="1580606"/>
              <a:ext cx="3054532" cy="369332"/>
            </a:xfrm>
            <a:prstGeom prst="rect">
              <a:avLst/>
            </a:prstGeom>
            <a:solidFill>
              <a:schemeClr val="accent5">
                <a:lumMod val="20000"/>
                <a:lumOff val="80000"/>
              </a:schemeClr>
            </a:solidFill>
          </p:spPr>
          <p:txBody>
            <a:bodyPr wrap="square" rtlCol="0">
              <a:spAutoFit/>
            </a:bodyPr>
            <a:lstStyle/>
            <a:p>
              <a:r>
                <a:rPr lang="es-ES" b="1" dirty="0"/>
                <a:t>Paradigmas de Programación</a:t>
              </a:r>
              <a:endParaRPr lang="en-US" b="1" dirty="0"/>
            </a:p>
          </p:txBody>
        </p:sp>
        <p:sp>
          <p:nvSpPr>
            <p:cNvPr id="4" name="CuadroTexto 3"/>
            <p:cNvSpPr txBox="1"/>
            <p:nvPr/>
          </p:nvSpPr>
          <p:spPr>
            <a:xfrm>
              <a:off x="2584269" y="2670405"/>
              <a:ext cx="3054532" cy="923330"/>
            </a:xfrm>
            <a:prstGeom prst="rect">
              <a:avLst/>
            </a:prstGeom>
            <a:solidFill>
              <a:schemeClr val="accent5">
                <a:lumMod val="20000"/>
                <a:lumOff val="80000"/>
              </a:schemeClr>
            </a:solidFill>
          </p:spPr>
          <p:txBody>
            <a:bodyPr wrap="square" rtlCol="0">
              <a:spAutoFit/>
            </a:bodyPr>
            <a:lstStyle/>
            <a:p>
              <a:pPr algn="ctr"/>
              <a:r>
                <a:rPr lang="es-ES" b="1" dirty="0"/>
                <a:t>Programación Orientada a Procedimientos (Programación Estructurada)</a:t>
              </a:r>
              <a:endParaRPr lang="en-US" b="1" dirty="0"/>
            </a:p>
          </p:txBody>
        </p:sp>
        <p:sp>
          <p:nvSpPr>
            <p:cNvPr id="5" name="CuadroTexto 4"/>
            <p:cNvSpPr txBox="1"/>
            <p:nvPr/>
          </p:nvSpPr>
          <p:spPr>
            <a:xfrm>
              <a:off x="6517110" y="2670405"/>
              <a:ext cx="3054532" cy="923330"/>
            </a:xfrm>
            <a:prstGeom prst="rect">
              <a:avLst/>
            </a:prstGeom>
            <a:solidFill>
              <a:schemeClr val="accent5">
                <a:lumMod val="20000"/>
                <a:lumOff val="80000"/>
              </a:schemeClr>
            </a:solidFill>
          </p:spPr>
          <p:txBody>
            <a:bodyPr wrap="square" rtlCol="0">
              <a:spAutoFit/>
            </a:bodyPr>
            <a:lstStyle/>
            <a:p>
              <a:pPr algn="ctr"/>
              <a:r>
                <a:rPr lang="es-ES" b="1" dirty="0"/>
                <a:t>Programación Orientada a Objetos</a:t>
              </a:r>
            </a:p>
            <a:p>
              <a:pPr algn="ctr"/>
              <a:r>
                <a:rPr lang="es-ES" b="1" dirty="0"/>
                <a:t>(POO)</a:t>
              </a:r>
              <a:endParaRPr lang="en-US" b="1" dirty="0"/>
            </a:p>
          </p:txBody>
        </p:sp>
        <p:cxnSp>
          <p:nvCxnSpPr>
            <p:cNvPr id="7" name="Conector recto 6"/>
            <p:cNvCxnSpPr>
              <a:stCxn id="4" idx="0"/>
            </p:cNvCxnSpPr>
            <p:nvPr/>
          </p:nvCxnSpPr>
          <p:spPr>
            <a:xfrm flipV="1">
              <a:off x="4111535" y="2377440"/>
              <a:ext cx="0" cy="292965"/>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flipV="1">
              <a:off x="8062210" y="2363372"/>
              <a:ext cx="0" cy="292965"/>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flipH="1" flipV="1">
              <a:off x="4111535" y="2363372"/>
              <a:ext cx="3950675" cy="14068"/>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flipV="1">
              <a:off x="6096000" y="1949939"/>
              <a:ext cx="0" cy="427501"/>
            </a:xfrm>
            <a:prstGeom prst="line">
              <a:avLst/>
            </a:prstGeom>
            <a:ln w="44450"/>
          </p:spPr>
          <p:style>
            <a:lnRef idx="1">
              <a:schemeClr val="accent1"/>
            </a:lnRef>
            <a:fillRef idx="0">
              <a:schemeClr val="accent1"/>
            </a:fillRef>
            <a:effectRef idx="0">
              <a:schemeClr val="accent1"/>
            </a:effectRef>
            <a:fontRef idx="minor">
              <a:schemeClr val="tx1"/>
            </a:fontRef>
          </p:style>
        </p:cxnSp>
      </p:grpSp>
      <p:sp>
        <p:nvSpPr>
          <p:cNvPr id="15" name="CuadroTexto 14"/>
          <p:cNvSpPr txBox="1"/>
          <p:nvPr/>
        </p:nvSpPr>
        <p:spPr>
          <a:xfrm>
            <a:off x="151227" y="4023361"/>
            <a:ext cx="11648050" cy="2308324"/>
          </a:xfrm>
          <a:prstGeom prst="rect">
            <a:avLst/>
          </a:prstGeom>
          <a:noFill/>
        </p:spPr>
        <p:txBody>
          <a:bodyPr wrap="square" rtlCol="0">
            <a:spAutoFit/>
          </a:bodyPr>
          <a:lstStyle/>
          <a:p>
            <a:pPr algn="just"/>
            <a:r>
              <a:rPr lang="es-ES" b="1" dirty="0"/>
              <a:t>Programación Orientada a Procedimientos: </a:t>
            </a:r>
            <a:r>
              <a:rPr lang="es-ES" dirty="0"/>
              <a:t>Se considera un paradigma de programación antiguo, surgido en las décadas de los 60 y 70, algunas características de este paradigma de programación son:</a:t>
            </a:r>
          </a:p>
          <a:p>
            <a:pPr algn="just"/>
            <a:endParaRPr lang="es-ES" dirty="0"/>
          </a:p>
          <a:p>
            <a:pPr marL="285750" indent="-285750" algn="just">
              <a:buFontTx/>
              <a:buChar char="-"/>
            </a:pPr>
            <a:r>
              <a:rPr lang="es-ES" dirty="0"/>
              <a:t>No permite reutilizar código, por lo que se generan unidades de código muy grandes</a:t>
            </a:r>
          </a:p>
          <a:p>
            <a:pPr marL="285750" indent="-285750" algn="just">
              <a:buFontTx/>
              <a:buChar char="-"/>
            </a:pPr>
            <a:r>
              <a:rPr lang="es-ES" dirty="0"/>
              <a:t>En aplicaciones complejas, el seguimiento al código se vuelve difícil de entender</a:t>
            </a:r>
          </a:p>
          <a:p>
            <a:pPr marL="285750" indent="-285750" algn="just">
              <a:buFontTx/>
              <a:buChar char="-"/>
            </a:pPr>
            <a:r>
              <a:rPr lang="es-ES" dirty="0"/>
              <a:t>Si hay un error en alguna línea de código provoca que el sistema competo “caiga”</a:t>
            </a:r>
          </a:p>
          <a:p>
            <a:pPr marL="285750" indent="-285750" algn="just">
              <a:buFontTx/>
              <a:buChar char="-"/>
            </a:pPr>
            <a:r>
              <a:rPr lang="es-ES" dirty="0"/>
              <a:t>Difícil de corregir o depurar por otros programadores</a:t>
            </a:r>
          </a:p>
          <a:p>
            <a:pPr marL="285750" indent="-285750" algn="just">
              <a:buFontTx/>
              <a:buChar char="-"/>
            </a:pPr>
            <a:r>
              <a:rPr lang="es-ES" b="1" dirty="0"/>
              <a:t>Sin embargo para alguien que inicia con la programación es un paradigma más fácil de entender y dar seguimiento</a:t>
            </a:r>
            <a:endParaRPr lang="en-US" b="1" dirty="0"/>
          </a:p>
        </p:txBody>
      </p:sp>
    </p:spTree>
    <p:extLst>
      <p:ext uri="{BB962C8B-B14F-4D97-AF65-F5344CB8AC3E}">
        <p14:creationId xmlns:p14="http://schemas.microsoft.com/office/powerpoint/2010/main" val="331713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06029"/>
          </a:xfrm>
        </p:spPr>
        <p:txBody>
          <a:bodyPr>
            <a:normAutofit/>
          </a:bodyPr>
          <a:lstStyle/>
          <a:p>
            <a:pPr algn="ctr"/>
            <a:r>
              <a:rPr lang="es-ES" sz="3200" b="1" dirty="0"/>
              <a:t>Constructor</a:t>
            </a:r>
            <a:endParaRPr lang="en-US" sz="3200" b="1" dirty="0"/>
          </a:p>
        </p:txBody>
      </p:sp>
      <p:sp>
        <p:nvSpPr>
          <p:cNvPr id="15" name="CuadroTexto 14"/>
          <p:cNvSpPr txBox="1"/>
          <p:nvPr/>
        </p:nvSpPr>
        <p:spPr>
          <a:xfrm>
            <a:off x="168812" y="1308297"/>
            <a:ext cx="11816862" cy="1015663"/>
          </a:xfrm>
          <a:prstGeom prst="rect">
            <a:avLst/>
          </a:prstGeom>
          <a:noFill/>
        </p:spPr>
        <p:txBody>
          <a:bodyPr wrap="square" rtlCol="0">
            <a:spAutoFit/>
          </a:bodyPr>
          <a:lstStyle/>
          <a:p>
            <a:pPr algn="just"/>
            <a:r>
              <a:rPr lang="es-ES" sz="2000" b="1" dirty="0"/>
              <a:t>La salida del código sería exactamente igual que el código previo pero ahora usan un constructor y pasando parámetros. Esta acción también hace que sea más fácil cambiar los valores de los atributos de la clase, observe el siguiente ejemplo: y diga ¿Cuál sería la salida de consola?</a:t>
            </a:r>
          </a:p>
        </p:txBody>
      </p:sp>
      <p:pic>
        <p:nvPicPr>
          <p:cNvPr id="3" name="Imagen 2"/>
          <p:cNvPicPr>
            <a:picLocks noChangeAspect="1"/>
          </p:cNvPicPr>
          <p:nvPr/>
        </p:nvPicPr>
        <p:blipFill>
          <a:blip r:embed="rId2"/>
          <a:stretch>
            <a:fillRect/>
          </a:stretch>
        </p:blipFill>
        <p:spPr>
          <a:xfrm>
            <a:off x="225084" y="2323960"/>
            <a:ext cx="6143625" cy="4381500"/>
          </a:xfrm>
          <a:prstGeom prst="rect">
            <a:avLst/>
          </a:prstGeom>
        </p:spPr>
      </p:pic>
      <p:sp>
        <p:nvSpPr>
          <p:cNvPr id="6" name="CuadroTexto 5"/>
          <p:cNvSpPr txBox="1"/>
          <p:nvPr/>
        </p:nvSpPr>
        <p:spPr>
          <a:xfrm>
            <a:off x="6602803" y="3776046"/>
            <a:ext cx="5148776" cy="1477328"/>
          </a:xfrm>
          <a:prstGeom prst="rect">
            <a:avLst/>
          </a:prstGeom>
          <a:solidFill>
            <a:srgbClr val="FF0000"/>
          </a:solidFill>
        </p:spPr>
        <p:txBody>
          <a:bodyPr wrap="square" rtlCol="0">
            <a:spAutoFit/>
          </a:bodyPr>
          <a:lstStyle/>
          <a:p>
            <a:pPr algn="just"/>
            <a:r>
              <a:rPr lang="es-ES" b="1" dirty="0">
                <a:solidFill>
                  <a:schemeClr val="bg1"/>
                </a:solidFill>
              </a:rPr>
              <a:t>Este programa se encuentra en la sección “</a:t>
            </a:r>
            <a:r>
              <a:rPr lang="es-ES" b="1" dirty="0" err="1">
                <a:solidFill>
                  <a:schemeClr val="bg1"/>
                </a:solidFill>
              </a:rPr>
              <a:t>Programas_Ejemplo</a:t>
            </a:r>
            <a:r>
              <a:rPr lang="es-ES" b="1" dirty="0">
                <a:solidFill>
                  <a:schemeClr val="bg1"/>
                </a:solidFill>
              </a:rPr>
              <a:t>” con el nombre “Programa_ejemplo_06_ejercicio_02_constructor….</a:t>
            </a:r>
          </a:p>
          <a:p>
            <a:pPr algn="just"/>
            <a:r>
              <a:rPr lang="es-ES" b="1" dirty="0">
                <a:solidFill>
                  <a:schemeClr val="bg1"/>
                </a:solidFill>
              </a:rPr>
              <a:t>Ejecútelo y verifique si su predicción es correcta, si NO lo es, observe y determine ¿Por qué?</a:t>
            </a:r>
            <a:endParaRPr lang="en-US" b="1" dirty="0">
              <a:solidFill>
                <a:schemeClr val="bg1"/>
              </a:solidFill>
            </a:endParaRPr>
          </a:p>
        </p:txBody>
      </p:sp>
    </p:spTree>
    <p:extLst>
      <p:ext uri="{BB962C8B-B14F-4D97-AF65-F5344CB8AC3E}">
        <p14:creationId xmlns:p14="http://schemas.microsoft.com/office/powerpoint/2010/main" val="3510505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06029"/>
          </a:xfrm>
        </p:spPr>
        <p:txBody>
          <a:bodyPr>
            <a:normAutofit/>
          </a:bodyPr>
          <a:lstStyle/>
          <a:p>
            <a:pPr algn="ctr"/>
            <a:r>
              <a:rPr lang="es-ES" sz="3200" b="1" dirty="0"/>
              <a:t>Constructor</a:t>
            </a:r>
            <a:endParaRPr lang="en-US" sz="3200" b="1" dirty="0"/>
          </a:p>
        </p:txBody>
      </p:sp>
      <p:sp>
        <p:nvSpPr>
          <p:cNvPr id="15" name="CuadroTexto 14"/>
          <p:cNvSpPr txBox="1"/>
          <p:nvPr/>
        </p:nvSpPr>
        <p:spPr>
          <a:xfrm>
            <a:off x="168812" y="1308297"/>
            <a:ext cx="11816862" cy="1631216"/>
          </a:xfrm>
          <a:prstGeom prst="rect">
            <a:avLst/>
          </a:prstGeom>
          <a:noFill/>
        </p:spPr>
        <p:txBody>
          <a:bodyPr wrap="square" rtlCol="0">
            <a:spAutoFit/>
          </a:bodyPr>
          <a:lstStyle/>
          <a:p>
            <a:pPr algn="just"/>
            <a:r>
              <a:rPr lang="es-ES" sz="2000" b="1" dirty="0"/>
              <a:t>Ejercicio 03:</a:t>
            </a:r>
          </a:p>
          <a:p>
            <a:pPr algn="just"/>
            <a:r>
              <a:rPr lang="es-ES" sz="2000" dirty="0"/>
              <a:t>Siguiendo como ejemplo el programa que crea la clase “Persona” usando un CONSTRUCTOR y PARÁMETROS y que crea los métodos “pancho” y “Luis”, realice un programa que cree la </a:t>
            </a:r>
            <a:r>
              <a:rPr lang="es-ES" sz="2000" b="1" dirty="0"/>
              <a:t>clase “Computadora”</a:t>
            </a:r>
            <a:r>
              <a:rPr lang="es-ES" sz="2000" dirty="0"/>
              <a:t> y los </a:t>
            </a:r>
            <a:r>
              <a:rPr lang="es-ES" sz="2000" b="1" dirty="0"/>
              <a:t>objetos “modelo1”</a:t>
            </a:r>
            <a:r>
              <a:rPr lang="es-ES" sz="2000" dirty="0"/>
              <a:t> y </a:t>
            </a:r>
            <a:r>
              <a:rPr lang="es-ES" sz="2000" b="1" dirty="0"/>
              <a:t>“modelo2” </a:t>
            </a:r>
            <a:r>
              <a:rPr lang="es-ES" sz="2000" dirty="0"/>
              <a:t>y muestre las propiedades de la computadora: Disco Duro, memoria, procesador y monitor para cada uno de ellos. Su salida debe ser algo como lo siguiente:</a:t>
            </a:r>
          </a:p>
        </p:txBody>
      </p:sp>
      <p:sp>
        <p:nvSpPr>
          <p:cNvPr id="6" name="CuadroTexto 5"/>
          <p:cNvSpPr txBox="1"/>
          <p:nvPr/>
        </p:nvSpPr>
        <p:spPr>
          <a:xfrm>
            <a:off x="259007" y="5476532"/>
            <a:ext cx="11816862" cy="1015663"/>
          </a:xfrm>
          <a:prstGeom prst="rect">
            <a:avLst/>
          </a:prstGeom>
          <a:noFill/>
        </p:spPr>
        <p:txBody>
          <a:bodyPr wrap="square" rtlCol="0">
            <a:spAutoFit/>
          </a:bodyPr>
          <a:lstStyle/>
          <a:p>
            <a:pPr algn="just"/>
            <a:r>
              <a:rPr lang="es-ES" sz="2000" b="1" dirty="0"/>
              <a:t>Solución:</a:t>
            </a:r>
          </a:p>
          <a:p>
            <a:pPr algn="just"/>
            <a:r>
              <a:rPr lang="es-ES" sz="2000" dirty="0"/>
              <a:t>La solución se encuentra en la sección “</a:t>
            </a:r>
            <a:r>
              <a:rPr lang="es-ES" sz="2000" dirty="0" err="1"/>
              <a:t>Programas_Ejemplo</a:t>
            </a:r>
            <a:r>
              <a:rPr lang="es-ES" sz="2000" dirty="0"/>
              <a:t>” con el nombre “Programa_Emeplo_07_ejercicio03_constructor_con_parámetro_y_computadora.py”</a:t>
            </a:r>
          </a:p>
        </p:txBody>
      </p:sp>
      <p:pic>
        <p:nvPicPr>
          <p:cNvPr id="4" name="Imagen 3"/>
          <p:cNvPicPr>
            <a:picLocks noChangeAspect="1"/>
          </p:cNvPicPr>
          <p:nvPr/>
        </p:nvPicPr>
        <p:blipFill>
          <a:blip r:embed="rId2"/>
          <a:stretch>
            <a:fillRect/>
          </a:stretch>
        </p:blipFill>
        <p:spPr>
          <a:xfrm>
            <a:off x="259007" y="3244448"/>
            <a:ext cx="3990975" cy="2057400"/>
          </a:xfrm>
          <a:prstGeom prst="rect">
            <a:avLst/>
          </a:prstGeom>
        </p:spPr>
      </p:pic>
    </p:spTree>
    <p:extLst>
      <p:ext uri="{BB962C8B-B14F-4D97-AF65-F5344CB8AC3E}">
        <p14:creationId xmlns:p14="http://schemas.microsoft.com/office/powerpoint/2010/main" val="1771721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854"/>
            <a:ext cx="10515600" cy="706029"/>
          </a:xfrm>
        </p:spPr>
        <p:txBody>
          <a:bodyPr>
            <a:normAutofit/>
          </a:bodyPr>
          <a:lstStyle/>
          <a:p>
            <a:pPr algn="ctr"/>
            <a:r>
              <a:rPr lang="es-ES" sz="3200" b="1" dirty="0"/>
              <a:t>Destructor</a:t>
            </a:r>
            <a:endParaRPr lang="en-US" sz="3200" b="1" dirty="0"/>
          </a:p>
        </p:txBody>
      </p:sp>
      <p:sp>
        <p:nvSpPr>
          <p:cNvPr id="15" name="CuadroTexto 14"/>
          <p:cNvSpPr txBox="1"/>
          <p:nvPr/>
        </p:nvSpPr>
        <p:spPr>
          <a:xfrm>
            <a:off x="168812" y="1308297"/>
            <a:ext cx="11816862" cy="1938992"/>
          </a:xfrm>
          <a:prstGeom prst="rect">
            <a:avLst/>
          </a:prstGeom>
          <a:noFill/>
        </p:spPr>
        <p:txBody>
          <a:bodyPr wrap="square" rtlCol="0">
            <a:spAutoFit/>
          </a:bodyPr>
          <a:lstStyle/>
          <a:p>
            <a:pPr algn="just"/>
            <a:r>
              <a:rPr lang="es-ES" sz="2000" dirty="0"/>
              <a:t>Al igual que existen los </a:t>
            </a:r>
            <a:r>
              <a:rPr lang="es-ES" sz="2000" b="1" dirty="0"/>
              <a:t>constructores, </a:t>
            </a:r>
            <a:r>
              <a:rPr lang="es-ES" sz="2000" dirty="0"/>
              <a:t>existe el concepto de </a:t>
            </a:r>
            <a:r>
              <a:rPr lang="es-ES" sz="2000" b="1" dirty="0"/>
              <a:t>DESTRUCTORES, </a:t>
            </a:r>
            <a:r>
              <a:rPr lang="es-ES" sz="2000" dirty="0"/>
              <a:t>los destructores se encargan de destruir un objeto que ha sido creado para una clase, liberando la memoria que ocupa el mismo.</a:t>
            </a:r>
          </a:p>
          <a:p>
            <a:pPr algn="just"/>
            <a:endParaRPr lang="es-ES" sz="2000" dirty="0"/>
          </a:p>
          <a:p>
            <a:pPr algn="just"/>
            <a:r>
              <a:rPr lang="es-ES" sz="2000" b="1" dirty="0"/>
              <a:t>OJO!!!! No debe olvidar que cuando un programa termina su ejecución TODOS los objetos son eliminados de la memoria, sin embargo, si usted desea ”eliminar” un objeto y liberar memoria, aún antes de que su programa termine su ejecución, puede usar los DESTRUCTORES.</a:t>
            </a:r>
          </a:p>
        </p:txBody>
      </p:sp>
      <p:pic>
        <p:nvPicPr>
          <p:cNvPr id="3" name="Imagen 2"/>
          <p:cNvPicPr>
            <a:picLocks noChangeAspect="1"/>
          </p:cNvPicPr>
          <p:nvPr/>
        </p:nvPicPr>
        <p:blipFill>
          <a:blip r:embed="rId2"/>
          <a:stretch>
            <a:fillRect/>
          </a:stretch>
        </p:blipFill>
        <p:spPr>
          <a:xfrm>
            <a:off x="4881855" y="3812931"/>
            <a:ext cx="2390775" cy="1905000"/>
          </a:xfrm>
          <a:prstGeom prst="rect">
            <a:avLst/>
          </a:prstGeom>
        </p:spPr>
      </p:pic>
      <p:sp>
        <p:nvSpPr>
          <p:cNvPr id="7" name="CuadroTexto 6"/>
          <p:cNvSpPr txBox="1"/>
          <p:nvPr/>
        </p:nvSpPr>
        <p:spPr>
          <a:xfrm>
            <a:off x="259007" y="5883463"/>
            <a:ext cx="11816862" cy="400110"/>
          </a:xfrm>
          <a:prstGeom prst="rect">
            <a:avLst/>
          </a:prstGeom>
          <a:noFill/>
        </p:spPr>
        <p:txBody>
          <a:bodyPr wrap="square" rtlCol="0">
            <a:spAutoFit/>
          </a:bodyPr>
          <a:lstStyle/>
          <a:p>
            <a:pPr algn="ctr"/>
            <a:r>
              <a:rPr lang="es-ES" sz="2000" b="1" dirty="0">
                <a:solidFill>
                  <a:srgbClr val="FF0000"/>
                </a:solidFill>
              </a:rPr>
              <a:t>Un DESTRUCTOR borra un objeto que ha sido creado previamente</a:t>
            </a:r>
          </a:p>
        </p:txBody>
      </p:sp>
    </p:spTree>
    <p:extLst>
      <p:ext uri="{BB962C8B-B14F-4D97-AF65-F5344CB8AC3E}">
        <p14:creationId xmlns:p14="http://schemas.microsoft.com/office/powerpoint/2010/main" val="3665955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854"/>
            <a:ext cx="10515600" cy="706029"/>
          </a:xfrm>
        </p:spPr>
        <p:txBody>
          <a:bodyPr>
            <a:normAutofit/>
          </a:bodyPr>
          <a:lstStyle/>
          <a:p>
            <a:pPr algn="ctr"/>
            <a:r>
              <a:rPr lang="es-ES" sz="3200" b="1" dirty="0"/>
              <a:t>Destructor</a:t>
            </a:r>
            <a:endParaRPr lang="en-US" sz="3200" b="1" dirty="0"/>
          </a:p>
        </p:txBody>
      </p:sp>
      <p:sp>
        <p:nvSpPr>
          <p:cNvPr id="15" name="CuadroTexto 14"/>
          <p:cNvSpPr txBox="1"/>
          <p:nvPr/>
        </p:nvSpPr>
        <p:spPr>
          <a:xfrm>
            <a:off x="168812" y="1308297"/>
            <a:ext cx="11816862" cy="707886"/>
          </a:xfrm>
          <a:prstGeom prst="rect">
            <a:avLst/>
          </a:prstGeom>
          <a:noFill/>
        </p:spPr>
        <p:txBody>
          <a:bodyPr wrap="square" rtlCol="0">
            <a:spAutoFit/>
          </a:bodyPr>
          <a:lstStyle/>
          <a:p>
            <a:pPr algn="just"/>
            <a:r>
              <a:rPr lang="es-ES" sz="2000" dirty="0"/>
              <a:t>Para ver el funcionamiento de un DESTRUCTOR observe el siguiente código y notará que mi programa no se ve afectado.</a:t>
            </a:r>
            <a:endParaRPr lang="es-ES" sz="2000" b="1" dirty="0"/>
          </a:p>
        </p:txBody>
      </p:sp>
      <p:pic>
        <p:nvPicPr>
          <p:cNvPr id="5" name="Imagen 4"/>
          <p:cNvPicPr>
            <a:picLocks noChangeAspect="1"/>
          </p:cNvPicPr>
          <p:nvPr/>
        </p:nvPicPr>
        <p:blipFill>
          <a:blip r:embed="rId2"/>
          <a:stretch>
            <a:fillRect/>
          </a:stretch>
        </p:blipFill>
        <p:spPr>
          <a:xfrm>
            <a:off x="168812" y="2016183"/>
            <a:ext cx="10315575" cy="4683264"/>
          </a:xfrm>
          <a:prstGeom prst="rect">
            <a:avLst/>
          </a:prstGeom>
        </p:spPr>
      </p:pic>
      <p:cxnSp>
        <p:nvCxnSpPr>
          <p:cNvPr id="8" name="Conector recto de flecha 7"/>
          <p:cNvCxnSpPr/>
          <p:nvPr/>
        </p:nvCxnSpPr>
        <p:spPr>
          <a:xfrm flipV="1">
            <a:off x="1645920" y="4357816"/>
            <a:ext cx="6246055" cy="150841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a:off x="8271803" y="4079631"/>
            <a:ext cx="3573194" cy="369332"/>
          </a:xfrm>
          <a:prstGeom prst="rect">
            <a:avLst/>
          </a:prstGeom>
          <a:solidFill>
            <a:schemeClr val="accent4">
              <a:lumMod val="40000"/>
              <a:lumOff val="60000"/>
            </a:schemeClr>
          </a:solidFill>
        </p:spPr>
        <p:txBody>
          <a:bodyPr wrap="square" rtlCol="0">
            <a:spAutoFit/>
          </a:bodyPr>
          <a:lstStyle/>
          <a:p>
            <a:pPr algn="ctr"/>
            <a:r>
              <a:rPr lang="es-ES" b="1" dirty="0"/>
              <a:t>Se destruye el objeto “pancho”</a:t>
            </a:r>
            <a:endParaRPr lang="en-US" b="1" dirty="0"/>
          </a:p>
        </p:txBody>
      </p:sp>
    </p:spTree>
    <p:extLst>
      <p:ext uri="{BB962C8B-B14F-4D97-AF65-F5344CB8AC3E}">
        <p14:creationId xmlns:p14="http://schemas.microsoft.com/office/powerpoint/2010/main" val="160398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854"/>
            <a:ext cx="10515600" cy="706029"/>
          </a:xfrm>
        </p:spPr>
        <p:txBody>
          <a:bodyPr>
            <a:normAutofit/>
          </a:bodyPr>
          <a:lstStyle/>
          <a:p>
            <a:pPr algn="ctr"/>
            <a:r>
              <a:rPr lang="es-ES" sz="3200" b="1" dirty="0"/>
              <a:t>Destructor</a:t>
            </a:r>
            <a:endParaRPr lang="en-US" sz="3200" b="1" dirty="0"/>
          </a:p>
        </p:txBody>
      </p:sp>
      <p:sp>
        <p:nvSpPr>
          <p:cNvPr id="15" name="CuadroTexto 14"/>
          <p:cNvSpPr txBox="1"/>
          <p:nvPr/>
        </p:nvSpPr>
        <p:spPr>
          <a:xfrm>
            <a:off x="168812" y="1308297"/>
            <a:ext cx="11816862" cy="1323439"/>
          </a:xfrm>
          <a:prstGeom prst="rect">
            <a:avLst/>
          </a:prstGeom>
          <a:noFill/>
        </p:spPr>
        <p:txBody>
          <a:bodyPr wrap="square" rtlCol="0">
            <a:spAutoFit/>
          </a:bodyPr>
          <a:lstStyle/>
          <a:p>
            <a:pPr algn="just"/>
            <a:r>
              <a:rPr lang="es-ES" sz="2000" dirty="0"/>
              <a:t>Como puede observar en el código anterior se destruye el objeto “pancho” después de que este es usado pero mi programa no se ve afectado ya que después de borrar a dicho objeto ya no lo vuelvo a utilizar pero …..</a:t>
            </a:r>
          </a:p>
          <a:p>
            <a:pPr algn="just"/>
            <a:r>
              <a:rPr lang="es-ES" sz="2000" b="1" dirty="0"/>
              <a:t>¿Qué pasaría si lo vuelvo a tratar de usar?</a:t>
            </a:r>
            <a:endParaRPr lang="es-ES" sz="2000" b="1" u="sng" dirty="0"/>
          </a:p>
          <a:p>
            <a:pPr algn="just"/>
            <a:r>
              <a:rPr lang="es-ES" sz="2000" dirty="0"/>
              <a:t>Por ejemplo, que pasaría si uso el siguiente segmento de código:</a:t>
            </a:r>
          </a:p>
        </p:txBody>
      </p:sp>
      <p:pic>
        <p:nvPicPr>
          <p:cNvPr id="3" name="Imagen 2"/>
          <p:cNvPicPr>
            <a:picLocks noChangeAspect="1"/>
          </p:cNvPicPr>
          <p:nvPr/>
        </p:nvPicPr>
        <p:blipFill>
          <a:blip r:embed="rId2"/>
          <a:stretch>
            <a:fillRect/>
          </a:stretch>
        </p:blipFill>
        <p:spPr>
          <a:xfrm>
            <a:off x="168812" y="2925150"/>
            <a:ext cx="5695950" cy="1524000"/>
          </a:xfrm>
          <a:prstGeom prst="rect">
            <a:avLst/>
          </a:prstGeom>
        </p:spPr>
      </p:pic>
      <p:cxnSp>
        <p:nvCxnSpPr>
          <p:cNvPr id="9" name="Conector recto de flecha 8"/>
          <p:cNvCxnSpPr/>
          <p:nvPr/>
        </p:nvCxnSpPr>
        <p:spPr>
          <a:xfrm flipV="1">
            <a:off x="1688123" y="2771335"/>
            <a:ext cx="4783015" cy="78779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1" name="CuadroTexto 10"/>
          <p:cNvSpPr txBox="1"/>
          <p:nvPr/>
        </p:nvSpPr>
        <p:spPr>
          <a:xfrm>
            <a:off x="6625882" y="2631736"/>
            <a:ext cx="5359791" cy="369332"/>
          </a:xfrm>
          <a:prstGeom prst="rect">
            <a:avLst/>
          </a:prstGeom>
          <a:solidFill>
            <a:schemeClr val="accent4">
              <a:lumMod val="40000"/>
              <a:lumOff val="60000"/>
            </a:schemeClr>
          </a:solidFill>
        </p:spPr>
        <p:txBody>
          <a:bodyPr wrap="square" rtlCol="0">
            <a:spAutoFit/>
          </a:bodyPr>
          <a:lstStyle/>
          <a:p>
            <a:pPr algn="ctr"/>
            <a:r>
              <a:rPr lang="es-ES" b="1" dirty="0"/>
              <a:t>Se destruye el objeto “pancho”</a:t>
            </a:r>
            <a:endParaRPr lang="en-US" b="1" dirty="0"/>
          </a:p>
        </p:txBody>
      </p:sp>
      <p:cxnSp>
        <p:nvCxnSpPr>
          <p:cNvPr id="12" name="Conector recto de flecha 11"/>
          <p:cNvCxnSpPr>
            <a:endCxn id="16" idx="1"/>
          </p:cNvCxnSpPr>
          <p:nvPr/>
        </p:nvCxnSpPr>
        <p:spPr>
          <a:xfrm flipV="1">
            <a:off x="2518117" y="3642212"/>
            <a:ext cx="4107764" cy="7073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6625881" y="3319046"/>
            <a:ext cx="5359791" cy="646331"/>
          </a:xfrm>
          <a:prstGeom prst="rect">
            <a:avLst/>
          </a:prstGeom>
          <a:solidFill>
            <a:schemeClr val="accent4">
              <a:lumMod val="40000"/>
              <a:lumOff val="60000"/>
            </a:schemeClr>
          </a:solidFill>
        </p:spPr>
        <p:txBody>
          <a:bodyPr wrap="square" rtlCol="0">
            <a:spAutoFit/>
          </a:bodyPr>
          <a:lstStyle/>
          <a:p>
            <a:pPr algn="ctr"/>
            <a:r>
              <a:rPr lang="es-ES" b="1" dirty="0"/>
              <a:t>Pero en este caso intento usar el objeto “pancho” después de “destruirlo”</a:t>
            </a:r>
            <a:endParaRPr lang="en-US" b="1" dirty="0"/>
          </a:p>
        </p:txBody>
      </p:sp>
      <p:sp>
        <p:nvSpPr>
          <p:cNvPr id="17" name="CuadroTexto 16"/>
          <p:cNvSpPr txBox="1"/>
          <p:nvPr/>
        </p:nvSpPr>
        <p:spPr>
          <a:xfrm>
            <a:off x="168812" y="4772316"/>
            <a:ext cx="11816860" cy="369332"/>
          </a:xfrm>
          <a:prstGeom prst="rect">
            <a:avLst/>
          </a:prstGeom>
          <a:solidFill>
            <a:schemeClr val="accent4">
              <a:lumMod val="40000"/>
              <a:lumOff val="60000"/>
            </a:schemeClr>
          </a:solidFill>
        </p:spPr>
        <p:txBody>
          <a:bodyPr wrap="square" rtlCol="0">
            <a:spAutoFit/>
          </a:bodyPr>
          <a:lstStyle/>
          <a:p>
            <a:pPr algn="ctr"/>
            <a:r>
              <a:rPr lang="es-ES" b="1" dirty="0"/>
              <a:t>Observe el código y diga cual cree que será la salida resultante</a:t>
            </a:r>
            <a:endParaRPr lang="en-US" b="1" dirty="0"/>
          </a:p>
        </p:txBody>
      </p:sp>
    </p:spTree>
    <p:extLst>
      <p:ext uri="{BB962C8B-B14F-4D97-AF65-F5344CB8AC3E}">
        <p14:creationId xmlns:p14="http://schemas.microsoft.com/office/powerpoint/2010/main" val="1884082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854"/>
            <a:ext cx="10515600" cy="706029"/>
          </a:xfrm>
        </p:spPr>
        <p:txBody>
          <a:bodyPr>
            <a:normAutofit/>
          </a:bodyPr>
          <a:lstStyle/>
          <a:p>
            <a:pPr algn="ctr"/>
            <a:r>
              <a:rPr lang="es-ES" sz="3200" b="1" dirty="0"/>
              <a:t>Destructor</a:t>
            </a:r>
            <a:endParaRPr lang="en-US" sz="3200" b="1" dirty="0"/>
          </a:p>
        </p:txBody>
      </p:sp>
      <p:sp>
        <p:nvSpPr>
          <p:cNvPr id="15" name="CuadroTexto 14"/>
          <p:cNvSpPr txBox="1"/>
          <p:nvPr/>
        </p:nvSpPr>
        <p:spPr>
          <a:xfrm>
            <a:off x="168812" y="1308297"/>
            <a:ext cx="11816862" cy="400110"/>
          </a:xfrm>
          <a:prstGeom prst="rect">
            <a:avLst/>
          </a:prstGeom>
          <a:noFill/>
        </p:spPr>
        <p:txBody>
          <a:bodyPr wrap="square" rtlCol="0">
            <a:spAutoFit/>
          </a:bodyPr>
          <a:lstStyle/>
          <a:p>
            <a:pPr algn="just"/>
            <a:r>
              <a:rPr lang="es-ES" sz="2000" dirty="0"/>
              <a:t>Esta sería la salida resultante del código anterior</a:t>
            </a:r>
          </a:p>
        </p:txBody>
      </p:sp>
      <p:sp>
        <p:nvSpPr>
          <p:cNvPr id="17" name="CuadroTexto 16"/>
          <p:cNvSpPr txBox="1"/>
          <p:nvPr/>
        </p:nvSpPr>
        <p:spPr>
          <a:xfrm>
            <a:off x="168812" y="3207822"/>
            <a:ext cx="11816860" cy="646331"/>
          </a:xfrm>
          <a:prstGeom prst="rect">
            <a:avLst/>
          </a:prstGeom>
          <a:solidFill>
            <a:schemeClr val="accent4">
              <a:lumMod val="40000"/>
              <a:lumOff val="60000"/>
            </a:schemeClr>
          </a:solidFill>
        </p:spPr>
        <p:txBody>
          <a:bodyPr wrap="square" rtlCol="0">
            <a:spAutoFit/>
          </a:bodyPr>
          <a:lstStyle/>
          <a:p>
            <a:pPr algn="ctr"/>
            <a:r>
              <a:rPr lang="es-ES" b="1" dirty="0"/>
              <a:t>Nos muestra un error en la segunda línea donde intentamos usar al objeto “pancho” después de haberlo borrado, este fallo tiene toda la lógica ya que después de borrarlo YANO EXISTE</a:t>
            </a:r>
            <a:endParaRPr lang="en-US" b="1" dirty="0"/>
          </a:p>
        </p:txBody>
      </p:sp>
      <p:pic>
        <p:nvPicPr>
          <p:cNvPr id="4" name="Imagen 3"/>
          <p:cNvPicPr>
            <a:picLocks noChangeAspect="1"/>
          </p:cNvPicPr>
          <p:nvPr/>
        </p:nvPicPr>
        <p:blipFill>
          <a:blip r:embed="rId2"/>
          <a:stretch>
            <a:fillRect/>
          </a:stretch>
        </p:blipFill>
        <p:spPr>
          <a:xfrm>
            <a:off x="326231" y="1807235"/>
            <a:ext cx="11539537" cy="1257300"/>
          </a:xfrm>
          <a:prstGeom prst="rect">
            <a:avLst/>
          </a:prstGeom>
        </p:spPr>
      </p:pic>
      <p:pic>
        <p:nvPicPr>
          <p:cNvPr id="13" name="Imagen 12"/>
          <p:cNvPicPr>
            <a:picLocks noChangeAspect="1"/>
          </p:cNvPicPr>
          <p:nvPr/>
        </p:nvPicPr>
        <p:blipFill>
          <a:blip r:embed="rId3"/>
          <a:stretch>
            <a:fillRect/>
          </a:stretch>
        </p:blipFill>
        <p:spPr>
          <a:xfrm>
            <a:off x="168812" y="4163107"/>
            <a:ext cx="5695950" cy="1524000"/>
          </a:xfrm>
          <a:prstGeom prst="rect">
            <a:avLst/>
          </a:prstGeom>
        </p:spPr>
      </p:pic>
      <p:cxnSp>
        <p:nvCxnSpPr>
          <p:cNvPr id="14" name="Conector recto de flecha 13"/>
          <p:cNvCxnSpPr/>
          <p:nvPr/>
        </p:nvCxnSpPr>
        <p:spPr>
          <a:xfrm flipV="1">
            <a:off x="2363372" y="3064535"/>
            <a:ext cx="337625" cy="1971699"/>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9" name="CuadroTexto 18"/>
          <p:cNvSpPr txBox="1"/>
          <p:nvPr/>
        </p:nvSpPr>
        <p:spPr>
          <a:xfrm>
            <a:off x="6546532" y="4430238"/>
            <a:ext cx="5148776" cy="1477328"/>
          </a:xfrm>
          <a:prstGeom prst="rect">
            <a:avLst/>
          </a:prstGeom>
          <a:solidFill>
            <a:srgbClr val="FF0000"/>
          </a:solidFill>
        </p:spPr>
        <p:txBody>
          <a:bodyPr wrap="square" rtlCol="0">
            <a:spAutoFit/>
          </a:bodyPr>
          <a:lstStyle/>
          <a:p>
            <a:pPr algn="just"/>
            <a:r>
              <a:rPr lang="es-ES" b="1" dirty="0">
                <a:solidFill>
                  <a:schemeClr val="bg1"/>
                </a:solidFill>
              </a:rPr>
              <a:t>Este programa se encuentra en la sección “</a:t>
            </a:r>
            <a:r>
              <a:rPr lang="es-ES" b="1" dirty="0" err="1">
                <a:solidFill>
                  <a:schemeClr val="bg1"/>
                </a:solidFill>
              </a:rPr>
              <a:t>Programas_Ejemplo</a:t>
            </a:r>
            <a:r>
              <a:rPr lang="es-ES" b="1" dirty="0">
                <a:solidFill>
                  <a:schemeClr val="bg1"/>
                </a:solidFill>
              </a:rPr>
              <a:t>” con el nombre “Programa_ejemplo_08_destructor.py</a:t>
            </a:r>
          </a:p>
          <a:p>
            <a:pPr algn="just"/>
            <a:r>
              <a:rPr lang="es-ES" b="1" dirty="0">
                <a:solidFill>
                  <a:schemeClr val="bg1"/>
                </a:solidFill>
              </a:rPr>
              <a:t>(Ya está corregido, no tiene la línea que muestra el error)</a:t>
            </a:r>
          </a:p>
        </p:txBody>
      </p:sp>
    </p:spTree>
    <p:extLst>
      <p:ext uri="{BB962C8B-B14F-4D97-AF65-F5344CB8AC3E}">
        <p14:creationId xmlns:p14="http://schemas.microsoft.com/office/powerpoint/2010/main" val="299196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a:t>Encapsulamiento</a:t>
            </a:r>
          </a:p>
        </p:txBody>
      </p:sp>
      <p:sp>
        <p:nvSpPr>
          <p:cNvPr id="3" name="2 Subtítulo"/>
          <p:cNvSpPr>
            <a:spLocks noGrp="1"/>
          </p:cNvSpPr>
          <p:nvPr>
            <p:ph type="subTitle" idx="1"/>
          </p:nvPr>
        </p:nvSpPr>
        <p:spPr/>
        <p:txBody>
          <a:bodyPr/>
          <a:lstStyle/>
          <a:p>
            <a:endParaRPr lang="es-MX" dirty="0"/>
          </a:p>
        </p:txBody>
      </p:sp>
      <p:sp>
        <p:nvSpPr>
          <p:cNvPr id="4" name="Marcador de pie de página 3"/>
          <p:cNvSpPr>
            <a:spLocks noGrp="1"/>
          </p:cNvSpPr>
          <p:nvPr>
            <p:ph type="ftr" sz="quarter" idx="11"/>
          </p:nvPr>
        </p:nvSpPr>
        <p:spPr/>
        <p:txBody>
          <a:bodyPr/>
          <a:lstStyle/>
          <a:p>
            <a:r>
              <a:rPr lang="es-MX"/>
              <a:t>Elaborado por: Ing. Víctor Mañón ITESM Campus Toluca</a:t>
            </a:r>
          </a:p>
        </p:txBody>
      </p:sp>
    </p:spTree>
    <p:extLst>
      <p:ext uri="{BB962C8B-B14F-4D97-AF65-F5344CB8AC3E}">
        <p14:creationId xmlns:p14="http://schemas.microsoft.com/office/powerpoint/2010/main" val="3821106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854"/>
            <a:ext cx="10515600" cy="706029"/>
          </a:xfrm>
        </p:spPr>
        <p:txBody>
          <a:bodyPr>
            <a:normAutofit/>
          </a:bodyPr>
          <a:lstStyle/>
          <a:p>
            <a:pPr algn="ctr"/>
            <a:r>
              <a:rPr lang="es-ES" sz="3200" b="1" dirty="0"/>
              <a:t>Encapsulamiento</a:t>
            </a:r>
            <a:endParaRPr lang="en-US" sz="3200" b="1" dirty="0"/>
          </a:p>
        </p:txBody>
      </p:sp>
      <p:sp>
        <p:nvSpPr>
          <p:cNvPr id="15" name="CuadroTexto 14"/>
          <p:cNvSpPr txBox="1"/>
          <p:nvPr/>
        </p:nvSpPr>
        <p:spPr>
          <a:xfrm>
            <a:off x="168812" y="1308297"/>
            <a:ext cx="11816862" cy="400110"/>
          </a:xfrm>
          <a:prstGeom prst="rect">
            <a:avLst/>
          </a:prstGeom>
          <a:noFill/>
        </p:spPr>
        <p:txBody>
          <a:bodyPr wrap="square" rtlCol="0">
            <a:spAutoFit/>
          </a:bodyPr>
          <a:lstStyle/>
          <a:p>
            <a:pPr algn="just"/>
            <a:r>
              <a:rPr lang="es-ES" sz="2000" dirty="0"/>
              <a:t>Observe el siguiente código:</a:t>
            </a:r>
          </a:p>
        </p:txBody>
      </p:sp>
      <p:sp>
        <p:nvSpPr>
          <p:cNvPr id="17" name="CuadroTexto 16"/>
          <p:cNvSpPr txBox="1"/>
          <p:nvPr/>
        </p:nvSpPr>
        <p:spPr>
          <a:xfrm>
            <a:off x="6794695" y="5288834"/>
            <a:ext cx="4812323" cy="1200329"/>
          </a:xfrm>
          <a:prstGeom prst="rect">
            <a:avLst/>
          </a:prstGeom>
          <a:solidFill>
            <a:schemeClr val="accent4">
              <a:lumMod val="40000"/>
              <a:lumOff val="60000"/>
            </a:schemeClr>
          </a:solidFill>
        </p:spPr>
        <p:txBody>
          <a:bodyPr wrap="square" rtlCol="0">
            <a:spAutoFit/>
          </a:bodyPr>
          <a:lstStyle/>
          <a:p>
            <a:pPr algn="ctr"/>
            <a:r>
              <a:rPr lang="es-ES" b="1" dirty="0"/>
              <a:t>Observe como en esta línea se CAMBIA el valor de la propiedad nombre de la clase Persona, que cree usted que se vería en  la segunda llamada a al método “muestra”????</a:t>
            </a:r>
            <a:endParaRPr lang="en-US" b="1" dirty="0"/>
          </a:p>
        </p:txBody>
      </p:sp>
      <p:pic>
        <p:nvPicPr>
          <p:cNvPr id="3" name="Imagen 2"/>
          <p:cNvPicPr>
            <a:picLocks noChangeAspect="1"/>
          </p:cNvPicPr>
          <p:nvPr/>
        </p:nvPicPr>
        <p:blipFill>
          <a:blip r:embed="rId2"/>
          <a:stretch>
            <a:fillRect/>
          </a:stretch>
        </p:blipFill>
        <p:spPr>
          <a:xfrm>
            <a:off x="324069" y="1860013"/>
            <a:ext cx="6029325" cy="4629150"/>
          </a:xfrm>
          <a:prstGeom prst="rect">
            <a:avLst/>
          </a:prstGeom>
        </p:spPr>
      </p:pic>
      <p:cxnSp>
        <p:nvCxnSpPr>
          <p:cNvPr id="10" name="Conector recto de flecha 9"/>
          <p:cNvCxnSpPr>
            <a:stCxn id="17" idx="1"/>
          </p:cNvCxnSpPr>
          <p:nvPr/>
        </p:nvCxnSpPr>
        <p:spPr>
          <a:xfrm flipH="1">
            <a:off x="3502855" y="5888999"/>
            <a:ext cx="3291840" cy="17417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61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854"/>
            <a:ext cx="10515600" cy="706029"/>
          </a:xfrm>
        </p:spPr>
        <p:txBody>
          <a:bodyPr>
            <a:normAutofit/>
          </a:bodyPr>
          <a:lstStyle/>
          <a:p>
            <a:pPr algn="ctr"/>
            <a:r>
              <a:rPr lang="es-ES" sz="3200" b="1" dirty="0"/>
              <a:t>Encapsulamiento</a:t>
            </a:r>
            <a:endParaRPr lang="en-US" sz="3200" b="1" dirty="0"/>
          </a:p>
        </p:txBody>
      </p:sp>
      <p:sp>
        <p:nvSpPr>
          <p:cNvPr id="15" name="CuadroTexto 14"/>
          <p:cNvSpPr txBox="1"/>
          <p:nvPr/>
        </p:nvSpPr>
        <p:spPr>
          <a:xfrm>
            <a:off x="168812" y="1308297"/>
            <a:ext cx="11816862" cy="400110"/>
          </a:xfrm>
          <a:prstGeom prst="rect">
            <a:avLst/>
          </a:prstGeom>
          <a:noFill/>
        </p:spPr>
        <p:txBody>
          <a:bodyPr wrap="square" rtlCol="0">
            <a:spAutoFit/>
          </a:bodyPr>
          <a:lstStyle/>
          <a:p>
            <a:pPr algn="just"/>
            <a:r>
              <a:rPr lang="es-ES" sz="2000" dirty="0"/>
              <a:t>La salida del código anterior sería:</a:t>
            </a:r>
          </a:p>
        </p:txBody>
      </p:sp>
      <p:sp>
        <p:nvSpPr>
          <p:cNvPr id="17" name="CuadroTexto 16"/>
          <p:cNvSpPr txBox="1"/>
          <p:nvPr/>
        </p:nvSpPr>
        <p:spPr>
          <a:xfrm>
            <a:off x="4909625" y="1721856"/>
            <a:ext cx="6444175" cy="3139321"/>
          </a:xfrm>
          <a:prstGeom prst="rect">
            <a:avLst/>
          </a:prstGeom>
          <a:solidFill>
            <a:schemeClr val="accent4">
              <a:lumMod val="40000"/>
              <a:lumOff val="60000"/>
            </a:schemeClr>
          </a:solidFill>
        </p:spPr>
        <p:txBody>
          <a:bodyPr wrap="square" rtlCol="0">
            <a:spAutoFit/>
          </a:bodyPr>
          <a:lstStyle/>
          <a:p>
            <a:pPr algn="ctr"/>
            <a:r>
              <a:rPr lang="es-ES" b="1" dirty="0"/>
              <a:t>Observe como para la segunda llamada del método “muestra” el NOMBRE de la persona se cambia de “Juan” a “Pancho”</a:t>
            </a:r>
          </a:p>
          <a:p>
            <a:pPr algn="ctr"/>
            <a:endParaRPr lang="es-ES" b="1" dirty="0"/>
          </a:p>
          <a:p>
            <a:pPr algn="ctr"/>
            <a:r>
              <a:rPr lang="es-ES" b="1" dirty="0"/>
              <a:t>En muchas ocasiones, NOOO es deseable que un movimiento del programa pueda cambiar las propiedades de un clase, para evitar que una propiedad pueda ser cambiada fuera de la clase usamos el ENCAPSULAMIENTO.</a:t>
            </a:r>
          </a:p>
          <a:p>
            <a:pPr algn="ctr"/>
            <a:endParaRPr lang="es-ES" b="1" dirty="0"/>
          </a:p>
          <a:p>
            <a:pPr algn="ctr"/>
            <a:r>
              <a:rPr lang="es-ES" b="1" dirty="0"/>
              <a:t>Así, el ENCAPSULAMIENTO EVITA que una propiedad de la clase pueda cambiar su valor fuera de la misma, pero … ¿Cómo se hace?</a:t>
            </a:r>
            <a:endParaRPr lang="en-US" b="1" dirty="0"/>
          </a:p>
        </p:txBody>
      </p:sp>
      <p:pic>
        <p:nvPicPr>
          <p:cNvPr id="4" name="Imagen 3"/>
          <p:cNvPicPr>
            <a:picLocks noChangeAspect="1"/>
          </p:cNvPicPr>
          <p:nvPr/>
        </p:nvPicPr>
        <p:blipFill>
          <a:blip r:embed="rId2"/>
          <a:stretch>
            <a:fillRect/>
          </a:stretch>
        </p:blipFill>
        <p:spPr>
          <a:xfrm>
            <a:off x="168812" y="1917470"/>
            <a:ext cx="3333750" cy="1581150"/>
          </a:xfrm>
          <a:prstGeom prst="rect">
            <a:avLst/>
          </a:prstGeom>
        </p:spPr>
      </p:pic>
      <p:cxnSp>
        <p:nvCxnSpPr>
          <p:cNvPr id="8" name="Conector recto de flecha 7"/>
          <p:cNvCxnSpPr>
            <a:stCxn id="17" idx="1"/>
          </p:cNvCxnSpPr>
          <p:nvPr/>
        </p:nvCxnSpPr>
        <p:spPr>
          <a:xfrm flipH="1" flipV="1">
            <a:off x="2841675" y="2813541"/>
            <a:ext cx="2067950" cy="47797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826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854"/>
            <a:ext cx="10515600" cy="706029"/>
          </a:xfrm>
        </p:spPr>
        <p:txBody>
          <a:bodyPr>
            <a:normAutofit/>
          </a:bodyPr>
          <a:lstStyle/>
          <a:p>
            <a:pPr algn="ctr"/>
            <a:r>
              <a:rPr lang="es-ES" sz="3200" b="1" dirty="0"/>
              <a:t>Encapsulamiento</a:t>
            </a:r>
            <a:endParaRPr lang="en-US" sz="3200" b="1" dirty="0"/>
          </a:p>
        </p:txBody>
      </p:sp>
      <p:sp>
        <p:nvSpPr>
          <p:cNvPr id="15" name="CuadroTexto 14"/>
          <p:cNvSpPr txBox="1"/>
          <p:nvPr/>
        </p:nvSpPr>
        <p:spPr>
          <a:xfrm>
            <a:off x="168812" y="1308297"/>
            <a:ext cx="11816862" cy="707886"/>
          </a:xfrm>
          <a:prstGeom prst="rect">
            <a:avLst/>
          </a:prstGeom>
          <a:noFill/>
        </p:spPr>
        <p:txBody>
          <a:bodyPr wrap="square" rtlCol="0">
            <a:spAutoFit/>
          </a:bodyPr>
          <a:lstStyle/>
          <a:p>
            <a:pPr algn="just"/>
            <a:r>
              <a:rPr lang="es-ES" sz="2000" dirty="0"/>
              <a:t>Para ENCAPSULAR una variable y evitar que se cambie su valor fuera de la clase sólo debemos anteponer “__” (dos guiones bajos) antes de la propiedad en el momento que la estamos creando, observe el siguiente código:</a:t>
            </a:r>
          </a:p>
        </p:txBody>
      </p:sp>
      <p:pic>
        <p:nvPicPr>
          <p:cNvPr id="3" name="Imagen 2"/>
          <p:cNvPicPr>
            <a:picLocks noChangeAspect="1"/>
          </p:cNvPicPr>
          <p:nvPr/>
        </p:nvPicPr>
        <p:blipFill>
          <a:blip r:embed="rId2"/>
          <a:stretch>
            <a:fillRect/>
          </a:stretch>
        </p:blipFill>
        <p:spPr>
          <a:xfrm>
            <a:off x="305898" y="2309597"/>
            <a:ext cx="9610725" cy="4171950"/>
          </a:xfrm>
          <a:prstGeom prst="rect">
            <a:avLst/>
          </a:prstGeom>
        </p:spPr>
      </p:pic>
      <p:sp>
        <p:nvSpPr>
          <p:cNvPr id="9" name="CuadroTexto 8"/>
          <p:cNvSpPr txBox="1"/>
          <p:nvPr/>
        </p:nvSpPr>
        <p:spPr>
          <a:xfrm>
            <a:off x="6274191" y="3195243"/>
            <a:ext cx="5711483" cy="1477328"/>
          </a:xfrm>
          <a:prstGeom prst="rect">
            <a:avLst/>
          </a:prstGeom>
          <a:solidFill>
            <a:schemeClr val="accent4">
              <a:lumMod val="40000"/>
              <a:lumOff val="60000"/>
            </a:schemeClr>
          </a:solidFill>
        </p:spPr>
        <p:txBody>
          <a:bodyPr wrap="square" rtlCol="0">
            <a:spAutoFit/>
          </a:bodyPr>
          <a:lstStyle/>
          <a:p>
            <a:pPr algn="ctr"/>
            <a:r>
              <a:rPr lang="es-ES" b="1" dirty="0"/>
              <a:t>Al colocar los “__” en el nombre estamos bloqueando la propiedad por lo que dicha propiedad NOO puede ser usada fuera de la clase, de hecho en este momento el programa nos daría un error ya que al tratar de “mostrar” el nombre nos diría que este no existe.</a:t>
            </a:r>
          </a:p>
        </p:txBody>
      </p:sp>
      <p:cxnSp>
        <p:nvCxnSpPr>
          <p:cNvPr id="10" name="Conector recto de flecha 9"/>
          <p:cNvCxnSpPr>
            <a:stCxn id="9" idx="1"/>
          </p:cNvCxnSpPr>
          <p:nvPr/>
        </p:nvCxnSpPr>
        <p:spPr>
          <a:xfrm flipH="1" flipV="1">
            <a:off x="2489983" y="3038622"/>
            <a:ext cx="3784208" cy="89528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a:stCxn id="9" idx="1"/>
          </p:cNvCxnSpPr>
          <p:nvPr/>
        </p:nvCxnSpPr>
        <p:spPr>
          <a:xfrm flipH="1">
            <a:off x="5570807" y="3933907"/>
            <a:ext cx="703384" cy="101566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443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06029"/>
          </a:xfrm>
        </p:spPr>
        <p:txBody>
          <a:bodyPr>
            <a:normAutofit/>
          </a:bodyPr>
          <a:lstStyle/>
          <a:p>
            <a:pPr algn="ctr"/>
            <a:r>
              <a:rPr lang="es-ES" sz="3200" b="1" dirty="0"/>
              <a:t>Paradigmas de Programación</a:t>
            </a:r>
            <a:endParaRPr lang="en-US" sz="3200" b="1" dirty="0"/>
          </a:p>
        </p:txBody>
      </p:sp>
      <p:sp>
        <p:nvSpPr>
          <p:cNvPr id="15" name="CuadroTexto 14"/>
          <p:cNvSpPr txBox="1"/>
          <p:nvPr/>
        </p:nvSpPr>
        <p:spPr>
          <a:xfrm>
            <a:off x="168812" y="1308297"/>
            <a:ext cx="11648050" cy="2031325"/>
          </a:xfrm>
          <a:prstGeom prst="rect">
            <a:avLst/>
          </a:prstGeom>
          <a:noFill/>
        </p:spPr>
        <p:txBody>
          <a:bodyPr wrap="square" rtlCol="0">
            <a:spAutoFit/>
          </a:bodyPr>
          <a:lstStyle/>
          <a:p>
            <a:pPr algn="just"/>
            <a:r>
              <a:rPr lang="es-ES" b="1" dirty="0"/>
              <a:t>En que consiste la Programación Orientada a Objetos: </a:t>
            </a:r>
          </a:p>
          <a:p>
            <a:pPr algn="just"/>
            <a:endParaRPr lang="es-ES" b="1" dirty="0"/>
          </a:p>
          <a:p>
            <a:pPr marL="342900" indent="-342900" algn="just">
              <a:buAutoNum type="arabicParenR"/>
            </a:pPr>
            <a:r>
              <a:rPr lang="es-ES" dirty="0"/>
              <a:t>De alguna forma busca trasladar la naturaleza de los objetos de la vida real a código de programación</a:t>
            </a:r>
          </a:p>
          <a:p>
            <a:pPr algn="just"/>
            <a:endParaRPr lang="es-ES" dirty="0"/>
          </a:p>
          <a:p>
            <a:pPr algn="just"/>
            <a:r>
              <a:rPr lang="es-ES" b="1" dirty="0"/>
              <a:t>¿A qué se refiere el punto anterior?</a:t>
            </a:r>
            <a:endParaRPr lang="es-ES" dirty="0"/>
          </a:p>
          <a:p>
            <a:pPr algn="just"/>
            <a:r>
              <a:rPr lang="es-ES" dirty="0"/>
              <a:t>Si observamos los objetos que nos rodean en la vida cotidiana nos damos cuenta que cada objeto tiene ciertas </a:t>
            </a:r>
            <a:r>
              <a:rPr lang="es-ES" b="1" dirty="0"/>
              <a:t>propiedades </a:t>
            </a:r>
            <a:r>
              <a:rPr lang="es-ES" dirty="0"/>
              <a:t>y ciertos </a:t>
            </a:r>
            <a:r>
              <a:rPr lang="es-ES" b="1" dirty="0"/>
              <a:t>comportamientos</a:t>
            </a:r>
            <a:r>
              <a:rPr lang="es-ES" dirty="0"/>
              <a:t>, por ejemplo:</a:t>
            </a:r>
          </a:p>
        </p:txBody>
      </p:sp>
      <p:graphicFrame>
        <p:nvGraphicFramePr>
          <p:cNvPr id="6" name="Tabla 5"/>
          <p:cNvGraphicFramePr>
            <a:graphicFrameLocks noGrp="1"/>
          </p:cNvGraphicFramePr>
          <p:nvPr>
            <p:extLst>
              <p:ext uri="{D42A27DB-BD31-4B8C-83A1-F6EECF244321}">
                <p14:modId xmlns:p14="http://schemas.microsoft.com/office/powerpoint/2010/main" val="3368485898"/>
              </p:ext>
            </p:extLst>
          </p:nvPr>
        </p:nvGraphicFramePr>
        <p:xfrm>
          <a:off x="1928837" y="3590830"/>
          <a:ext cx="8127999" cy="3022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814518824"/>
                    </a:ext>
                  </a:extLst>
                </a:gridCol>
                <a:gridCol w="2709333">
                  <a:extLst>
                    <a:ext uri="{9D8B030D-6E8A-4147-A177-3AD203B41FA5}">
                      <a16:colId xmlns:a16="http://schemas.microsoft.com/office/drawing/2014/main" val="2513520196"/>
                    </a:ext>
                  </a:extLst>
                </a:gridCol>
                <a:gridCol w="2709333">
                  <a:extLst>
                    <a:ext uri="{9D8B030D-6E8A-4147-A177-3AD203B41FA5}">
                      <a16:colId xmlns:a16="http://schemas.microsoft.com/office/drawing/2014/main" val="2504471489"/>
                    </a:ext>
                  </a:extLst>
                </a:gridCol>
              </a:tblGrid>
              <a:tr h="370840">
                <a:tc>
                  <a:txBody>
                    <a:bodyPr/>
                    <a:lstStyle/>
                    <a:p>
                      <a:r>
                        <a:rPr lang="es-ES" dirty="0"/>
                        <a:t>Objeto</a:t>
                      </a:r>
                      <a:endParaRPr lang="en-US" dirty="0"/>
                    </a:p>
                  </a:txBody>
                  <a:tcPr/>
                </a:tc>
                <a:tc>
                  <a:txBody>
                    <a:bodyPr/>
                    <a:lstStyle/>
                    <a:p>
                      <a:r>
                        <a:rPr lang="es-ES" dirty="0"/>
                        <a:t>Propiedades</a:t>
                      </a:r>
                      <a:endParaRPr lang="en-US" dirty="0"/>
                    </a:p>
                  </a:txBody>
                  <a:tcPr/>
                </a:tc>
                <a:tc>
                  <a:txBody>
                    <a:bodyPr/>
                    <a:lstStyle/>
                    <a:p>
                      <a:r>
                        <a:rPr lang="es-ES" dirty="0"/>
                        <a:t>Comportamientos</a:t>
                      </a:r>
                      <a:endParaRPr lang="en-US" dirty="0"/>
                    </a:p>
                  </a:txBody>
                  <a:tcPr/>
                </a:tc>
                <a:extLst>
                  <a:ext uri="{0D108BD9-81ED-4DB2-BD59-A6C34878D82A}">
                    <a16:rowId xmlns:a16="http://schemas.microsoft.com/office/drawing/2014/main" val="1762914647"/>
                  </a:ext>
                </a:extLst>
              </a:tr>
              <a:tr h="370840">
                <a:tc>
                  <a:txBody>
                    <a:bodyPr/>
                    <a:lstStyle/>
                    <a:p>
                      <a:r>
                        <a:rPr lang="es-ES" dirty="0"/>
                        <a:t>Persona</a:t>
                      </a:r>
                      <a:endParaRPr lang="en-US" dirty="0"/>
                    </a:p>
                  </a:txBody>
                  <a:tcPr/>
                </a:tc>
                <a:tc>
                  <a:txBody>
                    <a:bodyPr/>
                    <a:lstStyle/>
                    <a:p>
                      <a:r>
                        <a:rPr lang="es-ES" dirty="0"/>
                        <a:t>Nombre</a:t>
                      </a:r>
                    </a:p>
                    <a:p>
                      <a:r>
                        <a:rPr lang="es-ES" dirty="0"/>
                        <a:t>Apellidos</a:t>
                      </a:r>
                    </a:p>
                    <a:p>
                      <a:r>
                        <a:rPr lang="es-ES" dirty="0"/>
                        <a:t>Edad</a:t>
                      </a:r>
                      <a:endParaRPr lang="en-US" dirty="0"/>
                    </a:p>
                  </a:txBody>
                  <a:tcPr/>
                </a:tc>
                <a:tc>
                  <a:txBody>
                    <a:bodyPr/>
                    <a:lstStyle/>
                    <a:p>
                      <a:r>
                        <a:rPr lang="es-ES" dirty="0"/>
                        <a:t>Despierto</a:t>
                      </a:r>
                    </a:p>
                    <a:p>
                      <a:r>
                        <a:rPr lang="es-ES" dirty="0"/>
                        <a:t>Dormido</a:t>
                      </a:r>
                    </a:p>
                    <a:p>
                      <a:r>
                        <a:rPr lang="es-ES" dirty="0"/>
                        <a:t>Caminando</a:t>
                      </a:r>
                    </a:p>
                    <a:p>
                      <a:r>
                        <a:rPr lang="es-ES" dirty="0"/>
                        <a:t>Parado</a:t>
                      </a:r>
                    </a:p>
                    <a:p>
                      <a:r>
                        <a:rPr lang="es-ES" dirty="0"/>
                        <a:t>Sentado</a:t>
                      </a:r>
                      <a:endParaRPr lang="en-US" dirty="0"/>
                    </a:p>
                  </a:txBody>
                  <a:tcPr/>
                </a:tc>
                <a:extLst>
                  <a:ext uri="{0D108BD9-81ED-4DB2-BD59-A6C34878D82A}">
                    <a16:rowId xmlns:a16="http://schemas.microsoft.com/office/drawing/2014/main" val="572565400"/>
                  </a:ext>
                </a:extLst>
              </a:tr>
              <a:tr h="370840">
                <a:tc>
                  <a:txBody>
                    <a:bodyPr/>
                    <a:lstStyle/>
                    <a:p>
                      <a:r>
                        <a:rPr lang="es-ES" dirty="0"/>
                        <a:t>Computadora</a:t>
                      </a:r>
                      <a:endParaRPr lang="en-US" dirty="0"/>
                    </a:p>
                  </a:txBody>
                  <a:tcPr/>
                </a:tc>
                <a:tc>
                  <a:txBody>
                    <a:bodyPr/>
                    <a:lstStyle/>
                    <a:p>
                      <a:r>
                        <a:rPr lang="es-ES" dirty="0"/>
                        <a:t>Disco</a:t>
                      </a:r>
                      <a:r>
                        <a:rPr lang="es-ES" baseline="0" dirty="0"/>
                        <a:t> Duro</a:t>
                      </a:r>
                    </a:p>
                    <a:p>
                      <a:r>
                        <a:rPr lang="es-ES" baseline="0" dirty="0"/>
                        <a:t>Memoria</a:t>
                      </a:r>
                    </a:p>
                    <a:p>
                      <a:r>
                        <a:rPr lang="es-ES" baseline="0" dirty="0"/>
                        <a:t>Procesador</a:t>
                      </a:r>
                    </a:p>
                    <a:p>
                      <a:r>
                        <a:rPr lang="es-ES" dirty="0"/>
                        <a:t>Monitor</a:t>
                      </a:r>
                      <a:endParaRPr lang="en-US" dirty="0"/>
                    </a:p>
                  </a:txBody>
                  <a:tcPr/>
                </a:tc>
                <a:tc>
                  <a:txBody>
                    <a:bodyPr/>
                    <a:lstStyle/>
                    <a:p>
                      <a:r>
                        <a:rPr lang="es-ES" dirty="0"/>
                        <a:t>Encendida</a:t>
                      </a:r>
                    </a:p>
                    <a:p>
                      <a:r>
                        <a:rPr lang="es-ES" dirty="0"/>
                        <a:t>Apagada</a:t>
                      </a:r>
                    </a:p>
                    <a:p>
                      <a:r>
                        <a:rPr lang="es-ES" dirty="0"/>
                        <a:t>En Uso</a:t>
                      </a:r>
                    </a:p>
                    <a:p>
                      <a:r>
                        <a:rPr lang="es-ES" dirty="0"/>
                        <a:t>Suspendida</a:t>
                      </a:r>
                      <a:endParaRPr lang="en-US" dirty="0"/>
                    </a:p>
                  </a:txBody>
                  <a:tcPr/>
                </a:tc>
                <a:extLst>
                  <a:ext uri="{0D108BD9-81ED-4DB2-BD59-A6C34878D82A}">
                    <a16:rowId xmlns:a16="http://schemas.microsoft.com/office/drawing/2014/main" val="877051237"/>
                  </a:ext>
                </a:extLst>
              </a:tr>
            </a:tbl>
          </a:graphicData>
        </a:graphic>
      </p:graphicFrame>
    </p:spTree>
    <p:extLst>
      <p:ext uri="{BB962C8B-B14F-4D97-AF65-F5344CB8AC3E}">
        <p14:creationId xmlns:p14="http://schemas.microsoft.com/office/powerpoint/2010/main" val="3232455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854"/>
            <a:ext cx="10515600" cy="706029"/>
          </a:xfrm>
        </p:spPr>
        <p:txBody>
          <a:bodyPr>
            <a:normAutofit/>
          </a:bodyPr>
          <a:lstStyle/>
          <a:p>
            <a:pPr algn="ctr"/>
            <a:r>
              <a:rPr lang="es-ES" sz="3200" b="1" dirty="0"/>
              <a:t>Encapsulamiento</a:t>
            </a:r>
            <a:endParaRPr lang="en-US" sz="3200" b="1" dirty="0"/>
          </a:p>
        </p:txBody>
      </p:sp>
      <p:sp>
        <p:nvSpPr>
          <p:cNvPr id="15" name="CuadroTexto 14"/>
          <p:cNvSpPr txBox="1"/>
          <p:nvPr/>
        </p:nvSpPr>
        <p:spPr>
          <a:xfrm>
            <a:off x="168812" y="1308297"/>
            <a:ext cx="11816862" cy="1323439"/>
          </a:xfrm>
          <a:prstGeom prst="rect">
            <a:avLst/>
          </a:prstGeom>
          <a:noFill/>
        </p:spPr>
        <p:txBody>
          <a:bodyPr wrap="square" rtlCol="0">
            <a:spAutoFit/>
          </a:bodyPr>
          <a:lstStyle/>
          <a:p>
            <a:pPr algn="just"/>
            <a:r>
              <a:rPr lang="es-ES" sz="2000" dirty="0"/>
              <a:t>Para evitar que nuestro programa colapse podemos usar el concepto de “Manejo de Excepciones”, donde podemos indicar que el programa intente una acción </a:t>
            </a:r>
            <a:r>
              <a:rPr lang="es-ES" sz="2000" b="1" dirty="0"/>
              <a:t>“TRY” </a:t>
            </a:r>
            <a:r>
              <a:rPr lang="es-ES" sz="2000" dirty="0"/>
              <a:t>si la acción NO produce error se ejecutará normalmente, pero si se produce un error </a:t>
            </a:r>
            <a:r>
              <a:rPr lang="es-ES" sz="2000" b="1" dirty="0"/>
              <a:t>“EXCEPT” </a:t>
            </a:r>
            <a:r>
              <a:rPr lang="es-ES" sz="2000" dirty="0"/>
              <a:t>podemos generar otra acción o simplemente no hacer nada.</a:t>
            </a:r>
          </a:p>
        </p:txBody>
      </p:sp>
      <p:sp>
        <p:nvSpPr>
          <p:cNvPr id="9" name="CuadroTexto 8"/>
          <p:cNvSpPr txBox="1"/>
          <p:nvPr/>
        </p:nvSpPr>
        <p:spPr>
          <a:xfrm>
            <a:off x="6906065" y="2631736"/>
            <a:ext cx="5079609" cy="646331"/>
          </a:xfrm>
          <a:prstGeom prst="rect">
            <a:avLst/>
          </a:prstGeom>
          <a:solidFill>
            <a:schemeClr val="accent4">
              <a:lumMod val="40000"/>
              <a:lumOff val="60000"/>
            </a:schemeClr>
          </a:solidFill>
        </p:spPr>
        <p:txBody>
          <a:bodyPr wrap="square" rtlCol="0">
            <a:spAutoFit/>
          </a:bodyPr>
          <a:lstStyle/>
          <a:p>
            <a:pPr algn="ctr"/>
            <a:r>
              <a:rPr lang="es-ES" b="1" dirty="0"/>
              <a:t>Observe como INTENTA</a:t>
            </a:r>
            <a:r>
              <a:rPr lang="es-ES" dirty="0"/>
              <a:t> </a:t>
            </a:r>
            <a:r>
              <a:rPr lang="es-ES" b="1" dirty="0"/>
              <a:t>“TRY”, desplegar el nombre pero como hay error no hará nada “EXCEPT”</a:t>
            </a:r>
          </a:p>
        </p:txBody>
      </p:sp>
      <p:pic>
        <p:nvPicPr>
          <p:cNvPr id="4" name="Imagen 3"/>
          <p:cNvPicPr>
            <a:picLocks noChangeAspect="1"/>
          </p:cNvPicPr>
          <p:nvPr/>
        </p:nvPicPr>
        <p:blipFill>
          <a:blip r:embed="rId2"/>
          <a:stretch>
            <a:fillRect/>
          </a:stretch>
        </p:blipFill>
        <p:spPr>
          <a:xfrm>
            <a:off x="168812" y="2631736"/>
            <a:ext cx="6288161" cy="4009388"/>
          </a:xfrm>
          <a:prstGeom prst="rect">
            <a:avLst/>
          </a:prstGeom>
        </p:spPr>
      </p:pic>
      <p:sp>
        <p:nvSpPr>
          <p:cNvPr id="11" name="CuadroTexto 10"/>
          <p:cNvSpPr txBox="1"/>
          <p:nvPr/>
        </p:nvSpPr>
        <p:spPr>
          <a:xfrm>
            <a:off x="6906065" y="3862842"/>
            <a:ext cx="5079609" cy="1477328"/>
          </a:xfrm>
          <a:prstGeom prst="rect">
            <a:avLst/>
          </a:prstGeom>
          <a:solidFill>
            <a:srgbClr val="FF0000"/>
          </a:solidFill>
        </p:spPr>
        <p:txBody>
          <a:bodyPr wrap="square" rtlCol="0">
            <a:spAutoFit/>
          </a:bodyPr>
          <a:lstStyle/>
          <a:p>
            <a:pPr algn="just"/>
            <a:r>
              <a:rPr lang="es-ES" b="1" dirty="0">
                <a:solidFill>
                  <a:schemeClr val="bg1"/>
                </a:solidFill>
              </a:rPr>
              <a:t>Este programa se encuentra en la sección “</a:t>
            </a:r>
            <a:r>
              <a:rPr lang="es-ES" b="1" dirty="0" err="1">
                <a:solidFill>
                  <a:schemeClr val="bg1"/>
                </a:solidFill>
              </a:rPr>
              <a:t>Programas_Ejemplo</a:t>
            </a:r>
            <a:r>
              <a:rPr lang="es-ES" b="1" dirty="0">
                <a:solidFill>
                  <a:schemeClr val="bg1"/>
                </a:solidFill>
              </a:rPr>
              <a:t>” con el nombre “Programa_ejemplo_09_encapsulamiento.py</a:t>
            </a:r>
          </a:p>
          <a:p>
            <a:pPr algn="just"/>
            <a:r>
              <a:rPr lang="es-ES" b="1" dirty="0" err="1">
                <a:solidFill>
                  <a:schemeClr val="bg1"/>
                </a:solidFill>
              </a:rPr>
              <a:t>Pruebelo</a:t>
            </a:r>
            <a:r>
              <a:rPr lang="es-ES" b="1" dirty="0">
                <a:solidFill>
                  <a:schemeClr val="bg1"/>
                </a:solidFill>
              </a:rPr>
              <a:t> CON y SIN el uso de TRY/EXCEPT para que vea ambos </a:t>
            </a:r>
            <a:r>
              <a:rPr lang="es-ES" b="1" dirty="0" err="1">
                <a:solidFill>
                  <a:schemeClr val="bg1"/>
                </a:solidFill>
              </a:rPr>
              <a:t>resutados</a:t>
            </a:r>
            <a:endParaRPr lang="es-ES" b="1" dirty="0">
              <a:solidFill>
                <a:schemeClr val="bg1"/>
              </a:solidFill>
            </a:endParaRPr>
          </a:p>
        </p:txBody>
      </p:sp>
    </p:spTree>
    <p:extLst>
      <p:ext uri="{BB962C8B-B14F-4D97-AF65-F5344CB8AC3E}">
        <p14:creationId xmlns:p14="http://schemas.microsoft.com/office/powerpoint/2010/main" val="1766732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a:t>Herencia</a:t>
            </a:r>
          </a:p>
        </p:txBody>
      </p:sp>
      <p:sp>
        <p:nvSpPr>
          <p:cNvPr id="3" name="2 Subtítulo"/>
          <p:cNvSpPr>
            <a:spLocks noGrp="1"/>
          </p:cNvSpPr>
          <p:nvPr>
            <p:ph type="subTitle" idx="1"/>
          </p:nvPr>
        </p:nvSpPr>
        <p:spPr/>
        <p:txBody>
          <a:bodyPr/>
          <a:lstStyle/>
          <a:p>
            <a:endParaRPr lang="es-MX" dirty="0"/>
          </a:p>
        </p:txBody>
      </p:sp>
      <p:sp>
        <p:nvSpPr>
          <p:cNvPr id="4" name="Marcador de pie de página 3"/>
          <p:cNvSpPr>
            <a:spLocks noGrp="1"/>
          </p:cNvSpPr>
          <p:nvPr>
            <p:ph type="ftr" sz="quarter" idx="11"/>
          </p:nvPr>
        </p:nvSpPr>
        <p:spPr/>
        <p:txBody>
          <a:bodyPr/>
          <a:lstStyle/>
          <a:p>
            <a:r>
              <a:rPr lang="es-MX"/>
              <a:t>Elaborado por: Ing. Víctor Mañón ITESM Campus Toluca</a:t>
            </a:r>
          </a:p>
        </p:txBody>
      </p:sp>
    </p:spTree>
    <p:extLst>
      <p:ext uri="{BB962C8B-B14F-4D97-AF65-F5344CB8AC3E}">
        <p14:creationId xmlns:p14="http://schemas.microsoft.com/office/powerpoint/2010/main" val="2705353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854"/>
            <a:ext cx="10515600" cy="706029"/>
          </a:xfrm>
        </p:spPr>
        <p:txBody>
          <a:bodyPr>
            <a:normAutofit/>
          </a:bodyPr>
          <a:lstStyle/>
          <a:p>
            <a:pPr algn="ctr"/>
            <a:r>
              <a:rPr lang="es-ES" sz="3200" b="1" dirty="0"/>
              <a:t>Herencia</a:t>
            </a:r>
            <a:endParaRPr lang="en-US" sz="3200" b="1" dirty="0"/>
          </a:p>
        </p:txBody>
      </p:sp>
      <p:sp>
        <p:nvSpPr>
          <p:cNvPr id="15" name="CuadroTexto 14"/>
          <p:cNvSpPr txBox="1"/>
          <p:nvPr/>
        </p:nvSpPr>
        <p:spPr>
          <a:xfrm>
            <a:off x="168812" y="1308297"/>
            <a:ext cx="11816862" cy="707886"/>
          </a:xfrm>
          <a:prstGeom prst="rect">
            <a:avLst/>
          </a:prstGeom>
          <a:noFill/>
        </p:spPr>
        <p:txBody>
          <a:bodyPr wrap="square" rtlCol="0">
            <a:spAutoFit/>
          </a:bodyPr>
          <a:lstStyle/>
          <a:p>
            <a:pPr algn="just"/>
            <a:r>
              <a:rPr lang="es-ES" sz="2000" dirty="0"/>
              <a:t>Es sin duda una de las herramientas más potentes de la POO, la HERENCIA permite que una clase que ahora llamaremos SUBCLASE,</a:t>
            </a:r>
            <a:r>
              <a:rPr lang="es-ES" sz="2000" b="1" dirty="0"/>
              <a:t> herede</a:t>
            </a:r>
            <a:r>
              <a:rPr lang="es-ES" sz="2000" dirty="0"/>
              <a:t> los atributos y métodos de otra clase, que ahora llamaremos SUPERCLASE.</a:t>
            </a:r>
          </a:p>
        </p:txBody>
      </p:sp>
      <p:sp>
        <p:nvSpPr>
          <p:cNvPr id="9" name="CuadroTexto 8"/>
          <p:cNvSpPr txBox="1"/>
          <p:nvPr/>
        </p:nvSpPr>
        <p:spPr>
          <a:xfrm>
            <a:off x="168812" y="2293181"/>
            <a:ext cx="11816862" cy="646331"/>
          </a:xfrm>
          <a:prstGeom prst="rect">
            <a:avLst/>
          </a:prstGeom>
          <a:solidFill>
            <a:schemeClr val="accent4">
              <a:lumMod val="40000"/>
              <a:lumOff val="60000"/>
            </a:schemeClr>
          </a:solidFill>
        </p:spPr>
        <p:txBody>
          <a:bodyPr wrap="square" rtlCol="0">
            <a:spAutoFit/>
          </a:bodyPr>
          <a:lstStyle/>
          <a:p>
            <a:pPr algn="ctr"/>
            <a:r>
              <a:rPr lang="es-ES" b="1" dirty="0"/>
              <a:t>Así pues, la HERENCIA consiste en el hecho de que una CLASE HIJO O SUBCLASE, herede los atributos y propiedades de una  CLASE PADRE o SUPERCLASE</a:t>
            </a:r>
          </a:p>
        </p:txBody>
      </p:sp>
      <p:sp>
        <p:nvSpPr>
          <p:cNvPr id="8" name="CuadroTexto 7"/>
          <p:cNvSpPr txBox="1"/>
          <p:nvPr/>
        </p:nvSpPr>
        <p:spPr>
          <a:xfrm>
            <a:off x="3292939" y="3392488"/>
            <a:ext cx="5748997" cy="923330"/>
          </a:xfrm>
          <a:prstGeom prst="rect">
            <a:avLst/>
          </a:prstGeom>
          <a:solidFill>
            <a:schemeClr val="accent4">
              <a:lumMod val="40000"/>
              <a:lumOff val="60000"/>
            </a:schemeClr>
          </a:solidFill>
        </p:spPr>
        <p:txBody>
          <a:bodyPr wrap="square" rtlCol="0">
            <a:spAutoFit/>
          </a:bodyPr>
          <a:lstStyle/>
          <a:p>
            <a:pPr algn="ctr"/>
            <a:r>
              <a:rPr lang="es-ES" b="1" dirty="0"/>
              <a:t>Clase PERSONAS</a:t>
            </a:r>
          </a:p>
          <a:p>
            <a:pPr algn="ctr"/>
            <a:r>
              <a:rPr lang="es-ES" b="1" dirty="0"/>
              <a:t>Propiedades: nombre, apellidos y edad</a:t>
            </a:r>
          </a:p>
          <a:p>
            <a:pPr algn="ctr"/>
            <a:r>
              <a:rPr lang="es-ES" b="1" dirty="0"/>
              <a:t>Método: mostrar ()</a:t>
            </a:r>
          </a:p>
        </p:txBody>
      </p:sp>
      <p:sp>
        <p:nvSpPr>
          <p:cNvPr id="10" name="CuadroTexto 9"/>
          <p:cNvSpPr txBox="1"/>
          <p:nvPr/>
        </p:nvSpPr>
        <p:spPr>
          <a:xfrm>
            <a:off x="3292939" y="4768794"/>
            <a:ext cx="5748997" cy="1754326"/>
          </a:xfrm>
          <a:prstGeom prst="rect">
            <a:avLst/>
          </a:prstGeom>
          <a:solidFill>
            <a:schemeClr val="accent4">
              <a:lumMod val="40000"/>
              <a:lumOff val="60000"/>
            </a:schemeClr>
          </a:solidFill>
        </p:spPr>
        <p:txBody>
          <a:bodyPr wrap="square" rtlCol="0">
            <a:spAutoFit/>
          </a:bodyPr>
          <a:lstStyle/>
          <a:p>
            <a:pPr algn="ctr"/>
            <a:r>
              <a:rPr lang="es-ES" b="1" dirty="0"/>
              <a:t>Clase ESTUDIANTES</a:t>
            </a:r>
          </a:p>
          <a:p>
            <a:pPr algn="ctr"/>
            <a:r>
              <a:rPr lang="es-ES" b="1" dirty="0"/>
              <a:t>A través de la herencia las PERSONAS que además son ESTUDIANTES heredan las propiedades: nombre, apellidos y edad. Además puede crear atributos propios como matrícula y carrera.</a:t>
            </a:r>
          </a:p>
          <a:p>
            <a:pPr algn="ctr"/>
            <a:r>
              <a:rPr lang="es-ES" b="1" dirty="0"/>
              <a:t>También Hereda el método mostrar()</a:t>
            </a:r>
          </a:p>
        </p:txBody>
      </p:sp>
      <p:sp>
        <p:nvSpPr>
          <p:cNvPr id="3" name="Flecha abajo 2"/>
          <p:cNvSpPr/>
          <p:nvPr/>
        </p:nvSpPr>
        <p:spPr>
          <a:xfrm>
            <a:off x="5795889" y="4315818"/>
            <a:ext cx="562708" cy="4529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6632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854"/>
            <a:ext cx="10515600" cy="706029"/>
          </a:xfrm>
        </p:spPr>
        <p:txBody>
          <a:bodyPr>
            <a:normAutofit/>
          </a:bodyPr>
          <a:lstStyle/>
          <a:p>
            <a:pPr algn="ctr"/>
            <a:r>
              <a:rPr lang="es-ES" sz="3200" b="1" dirty="0"/>
              <a:t>Herencia</a:t>
            </a:r>
            <a:endParaRPr lang="en-US" sz="3200" b="1" dirty="0"/>
          </a:p>
        </p:txBody>
      </p:sp>
      <p:sp>
        <p:nvSpPr>
          <p:cNvPr id="15" name="CuadroTexto 14"/>
          <p:cNvSpPr txBox="1"/>
          <p:nvPr/>
        </p:nvSpPr>
        <p:spPr>
          <a:xfrm>
            <a:off x="168812" y="1308297"/>
            <a:ext cx="11816862" cy="400110"/>
          </a:xfrm>
          <a:prstGeom prst="rect">
            <a:avLst/>
          </a:prstGeom>
          <a:noFill/>
        </p:spPr>
        <p:txBody>
          <a:bodyPr wrap="square" rtlCol="0">
            <a:spAutoFit/>
          </a:bodyPr>
          <a:lstStyle/>
          <a:p>
            <a:pPr algn="just"/>
            <a:r>
              <a:rPr lang="es-ES" sz="2000" dirty="0"/>
              <a:t>Para entender mejor lo anterior veamos que sucede en la vida REAL:</a:t>
            </a:r>
          </a:p>
        </p:txBody>
      </p:sp>
      <p:sp>
        <p:nvSpPr>
          <p:cNvPr id="4" name="AutoShape 2" descr="Dibujos Animados Feliz Senior Anciano Anciano | Anciano dibuj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Dibujos animados de niño feliz | Vector Premiu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 name="Grupo 2"/>
          <p:cNvGrpSpPr/>
          <p:nvPr/>
        </p:nvGrpSpPr>
        <p:grpSpPr>
          <a:xfrm>
            <a:off x="389495" y="2170391"/>
            <a:ext cx="4897997" cy="4319481"/>
            <a:chOff x="389495" y="2170391"/>
            <a:chExt cx="4897997" cy="4319481"/>
          </a:xfrm>
        </p:grpSpPr>
        <p:pic>
          <p:nvPicPr>
            <p:cNvPr id="5" name="Imagen 4"/>
            <p:cNvPicPr>
              <a:picLocks noChangeAspect="1"/>
            </p:cNvPicPr>
            <p:nvPr/>
          </p:nvPicPr>
          <p:blipFill>
            <a:blip r:embed="rId2"/>
            <a:stretch>
              <a:fillRect/>
            </a:stretch>
          </p:blipFill>
          <p:spPr>
            <a:xfrm>
              <a:off x="460375" y="2170391"/>
              <a:ext cx="1096135" cy="1091263"/>
            </a:xfrm>
            <a:prstGeom prst="rect">
              <a:avLst/>
            </a:prstGeom>
          </p:spPr>
        </p:pic>
        <p:pic>
          <p:nvPicPr>
            <p:cNvPr id="6" name="Imagen 5"/>
            <p:cNvPicPr>
              <a:picLocks noChangeAspect="1"/>
            </p:cNvPicPr>
            <p:nvPr/>
          </p:nvPicPr>
          <p:blipFill>
            <a:blip r:embed="rId3"/>
            <a:stretch>
              <a:fillRect/>
            </a:stretch>
          </p:blipFill>
          <p:spPr>
            <a:xfrm>
              <a:off x="1725802" y="2385207"/>
              <a:ext cx="1034607" cy="810578"/>
            </a:xfrm>
            <a:prstGeom prst="rect">
              <a:avLst/>
            </a:prstGeom>
          </p:spPr>
        </p:pic>
        <p:pic>
          <p:nvPicPr>
            <p:cNvPr id="7" name="Imagen 6"/>
            <p:cNvPicPr>
              <a:picLocks noChangeAspect="1"/>
            </p:cNvPicPr>
            <p:nvPr/>
          </p:nvPicPr>
          <p:blipFill>
            <a:blip r:embed="rId4"/>
            <a:stretch>
              <a:fillRect/>
            </a:stretch>
          </p:blipFill>
          <p:spPr>
            <a:xfrm>
              <a:off x="2929701" y="2385207"/>
              <a:ext cx="1138237" cy="891768"/>
            </a:xfrm>
            <a:prstGeom prst="rect">
              <a:avLst/>
            </a:prstGeom>
          </p:spPr>
        </p:pic>
        <p:pic>
          <p:nvPicPr>
            <p:cNvPr id="11" name="Imagen 10"/>
            <p:cNvPicPr>
              <a:picLocks noChangeAspect="1"/>
            </p:cNvPicPr>
            <p:nvPr/>
          </p:nvPicPr>
          <p:blipFill>
            <a:blip r:embed="rId5"/>
            <a:stretch>
              <a:fillRect/>
            </a:stretch>
          </p:blipFill>
          <p:spPr>
            <a:xfrm>
              <a:off x="4409883" y="2385207"/>
              <a:ext cx="877609" cy="942318"/>
            </a:xfrm>
            <a:prstGeom prst="rect">
              <a:avLst/>
            </a:prstGeom>
          </p:spPr>
        </p:pic>
        <p:pic>
          <p:nvPicPr>
            <p:cNvPr id="13" name="Imagen 12"/>
            <p:cNvPicPr>
              <a:picLocks noChangeAspect="1"/>
            </p:cNvPicPr>
            <p:nvPr/>
          </p:nvPicPr>
          <p:blipFill>
            <a:blip r:embed="rId6"/>
            <a:stretch>
              <a:fillRect/>
            </a:stretch>
          </p:blipFill>
          <p:spPr>
            <a:xfrm>
              <a:off x="389495" y="3720962"/>
              <a:ext cx="1237894" cy="1237894"/>
            </a:xfrm>
            <a:prstGeom prst="rect">
              <a:avLst/>
            </a:prstGeom>
          </p:spPr>
        </p:pic>
        <p:sp>
          <p:nvSpPr>
            <p:cNvPr id="14" name="Flecha abajo 13"/>
            <p:cNvSpPr/>
            <p:nvPr/>
          </p:nvSpPr>
          <p:spPr>
            <a:xfrm>
              <a:off x="727088" y="3327525"/>
              <a:ext cx="562708" cy="4529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Imagen 15"/>
            <p:cNvPicPr>
              <a:picLocks noChangeAspect="1"/>
            </p:cNvPicPr>
            <p:nvPr/>
          </p:nvPicPr>
          <p:blipFill>
            <a:blip r:embed="rId3"/>
            <a:stretch>
              <a:fillRect/>
            </a:stretch>
          </p:blipFill>
          <p:spPr>
            <a:xfrm>
              <a:off x="1725802" y="3872585"/>
              <a:ext cx="1034607" cy="810578"/>
            </a:xfrm>
            <a:prstGeom prst="rect">
              <a:avLst/>
            </a:prstGeom>
          </p:spPr>
        </p:pic>
        <p:pic>
          <p:nvPicPr>
            <p:cNvPr id="17" name="Imagen 16"/>
            <p:cNvPicPr>
              <a:picLocks noChangeAspect="1"/>
            </p:cNvPicPr>
            <p:nvPr/>
          </p:nvPicPr>
          <p:blipFill>
            <a:blip r:embed="rId4"/>
            <a:stretch>
              <a:fillRect/>
            </a:stretch>
          </p:blipFill>
          <p:spPr>
            <a:xfrm>
              <a:off x="2929701" y="3872585"/>
              <a:ext cx="1138237" cy="891768"/>
            </a:xfrm>
            <a:prstGeom prst="rect">
              <a:avLst/>
            </a:prstGeom>
          </p:spPr>
        </p:pic>
        <p:pic>
          <p:nvPicPr>
            <p:cNvPr id="18" name="Imagen 17"/>
            <p:cNvPicPr>
              <a:picLocks noChangeAspect="1"/>
            </p:cNvPicPr>
            <p:nvPr/>
          </p:nvPicPr>
          <p:blipFill>
            <a:blip r:embed="rId7"/>
            <a:stretch>
              <a:fillRect/>
            </a:stretch>
          </p:blipFill>
          <p:spPr>
            <a:xfrm>
              <a:off x="598573" y="5352293"/>
              <a:ext cx="763922" cy="1137579"/>
            </a:xfrm>
            <a:prstGeom prst="rect">
              <a:avLst/>
            </a:prstGeom>
          </p:spPr>
        </p:pic>
        <p:sp>
          <p:nvSpPr>
            <p:cNvPr id="19" name="Flecha abajo 18"/>
            <p:cNvSpPr/>
            <p:nvPr/>
          </p:nvSpPr>
          <p:spPr>
            <a:xfrm>
              <a:off x="699180" y="4898443"/>
              <a:ext cx="562708" cy="4529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Imagen 19"/>
            <p:cNvPicPr>
              <a:picLocks noChangeAspect="1"/>
            </p:cNvPicPr>
            <p:nvPr/>
          </p:nvPicPr>
          <p:blipFill>
            <a:blip r:embed="rId5"/>
            <a:stretch>
              <a:fillRect/>
            </a:stretch>
          </p:blipFill>
          <p:spPr>
            <a:xfrm>
              <a:off x="1735203" y="5351419"/>
              <a:ext cx="877609" cy="942318"/>
            </a:xfrm>
            <a:prstGeom prst="rect">
              <a:avLst/>
            </a:prstGeom>
          </p:spPr>
        </p:pic>
      </p:grpSp>
      <p:sp>
        <p:nvSpPr>
          <p:cNvPr id="21" name="CuadroTexto 20"/>
          <p:cNvSpPr txBox="1"/>
          <p:nvPr/>
        </p:nvSpPr>
        <p:spPr>
          <a:xfrm>
            <a:off x="5880496" y="2026175"/>
            <a:ext cx="6105178" cy="2308324"/>
          </a:xfrm>
          <a:prstGeom prst="rect">
            <a:avLst/>
          </a:prstGeom>
          <a:solidFill>
            <a:schemeClr val="accent4">
              <a:lumMod val="40000"/>
              <a:lumOff val="60000"/>
            </a:schemeClr>
          </a:solidFill>
        </p:spPr>
        <p:txBody>
          <a:bodyPr wrap="square" rtlCol="0">
            <a:spAutoFit/>
          </a:bodyPr>
          <a:lstStyle/>
          <a:p>
            <a:pPr algn="ctr"/>
            <a:r>
              <a:rPr lang="es-ES" b="1" dirty="0"/>
              <a:t>Imagine la siguiente situación, donde tenemos un abuelo, el cual tiene un hijo que a su vez tiene un hijo también. El abuelo a lo largo de los años ha logrado comprar su casa, su auto y su moto. ¿Qué pasará cuando el ABUELO muera?</a:t>
            </a:r>
          </a:p>
          <a:p>
            <a:pPr algn="ctr"/>
            <a:endParaRPr lang="es-ES" b="1" dirty="0"/>
          </a:p>
          <a:p>
            <a:pPr algn="ctr"/>
            <a:r>
              <a:rPr lang="es-ES" b="1" dirty="0"/>
              <a:t>CLARO, su hijo heredará sus bienes</a:t>
            </a:r>
          </a:p>
          <a:p>
            <a:pPr algn="ctr"/>
            <a:endParaRPr lang="es-ES" b="1" dirty="0"/>
          </a:p>
          <a:p>
            <a:pPr algn="ctr"/>
            <a:r>
              <a:rPr lang="es-ES" b="1" dirty="0"/>
              <a:t>Cambie la Diapositiva</a:t>
            </a:r>
          </a:p>
        </p:txBody>
      </p:sp>
    </p:spTree>
    <p:extLst>
      <p:ext uri="{BB962C8B-B14F-4D97-AF65-F5344CB8AC3E}">
        <p14:creationId xmlns:p14="http://schemas.microsoft.com/office/powerpoint/2010/main" val="2815449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854"/>
            <a:ext cx="10515600" cy="706029"/>
          </a:xfrm>
        </p:spPr>
        <p:txBody>
          <a:bodyPr>
            <a:normAutofit/>
          </a:bodyPr>
          <a:lstStyle/>
          <a:p>
            <a:pPr algn="ctr"/>
            <a:r>
              <a:rPr lang="es-ES" sz="3200" b="1" dirty="0"/>
              <a:t>Herencia</a:t>
            </a:r>
            <a:endParaRPr lang="en-US" sz="3200" b="1" dirty="0"/>
          </a:p>
        </p:txBody>
      </p:sp>
      <p:sp>
        <p:nvSpPr>
          <p:cNvPr id="15" name="CuadroTexto 14"/>
          <p:cNvSpPr txBox="1"/>
          <p:nvPr/>
        </p:nvSpPr>
        <p:spPr>
          <a:xfrm>
            <a:off x="168812" y="1308297"/>
            <a:ext cx="11816862" cy="400110"/>
          </a:xfrm>
          <a:prstGeom prst="rect">
            <a:avLst/>
          </a:prstGeom>
          <a:noFill/>
        </p:spPr>
        <p:txBody>
          <a:bodyPr wrap="square" rtlCol="0">
            <a:spAutoFit/>
          </a:bodyPr>
          <a:lstStyle/>
          <a:p>
            <a:pPr algn="just"/>
            <a:r>
              <a:rPr lang="es-ES" sz="2000" dirty="0"/>
              <a:t>Para entender mejor lo anterior veamos que sucede en la vida REAL:</a:t>
            </a:r>
          </a:p>
        </p:txBody>
      </p:sp>
      <p:sp>
        <p:nvSpPr>
          <p:cNvPr id="4" name="AutoShape 2" descr="Dibujos Animados Feliz Senior Anciano Anciano | Anciano dibuj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Dibujos animados de niño feliz | Vector Premiu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CuadroTexto 20"/>
          <p:cNvSpPr txBox="1"/>
          <p:nvPr/>
        </p:nvSpPr>
        <p:spPr>
          <a:xfrm>
            <a:off x="307974" y="2192364"/>
            <a:ext cx="11677699" cy="646331"/>
          </a:xfrm>
          <a:prstGeom prst="rect">
            <a:avLst/>
          </a:prstGeom>
          <a:solidFill>
            <a:schemeClr val="accent4">
              <a:lumMod val="40000"/>
              <a:lumOff val="60000"/>
            </a:schemeClr>
          </a:solidFill>
        </p:spPr>
        <p:txBody>
          <a:bodyPr wrap="square" rtlCol="0">
            <a:spAutoFit/>
          </a:bodyPr>
          <a:lstStyle/>
          <a:p>
            <a:pPr algn="just"/>
            <a:r>
              <a:rPr lang="es-ES" b="1" dirty="0"/>
              <a:t>Ahora el PADRE ha heredado los bienes del ABUELO por lo que los bienes que el  PADRE ya tenía, se suman los bienes que le ha heredado el abuelo</a:t>
            </a:r>
          </a:p>
        </p:txBody>
      </p:sp>
      <p:grpSp>
        <p:nvGrpSpPr>
          <p:cNvPr id="3" name="Grupo 2"/>
          <p:cNvGrpSpPr/>
          <p:nvPr/>
        </p:nvGrpSpPr>
        <p:grpSpPr>
          <a:xfrm>
            <a:off x="2823205" y="3392488"/>
            <a:ext cx="7133142" cy="2768910"/>
            <a:chOff x="2823205" y="3392488"/>
            <a:chExt cx="7133142" cy="2768910"/>
          </a:xfrm>
        </p:grpSpPr>
        <p:pic>
          <p:nvPicPr>
            <p:cNvPr id="13" name="Imagen 12"/>
            <p:cNvPicPr>
              <a:picLocks noChangeAspect="1"/>
            </p:cNvPicPr>
            <p:nvPr/>
          </p:nvPicPr>
          <p:blipFill>
            <a:blip r:embed="rId2"/>
            <a:stretch>
              <a:fillRect/>
            </a:stretch>
          </p:blipFill>
          <p:spPr>
            <a:xfrm>
              <a:off x="2823205" y="3392488"/>
              <a:ext cx="1237894" cy="1237894"/>
            </a:xfrm>
            <a:prstGeom prst="rect">
              <a:avLst/>
            </a:prstGeom>
          </p:spPr>
        </p:pic>
        <p:pic>
          <p:nvPicPr>
            <p:cNvPr id="16" name="Imagen 15"/>
            <p:cNvPicPr>
              <a:picLocks noChangeAspect="1"/>
            </p:cNvPicPr>
            <p:nvPr/>
          </p:nvPicPr>
          <p:blipFill>
            <a:blip r:embed="rId3"/>
            <a:stretch>
              <a:fillRect/>
            </a:stretch>
          </p:blipFill>
          <p:spPr>
            <a:xfrm>
              <a:off x="4159512" y="3544111"/>
              <a:ext cx="1034607" cy="810578"/>
            </a:xfrm>
            <a:prstGeom prst="rect">
              <a:avLst/>
            </a:prstGeom>
          </p:spPr>
        </p:pic>
        <p:pic>
          <p:nvPicPr>
            <p:cNvPr id="17" name="Imagen 16"/>
            <p:cNvPicPr>
              <a:picLocks noChangeAspect="1"/>
            </p:cNvPicPr>
            <p:nvPr/>
          </p:nvPicPr>
          <p:blipFill>
            <a:blip r:embed="rId4"/>
            <a:stretch>
              <a:fillRect/>
            </a:stretch>
          </p:blipFill>
          <p:spPr>
            <a:xfrm>
              <a:off x="5363411" y="3544111"/>
              <a:ext cx="1138237" cy="891768"/>
            </a:xfrm>
            <a:prstGeom prst="rect">
              <a:avLst/>
            </a:prstGeom>
          </p:spPr>
        </p:pic>
        <p:pic>
          <p:nvPicPr>
            <p:cNvPr id="18" name="Imagen 17"/>
            <p:cNvPicPr>
              <a:picLocks noChangeAspect="1"/>
            </p:cNvPicPr>
            <p:nvPr/>
          </p:nvPicPr>
          <p:blipFill>
            <a:blip r:embed="rId5"/>
            <a:stretch>
              <a:fillRect/>
            </a:stretch>
          </p:blipFill>
          <p:spPr>
            <a:xfrm>
              <a:off x="3032283" y="5023819"/>
              <a:ext cx="763922" cy="1137579"/>
            </a:xfrm>
            <a:prstGeom prst="rect">
              <a:avLst/>
            </a:prstGeom>
          </p:spPr>
        </p:pic>
        <p:sp>
          <p:nvSpPr>
            <p:cNvPr id="19" name="Flecha abajo 18"/>
            <p:cNvSpPr/>
            <p:nvPr/>
          </p:nvSpPr>
          <p:spPr>
            <a:xfrm>
              <a:off x="3132890" y="4569969"/>
              <a:ext cx="562708" cy="4529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Imagen 19"/>
            <p:cNvPicPr>
              <a:picLocks noChangeAspect="1"/>
            </p:cNvPicPr>
            <p:nvPr/>
          </p:nvPicPr>
          <p:blipFill>
            <a:blip r:embed="rId6"/>
            <a:stretch>
              <a:fillRect/>
            </a:stretch>
          </p:blipFill>
          <p:spPr>
            <a:xfrm>
              <a:off x="4168913" y="5022945"/>
              <a:ext cx="877609" cy="942318"/>
            </a:xfrm>
            <a:prstGeom prst="rect">
              <a:avLst/>
            </a:prstGeom>
          </p:spPr>
        </p:pic>
        <p:pic>
          <p:nvPicPr>
            <p:cNvPr id="22" name="Imagen 21"/>
            <p:cNvPicPr>
              <a:picLocks noChangeAspect="1"/>
            </p:cNvPicPr>
            <p:nvPr/>
          </p:nvPicPr>
          <p:blipFill>
            <a:blip r:embed="rId3"/>
            <a:stretch>
              <a:fillRect/>
            </a:stretch>
          </p:blipFill>
          <p:spPr>
            <a:xfrm>
              <a:off x="6670940" y="3607687"/>
              <a:ext cx="1034607" cy="810578"/>
            </a:xfrm>
            <a:prstGeom prst="rect">
              <a:avLst/>
            </a:prstGeom>
          </p:spPr>
        </p:pic>
        <p:pic>
          <p:nvPicPr>
            <p:cNvPr id="23" name="Imagen 22"/>
            <p:cNvPicPr>
              <a:picLocks noChangeAspect="1"/>
            </p:cNvPicPr>
            <p:nvPr/>
          </p:nvPicPr>
          <p:blipFill>
            <a:blip r:embed="rId4"/>
            <a:stretch>
              <a:fillRect/>
            </a:stretch>
          </p:blipFill>
          <p:spPr>
            <a:xfrm>
              <a:off x="7874839" y="3607687"/>
              <a:ext cx="1138237" cy="891768"/>
            </a:xfrm>
            <a:prstGeom prst="rect">
              <a:avLst/>
            </a:prstGeom>
          </p:spPr>
        </p:pic>
        <p:pic>
          <p:nvPicPr>
            <p:cNvPr id="24" name="Imagen 23"/>
            <p:cNvPicPr>
              <a:picLocks noChangeAspect="1"/>
            </p:cNvPicPr>
            <p:nvPr/>
          </p:nvPicPr>
          <p:blipFill>
            <a:blip r:embed="rId6"/>
            <a:stretch>
              <a:fillRect/>
            </a:stretch>
          </p:blipFill>
          <p:spPr>
            <a:xfrm>
              <a:off x="9078738" y="3627651"/>
              <a:ext cx="877609" cy="942318"/>
            </a:xfrm>
            <a:prstGeom prst="rect">
              <a:avLst/>
            </a:prstGeom>
          </p:spPr>
        </p:pic>
      </p:grpSp>
      <p:sp>
        <p:nvSpPr>
          <p:cNvPr id="25" name="CuadroTexto 24"/>
          <p:cNvSpPr txBox="1"/>
          <p:nvPr/>
        </p:nvSpPr>
        <p:spPr>
          <a:xfrm>
            <a:off x="6670940" y="4893939"/>
            <a:ext cx="4435183" cy="369332"/>
          </a:xfrm>
          <a:prstGeom prst="rect">
            <a:avLst/>
          </a:prstGeom>
          <a:solidFill>
            <a:schemeClr val="accent4">
              <a:lumMod val="40000"/>
              <a:lumOff val="60000"/>
            </a:schemeClr>
          </a:solidFill>
        </p:spPr>
        <p:txBody>
          <a:bodyPr wrap="square" rtlCol="0">
            <a:spAutoFit/>
          </a:bodyPr>
          <a:lstStyle/>
          <a:p>
            <a:pPr algn="ctr"/>
            <a:r>
              <a:rPr lang="es-ES" b="1" dirty="0"/>
              <a:t>Ahora imagine que pasa si el padre muere</a:t>
            </a:r>
          </a:p>
        </p:txBody>
      </p:sp>
    </p:spTree>
    <p:extLst>
      <p:ext uri="{BB962C8B-B14F-4D97-AF65-F5344CB8AC3E}">
        <p14:creationId xmlns:p14="http://schemas.microsoft.com/office/powerpoint/2010/main" val="4274705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854"/>
            <a:ext cx="10515600" cy="706029"/>
          </a:xfrm>
        </p:spPr>
        <p:txBody>
          <a:bodyPr>
            <a:normAutofit/>
          </a:bodyPr>
          <a:lstStyle/>
          <a:p>
            <a:pPr algn="ctr"/>
            <a:r>
              <a:rPr lang="es-ES" sz="3200" b="1" dirty="0"/>
              <a:t>Herencia</a:t>
            </a:r>
            <a:endParaRPr lang="en-US" sz="3200" b="1" dirty="0"/>
          </a:p>
        </p:txBody>
      </p:sp>
      <p:sp>
        <p:nvSpPr>
          <p:cNvPr id="15" name="CuadroTexto 14"/>
          <p:cNvSpPr txBox="1"/>
          <p:nvPr/>
        </p:nvSpPr>
        <p:spPr>
          <a:xfrm>
            <a:off x="168812" y="1308297"/>
            <a:ext cx="11816862" cy="400110"/>
          </a:xfrm>
          <a:prstGeom prst="rect">
            <a:avLst/>
          </a:prstGeom>
          <a:noFill/>
        </p:spPr>
        <p:txBody>
          <a:bodyPr wrap="square" rtlCol="0">
            <a:spAutoFit/>
          </a:bodyPr>
          <a:lstStyle/>
          <a:p>
            <a:pPr algn="just"/>
            <a:r>
              <a:rPr lang="es-ES" sz="2000" dirty="0"/>
              <a:t>Para entender mejor lo anterior veamos que sucede en la vida REAL:</a:t>
            </a:r>
          </a:p>
        </p:txBody>
      </p:sp>
      <p:sp>
        <p:nvSpPr>
          <p:cNvPr id="4" name="AutoShape 2" descr="Dibujos Animados Feliz Senior Anciano Anciano | Anciano dibuj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Dibujos animados de niño feliz | Vector Premiu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CuadroTexto 20"/>
          <p:cNvSpPr txBox="1"/>
          <p:nvPr/>
        </p:nvSpPr>
        <p:spPr>
          <a:xfrm>
            <a:off x="307974" y="2192364"/>
            <a:ext cx="11677699" cy="646331"/>
          </a:xfrm>
          <a:prstGeom prst="rect">
            <a:avLst/>
          </a:prstGeom>
          <a:solidFill>
            <a:schemeClr val="accent4">
              <a:lumMod val="40000"/>
              <a:lumOff val="60000"/>
            </a:schemeClr>
          </a:solidFill>
        </p:spPr>
        <p:txBody>
          <a:bodyPr wrap="square" rtlCol="0">
            <a:spAutoFit/>
          </a:bodyPr>
          <a:lstStyle/>
          <a:p>
            <a:pPr algn="just"/>
            <a:r>
              <a:rPr lang="es-ES" b="1" dirty="0"/>
              <a:t>Ahora el HIJO ha acumulado los bienes que eran de su ABUELO quien al morir los dejo al PADRE, a su vez, al morir el PADRE, dejo los bienes (del ABUELO y del PADRE) a su HIJO</a:t>
            </a:r>
          </a:p>
        </p:txBody>
      </p:sp>
      <p:grpSp>
        <p:nvGrpSpPr>
          <p:cNvPr id="3" name="Grupo 2"/>
          <p:cNvGrpSpPr/>
          <p:nvPr/>
        </p:nvGrpSpPr>
        <p:grpSpPr>
          <a:xfrm>
            <a:off x="1738055" y="3967868"/>
            <a:ext cx="8183782" cy="1138453"/>
            <a:chOff x="1738055" y="3967868"/>
            <a:chExt cx="8183782" cy="1138453"/>
          </a:xfrm>
        </p:grpSpPr>
        <p:pic>
          <p:nvPicPr>
            <p:cNvPr id="16" name="Imagen 15"/>
            <p:cNvPicPr>
              <a:picLocks noChangeAspect="1"/>
            </p:cNvPicPr>
            <p:nvPr/>
          </p:nvPicPr>
          <p:blipFill>
            <a:blip r:embed="rId2"/>
            <a:stretch>
              <a:fillRect/>
            </a:stretch>
          </p:blipFill>
          <p:spPr>
            <a:xfrm>
              <a:off x="4125002" y="4080463"/>
              <a:ext cx="1034607" cy="810578"/>
            </a:xfrm>
            <a:prstGeom prst="rect">
              <a:avLst/>
            </a:prstGeom>
          </p:spPr>
        </p:pic>
        <p:pic>
          <p:nvPicPr>
            <p:cNvPr id="17" name="Imagen 16"/>
            <p:cNvPicPr>
              <a:picLocks noChangeAspect="1"/>
            </p:cNvPicPr>
            <p:nvPr/>
          </p:nvPicPr>
          <p:blipFill>
            <a:blip r:embed="rId3"/>
            <a:stretch>
              <a:fillRect/>
            </a:stretch>
          </p:blipFill>
          <p:spPr>
            <a:xfrm>
              <a:off x="5328901" y="4080463"/>
              <a:ext cx="1138237" cy="891768"/>
            </a:xfrm>
            <a:prstGeom prst="rect">
              <a:avLst/>
            </a:prstGeom>
          </p:spPr>
        </p:pic>
        <p:pic>
          <p:nvPicPr>
            <p:cNvPr id="18" name="Imagen 17"/>
            <p:cNvPicPr>
              <a:picLocks noChangeAspect="1"/>
            </p:cNvPicPr>
            <p:nvPr/>
          </p:nvPicPr>
          <p:blipFill>
            <a:blip r:embed="rId4"/>
            <a:stretch>
              <a:fillRect/>
            </a:stretch>
          </p:blipFill>
          <p:spPr>
            <a:xfrm>
              <a:off x="1738055" y="3968742"/>
              <a:ext cx="763922" cy="1137579"/>
            </a:xfrm>
            <a:prstGeom prst="rect">
              <a:avLst/>
            </a:prstGeom>
          </p:spPr>
        </p:pic>
        <p:pic>
          <p:nvPicPr>
            <p:cNvPr id="20" name="Imagen 19"/>
            <p:cNvPicPr>
              <a:picLocks noChangeAspect="1"/>
            </p:cNvPicPr>
            <p:nvPr/>
          </p:nvPicPr>
          <p:blipFill>
            <a:blip r:embed="rId5"/>
            <a:stretch>
              <a:fillRect/>
            </a:stretch>
          </p:blipFill>
          <p:spPr>
            <a:xfrm>
              <a:off x="2874685" y="3967868"/>
              <a:ext cx="877609" cy="942318"/>
            </a:xfrm>
            <a:prstGeom prst="rect">
              <a:avLst/>
            </a:prstGeom>
          </p:spPr>
        </p:pic>
        <p:pic>
          <p:nvPicPr>
            <p:cNvPr id="22" name="Imagen 21"/>
            <p:cNvPicPr>
              <a:picLocks noChangeAspect="1"/>
            </p:cNvPicPr>
            <p:nvPr/>
          </p:nvPicPr>
          <p:blipFill>
            <a:blip r:embed="rId2"/>
            <a:stretch>
              <a:fillRect/>
            </a:stretch>
          </p:blipFill>
          <p:spPr>
            <a:xfrm>
              <a:off x="6636430" y="4144039"/>
              <a:ext cx="1034607" cy="810578"/>
            </a:xfrm>
            <a:prstGeom prst="rect">
              <a:avLst/>
            </a:prstGeom>
          </p:spPr>
        </p:pic>
        <p:pic>
          <p:nvPicPr>
            <p:cNvPr id="23" name="Imagen 22"/>
            <p:cNvPicPr>
              <a:picLocks noChangeAspect="1"/>
            </p:cNvPicPr>
            <p:nvPr/>
          </p:nvPicPr>
          <p:blipFill>
            <a:blip r:embed="rId3"/>
            <a:stretch>
              <a:fillRect/>
            </a:stretch>
          </p:blipFill>
          <p:spPr>
            <a:xfrm>
              <a:off x="7840329" y="4144039"/>
              <a:ext cx="1138237" cy="891768"/>
            </a:xfrm>
            <a:prstGeom prst="rect">
              <a:avLst/>
            </a:prstGeom>
          </p:spPr>
        </p:pic>
        <p:pic>
          <p:nvPicPr>
            <p:cNvPr id="24" name="Imagen 23"/>
            <p:cNvPicPr>
              <a:picLocks noChangeAspect="1"/>
            </p:cNvPicPr>
            <p:nvPr/>
          </p:nvPicPr>
          <p:blipFill>
            <a:blip r:embed="rId5"/>
            <a:stretch>
              <a:fillRect/>
            </a:stretch>
          </p:blipFill>
          <p:spPr>
            <a:xfrm>
              <a:off x="9044228" y="4164003"/>
              <a:ext cx="877609" cy="942318"/>
            </a:xfrm>
            <a:prstGeom prst="rect">
              <a:avLst/>
            </a:prstGeom>
          </p:spPr>
        </p:pic>
      </p:grpSp>
    </p:spTree>
    <p:extLst>
      <p:ext uri="{BB962C8B-B14F-4D97-AF65-F5344CB8AC3E}">
        <p14:creationId xmlns:p14="http://schemas.microsoft.com/office/powerpoint/2010/main" val="1811692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854"/>
            <a:ext cx="10515600" cy="706029"/>
          </a:xfrm>
        </p:spPr>
        <p:txBody>
          <a:bodyPr>
            <a:normAutofit/>
          </a:bodyPr>
          <a:lstStyle/>
          <a:p>
            <a:pPr algn="ctr"/>
            <a:r>
              <a:rPr lang="es-ES" sz="3200" b="1" dirty="0"/>
              <a:t>Herencia</a:t>
            </a:r>
            <a:endParaRPr lang="en-US" sz="3200" b="1" dirty="0"/>
          </a:p>
        </p:txBody>
      </p:sp>
      <p:sp>
        <p:nvSpPr>
          <p:cNvPr id="15" name="CuadroTexto 14"/>
          <p:cNvSpPr txBox="1"/>
          <p:nvPr/>
        </p:nvSpPr>
        <p:spPr>
          <a:xfrm>
            <a:off x="168812" y="1308297"/>
            <a:ext cx="11816862" cy="400110"/>
          </a:xfrm>
          <a:prstGeom prst="rect">
            <a:avLst/>
          </a:prstGeom>
          <a:noFill/>
        </p:spPr>
        <p:txBody>
          <a:bodyPr wrap="square" rtlCol="0">
            <a:spAutoFit/>
          </a:bodyPr>
          <a:lstStyle/>
          <a:p>
            <a:pPr algn="just"/>
            <a:r>
              <a:rPr lang="es-ES" sz="2000" dirty="0"/>
              <a:t>Ahora veamos un código que presenta la forma mas simple de HERENCIA</a:t>
            </a:r>
          </a:p>
        </p:txBody>
      </p:sp>
      <p:sp>
        <p:nvSpPr>
          <p:cNvPr id="4" name="AutoShape 2" descr="Dibujos Animados Feliz Senior Anciano Anciano | Anciano dibuj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Dibujos animados de niño feliz | Vector Premiu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Imagen 2"/>
          <p:cNvPicPr>
            <a:picLocks noChangeAspect="1"/>
          </p:cNvPicPr>
          <p:nvPr/>
        </p:nvPicPr>
        <p:blipFill>
          <a:blip r:embed="rId2"/>
          <a:stretch>
            <a:fillRect/>
          </a:stretch>
        </p:blipFill>
        <p:spPr>
          <a:xfrm>
            <a:off x="168812" y="2001821"/>
            <a:ext cx="6134100" cy="4612028"/>
          </a:xfrm>
          <a:prstGeom prst="rect">
            <a:avLst/>
          </a:prstGeom>
        </p:spPr>
      </p:pic>
      <p:sp>
        <p:nvSpPr>
          <p:cNvPr id="19" name="CuadroTexto 18"/>
          <p:cNvSpPr txBox="1"/>
          <p:nvPr/>
        </p:nvSpPr>
        <p:spPr>
          <a:xfrm>
            <a:off x="6443002" y="2026175"/>
            <a:ext cx="5542671" cy="1754326"/>
          </a:xfrm>
          <a:prstGeom prst="rect">
            <a:avLst/>
          </a:prstGeom>
          <a:solidFill>
            <a:schemeClr val="accent4">
              <a:lumMod val="40000"/>
              <a:lumOff val="60000"/>
            </a:schemeClr>
          </a:solidFill>
        </p:spPr>
        <p:txBody>
          <a:bodyPr wrap="square" rtlCol="0">
            <a:spAutoFit/>
          </a:bodyPr>
          <a:lstStyle/>
          <a:p>
            <a:pPr algn="just"/>
            <a:r>
              <a:rPr lang="es-ES" b="1" dirty="0"/>
              <a:t>Observe los siguientes aspectos:</a:t>
            </a:r>
          </a:p>
          <a:p>
            <a:pPr algn="just"/>
            <a:r>
              <a:rPr lang="es-ES" b="1" dirty="0"/>
              <a:t>Al crear la clase “Estudiante” (hijo o subclase) estamos indicando que esta clase HEREDARÁ los atributos y métodos de la clase “Persona” (Padre o </a:t>
            </a:r>
            <a:r>
              <a:rPr lang="es-ES" b="1" dirty="0" err="1"/>
              <a:t>Super</a:t>
            </a:r>
            <a:r>
              <a:rPr lang="es-ES" b="1" dirty="0"/>
              <a:t> Clase) por eso se coloca entre paréntesis el nombre de la clase padre.</a:t>
            </a:r>
          </a:p>
        </p:txBody>
      </p:sp>
      <p:cxnSp>
        <p:nvCxnSpPr>
          <p:cNvPr id="25" name="Conector recto de flecha 24"/>
          <p:cNvCxnSpPr>
            <a:stCxn id="19" idx="1"/>
          </p:cNvCxnSpPr>
          <p:nvPr/>
        </p:nvCxnSpPr>
        <p:spPr>
          <a:xfrm flipH="1">
            <a:off x="2447779" y="2903338"/>
            <a:ext cx="3995223" cy="2456453"/>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26" name="CuadroTexto 25"/>
          <p:cNvSpPr txBox="1"/>
          <p:nvPr/>
        </p:nvSpPr>
        <p:spPr>
          <a:xfrm>
            <a:off x="6443001" y="3943201"/>
            <a:ext cx="5542671" cy="1200329"/>
          </a:xfrm>
          <a:prstGeom prst="rect">
            <a:avLst/>
          </a:prstGeom>
          <a:solidFill>
            <a:schemeClr val="accent4">
              <a:lumMod val="40000"/>
              <a:lumOff val="60000"/>
            </a:schemeClr>
          </a:solidFill>
        </p:spPr>
        <p:txBody>
          <a:bodyPr wrap="square" rtlCol="0">
            <a:spAutoFit/>
          </a:bodyPr>
          <a:lstStyle/>
          <a:p>
            <a:pPr algn="just"/>
            <a:r>
              <a:rPr lang="es-ES" b="1" dirty="0"/>
              <a:t>Posteriormente creamos el objeto “</a:t>
            </a:r>
            <a:r>
              <a:rPr lang="es-ES" b="1" dirty="0" err="1"/>
              <a:t>luis</a:t>
            </a:r>
            <a:r>
              <a:rPr lang="es-ES" b="1" dirty="0"/>
              <a:t>” como instancia de la clase “Estudiante”, Observe como de igual forma se pasan los parámetros ya que se ejecutará el constructor de la clase padre.</a:t>
            </a:r>
          </a:p>
        </p:txBody>
      </p:sp>
      <p:cxnSp>
        <p:nvCxnSpPr>
          <p:cNvPr id="27" name="Conector recto de flecha 26"/>
          <p:cNvCxnSpPr>
            <a:stCxn id="26" idx="1"/>
          </p:cNvCxnSpPr>
          <p:nvPr/>
        </p:nvCxnSpPr>
        <p:spPr>
          <a:xfrm flipH="1">
            <a:off x="3629465" y="4543366"/>
            <a:ext cx="2813536" cy="1510311"/>
          </a:xfrm>
          <a:prstGeom prst="straightConnector1">
            <a:avLst/>
          </a:prstGeom>
          <a:ln w="444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p:cNvCxnSpPr>
            <a:stCxn id="26" idx="1"/>
          </p:cNvCxnSpPr>
          <p:nvPr/>
        </p:nvCxnSpPr>
        <p:spPr>
          <a:xfrm flipH="1" flipV="1">
            <a:off x="4093698" y="2490121"/>
            <a:ext cx="2349303" cy="2053245"/>
          </a:xfrm>
          <a:prstGeom prst="straightConnector1">
            <a:avLst/>
          </a:prstGeom>
          <a:ln w="444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CuadroTexto 28"/>
          <p:cNvSpPr txBox="1"/>
          <p:nvPr/>
        </p:nvSpPr>
        <p:spPr>
          <a:xfrm>
            <a:off x="6443587" y="5325080"/>
            <a:ext cx="5542671" cy="923330"/>
          </a:xfrm>
          <a:prstGeom prst="rect">
            <a:avLst/>
          </a:prstGeom>
          <a:solidFill>
            <a:schemeClr val="accent4">
              <a:lumMod val="40000"/>
              <a:lumOff val="60000"/>
            </a:schemeClr>
          </a:solidFill>
        </p:spPr>
        <p:txBody>
          <a:bodyPr wrap="square" rtlCol="0">
            <a:spAutoFit/>
          </a:bodyPr>
          <a:lstStyle/>
          <a:p>
            <a:pPr algn="just"/>
            <a:r>
              <a:rPr lang="es-ES" b="1" dirty="0"/>
              <a:t>Por último a través del objeto “</a:t>
            </a:r>
            <a:r>
              <a:rPr lang="es-ES" b="1" dirty="0" err="1"/>
              <a:t>luis</a:t>
            </a:r>
            <a:r>
              <a:rPr lang="es-ES" b="1" dirty="0"/>
              <a:t>”  llamamos a método “muestra” que pertenece a la clase “Personas” (padre)</a:t>
            </a:r>
          </a:p>
        </p:txBody>
      </p:sp>
      <p:cxnSp>
        <p:nvCxnSpPr>
          <p:cNvPr id="30" name="Conector recto de flecha 29"/>
          <p:cNvCxnSpPr>
            <a:stCxn id="29" idx="1"/>
          </p:cNvCxnSpPr>
          <p:nvPr/>
        </p:nvCxnSpPr>
        <p:spPr>
          <a:xfrm flipH="1">
            <a:off x="2082018" y="5786745"/>
            <a:ext cx="4361569" cy="643215"/>
          </a:xfrm>
          <a:prstGeom prst="straightConnector1">
            <a:avLst/>
          </a:prstGeom>
          <a:ln w="444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3807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854"/>
            <a:ext cx="10515600" cy="706029"/>
          </a:xfrm>
        </p:spPr>
        <p:txBody>
          <a:bodyPr>
            <a:normAutofit/>
          </a:bodyPr>
          <a:lstStyle/>
          <a:p>
            <a:pPr algn="ctr"/>
            <a:r>
              <a:rPr lang="es-ES" sz="3200" b="1" dirty="0"/>
              <a:t>Herencia</a:t>
            </a:r>
            <a:endParaRPr lang="en-US" sz="3200" b="1" dirty="0"/>
          </a:p>
        </p:txBody>
      </p:sp>
      <p:sp>
        <p:nvSpPr>
          <p:cNvPr id="15" name="CuadroTexto 14"/>
          <p:cNvSpPr txBox="1"/>
          <p:nvPr/>
        </p:nvSpPr>
        <p:spPr>
          <a:xfrm>
            <a:off x="168812" y="1308297"/>
            <a:ext cx="11816862" cy="2554545"/>
          </a:xfrm>
          <a:prstGeom prst="rect">
            <a:avLst/>
          </a:prstGeom>
          <a:noFill/>
        </p:spPr>
        <p:txBody>
          <a:bodyPr wrap="square" rtlCol="0">
            <a:spAutoFit/>
          </a:bodyPr>
          <a:lstStyle/>
          <a:p>
            <a:pPr algn="just"/>
            <a:r>
              <a:rPr lang="es-ES" sz="2000" b="1" dirty="0"/>
              <a:t>Ejercicio 04 : </a:t>
            </a:r>
            <a:r>
              <a:rPr lang="es-ES" sz="2000" dirty="0"/>
              <a:t>El programa del código anterior se encuentra en la sección “</a:t>
            </a:r>
            <a:r>
              <a:rPr lang="es-ES" sz="2000" dirty="0" err="1"/>
              <a:t>Programas_Ejemplo</a:t>
            </a:r>
            <a:r>
              <a:rPr lang="es-ES" sz="2000" dirty="0"/>
              <a:t>” con el nombre “Programas_ejemplo_10_herencia_simple.py”</a:t>
            </a:r>
          </a:p>
          <a:p>
            <a:pPr algn="just"/>
            <a:endParaRPr lang="es-ES" sz="2000" b="1" dirty="0"/>
          </a:p>
          <a:p>
            <a:pPr algn="just"/>
            <a:r>
              <a:rPr lang="es-ES" sz="2000" b="1" dirty="0"/>
              <a:t>Descargue este programa y cree un nuevo objeto llamado “pedro” para la clase “Estudiante”, realice cambios en los parámetros que se envían al crear la el objeto “pedro”. Como podrá observar los cambios tienen efecto ya que al crear el nuevo objeto TAMBIÉN HEREDA los atributos y métodos de la clase padre “Persona”</a:t>
            </a:r>
          </a:p>
          <a:p>
            <a:pPr algn="just"/>
            <a:endParaRPr lang="es-ES" sz="2000" b="1" dirty="0"/>
          </a:p>
          <a:p>
            <a:pPr algn="just"/>
            <a:r>
              <a:rPr lang="es-ES" sz="2000" b="1" dirty="0"/>
              <a:t>Cree otros objeto y juegue un poco realizando cambios y viendo los resultados de salida</a:t>
            </a:r>
          </a:p>
        </p:txBody>
      </p:sp>
      <p:sp>
        <p:nvSpPr>
          <p:cNvPr id="4" name="AutoShape 2" descr="Dibujos Animados Feliz Senior Anciano Anciano | Anciano dibuj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Dibujos animados de niño feliz | Vector Premiu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442722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854"/>
            <a:ext cx="10515600" cy="706029"/>
          </a:xfrm>
        </p:spPr>
        <p:txBody>
          <a:bodyPr>
            <a:normAutofit/>
          </a:bodyPr>
          <a:lstStyle/>
          <a:p>
            <a:pPr algn="ctr"/>
            <a:r>
              <a:rPr lang="es-ES" sz="3200" b="1" dirty="0"/>
              <a:t>Herencia</a:t>
            </a:r>
            <a:endParaRPr lang="en-US" sz="3200" b="1" dirty="0"/>
          </a:p>
        </p:txBody>
      </p:sp>
      <p:sp>
        <p:nvSpPr>
          <p:cNvPr id="15" name="CuadroTexto 14"/>
          <p:cNvSpPr txBox="1"/>
          <p:nvPr/>
        </p:nvSpPr>
        <p:spPr>
          <a:xfrm>
            <a:off x="155575" y="897988"/>
            <a:ext cx="11816862" cy="1323439"/>
          </a:xfrm>
          <a:prstGeom prst="rect">
            <a:avLst/>
          </a:prstGeom>
          <a:noFill/>
        </p:spPr>
        <p:txBody>
          <a:bodyPr wrap="square" rtlCol="0">
            <a:spAutoFit/>
          </a:bodyPr>
          <a:lstStyle/>
          <a:p>
            <a:pPr algn="just"/>
            <a:r>
              <a:rPr lang="es-ES" sz="2000" dirty="0"/>
              <a:t>Al principio de la herencia dije que además de </a:t>
            </a:r>
            <a:r>
              <a:rPr lang="es-ES" sz="2000" b="1" dirty="0"/>
              <a:t>heredar los atributos y métodos de la clase padre, </a:t>
            </a:r>
            <a:r>
              <a:rPr lang="es-ES" sz="2000" dirty="0"/>
              <a:t>la clase </a:t>
            </a:r>
            <a:r>
              <a:rPr lang="es-ES" sz="2000" b="1" dirty="0"/>
              <a:t>hijo puede tener atributos y métodos propios </a:t>
            </a:r>
            <a:r>
              <a:rPr lang="es-ES" sz="2000" dirty="0"/>
              <a:t>tal como sucede en la vida real. Pero….. Como agregamos estos métodos y atributos propios a la clase hijo o subclase ??? Puede descargar el programa:</a:t>
            </a:r>
          </a:p>
          <a:p>
            <a:pPr algn="just"/>
            <a:r>
              <a:rPr lang="es-ES" sz="2000" b="1" dirty="0"/>
              <a:t>Programa_ejemplo_11_herencia_simple_atributos_propios.py” para comprender mejor</a:t>
            </a:r>
          </a:p>
        </p:txBody>
      </p:sp>
      <p:sp>
        <p:nvSpPr>
          <p:cNvPr id="4" name="AutoShape 2" descr="Dibujos Animados Feliz Senior Anciano Anciano | Anciano dibuj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Dibujos animados de niño feliz | Vector Premiu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Imagen 2"/>
          <p:cNvPicPr>
            <a:picLocks noChangeAspect="1"/>
          </p:cNvPicPr>
          <p:nvPr/>
        </p:nvPicPr>
        <p:blipFill>
          <a:blip r:embed="rId2"/>
          <a:stretch>
            <a:fillRect/>
          </a:stretch>
        </p:blipFill>
        <p:spPr>
          <a:xfrm>
            <a:off x="168812" y="2617374"/>
            <a:ext cx="5655213" cy="3829050"/>
          </a:xfrm>
          <a:prstGeom prst="rect">
            <a:avLst/>
          </a:prstGeom>
        </p:spPr>
      </p:pic>
      <p:sp>
        <p:nvSpPr>
          <p:cNvPr id="7" name="CuadroTexto 6"/>
          <p:cNvSpPr txBox="1"/>
          <p:nvPr/>
        </p:nvSpPr>
        <p:spPr>
          <a:xfrm>
            <a:off x="6096000" y="2442356"/>
            <a:ext cx="5542671" cy="1200329"/>
          </a:xfrm>
          <a:prstGeom prst="rect">
            <a:avLst/>
          </a:prstGeom>
          <a:solidFill>
            <a:schemeClr val="accent4">
              <a:lumMod val="40000"/>
              <a:lumOff val="60000"/>
            </a:schemeClr>
          </a:solidFill>
        </p:spPr>
        <p:txBody>
          <a:bodyPr wrap="square" rtlCol="0">
            <a:spAutoFit/>
          </a:bodyPr>
          <a:lstStyle/>
          <a:p>
            <a:pPr algn="just"/>
            <a:r>
              <a:rPr lang="es-ES" b="1" dirty="0"/>
              <a:t>Observe los siguientes aspectos:</a:t>
            </a:r>
          </a:p>
          <a:p>
            <a:pPr algn="just"/>
            <a:r>
              <a:rPr lang="es-ES" b="1" dirty="0"/>
              <a:t>Al crear el constructor de la clase “Estudiante”, se le pasan los parámetros de la clase padre y además los parámetros propios.</a:t>
            </a:r>
          </a:p>
        </p:txBody>
      </p:sp>
      <p:cxnSp>
        <p:nvCxnSpPr>
          <p:cNvPr id="8" name="Conector recto de flecha 7"/>
          <p:cNvCxnSpPr>
            <a:stCxn id="7" idx="1"/>
          </p:cNvCxnSpPr>
          <p:nvPr/>
        </p:nvCxnSpPr>
        <p:spPr>
          <a:xfrm flipH="1">
            <a:off x="4979963" y="3042521"/>
            <a:ext cx="1116037" cy="207116"/>
          </a:xfrm>
          <a:prstGeom prst="straightConnector1">
            <a:avLst/>
          </a:prstGeom>
          <a:ln w="444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CuadroTexto 10"/>
          <p:cNvSpPr txBox="1"/>
          <p:nvPr/>
        </p:nvSpPr>
        <p:spPr>
          <a:xfrm>
            <a:off x="6095999" y="3674784"/>
            <a:ext cx="5542671" cy="923330"/>
          </a:xfrm>
          <a:prstGeom prst="rect">
            <a:avLst/>
          </a:prstGeom>
          <a:solidFill>
            <a:schemeClr val="accent5">
              <a:lumMod val="40000"/>
              <a:lumOff val="60000"/>
            </a:schemeClr>
          </a:solidFill>
        </p:spPr>
        <p:txBody>
          <a:bodyPr wrap="square" rtlCol="0">
            <a:spAutoFit/>
          </a:bodyPr>
          <a:lstStyle/>
          <a:p>
            <a:pPr algn="just"/>
            <a:r>
              <a:rPr lang="es-ES" b="1" dirty="0"/>
              <a:t>A través de la instrucción “</a:t>
            </a:r>
            <a:r>
              <a:rPr lang="es-ES" b="1" dirty="0" err="1"/>
              <a:t>super</a:t>
            </a:r>
            <a:r>
              <a:rPr lang="es-ES" b="1" dirty="0"/>
              <a:t>()” se llama al constructor de la clase padre y se envían los parámetros de la clase padre.</a:t>
            </a:r>
          </a:p>
        </p:txBody>
      </p:sp>
      <p:cxnSp>
        <p:nvCxnSpPr>
          <p:cNvPr id="13" name="Conector recto de flecha 12"/>
          <p:cNvCxnSpPr>
            <a:stCxn id="11" idx="1"/>
          </p:cNvCxnSpPr>
          <p:nvPr/>
        </p:nvCxnSpPr>
        <p:spPr>
          <a:xfrm flipH="1" flipV="1">
            <a:off x="3840480" y="3674784"/>
            <a:ext cx="2255519" cy="46166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6095998" y="4643823"/>
            <a:ext cx="5542671" cy="646331"/>
          </a:xfrm>
          <a:prstGeom prst="rect">
            <a:avLst/>
          </a:prstGeom>
          <a:solidFill>
            <a:schemeClr val="accent6">
              <a:lumMod val="40000"/>
              <a:lumOff val="60000"/>
            </a:schemeClr>
          </a:solidFill>
        </p:spPr>
        <p:txBody>
          <a:bodyPr wrap="square" rtlCol="0">
            <a:spAutoFit/>
          </a:bodyPr>
          <a:lstStyle/>
          <a:p>
            <a:pPr algn="just"/>
            <a:r>
              <a:rPr lang="es-ES" b="1" dirty="0"/>
              <a:t>Se asigna valor a los atributos propios de la clase “Estudiante” (subclase)</a:t>
            </a:r>
          </a:p>
        </p:txBody>
      </p:sp>
      <p:cxnSp>
        <p:nvCxnSpPr>
          <p:cNvPr id="17" name="Conector recto de flecha 16"/>
          <p:cNvCxnSpPr>
            <a:stCxn id="16" idx="1"/>
          </p:cNvCxnSpPr>
          <p:nvPr/>
        </p:nvCxnSpPr>
        <p:spPr>
          <a:xfrm flipH="1" flipV="1">
            <a:off x="2996418" y="4168549"/>
            <a:ext cx="3099580" cy="798440"/>
          </a:xfrm>
          <a:prstGeom prst="straightConnector1">
            <a:avLst/>
          </a:prstGeom>
          <a:ln w="444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CuadroTexto 19"/>
          <p:cNvSpPr txBox="1"/>
          <p:nvPr/>
        </p:nvSpPr>
        <p:spPr>
          <a:xfrm>
            <a:off x="6095997" y="5335863"/>
            <a:ext cx="5542671" cy="923330"/>
          </a:xfrm>
          <a:prstGeom prst="rect">
            <a:avLst/>
          </a:prstGeom>
          <a:solidFill>
            <a:schemeClr val="accent3">
              <a:lumMod val="40000"/>
              <a:lumOff val="60000"/>
            </a:schemeClr>
          </a:solidFill>
        </p:spPr>
        <p:txBody>
          <a:bodyPr wrap="square" rtlCol="0">
            <a:spAutoFit/>
          </a:bodyPr>
          <a:lstStyle/>
          <a:p>
            <a:pPr algn="just"/>
            <a:r>
              <a:rPr lang="es-ES" b="1" dirty="0"/>
              <a:t>A través de la instrucción “</a:t>
            </a:r>
            <a:r>
              <a:rPr lang="es-ES" b="1" dirty="0" err="1"/>
              <a:t>super</a:t>
            </a:r>
            <a:r>
              <a:rPr lang="es-ES" b="1" dirty="0"/>
              <a:t>()” se llama al método “muestra” de la clase padre, dentro del método “muestra” de la clase hijo</a:t>
            </a:r>
          </a:p>
        </p:txBody>
      </p:sp>
      <p:cxnSp>
        <p:nvCxnSpPr>
          <p:cNvPr id="21" name="Conector recto de flecha 20"/>
          <p:cNvCxnSpPr>
            <a:stCxn id="20" idx="1"/>
          </p:cNvCxnSpPr>
          <p:nvPr/>
        </p:nvCxnSpPr>
        <p:spPr>
          <a:xfrm flipH="1" flipV="1">
            <a:off x="2433713" y="5105489"/>
            <a:ext cx="3662284" cy="692039"/>
          </a:xfrm>
          <a:prstGeom prst="straightConnector1">
            <a:avLst/>
          </a:prstGeom>
          <a:ln w="444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584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854"/>
            <a:ext cx="10515600" cy="706029"/>
          </a:xfrm>
        </p:spPr>
        <p:txBody>
          <a:bodyPr>
            <a:normAutofit/>
          </a:bodyPr>
          <a:lstStyle/>
          <a:p>
            <a:pPr algn="ctr"/>
            <a:r>
              <a:rPr lang="es-ES" sz="3200" b="1" dirty="0"/>
              <a:t>Herencia</a:t>
            </a:r>
            <a:endParaRPr lang="en-US" sz="3200" b="1" dirty="0"/>
          </a:p>
        </p:txBody>
      </p:sp>
      <p:sp>
        <p:nvSpPr>
          <p:cNvPr id="15" name="CuadroTexto 14"/>
          <p:cNvSpPr txBox="1"/>
          <p:nvPr/>
        </p:nvSpPr>
        <p:spPr>
          <a:xfrm>
            <a:off x="168812" y="1308297"/>
            <a:ext cx="11816862" cy="2862322"/>
          </a:xfrm>
          <a:prstGeom prst="rect">
            <a:avLst/>
          </a:prstGeom>
          <a:noFill/>
        </p:spPr>
        <p:txBody>
          <a:bodyPr wrap="square" rtlCol="0">
            <a:spAutoFit/>
          </a:bodyPr>
          <a:lstStyle/>
          <a:p>
            <a:pPr algn="just"/>
            <a:r>
              <a:rPr lang="es-ES" sz="2000" b="1" dirty="0"/>
              <a:t>Ejercicio 05 : </a:t>
            </a:r>
            <a:r>
              <a:rPr lang="es-ES" sz="2000" dirty="0"/>
              <a:t>El programa del código anterior se encuentra en la sección “</a:t>
            </a:r>
            <a:r>
              <a:rPr lang="es-ES" sz="2000" dirty="0" err="1"/>
              <a:t>Programas_Ejemplo</a:t>
            </a:r>
            <a:r>
              <a:rPr lang="es-ES" sz="2000" dirty="0"/>
              <a:t>” con el nombre “Programas_ejemplo_11_herencia_simple_atributos_propios.py”</a:t>
            </a:r>
          </a:p>
          <a:p>
            <a:pPr algn="just"/>
            <a:endParaRPr lang="es-ES" sz="2000" b="1" dirty="0"/>
          </a:p>
          <a:p>
            <a:pPr algn="just"/>
            <a:r>
              <a:rPr lang="es-ES" sz="2000" b="1" dirty="0"/>
              <a:t>Descargue este programa y cree un nuevo objeto llamado “pedro” para la clase “Estudiante”, realice cambios en los parámetros que se envían al crear la el objeto “pedro”. Como podrá observar los cambios tienen efecto ya que al crear el nuevo objeto TAMBIÉN HEREDA los atributos y métodos de la clase padre “Persona” al mismo tiempo el objeto “pedro” tendrá atributos y métodos propios.</a:t>
            </a:r>
          </a:p>
          <a:p>
            <a:pPr algn="just"/>
            <a:endParaRPr lang="es-ES" sz="2000" b="1" dirty="0"/>
          </a:p>
          <a:p>
            <a:pPr algn="just"/>
            <a:r>
              <a:rPr lang="es-ES" sz="2000" b="1" dirty="0"/>
              <a:t>Cree otros objeto y juegue un poco realizando cambios y viendo los resultados de salida</a:t>
            </a:r>
          </a:p>
        </p:txBody>
      </p:sp>
      <p:sp>
        <p:nvSpPr>
          <p:cNvPr id="4" name="AutoShape 2" descr="Dibujos Animados Feliz Senior Anciano Anciano | Anciano dibuj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Dibujos animados de niño feliz | Vector Premiu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7601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06029"/>
          </a:xfrm>
        </p:spPr>
        <p:txBody>
          <a:bodyPr>
            <a:normAutofit/>
          </a:bodyPr>
          <a:lstStyle/>
          <a:p>
            <a:pPr algn="ctr"/>
            <a:r>
              <a:rPr lang="es-ES" sz="3200" b="1" dirty="0"/>
              <a:t>Paradigmas de Programación</a:t>
            </a:r>
            <a:endParaRPr lang="en-US" sz="3200" b="1" dirty="0"/>
          </a:p>
        </p:txBody>
      </p:sp>
      <p:sp>
        <p:nvSpPr>
          <p:cNvPr id="15" name="CuadroTexto 14"/>
          <p:cNvSpPr txBox="1"/>
          <p:nvPr/>
        </p:nvSpPr>
        <p:spPr>
          <a:xfrm>
            <a:off x="168812" y="1308297"/>
            <a:ext cx="8539090" cy="4247317"/>
          </a:xfrm>
          <a:prstGeom prst="rect">
            <a:avLst/>
          </a:prstGeom>
          <a:noFill/>
        </p:spPr>
        <p:txBody>
          <a:bodyPr wrap="square" rtlCol="0">
            <a:spAutoFit/>
          </a:bodyPr>
          <a:lstStyle/>
          <a:p>
            <a:pPr algn="just"/>
            <a:r>
              <a:rPr lang="es-ES" dirty="0"/>
              <a:t>Si analizamos un poco la tabla anterior tenemos:</a:t>
            </a:r>
          </a:p>
          <a:p>
            <a:pPr algn="just"/>
            <a:endParaRPr lang="es-ES" dirty="0"/>
          </a:p>
          <a:p>
            <a:pPr algn="just"/>
            <a:r>
              <a:rPr lang="es-ES" b="1" dirty="0"/>
              <a:t>Objeto -&gt; Persona:</a:t>
            </a:r>
          </a:p>
          <a:p>
            <a:pPr algn="just"/>
            <a:r>
              <a:rPr lang="es-ES" dirty="0"/>
              <a:t>Por el simple hecho de ser persona ya tiene ciertas propiedades como: </a:t>
            </a:r>
            <a:r>
              <a:rPr lang="es-ES" b="1" dirty="0"/>
              <a:t>Nombre, Apellidos, Edad, etc.</a:t>
            </a:r>
            <a:endParaRPr lang="es-ES" dirty="0"/>
          </a:p>
          <a:p>
            <a:pPr algn="just"/>
            <a:r>
              <a:rPr lang="es-ES" dirty="0"/>
              <a:t>Al mismo tiempo esta persona puede tener diferentes comportamientos como: </a:t>
            </a:r>
            <a:r>
              <a:rPr lang="es-ES" b="1" dirty="0"/>
              <a:t>Estar despierta, estar dormida, estar parada, sentada, etc.</a:t>
            </a:r>
          </a:p>
          <a:p>
            <a:pPr algn="just"/>
            <a:endParaRPr lang="es-ES" b="1" dirty="0"/>
          </a:p>
          <a:p>
            <a:pPr algn="just"/>
            <a:endParaRPr lang="es-ES" b="1" dirty="0"/>
          </a:p>
          <a:p>
            <a:pPr algn="just"/>
            <a:r>
              <a:rPr lang="es-ES" b="1" dirty="0"/>
              <a:t>En el segundo ejemplo de la tabla tenemos:</a:t>
            </a:r>
          </a:p>
          <a:p>
            <a:pPr algn="just"/>
            <a:r>
              <a:rPr lang="es-ES" b="1" dirty="0"/>
              <a:t>Objeto-&gt;Computadora</a:t>
            </a:r>
          </a:p>
          <a:p>
            <a:pPr algn="just"/>
            <a:r>
              <a:rPr lang="es-ES" dirty="0"/>
              <a:t>Por el simple hecho de ser una computadora tiene propiedades como: </a:t>
            </a:r>
            <a:r>
              <a:rPr lang="es-ES" b="1" dirty="0"/>
              <a:t>Disco Duro, memoria, procesador, monitor, etc.</a:t>
            </a:r>
          </a:p>
          <a:p>
            <a:pPr algn="just"/>
            <a:r>
              <a:rPr lang="es-ES" dirty="0"/>
              <a:t>Y puede tener ciertos comportamientos como: </a:t>
            </a:r>
            <a:r>
              <a:rPr lang="es-ES" b="1" dirty="0"/>
              <a:t>Estar encendida, apagada, suspendida o en uso.</a:t>
            </a:r>
          </a:p>
        </p:txBody>
      </p:sp>
      <p:pic>
        <p:nvPicPr>
          <p:cNvPr id="3" name="Imagen 2"/>
          <p:cNvPicPr>
            <a:picLocks noChangeAspect="1"/>
          </p:cNvPicPr>
          <p:nvPr/>
        </p:nvPicPr>
        <p:blipFill>
          <a:blip r:embed="rId2"/>
          <a:stretch>
            <a:fillRect/>
          </a:stretch>
        </p:blipFill>
        <p:spPr>
          <a:xfrm>
            <a:off x="9298818" y="1574090"/>
            <a:ext cx="1983481" cy="1983481"/>
          </a:xfrm>
          <a:prstGeom prst="rect">
            <a:avLst/>
          </a:prstGeom>
        </p:spPr>
      </p:pic>
      <p:pic>
        <p:nvPicPr>
          <p:cNvPr id="4" name="Imagen 3"/>
          <p:cNvPicPr>
            <a:picLocks noChangeAspect="1"/>
          </p:cNvPicPr>
          <p:nvPr/>
        </p:nvPicPr>
        <p:blipFill>
          <a:blip r:embed="rId3"/>
          <a:stretch>
            <a:fillRect/>
          </a:stretch>
        </p:blipFill>
        <p:spPr>
          <a:xfrm>
            <a:off x="9537925" y="4060507"/>
            <a:ext cx="1744374" cy="1354455"/>
          </a:xfrm>
          <a:prstGeom prst="rect">
            <a:avLst/>
          </a:prstGeom>
        </p:spPr>
      </p:pic>
      <p:cxnSp>
        <p:nvCxnSpPr>
          <p:cNvPr id="7" name="Conector recto 6"/>
          <p:cNvCxnSpPr/>
          <p:nvPr/>
        </p:nvCxnSpPr>
        <p:spPr>
          <a:xfrm flipH="1">
            <a:off x="168813" y="3599775"/>
            <a:ext cx="11408898"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168812" y="5781822"/>
            <a:ext cx="11760591" cy="646331"/>
          </a:xfrm>
          <a:prstGeom prst="rect">
            <a:avLst/>
          </a:prstGeom>
          <a:noFill/>
        </p:spPr>
        <p:txBody>
          <a:bodyPr wrap="square" rtlCol="0">
            <a:spAutoFit/>
          </a:bodyPr>
          <a:lstStyle/>
          <a:p>
            <a:r>
              <a:rPr lang="es-ES" b="1" dirty="0"/>
              <a:t>Observando los dos ejemplo anteriores podemos ver que un objeto tiene PROPIEDADES y COMPORTAMIENTOS, pero como trasladamos esto a código ???</a:t>
            </a:r>
          </a:p>
        </p:txBody>
      </p:sp>
    </p:spTree>
    <p:extLst>
      <p:ext uri="{BB962C8B-B14F-4D97-AF65-F5344CB8AC3E}">
        <p14:creationId xmlns:p14="http://schemas.microsoft.com/office/powerpoint/2010/main" val="211870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854"/>
            <a:ext cx="10515600" cy="706029"/>
          </a:xfrm>
        </p:spPr>
        <p:txBody>
          <a:bodyPr>
            <a:normAutofit/>
          </a:bodyPr>
          <a:lstStyle/>
          <a:p>
            <a:pPr algn="ctr"/>
            <a:r>
              <a:rPr lang="es-ES" sz="3200" b="1" dirty="0"/>
              <a:t>Herencia</a:t>
            </a:r>
            <a:endParaRPr lang="en-US" sz="3200" b="1" dirty="0"/>
          </a:p>
        </p:txBody>
      </p:sp>
      <p:sp>
        <p:nvSpPr>
          <p:cNvPr id="15" name="CuadroTexto 14"/>
          <p:cNvSpPr txBox="1"/>
          <p:nvPr/>
        </p:nvSpPr>
        <p:spPr>
          <a:xfrm>
            <a:off x="168812" y="1308297"/>
            <a:ext cx="11816862" cy="707886"/>
          </a:xfrm>
          <a:prstGeom prst="rect">
            <a:avLst/>
          </a:prstGeom>
          <a:noFill/>
        </p:spPr>
        <p:txBody>
          <a:bodyPr wrap="square" rtlCol="0">
            <a:spAutoFit/>
          </a:bodyPr>
          <a:lstStyle/>
          <a:p>
            <a:pPr algn="just"/>
            <a:r>
              <a:rPr lang="es-ES" sz="2000" dirty="0"/>
              <a:t>La </a:t>
            </a:r>
            <a:r>
              <a:rPr lang="es-ES" sz="2000" b="1" dirty="0"/>
              <a:t>herencia</a:t>
            </a:r>
            <a:r>
              <a:rPr lang="es-ES" sz="2000" dirty="0"/>
              <a:t> también se puede realizar </a:t>
            </a:r>
            <a:r>
              <a:rPr lang="es-ES" sz="2000" b="1" dirty="0"/>
              <a:t>en varios niveles</a:t>
            </a:r>
            <a:r>
              <a:rPr lang="es-ES" sz="2000" dirty="0"/>
              <a:t> (como en la vida real, abuelo -&gt; padre -&gt; hijo). A continuación se muestra un segmento de código que muestra esta situación.</a:t>
            </a:r>
            <a:endParaRPr lang="es-ES" sz="2000" b="1" dirty="0"/>
          </a:p>
        </p:txBody>
      </p:sp>
      <p:sp>
        <p:nvSpPr>
          <p:cNvPr id="4" name="AutoShape 2" descr="Dibujos Animados Feliz Senior Anciano Anciano | Anciano dibuj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Dibujos animados de niño feliz | Vector Premiu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Imagen 2"/>
          <p:cNvPicPr>
            <a:picLocks noChangeAspect="1"/>
          </p:cNvPicPr>
          <p:nvPr/>
        </p:nvPicPr>
        <p:blipFill>
          <a:blip r:embed="rId2"/>
          <a:stretch>
            <a:fillRect/>
          </a:stretch>
        </p:blipFill>
        <p:spPr>
          <a:xfrm>
            <a:off x="2205037" y="2221287"/>
            <a:ext cx="7781925" cy="1333500"/>
          </a:xfrm>
          <a:prstGeom prst="rect">
            <a:avLst/>
          </a:prstGeom>
        </p:spPr>
      </p:pic>
      <p:sp>
        <p:nvSpPr>
          <p:cNvPr id="7" name="CuadroTexto 6"/>
          <p:cNvSpPr txBox="1"/>
          <p:nvPr/>
        </p:nvSpPr>
        <p:spPr>
          <a:xfrm>
            <a:off x="307975" y="3759891"/>
            <a:ext cx="11677699" cy="1200329"/>
          </a:xfrm>
          <a:prstGeom prst="rect">
            <a:avLst/>
          </a:prstGeom>
          <a:solidFill>
            <a:schemeClr val="accent4">
              <a:lumMod val="40000"/>
              <a:lumOff val="60000"/>
            </a:schemeClr>
          </a:solidFill>
        </p:spPr>
        <p:txBody>
          <a:bodyPr wrap="square" rtlCol="0">
            <a:spAutoFit/>
          </a:bodyPr>
          <a:lstStyle/>
          <a:p>
            <a:pPr algn="just"/>
            <a:r>
              <a:rPr lang="es-ES" b="1" dirty="0"/>
              <a:t>Observe los siguientes aspectos:</a:t>
            </a:r>
          </a:p>
          <a:p>
            <a:pPr algn="just"/>
            <a:r>
              <a:rPr lang="es-ES" b="1" dirty="0"/>
              <a:t>Las clases “Persona” y “Estudiante” no han sufrido cambio alguno, así que al crear la clase “Deportista” como hija de “Estudiante” está heredando las propiedades y métodos de “Estudiante” pero como estudiante hereda de la clase “Persona()” entonces “Deportista” TAMBIÉN HEREDA los atributos y métodos de la clase “Persona”. </a:t>
            </a:r>
          </a:p>
        </p:txBody>
      </p:sp>
      <p:sp>
        <p:nvSpPr>
          <p:cNvPr id="8" name="CuadroTexto 7"/>
          <p:cNvSpPr txBox="1"/>
          <p:nvPr/>
        </p:nvSpPr>
        <p:spPr>
          <a:xfrm>
            <a:off x="307975" y="5165324"/>
            <a:ext cx="11677699" cy="646331"/>
          </a:xfrm>
          <a:prstGeom prst="rect">
            <a:avLst/>
          </a:prstGeom>
          <a:solidFill>
            <a:schemeClr val="accent6">
              <a:lumMod val="40000"/>
              <a:lumOff val="60000"/>
            </a:schemeClr>
          </a:solidFill>
        </p:spPr>
        <p:txBody>
          <a:bodyPr wrap="square" rtlCol="0">
            <a:spAutoFit/>
          </a:bodyPr>
          <a:lstStyle/>
          <a:p>
            <a:pPr algn="just"/>
            <a:r>
              <a:rPr lang="es-ES" b="1" dirty="0"/>
              <a:t>Ejercicio 07: Descargue el programa: Programa_ejemplo_12_herencia_varios_niveles.py y observe lo explicado, ejecute el código y vea la salida.</a:t>
            </a:r>
          </a:p>
        </p:txBody>
      </p:sp>
    </p:spTree>
    <p:extLst>
      <p:ext uri="{BB962C8B-B14F-4D97-AF65-F5344CB8AC3E}">
        <p14:creationId xmlns:p14="http://schemas.microsoft.com/office/powerpoint/2010/main" val="8386888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854"/>
            <a:ext cx="10515600" cy="706029"/>
          </a:xfrm>
        </p:spPr>
        <p:txBody>
          <a:bodyPr>
            <a:normAutofit/>
          </a:bodyPr>
          <a:lstStyle/>
          <a:p>
            <a:pPr algn="ctr"/>
            <a:r>
              <a:rPr lang="es-ES" sz="3200" b="1" dirty="0"/>
              <a:t>Herencia</a:t>
            </a:r>
            <a:endParaRPr lang="en-US" sz="3200" b="1" dirty="0"/>
          </a:p>
        </p:txBody>
      </p:sp>
      <p:sp>
        <p:nvSpPr>
          <p:cNvPr id="15" name="CuadroTexto 14"/>
          <p:cNvSpPr txBox="1"/>
          <p:nvPr/>
        </p:nvSpPr>
        <p:spPr>
          <a:xfrm>
            <a:off x="168812" y="1308297"/>
            <a:ext cx="11816862" cy="707886"/>
          </a:xfrm>
          <a:prstGeom prst="rect">
            <a:avLst/>
          </a:prstGeom>
          <a:noFill/>
        </p:spPr>
        <p:txBody>
          <a:bodyPr wrap="square" rtlCol="0">
            <a:spAutoFit/>
          </a:bodyPr>
          <a:lstStyle/>
          <a:p>
            <a:pPr algn="just"/>
            <a:r>
              <a:rPr lang="es-ES" sz="2000" dirty="0"/>
              <a:t>Ahora vamos a agregar atributos y métodos PROPIOS a la clase deportista, por ejemplo, vamos a indicar el deporte que practica.</a:t>
            </a:r>
            <a:endParaRPr lang="es-ES" sz="2000" b="1" dirty="0"/>
          </a:p>
        </p:txBody>
      </p:sp>
      <p:sp>
        <p:nvSpPr>
          <p:cNvPr id="4" name="AutoShape 2" descr="Dibujos Animados Feliz Senior Anciano Anciano | Anciano dibuj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Dibujos animados de niño feliz | Vector Premiu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uadroTexto 7"/>
          <p:cNvSpPr txBox="1"/>
          <p:nvPr/>
        </p:nvSpPr>
        <p:spPr>
          <a:xfrm>
            <a:off x="307975" y="6065657"/>
            <a:ext cx="11677699" cy="646331"/>
          </a:xfrm>
          <a:prstGeom prst="rect">
            <a:avLst/>
          </a:prstGeom>
          <a:solidFill>
            <a:schemeClr val="accent6">
              <a:lumMod val="40000"/>
              <a:lumOff val="60000"/>
            </a:schemeClr>
          </a:solidFill>
        </p:spPr>
        <p:txBody>
          <a:bodyPr wrap="square" rtlCol="0">
            <a:spAutoFit/>
          </a:bodyPr>
          <a:lstStyle/>
          <a:p>
            <a:pPr algn="just"/>
            <a:r>
              <a:rPr lang="es-ES" b="1" dirty="0"/>
              <a:t>Ejercicio 08: Descargue el programa: Programa_ejemplo_13_herencia_varios_niveles_Atributos_propios.py y observe lo explicado, ejecute el código y vea la salida.</a:t>
            </a:r>
          </a:p>
        </p:txBody>
      </p:sp>
      <p:pic>
        <p:nvPicPr>
          <p:cNvPr id="6" name="Imagen 5"/>
          <p:cNvPicPr>
            <a:picLocks noChangeAspect="1"/>
          </p:cNvPicPr>
          <p:nvPr/>
        </p:nvPicPr>
        <p:blipFill>
          <a:blip r:embed="rId2"/>
          <a:stretch>
            <a:fillRect/>
          </a:stretch>
        </p:blipFill>
        <p:spPr>
          <a:xfrm>
            <a:off x="168812" y="1970017"/>
            <a:ext cx="10677525" cy="3124200"/>
          </a:xfrm>
          <a:prstGeom prst="rect">
            <a:avLst/>
          </a:prstGeom>
        </p:spPr>
      </p:pic>
      <p:sp>
        <p:nvSpPr>
          <p:cNvPr id="7" name="CuadroTexto 6"/>
          <p:cNvSpPr txBox="1"/>
          <p:nvPr/>
        </p:nvSpPr>
        <p:spPr>
          <a:xfrm>
            <a:off x="6443003" y="4170887"/>
            <a:ext cx="5099611" cy="1754326"/>
          </a:xfrm>
          <a:prstGeom prst="rect">
            <a:avLst/>
          </a:prstGeom>
          <a:solidFill>
            <a:schemeClr val="accent4">
              <a:lumMod val="40000"/>
              <a:lumOff val="60000"/>
            </a:schemeClr>
          </a:solidFill>
        </p:spPr>
        <p:txBody>
          <a:bodyPr wrap="square" rtlCol="0">
            <a:spAutoFit/>
          </a:bodyPr>
          <a:lstStyle/>
          <a:p>
            <a:pPr algn="just"/>
            <a:r>
              <a:rPr lang="es-ES" b="1" dirty="0"/>
              <a:t>Observe los siguientes aspectos:</a:t>
            </a:r>
          </a:p>
          <a:p>
            <a:pPr algn="just"/>
            <a:r>
              <a:rPr lang="es-ES" b="1" dirty="0"/>
              <a:t>En este segmento de código estamos agregando al atributo “deporte” y el método “muestra” como elementos propios de la clase “Deportista”, esta clase también tiene los atributos y métodos de las clases Persona y Estudiante ya que hereda de éstas </a:t>
            </a:r>
          </a:p>
        </p:txBody>
      </p:sp>
    </p:spTree>
    <p:extLst>
      <p:ext uri="{BB962C8B-B14F-4D97-AF65-F5344CB8AC3E}">
        <p14:creationId xmlns:p14="http://schemas.microsoft.com/office/powerpoint/2010/main" val="10780364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854"/>
            <a:ext cx="10515600" cy="706029"/>
          </a:xfrm>
        </p:spPr>
        <p:txBody>
          <a:bodyPr>
            <a:normAutofit/>
          </a:bodyPr>
          <a:lstStyle/>
          <a:p>
            <a:pPr algn="ctr"/>
            <a:r>
              <a:rPr lang="es-ES" sz="3200" b="1" dirty="0"/>
              <a:t>Herencia</a:t>
            </a:r>
            <a:endParaRPr lang="en-US" sz="3200" b="1" dirty="0"/>
          </a:p>
        </p:txBody>
      </p:sp>
      <p:sp>
        <p:nvSpPr>
          <p:cNvPr id="15" name="CuadroTexto 14"/>
          <p:cNvSpPr txBox="1"/>
          <p:nvPr/>
        </p:nvSpPr>
        <p:spPr>
          <a:xfrm>
            <a:off x="168812" y="1308297"/>
            <a:ext cx="11816862" cy="400110"/>
          </a:xfrm>
          <a:prstGeom prst="rect">
            <a:avLst/>
          </a:prstGeom>
          <a:noFill/>
        </p:spPr>
        <p:txBody>
          <a:bodyPr wrap="square" rtlCol="0">
            <a:spAutoFit/>
          </a:bodyPr>
          <a:lstStyle/>
          <a:p>
            <a:pPr algn="just"/>
            <a:r>
              <a:rPr lang="es-ES" sz="2000" dirty="0"/>
              <a:t>Por último veamos la </a:t>
            </a:r>
            <a:r>
              <a:rPr lang="es-ES" sz="2000" b="1" dirty="0"/>
              <a:t>Herencia Múltiple, </a:t>
            </a:r>
            <a:r>
              <a:rPr lang="es-ES" sz="2000" dirty="0"/>
              <a:t>la cual permite que una clase herede de dos clases al mismo tiempo.</a:t>
            </a:r>
            <a:endParaRPr lang="es-ES" sz="2000" b="1" dirty="0"/>
          </a:p>
        </p:txBody>
      </p:sp>
      <p:sp>
        <p:nvSpPr>
          <p:cNvPr id="4" name="AutoShape 2" descr="Dibujos Animados Feliz Senior Anciano Anciano | Anciano dibuj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Dibujos animados de niño feliz | Vector Premiu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uadroTexto 7"/>
          <p:cNvSpPr txBox="1"/>
          <p:nvPr/>
        </p:nvSpPr>
        <p:spPr>
          <a:xfrm>
            <a:off x="155575" y="4843762"/>
            <a:ext cx="11677699" cy="1200329"/>
          </a:xfrm>
          <a:prstGeom prst="rect">
            <a:avLst/>
          </a:prstGeom>
          <a:solidFill>
            <a:schemeClr val="accent6">
              <a:lumMod val="40000"/>
              <a:lumOff val="60000"/>
            </a:schemeClr>
          </a:solidFill>
        </p:spPr>
        <p:txBody>
          <a:bodyPr wrap="square" rtlCol="0">
            <a:spAutoFit/>
          </a:bodyPr>
          <a:lstStyle/>
          <a:p>
            <a:pPr algn="just"/>
            <a:r>
              <a:rPr lang="es-ES" b="1" dirty="0"/>
              <a:t>Ejercicio 09: Descargue el programa: Programa_ejemplo_14_herencia_multiple.py y observe lo explicado, ejecute el código y vea la salida.</a:t>
            </a:r>
          </a:p>
          <a:p>
            <a:pPr algn="just"/>
            <a:r>
              <a:rPr lang="es-ES" b="1" dirty="0"/>
              <a:t>Es MUY IMPORTANTE que vea todas las salidas, después regrese al código y analice desde la creación de la clase “Total” hasta la última línea de código.</a:t>
            </a:r>
          </a:p>
        </p:txBody>
      </p:sp>
      <p:sp>
        <p:nvSpPr>
          <p:cNvPr id="7" name="CuadroTexto 6"/>
          <p:cNvSpPr txBox="1"/>
          <p:nvPr/>
        </p:nvSpPr>
        <p:spPr>
          <a:xfrm>
            <a:off x="155575" y="3792825"/>
            <a:ext cx="11830099" cy="923330"/>
          </a:xfrm>
          <a:prstGeom prst="rect">
            <a:avLst/>
          </a:prstGeom>
          <a:solidFill>
            <a:schemeClr val="accent4">
              <a:lumMod val="40000"/>
              <a:lumOff val="60000"/>
            </a:schemeClr>
          </a:solidFill>
        </p:spPr>
        <p:txBody>
          <a:bodyPr wrap="square" rtlCol="0">
            <a:spAutoFit/>
          </a:bodyPr>
          <a:lstStyle/>
          <a:p>
            <a:pPr algn="just"/>
            <a:r>
              <a:rPr lang="es-ES" b="1" dirty="0"/>
              <a:t>Observe los siguientes aspectos:</a:t>
            </a:r>
          </a:p>
          <a:p>
            <a:pPr algn="just"/>
            <a:r>
              <a:rPr lang="es-ES" b="1" dirty="0"/>
              <a:t>En este segmento de código creamos la clase “Total” y hacemos que herede al mismo tiempo de las clases “Deportista” y “</a:t>
            </a:r>
            <a:r>
              <a:rPr lang="es-ES" b="1" dirty="0" err="1"/>
              <a:t>Tallerista</a:t>
            </a:r>
            <a:r>
              <a:rPr lang="es-ES" b="1" dirty="0"/>
              <a:t>” Por lo tanto tiene las propiedades y atributos de “Persona”, “Estudiante”, “Deportista” y “</a:t>
            </a:r>
            <a:r>
              <a:rPr lang="es-ES" b="1" dirty="0" err="1"/>
              <a:t>Tallerista</a:t>
            </a:r>
            <a:r>
              <a:rPr lang="es-ES" b="1" dirty="0"/>
              <a:t>”.</a:t>
            </a:r>
          </a:p>
        </p:txBody>
      </p:sp>
      <p:pic>
        <p:nvPicPr>
          <p:cNvPr id="3" name="Imagen 2"/>
          <p:cNvPicPr>
            <a:picLocks noChangeAspect="1"/>
          </p:cNvPicPr>
          <p:nvPr/>
        </p:nvPicPr>
        <p:blipFill>
          <a:blip r:embed="rId2"/>
          <a:stretch>
            <a:fillRect/>
          </a:stretch>
        </p:blipFill>
        <p:spPr>
          <a:xfrm>
            <a:off x="168812" y="1698893"/>
            <a:ext cx="9667875" cy="1847850"/>
          </a:xfrm>
          <a:prstGeom prst="rect">
            <a:avLst/>
          </a:prstGeom>
        </p:spPr>
      </p:pic>
      <p:cxnSp>
        <p:nvCxnSpPr>
          <p:cNvPr id="10" name="Conector recto de flecha 9"/>
          <p:cNvCxnSpPr>
            <a:stCxn id="7" idx="0"/>
          </p:cNvCxnSpPr>
          <p:nvPr/>
        </p:nvCxnSpPr>
        <p:spPr>
          <a:xfrm flipH="1" flipV="1">
            <a:off x="1730327" y="2082019"/>
            <a:ext cx="4340298" cy="1710806"/>
          </a:xfrm>
          <a:prstGeom prst="straightConnector1">
            <a:avLst/>
          </a:prstGeom>
          <a:ln w="444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923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a:t>Polimorfismo</a:t>
            </a:r>
          </a:p>
        </p:txBody>
      </p:sp>
      <p:sp>
        <p:nvSpPr>
          <p:cNvPr id="3" name="2 Subtítulo"/>
          <p:cNvSpPr>
            <a:spLocks noGrp="1"/>
          </p:cNvSpPr>
          <p:nvPr>
            <p:ph type="subTitle" idx="1"/>
          </p:nvPr>
        </p:nvSpPr>
        <p:spPr/>
        <p:txBody>
          <a:bodyPr/>
          <a:lstStyle/>
          <a:p>
            <a:endParaRPr lang="es-MX" dirty="0"/>
          </a:p>
        </p:txBody>
      </p:sp>
      <p:sp>
        <p:nvSpPr>
          <p:cNvPr id="4" name="Marcador de pie de página 3"/>
          <p:cNvSpPr>
            <a:spLocks noGrp="1"/>
          </p:cNvSpPr>
          <p:nvPr>
            <p:ph type="ftr" sz="quarter" idx="11"/>
          </p:nvPr>
        </p:nvSpPr>
        <p:spPr/>
        <p:txBody>
          <a:bodyPr/>
          <a:lstStyle/>
          <a:p>
            <a:r>
              <a:rPr lang="es-MX"/>
              <a:t>Elaborado por: Ing. Víctor Mañón ITESM Campus Toluca</a:t>
            </a:r>
          </a:p>
        </p:txBody>
      </p:sp>
    </p:spTree>
    <p:extLst>
      <p:ext uri="{BB962C8B-B14F-4D97-AF65-F5344CB8AC3E}">
        <p14:creationId xmlns:p14="http://schemas.microsoft.com/office/powerpoint/2010/main" val="540906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854"/>
            <a:ext cx="10515600" cy="706029"/>
          </a:xfrm>
        </p:spPr>
        <p:txBody>
          <a:bodyPr>
            <a:normAutofit/>
          </a:bodyPr>
          <a:lstStyle/>
          <a:p>
            <a:pPr algn="ctr"/>
            <a:r>
              <a:rPr lang="es-ES" sz="3200" b="1" dirty="0"/>
              <a:t>Polimorfismo</a:t>
            </a:r>
            <a:endParaRPr lang="en-US" sz="3200" b="1" dirty="0"/>
          </a:p>
        </p:txBody>
      </p:sp>
      <p:sp>
        <p:nvSpPr>
          <p:cNvPr id="15" name="CuadroTexto 14"/>
          <p:cNvSpPr txBox="1"/>
          <p:nvPr/>
        </p:nvSpPr>
        <p:spPr>
          <a:xfrm>
            <a:off x="259007" y="1014883"/>
            <a:ext cx="11816862" cy="1015663"/>
          </a:xfrm>
          <a:prstGeom prst="rect">
            <a:avLst/>
          </a:prstGeom>
          <a:noFill/>
        </p:spPr>
        <p:txBody>
          <a:bodyPr wrap="square" rtlCol="0">
            <a:spAutoFit/>
          </a:bodyPr>
          <a:lstStyle/>
          <a:p>
            <a:pPr algn="just"/>
            <a:r>
              <a:rPr lang="es-ES" sz="2000" b="1" dirty="0"/>
              <a:t>Polimorfismo, </a:t>
            </a:r>
            <a:r>
              <a:rPr lang="es-ES" sz="2000" dirty="0"/>
              <a:t>palabra que indica múltiples o varias formas, se refiere a que un objeto puede cambiar de forma dependiendo el contexto en el que se utilice, por consiguiente al cambiar de forma también puede cambiar de comportamiento.</a:t>
            </a:r>
            <a:endParaRPr lang="es-ES" sz="2000" b="1" dirty="0"/>
          </a:p>
        </p:txBody>
      </p:sp>
      <p:sp>
        <p:nvSpPr>
          <p:cNvPr id="4" name="AutoShape 2" descr="Dibujos Animados Feliz Senior Anciano Anciano | Anciano dibuj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Dibujos animados de niño feliz | Vector Premiu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Imagen 4"/>
          <p:cNvPicPr>
            <a:picLocks noChangeAspect="1"/>
          </p:cNvPicPr>
          <p:nvPr/>
        </p:nvPicPr>
        <p:blipFill>
          <a:blip r:embed="rId2"/>
          <a:stretch>
            <a:fillRect/>
          </a:stretch>
        </p:blipFill>
        <p:spPr>
          <a:xfrm>
            <a:off x="307976" y="2030546"/>
            <a:ext cx="5572320" cy="4629150"/>
          </a:xfrm>
          <a:prstGeom prst="rect">
            <a:avLst/>
          </a:prstGeom>
        </p:spPr>
      </p:pic>
      <p:pic>
        <p:nvPicPr>
          <p:cNvPr id="6" name="Imagen 5"/>
          <p:cNvPicPr>
            <a:picLocks noChangeAspect="1"/>
          </p:cNvPicPr>
          <p:nvPr/>
        </p:nvPicPr>
        <p:blipFill>
          <a:blip r:embed="rId3"/>
          <a:stretch>
            <a:fillRect/>
          </a:stretch>
        </p:blipFill>
        <p:spPr>
          <a:xfrm>
            <a:off x="6330755" y="1743154"/>
            <a:ext cx="5745114" cy="4942668"/>
          </a:xfrm>
          <a:prstGeom prst="rect">
            <a:avLst/>
          </a:prstGeom>
        </p:spPr>
      </p:pic>
    </p:spTree>
    <p:extLst>
      <p:ext uri="{BB962C8B-B14F-4D97-AF65-F5344CB8AC3E}">
        <p14:creationId xmlns:p14="http://schemas.microsoft.com/office/powerpoint/2010/main" val="1474596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854"/>
            <a:ext cx="10515600" cy="706029"/>
          </a:xfrm>
        </p:spPr>
        <p:txBody>
          <a:bodyPr>
            <a:normAutofit/>
          </a:bodyPr>
          <a:lstStyle/>
          <a:p>
            <a:pPr algn="ctr"/>
            <a:r>
              <a:rPr lang="es-ES" sz="3200" b="1" dirty="0"/>
              <a:t>Polimorfismo</a:t>
            </a:r>
            <a:endParaRPr lang="en-US" sz="3200" b="1" dirty="0"/>
          </a:p>
        </p:txBody>
      </p:sp>
      <p:sp>
        <p:nvSpPr>
          <p:cNvPr id="4" name="AutoShape 2" descr="Dibujos Animados Feliz Senior Anciano Anciano | Anciano dibuj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Dibujos animados de niño feliz | Vector Premiu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uadroTexto 7"/>
          <p:cNvSpPr txBox="1"/>
          <p:nvPr/>
        </p:nvSpPr>
        <p:spPr>
          <a:xfrm>
            <a:off x="180950" y="1014883"/>
            <a:ext cx="11830099" cy="2031325"/>
          </a:xfrm>
          <a:prstGeom prst="rect">
            <a:avLst/>
          </a:prstGeom>
          <a:solidFill>
            <a:schemeClr val="accent4">
              <a:lumMod val="40000"/>
              <a:lumOff val="60000"/>
            </a:schemeClr>
          </a:solidFill>
        </p:spPr>
        <p:txBody>
          <a:bodyPr wrap="square" rtlCol="0">
            <a:spAutoFit/>
          </a:bodyPr>
          <a:lstStyle/>
          <a:p>
            <a:pPr algn="just"/>
            <a:r>
              <a:rPr lang="es-ES" b="1" dirty="0"/>
              <a:t>Observe detenidamente los códigos de la diapositiva anterior y analice los siguientes aspectos:</a:t>
            </a:r>
          </a:p>
          <a:p>
            <a:pPr algn="just"/>
            <a:endParaRPr lang="es-ES" b="1" dirty="0"/>
          </a:p>
          <a:p>
            <a:pPr algn="just"/>
            <a:r>
              <a:rPr lang="es-ES" b="1" dirty="0"/>
              <a:t>El código de la izquierda esta usando (al final) TRES objetos diferentes para hacer uso de las diferentes clases, pero el código del lado derecho usa SOLO UN OBJETO para hacer uso de las trae clases, para ello se apoya con la función intermedia “</a:t>
            </a:r>
            <a:r>
              <a:rPr lang="es-ES" b="1" dirty="0" err="1"/>
              <a:t>muestraEdad</a:t>
            </a:r>
            <a:r>
              <a:rPr lang="es-ES" b="1" dirty="0"/>
              <a:t>”. Parece algo irrelevante si sólo vemos la cantidad de líneas de código, pero si observamos la cantidad de memoria utilizada el código del lado derecho usa la tercera parte de la memoria por usar sólo uno objeto en lugar de tres.</a:t>
            </a:r>
          </a:p>
        </p:txBody>
      </p:sp>
      <p:sp>
        <p:nvSpPr>
          <p:cNvPr id="9" name="CuadroTexto 8"/>
          <p:cNvSpPr txBox="1"/>
          <p:nvPr/>
        </p:nvSpPr>
        <p:spPr>
          <a:xfrm>
            <a:off x="180950" y="3392488"/>
            <a:ext cx="11677699" cy="923330"/>
          </a:xfrm>
          <a:prstGeom prst="rect">
            <a:avLst/>
          </a:prstGeom>
          <a:solidFill>
            <a:schemeClr val="accent6">
              <a:lumMod val="40000"/>
              <a:lumOff val="60000"/>
            </a:schemeClr>
          </a:solidFill>
        </p:spPr>
        <p:txBody>
          <a:bodyPr wrap="square" rtlCol="0">
            <a:spAutoFit/>
          </a:bodyPr>
          <a:lstStyle/>
          <a:p>
            <a:pPr algn="just"/>
            <a:r>
              <a:rPr lang="es-ES" b="1" dirty="0"/>
              <a:t>Ejercicio 10: Descargue los programas “Programa_ejemplo_15_polimorfismo01” y “Programa_ejemplo_16_polimorfismo02”, compárelos detenidamente y después ejecute una a la vez, observe como las salidas son exactamente iguales. </a:t>
            </a:r>
          </a:p>
        </p:txBody>
      </p:sp>
    </p:spTree>
    <p:extLst>
      <p:ext uri="{BB962C8B-B14F-4D97-AF65-F5344CB8AC3E}">
        <p14:creationId xmlns:p14="http://schemas.microsoft.com/office/powerpoint/2010/main" val="27981872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a:t>Método especial “</a:t>
            </a:r>
            <a:r>
              <a:rPr lang="es-MX" dirty="0" err="1"/>
              <a:t>str</a:t>
            </a:r>
            <a:r>
              <a:rPr lang="es-MX" dirty="0"/>
              <a:t>”</a:t>
            </a:r>
          </a:p>
        </p:txBody>
      </p:sp>
      <p:sp>
        <p:nvSpPr>
          <p:cNvPr id="3" name="2 Subtítulo"/>
          <p:cNvSpPr>
            <a:spLocks noGrp="1"/>
          </p:cNvSpPr>
          <p:nvPr>
            <p:ph type="subTitle" idx="1"/>
          </p:nvPr>
        </p:nvSpPr>
        <p:spPr/>
        <p:txBody>
          <a:bodyPr/>
          <a:lstStyle/>
          <a:p>
            <a:endParaRPr lang="es-MX" dirty="0"/>
          </a:p>
        </p:txBody>
      </p:sp>
      <p:sp>
        <p:nvSpPr>
          <p:cNvPr id="4" name="Marcador de pie de página 3"/>
          <p:cNvSpPr>
            <a:spLocks noGrp="1"/>
          </p:cNvSpPr>
          <p:nvPr>
            <p:ph type="ftr" sz="quarter" idx="11"/>
          </p:nvPr>
        </p:nvSpPr>
        <p:spPr/>
        <p:txBody>
          <a:bodyPr/>
          <a:lstStyle/>
          <a:p>
            <a:r>
              <a:rPr lang="es-MX"/>
              <a:t>Elaborado por: Ing. Víctor Mañón ITESM Campus Toluca</a:t>
            </a:r>
          </a:p>
        </p:txBody>
      </p:sp>
    </p:spTree>
    <p:extLst>
      <p:ext uri="{BB962C8B-B14F-4D97-AF65-F5344CB8AC3E}">
        <p14:creationId xmlns:p14="http://schemas.microsoft.com/office/powerpoint/2010/main" val="36578539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854"/>
            <a:ext cx="10515600" cy="706029"/>
          </a:xfrm>
        </p:spPr>
        <p:txBody>
          <a:bodyPr>
            <a:normAutofit/>
          </a:bodyPr>
          <a:lstStyle/>
          <a:p>
            <a:pPr algn="ctr"/>
            <a:r>
              <a:rPr lang="es-ES" sz="3200" b="1" dirty="0"/>
              <a:t>Método especial “</a:t>
            </a:r>
            <a:r>
              <a:rPr lang="es-ES" sz="3200" b="1" dirty="0" err="1"/>
              <a:t>str</a:t>
            </a:r>
            <a:r>
              <a:rPr lang="es-ES" sz="3200" b="1" dirty="0"/>
              <a:t>”</a:t>
            </a:r>
            <a:endParaRPr lang="en-US" sz="3200" b="1" dirty="0"/>
          </a:p>
        </p:txBody>
      </p:sp>
      <p:sp>
        <p:nvSpPr>
          <p:cNvPr id="15" name="CuadroTexto 14"/>
          <p:cNvSpPr txBox="1"/>
          <p:nvPr/>
        </p:nvSpPr>
        <p:spPr>
          <a:xfrm>
            <a:off x="259007" y="1014883"/>
            <a:ext cx="11816862" cy="1015663"/>
          </a:xfrm>
          <a:prstGeom prst="rect">
            <a:avLst/>
          </a:prstGeom>
          <a:noFill/>
        </p:spPr>
        <p:txBody>
          <a:bodyPr wrap="square" rtlCol="0">
            <a:spAutoFit/>
          </a:bodyPr>
          <a:lstStyle/>
          <a:p>
            <a:pPr algn="just"/>
            <a:r>
              <a:rPr lang="es-ES" sz="2000" dirty="0"/>
              <a:t>El método especial “</a:t>
            </a:r>
            <a:r>
              <a:rPr lang="es-ES" sz="2000" dirty="0" err="1"/>
              <a:t>str</a:t>
            </a:r>
            <a:r>
              <a:rPr lang="es-ES" sz="2000" dirty="0"/>
              <a:t>” devuelve la representación de un objeto en forma de cadena , por defecto los objetos imprimen su clase y una dirección de memoria, pero esto puede cambiarse si </a:t>
            </a:r>
            <a:r>
              <a:rPr lang="es-ES" sz="2000" dirty="0" err="1"/>
              <a:t>sobreescribimos</a:t>
            </a:r>
            <a:r>
              <a:rPr lang="es-ES" sz="2000" dirty="0"/>
              <a:t> su comportamiento. Observe el siguiente código:</a:t>
            </a:r>
          </a:p>
        </p:txBody>
      </p:sp>
      <p:sp>
        <p:nvSpPr>
          <p:cNvPr id="4" name="AutoShape 2" descr="Dibujos Animados Feliz Senior Anciano Anciano | Anciano dibuj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Dibujos animados de niño feliz | Vector Premiu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Imagen 2"/>
          <p:cNvPicPr>
            <a:picLocks noChangeAspect="1"/>
          </p:cNvPicPr>
          <p:nvPr/>
        </p:nvPicPr>
        <p:blipFill>
          <a:blip r:embed="rId2"/>
          <a:stretch>
            <a:fillRect/>
          </a:stretch>
        </p:blipFill>
        <p:spPr>
          <a:xfrm>
            <a:off x="307975" y="2134991"/>
            <a:ext cx="5628591" cy="3629025"/>
          </a:xfrm>
          <a:prstGeom prst="rect">
            <a:avLst/>
          </a:prstGeom>
        </p:spPr>
      </p:pic>
      <p:sp>
        <p:nvSpPr>
          <p:cNvPr id="9" name="CuadroTexto 8"/>
          <p:cNvSpPr txBox="1"/>
          <p:nvPr/>
        </p:nvSpPr>
        <p:spPr>
          <a:xfrm>
            <a:off x="180950" y="5868461"/>
            <a:ext cx="5755616" cy="646331"/>
          </a:xfrm>
          <a:prstGeom prst="rect">
            <a:avLst/>
          </a:prstGeom>
          <a:solidFill>
            <a:schemeClr val="accent4">
              <a:lumMod val="40000"/>
              <a:lumOff val="60000"/>
            </a:schemeClr>
          </a:solidFill>
        </p:spPr>
        <p:txBody>
          <a:bodyPr wrap="square" rtlCol="0">
            <a:spAutoFit/>
          </a:bodyPr>
          <a:lstStyle/>
          <a:p>
            <a:pPr algn="just"/>
            <a:r>
              <a:rPr lang="es-ES" b="1" dirty="0"/>
              <a:t>Observe que después de crear el objeto “persona” lo estamos imprimiendo</a:t>
            </a:r>
          </a:p>
        </p:txBody>
      </p:sp>
      <p:cxnSp>
        <p:nvCxnSpPr>
          <p:cNvPr id="10" name="Conector recto de flecha 9"/>
          <p:cNvCxnSpPr>
            <a:stCxn id="9" idx="0"/>
          </p:cNvCxnSpPr>
          <p:nvPr/>
        </p:nvCxnSpPr>
        <p:spPr>
          <a:xfrm flipH="1" flipV="1">
            <a:off x="2138289" y="5556738"/>
            <a:ext cx="920469" cy="311723"/>
          </a:xfrm>
          <a:prstGeom prst="straightConnector1">
            <a:avLst/>
          </a:prstGeom>
          <a:ln w="444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6320253" y="1869428"/>
            <a:ext cx="5538812" cy="369332"/>
          </a:xfrm>
          <a:prstGeom prst="rect">
            <a:avLst/>
          </a:prstGeom>
          <a:solidFill>
            <a:schemeClr val="accent4">
              <a:lumMod val="40000"/>
              <a:lumOff val="60000"/>
            </a:schemeClr>
          </a:solidFill>
        </p:spPr>
        <p:txBody>
          <a:bodyPr wrap="square" rtlCol="0">
            <a:spAutoFit/>
          </a:bodyPr>
          <a:lstStyle/>
          <a:p>
            <a:pPr algn="just"/>
            <a:r>
              <a:rPr lang="es-ES" b="1" dirty="0"/>
              <a:t>La salida del código sería:</a:t>
            </a:r>
          </a:p>
        </p:txBody>
      </p:sp>
      <p:pic>
        <p:nvPicPr>
          <p:cNvPr id="11" name="Imagen 10"/>
          <p:cNvPicPr>
            <a:picLocks noChangeAspect="1"/>
          </p:cNvPicPr>
          <p:nvPr/>
        </p:nvPicPr>
        <p:blipFill>
          <a:blip r:embed="rId3"/>
          <a:stretch>
            <a:fillRect/>
          </a:stretch>
        </p:blipFill>
        <p:spPr>
          <a:xfrm>
            <a:off x="6446471" y="2378777"/>
            <a:ext cx="5286375" cy="285750"/>
          </a:xfrm>
          <a:prstGeom prst="rect">
            <a:avLst/>
          </a:prstGeom>
        </p:spPr>
      </p:pic>
      <p:sp>
        <p:nvSpPr>
          <p:cNvPr id="16" name="CuadroTexto 15"/>
          <p:cNvSpPr txBox="1"/>
          <p:nvPr/>
        </p:nvSpPr>
        <p:spPr>
          <a:xfrm>
            <a:off x="6320253" y="2885091"/>
            <a:ext cx="5538812" cy="646331"/>
          </a:xfrm>
          <a:prstGeom prst="rect">
            <a:avLst/>
          </a:prstGeom>
          <a:solidFill>
            <a:schemeClr val="accent6">
              <a:lumMod val="40000"/>
              <a:lumOff val="60000"/>
            </a:schemeClr>
          </a:solidFill>
        </p:spPr>
        <p:txBody>
          <a:bodyPr wrap="square" rtlCol="0">
            <a:spAutoFit/>
          </a:bodyPr>
          <a:lstStyle/>
          <a:p>
            <a:pPr algn="just"/>
            <a:r>
              <a:rPr lang="es-ES" b="1" dirty="0"/>
              <a:t>Nos muestra la clase a la que pertenece nuestro objeto y una dirección de memoria</a:t>
            </a:r>
          </a:p>
        </p:txBody>
      </p:sp>
    </p:spTree>
    <p:extLst>
      <p:ext uri="{BB962C8B-B14F-4D97-AF65-F5344CB8AC3E}">
        <p14:creationId xmlns:p14="http://schemas.microsoft.com/office/powerpoint/2010/main" val="40799990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854"/>
            <a:ext cx="10515600" cy="706029"/>
          </a:xfrm>
        </p:spPr>
        <p:txBody>
          <a:bodyPr>
            <a:normAutofit/>
          </a:bodyPr>
          <a:lstStyle/>
          <a:p>
            <a:pPr algn="ctr"/>
            <a:r>
              <a:rPr lang="es-ES" sz="3200" b="1" dirty="0"/>
              <a:t>Método especial “</a:t>
            </a:r>
            <a:r>
              <a:rPr lang="es-ES" sz="3200" b="1" dirty="0" err="1"/>
              <a:t>str</a:t>
            </a:r>
            <a:r>
              <a:rPr lang="es-ES" sz="3200" b="1" dirty="0"/>
              <a:t>”</a:t>
            </a:r>
            <a:endParaRPr lang="en-US" sz="3200" b="1" dirty="0"/>
          </a:p>
        </p:txBody>
      </p:sp>
      <p:sp>
        <p:nvSpPr>
          <p:cNvPr id="15" name="CuadroTexto 14"/>
          <p:cNvSpPr txBox="1"/>
          <p:nvPr/>
        </p:nvSpPr>
        <p:spPr>
          <a:xfrm>
            <a:off x="259007" y="1014883"/>
            <a:ext cx="11816862" cy="707886"/>
          </a:xfrm>
          <a:prstGeom prst="rect">
            <a:avLst/>
          </a:prstGeom>
          <a:noFill/>
        </p:spPr>
        <p:txBody>
          <a:bodyPr wrap="square" rtlCol="0">
            <a:spAutoFit/>
          </a:bodyPr>
          <a:lstStyle/>
          <a:p>
            <a:pPr algn="just"/>
            <a:r>
              <a:rPr lang="es-ES" sz="2000" dirty="0"/>
              <a:t>En el siguiente código se ha creado un método “</a:t>
            </a:r>
            <a:r>
              <a:rPr lang="es-ES" sz="2000" dirty="0" err="1"/>
              <a:t>str</a:t>
            </a:r>
            <a:r>
              <a:rPr lang="es-ES" sz="2000" dirty="0"/>
              <a:t>” dentro de la clase “Persona”, lo cual </a:t>
            </a:r>
            <a:r>
              <a:rPr lang="es-ES" sz="2000" dirty="0" err="1"/>
              <a:t>sobreescribe</a:t>
            </a:r>
            <a:r>
              <a:rPr lang="es-ES" sz="2000" dirty="0"/>
              <a:t> la salida del objeto, OBSERVE:</a:t>
            </a:r>
          </a:p>
        </p:txBody>
      </p:sp>
      <p:sp>
        <p:nvSpPr>
          <p:cNvPr id="4" name="AutoShape 2" descr="Dibujos Animados Feliz Senior Anciano Anciano | Anciano dibuj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Dibujos animados de niño feliz | Vector Premiu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CuadroTexto 12"/>
          <p:cNvSpPr txBox="1"/>
          <p:nvPr/>
        </p:nvSpPr>
        <p:spPr>
          <a:xfrm>
            <a:off x="6320253" y="1869428"/>
            <a:ext cx="5538812" cy="369332"/>
          </a:xfrm>
          <a:prstGeom prst="rect">
            <a:avLst/>
          </a:prstGeom>
          <a:solidFill>
            <a:schemeClr val="accent4">
              <a:lumMod val="40000"/>
              <a:lumOff val="60000"/>
            </a:schemeClr>
          </a:solidFill>
        </p:spPr>
        <p:txBody>
          <a:bodyPr wrap="square" rtlCol="0">
            <a:spAutoFit/>
          </a:bodyPr>
          <a:lstStyle/>
          <a:p>
            <a:pPr algn="just"/>
            <a:r>
              <a:rPr lang="es-ES" b="1" dirty="0"/>
              <a:t>La salida del código sería:</a:t>
            </a:r>
          </a:p>
        </p:txBody>
      </p:sp>
      <p:sp>
        <p:nvSpPr>
          <p:cNvPr id="16" name="CuadroTexto 15"/>
          <p:cNvSpPr txBox="1"/>
          <p:nvPr/>
        </p:nvSpPr>
        <p:spPr>
          <a:xfrm>
            <a:off x="6293082" y="3532205"/>
            <a:ext cx="5538812" cy="923330"/>
          </a:xfrm>
          <a:prstGeom prst="rect">
            <a:avLst/>
          </a:prstGeom>
          <a:solidFill>
            <a:schemeClr val="accent6">
              <a:lumMod val="40000"/>
              <a:lumOff val="60000"/>
            </a:schemeClr>
          </a:solidFill>
        </p:spPr>
        <p:txBody>
          <a:bodyPr wrap="square" rtlCol="0">
            <a:spAutoFit/>
          </a:bodyPr>
          <a:lstStyle/>
          <a:p>
            <a:pPr algn="just"/>
            <a:r>
              <a:rPr lang="es-ES" b="1" dirty="0"/>
              <a:t>Ahora observe que al imprimir el objeto la salida es la “cadena” que  construimos en la </a:t>
            </a:r>
            <a:r>
              <a:rPr lang="es-ES" b="1" dirty="0" err="1"/>
              <a:t>sobreescritura</a:t>
            </a:r>
            <a:r>
              <a:rPr lang="es-ES" b="1" dirty="0"/>
              <a:t> del método especial “</a:t>
            </a:r>
            <a:r>
              <a:rPr lang="es-ES" b="1" dirty="0" err="1"/>
              <a:t>str</a:t>
            </a:r>
            <a:r>
              <a:rPr lang="es-ES" b="1" dirty="0"/>
              <a:t>”</a:t>
            </a:r>
          </a:p>
        </p:txBody>
      </p:sp>
      <p:pic>
        <p:nvPicPr>
          <p:cNvPr id="5" name="Imagen 4"/>
          <p:cNvPicPr>
            <a:picLocks noChangeAspect="1"/>
          </p:cNvPicPr>
          <p:nvPr/>
        </p:nvPicPr>
        <p:blipFill>
          <a:blip r:embed="rId2"/>
          <a:stretch>
            <a:fillRect/>
          </a:stretch>
        </p:blipFill>
        <p:spPr>
          <a:xfrm>
            <a:off x="307975" y="1717028"/>
            <a:ext cx="5741133" cy="5153025"/>
          </a:xfrm>
          <a:prstGeom prst="rect">
            <a:avLst/>
          </a:prstGeom>
        </p:spPr>
      </p:pic>
      <p:pic>
        <p:nvPicPr>
          <p:cNvPr id="6" name="Imagen 5"/>
          <p:cNvPicPr>
            <a:picLocks noChangeAspect="1"/>
          </p:cNvPicPr>
          <p:nvPr/>
        </p:nvPicPr>
        <p:blipFill>
          <a:blip r:embed="rId3"/>
          <a:stretch>
            <a:fillRect/>
          </a:stretch>
        </p:blipFill>
        <p:spPr>
          <a:xfrm>
            <a:off x="6320253" y="2451040"/>
            <a:ext cx="3190875" cy="790575"/>
          </a:xfrm>
          <a:prstGeom prst="rect">
            <a:avLst/>
          </a:prstGeom>
        </p:spPr>
      </p:pic>
      <p:cxnSp>
        <p:nvCxnSpPr>
          <p:cNvPr id="14" name="Conector recto de flecha 13"/>
          <p:cNvCxnSpPr>
            <a:stCxn id="16" idx="1"/>
          </p:cNvCxnSpPr>
          <p:nvPr/>
        </p:nvCxnSpPr>
        <p:spPr>
          <a:xfrm flipH="1">
            <a:off x="3052689" y="3993870"/>
            <a:ext cx="3240393" cy="620333"/>
          </a:xfrm>
          <a:prstGeom prst="straightConnector1">
            <a:avLst/>
          </a:prstGeom>
          <a:ln w="444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23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06029"/>
          </a:xfrm>
        </p:spPr>
        <p:txBody>
          <a:bodyPr>
            <a:normAutofit/>
          </a:bodyPr>
          <a:lstStyle/>
          <a:p>
            <a:pPr algn="ctr"/>
            <a:r>
              <a:rPr lang="es-ES" sz="3200" b="1" dirty="0"/>
              <a:t>Paradigmas de Programación</a:t>
            </a:r>
            <a:endParaRPr lang="en-US" sz="3200" b="1" dirty="0"/>
          </a:p>
        </p:txBody>
      </p:sp>
      <p:sp>
        <p:nvSpPr>
          <p:cNvPr id="15" name="CuadroTexto 14"/>
          <p:cNvSpPr txBox="1"/>
          <p:nvPr/>
        </p:nvSpPr>
        <p:spPr>
          <a:xfrm>
            <a:off x="168812" y="1308297"/>
            <a:ext cx="11816862" cy="3139321"/>
          </a:xfrm>
          <a:prstGeom prst="rect">
            <a:avLst/>
          </a:prstGeom>
          <a:noFill/>
        </p:spPr>
        <p:txBody>
          <a:bodyPr wrap="square" rtlCol="0">
            <a:spAutoFit/>
          </a:bodyPr>
          <a:lstStyle/>
          <a:p>
            <a:pPr algn="just"/>
            <a:r>
              <a:rPr lang="es-ES" b="1" dirty="0"/>
              <a:t>¿Qué ventajas ofrece la Programación Orientada a Objetos (POO en adelante):</a:t>
            </a:r>
          </a:p>
          <a:p>
            <a:pPr algn="just"/>
            <a:endParaRPr lang="es-ES" b="1" dirty="0"/>
          </a:p>
          <a:p>
            <a:pPr marL="342900" indent="-342900" algn="just">
              <a:buAutoNum type="arabicParenR"/>
            </a:pPr>
            <a:r>
              <a:rPr lang="es-ES" dirty="0"/>
              <a:t>Los programas están divididos en pequeños segmentos, módulos o clases que nos permiten tener un mejor control del programa</a:t>
            </a:r>
          </a:p>
          <a:p>
            <a:pPr marL="342900" indent="-342900" algn="just">
              <a:buAutoNum type="arabicParenR"/>
            </a:pPr>
            <a:endParaRPr lang="es-ES" dirty="0"/>
          </a:p>
          <a:p>
            <a:pPr marL="342900" indent="-342900" algn="just">
              <a:buAutoNum type="arabicParenR"/>
            </a:pPr>
            <a:r>
              <a:rPr lang="es-ES" dirty="0"/>
              <a:t>El código generado puede ser </a:t>
            </a:r>
            <a:r>
              <a:rPr lang="es-ES" b="1" dirty="0"/>
              <a:t>MUY REUTILIZABLE</a:t>
            </a:r>
            <a:r>
              <a:rPr lang="es-ES" dirty="0"/>
              <a:t> gracias a la Herencia y el Polimorfismo que brinda la POO</a:t>
            </a:r>
          </a:p>
          <a:p>
            <a:pPr marL="342900" indent="-342900" algn="just">
              <a:buAutoNum type="arabicParenR"/>
            </a:pPr>
            <a:endParaRPr lang="es-ES" b="1" dirty="0"/>
          </a:p>
          <a:p>
            <a:pPr marL="342900" indent="-342900" algn="just">
              <a:buAutoNum type="arabicParenR"/>
            </a:pPr>
            <a:r>
              <a:rPr lang="es-ES" dirty="0"/>
              <a:t>Si alguna línea o segmento de código falla, el resto del programa puede seguir funcionando</a:t>
            </a:r>
          </a:p>
          <a:p>
            <a:pPr marL="342900" indent="-342900" algn="just">
              <a:buAutoNum type="arabicParenR"/>
            </a:pPr>
            <a:endParaRPr lang="es-ES" dirty="0"/>
          </a:p>
          <a:p>
            <a:pPr algn="just"/>
            <a:endParaRPr lang="es-ES" dirty="0"/>
          </a:p>
          <a:p>
            <a:pPr algn="just"/>
            <a:endParaRPr lang="es-ES" b="1" dirty="0"/>
          </a:p>
        </p:txBody>
      </p:sp>
      <p:pic>
        <p:nvPicPr>
          <p:cNvPr id="9" name="Imagen 8"/>
          <p:cNvPicPr>
            <a:picLocks noChangeAspect="1"/>
          </p:cNvPicPr>
          <p:nvPr/>
        </p:nvPicPr>
        <p:blipFill>
          <a:blip r:embed="rId2"/>
          <a:stretch>
            <a:fillRect/>
          </a:stretch>
        </p:blipFill>
        <p:spPr>
          <a:xfrm>
            <a:off x="2110228" y="4078143"/>
            <a:ext cx="1983481" cy="1983481"/>
          </a:xfrm>
          <a:prstGeom prst="rect">
            <a:avLst/>
          </a:prstGeom>
        </p:spPr>
      </p:pic>
      <p:pic>
        <p:nvPicPr>
          <p:cNvPr id="10" name="Imagen 9"/>
          <p:cNvPicPr>
            <a:picLocks noChangeAspect="1"/>
          </p:cNvPicPr>
          <p:nvPr/>
        </p:nvPicPr>
        <p:blipFill>
          <a:blip r:embed="rId3"/>
          <a:stretch>
            <a:fillRect/>
          </a:stretch>
        </p:blipFill>
        <p:spPr>
          <a:xfrm>
            <a:off x="7568448" y="4392655"/>
            <a:ext cx="1744374" cy="1354455"/>
          </a:xfrm>
          <a:prstGeom prst="rect">
            <a:avLst/>
          </a:prstGeom>
        </p:spPr>
      </p:pic>
    </p:spTree>
    <p:extLst>
      <p:ext uri="{BB962C8B-B14F-4D97-AF65-F5344CB8AC3E}">
        <p14:creationId xmlns:p14="http://schemas.microsoft.com/office/powerpoint/2010/main" val="3183786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06029"/>
          </a:xfrm>
        </p:spPr>
        <p:txBody>
          <a:bodyPr>
            <a:normAutofit/>
          </a:bodyPr>
          <a:lstStyle/>
          <a:p>
            <a:pPr algn="ctr"/>
            <a:r>
              <a:rPr lang="es-ES" sz="3200" b="1" dirty="0"/>
              <a:t>Paradigmas de Programación</a:t>
            </a:r>
            <a:endParaRPr lang="en-US" sz="3200" b="1" dirty="0"/>
          </a:p>
        </p:txBody>
      </p:sp>
      <p:sp>
        <p:nvSpPr>
          <p:cNvPr id="15" name="CuadroTexto 14"/>
          <p:cNvSpPr txBox="1"/>
          <p:nvPr/>
        </p:nvSpPr>
        <p:spPr>
          <a:xfrm>
            <a:off x="168812" y="1308297"/>
            <a:ext cx="11816862" cy="3816429"/>
          </a:xfrm>
          <a:prstGeom prst="rect">
            <a:avLst/>
          </a:prstGeom>
          <a:noFill/>
        </p:spPr>
        <p:txBody>
          <a:bodyPr wrap="square" rtlCol="0">
            <a:spAutoFit/>
          </a:bodyPr>
          <a:lstStyle/>
          <a:p>
            <a:pPr algn="just"/>
            <a:r>
              <a:rPr lang="es-ES" sz="2800" b="1" dirty="0"/>
              <a:t>Vocabulario más usado en la POO:</a:t>
            </a:r>
          </a:p>
          <a:p>
            <a:pPr algn="just"/>
            <a:endParaRPr lang="es-ES" b="1" dirty="0"/>
          </a:p>
          <a:p>
            <a:pPr lvl="1" algn="just"/>
            <a:r>
              <a:rPr lang="es-ES" sz="2000" b="1" u="sng" dirty="0"/>
              <a:t>Clase:</a:t>
            </a:r>
            <a:r>
              <a:rPr lang="es-ES" sz="2000" b="1" dirty="0"/>
              <a:t> </a:t>
            </a:r>
            <a:r>
              <a:rPr lang="es-ES" sz="2000" dirty="0"/>
              <a:t>Es un modelo donde se redactan o agrupan las características comunes de un objeto de la vida real, siguiendo con el ejemplo de la persona, podemos decir que la persona AGRUPA ciertas características que SON COMUNES A TODAS LAS PERSONAS.</a:t>
            </a:r>
          </a:p>
          <a:p>
            <a:pPr lvl="1" algn="just"/>
            <a:endParaRPr lang="es-ES" sz="2000" b="1" dirty="0"/>
          </a:p>
          <a:p>
            <a:pPr lvl="1" algn="just"/>
            <a:r>
              <a:rPr lang="es-ES" sz="2000" b="1" u="sng" dirty="0"/>
              <a:t>Objeto: </a:t>
            </a:r>
            <a:r>
              <a:rPr lang="es-ES" sz="2000" dirty="0"/>
              <a:t>Un objeto, ejemplar de clase o instancia se define a partir de una clase, un objeto toma las características de una clase y agrega las propias, lo que hace que un objeto se refiera al mismo elemento clase pero con ciertas características diferentes:</a:t>
            </a:r>
            <a:endParaRPr lang="es-ES" sz="2000" b="1" u="sng" dirty="0"/>
          </a:p>
          <a:p>
            <a:pPr lvl="1" algn="just"/>
            <a:endParaRPr lang="es-ES" sz="2000" b="1" u="sng" dirty="0"/>
          </a:p>
          <a:p>
            <a:pPr lvl="1" algn="just"/>
            <a:r>
              <a:rPr lang="es-ES" sz="2000" dirty="0"/>
              <a:t>Sigamos el ejemplo de la clase PERSONA:</a:t>
            </a:r>
            <a:endParaRPr lang="es-ES" dirty="0"/>
          </a:p>
          <a:p>
            <a:pPr lvl="2" algn="just"/>
            <a:endParaRPr lang="es-ES" b="1" dirty="0"/>
          </a:p>
        </p:txBody>
      </p:sp>
      <p:grpSp>
        <p:nvGrpSpPr>
          <p:cNvPr id="9" name="Grupo 8"/>
          <p:cNvGrpSpPr/>
          <p:nvPr/>
        </p:nvGrpSpPr>
        <p:grpSpPr>
          <a:xfrm>
            <a:off x="5679865" y="4500281"/>
            <a:ext cx="6305809" cy="1263715"/>
            <a:chOff x="5679865" y="4500281"/>
            <a:chExt cx="6305809" cy="1263715"/>
          </a:xfrm>
        </p:grpSpPr>
        <p:pic>
          <p:nvPicPr>
            <p:cNvPr id="4" name="Imagen 3"/>
            <p:cNvPicPr>
              <a:picLocks noChangeAspect="1"/>
            </p:cNvPicPr>
            <p:nvPr/>
          </p:nvPicPr>
          <p:blipFill>
            <a:blip r:embed="rId2"/>
            <a:stretch>
              <a:fillRect/>
            </a:stretch>
          </p:blipFill>
          <p:spPr>
            <a:xfrm>
              <a:off x="5679865" y="4500281"/>
              <a:ext cx="1263715" cy="1263715"/>
            </a:xfrm>
            <a:prstGeom prst="rect">
              <a:avLst/>
            </a:prstGeom>
          </p:spPr>
        </p:pic>
        <p:sp>
          <p:nvSpPr>
            <p:cNvPr id="3" name="CuadroTexto 2"/>
            <p:cNvSpPr txBox="1"/>
            <p:nvPr/>
          </p:nvSpPr>
          <p:spPr>
            <a:xfrm>
              <a:off x="6727857" y="4670474"/>
              <a:ext cx="5257817" cy="923330"/>
            </a:xfrm>
            <a:prstGeom prst="rect">
              <a:avLst/>
            </a:prstGeom>
            <a:solidFill>
              <a:schemeClr val="accent5">
                <a:lumMod val="40000"/>
                <a:lumOff val="60000"/>
              </a:schemeClr>
            </a:solidFill>
          </p:spPr>
          <p:txBody>
            <a:bodyPr wrap="square" rtlCol="0">
              <a:spAutoFit/>
            </a:bodyPr>
            <a:lstStyle/>
            <a:p>
              <a:pPr algn="just"/>
              <a:r>
                <a:rPr lang="es-ES" dirty="0"/>
                <a:t>En este caso tenemos la clase persona pero con el OBJETO persona adulta, la cual tiene las propiedades y comportamientos de la clase PERSONA</a:t>
              </a:r>
              <a:endParaRPr lang="en-US" dirty="0"/>
            </a:p>
          </p:txBody>
        </p:sp>
      </p:grpSp>
      <p:sp>
        <p:nvSpPr>
          <p:cNvPr id="5" name="AutoShape 2" descr="Resultado de imagen para personas animadas | Disenos de unas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 name="Grupo 6"/>
          <p:cNvGrpSpPr/>
          <p:nvPr/>
        </p:nvGrpSpPr>
        <p:grpSpPr>
          <a:xfrm>
            <a:off x="168812" y="5219946"/>
            <a:ext cx="5586100" cy="1477328"/>
            <a:chOff x="168812" y="5219946"/>
            <a:chExt cx="5586100" cy="1477328"/>
          </a:xfrm>
        </p:grpSpPr>
        <p:pic>
          <p:nvPicPr>
            <p:cNvPr id="6" name="Imagen 5"/>
            <p:cNvPicPr>
              <a:picLocks noChangeAspect="1"/>
            </p:cNvPicPr>
            <p:nvPr/>
          </p:nvPicPr>
          <p:blipFill>
            <a:blip r:embed="rId3"/>
            <a:stretch>
              <a:fillRect/>
            </a:stretch>
          </p:blipFill>
          <p:spPr>
            <a:xfrm>
              <a:off x="168812" y="5361869"/>
              <a:ext cx="1193483" cy="1193483"/>
            </a:xfrm>
            <a:prstGeom prst="rect">
              <a:avLst/>
            </a:prstGeom>
          </p:spPr>
        </p:pic>
        <p:sp>
          <p:nvSpPr>
            <p:cNvPr id="8" name="CuadroTexto 7"/>
            <p:cNvSpPr txBox="1"/>
            <p:nvPr/>
          </p:nvSpPr>
          <p:spPr>
            <a:xfrm>
              <a:off x="1071526" y="5219946"/>
              <a:ext cx="4683386" cy="1477328"/>
            </a:xfrm>
            <a:prstGeom prst="rect">
              <a:avLst/>
            </a:prstGeom>
            <a:solidFill>
              <a:schemeClr val="accent3">
                <a:lumMod val="60000"/>
                <a:lumOff val="40000"/>
              </a:schemeClr>
            </a:solidFill>
          </p:spPr>
          <p:txBody>
            <a:bodyPr wrap="square" rtlCol="0">
              <a:spAutoFit/>
            </a:bodyPr>
            <a:lstStyle/>
            <a:p>
              <a:pPr algn="just"/>
              <a:r>
                <a:rPr lang="es-ES" dirty="0"/>
                <a:t>En este caso tenemos la clase persona pero con el OBJETO persona niño, la cual tiene las propiedades y comportamientos de la clase PERSONA pero con ciertas características particulares de un niño</a:t>
              </a:r>
              <a:endParaRPr lang="en-US" dirty="0"/>
            </a:p>
          </p:txBody>
        </p:sp>
      </p:grpSp>
    </p:spTree>
    <p:extLst>
      <p:ext uri="{BB962C8B-B14F-4D97-AF65-F5344CB8AC3E}">
        <p14:creationId xmlns:p14="http://schemas.microsoft.com/office/powerpoint/2010/main" val="1751157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06029"/>
          </a:xfrm>
        </p:spPr>
        <p:txBody>
          <a:bodyPr>
            <a:normAutofit/>
          </a:bodyPr>
          <a:lstStyle/>
          <a:p>
            <a:pPr algn="ctr"/>
            <a:r>
              <a:rPr lang="es-ES" sz="3200" b="1" dirty="0"/>
              <a:t>Paradigmas de Programación</a:t>
            </a:r>
            <a:endParaRPr lang="en-US" sz="3200" b="1" dirty="0"/>
          </a:p>
        </p:txBody>
      </p:sp>
      <p:sp>
        <p:nvSpPr>
          <p:cNvPr id="15" name="CuadroTexto 14"/>
          <p:cNvSpPr txBox="1"/>
          <p:nvPr/>
        </p:nvSpPr>
        <p:spPr>
          <a:xfrm>
            <a:off x="168812" y="1308297"/>
            <a:ext cx="11816862" cy="1415772"/>
          </a:xfrm>
          <a:prstGeom prst="rect">
            <a:avLst/>
          </a:prstGeom>
          <a:noFill/>
        </p:spPr>
        <p:txBody>
          <a:bodyPr wrap="square" rtlCol="0">
            <a:spAutoFit/>
          </a:bodyPr>
          <a:lstStyle/>
          <a:p>
            <a:pPr algn="just"/>
            <a:r>
              <a:rPr lang="es-ES" sz="2800" b="1" dirty="0"/>
              <a:t>Vocabulario más usado en la POO:</a:t>
            </a:r>
          </a:p>
          <a:p>
            <a:pPr algn="just"/>
            <a:endParaRPr lang="es-ES" b="1" dirty="0"/>
          </a:p>
          <a:p>
            <a:pPr lvl="1" algn="just"/>
            <a:r>
              <a:rPr lang="es-ES" sz="2000" b="1" u="sng" dirty="0" err="1"/>
              <a:t>Modularización</a:t>
            </a:r>
            <a:r>
              <a:rPr lang="es-ES" sz="2000" b="1" u="sng" dirty="0"/>
              <a:t>: </a:t>
            </a:r>
            <a:r>
              <a:rPr lang="es-ES" sz="2000" dirty="0"/>
              <a:t>Se refiere al hecho de que un programa puede estar compuesto por varias clases, donde cada clase es un </a:t>
            </a:r>
            <a:r>
              <a:rPr lang="es-ES" sz="2000" b="1" dirty="0"/>
              <a:t>módulo </a:t>
            </a:r>
            <a:r>
              <a:rPr lang="es-ES" sz="2000" dirty="0"/>
              <a:t>del programa que se interconecta con otros módulos o clases:</a:t>
            </a:r>
          </a:p>
        </p:txBody>
      </p:sp>
      <p:sp>
        <p:nvSpPr>
          <p:cNvPr id="7" name="CuadroTexto 6"/>
          <p:cNvSpPr txBox="1"/>
          <p:nvPr/>
        </p:nvSpPr>
        <p:spPr>
          <a:xfrm>
            <a:off x="3726096" y="2961212"/>
            <a:ext cx="1085055" cy="369332"/>
          </a:xfrm>
          <a:prstGeom prst="rect">
            <a:avLst/>
          </a:prstGeom>
          <a:solidFill>
            <a:schemeClr val="accent5">
              <a:lumMod val="20000"/>
              <a:lumOff val="80000"/>
            </a:schemeClr>
          </a:solidFill>
        </p:spPr>
        <p:txBody>
          <a:bodyPr wrap="square" rtlCol="0">
            <a:spAutoFit/>
          </a:bodyPr>
          <a:lstStyle/>
          <a:p>
            <a:pPr algn="ctr"/>
            <a:r>
              <a:rPr lang="es-ES" b="1" dirty="0"/>
              <a:t>Clase 1</a:t>
            </a:r>
            <a:endParaRPr lang="en-US" b="1" dirty="0"/>
          </a:p>
        </p:txBody>
      </p:sp>
      <p:sp>
        <p:nvSpPr>
          <p:cNvPr id="8" name="CuadroTexto 7"/>
          <p:cNvSpPr txBox="1"/>
          <p:nvPr/>
        </p:nvSpPr>
        <p:spPr>
          <a:xfrm>
            <a:off x="5651025" y="2961212"/>
            <a:ext cx="1085055" cy="369332"/>
          </a:xfrm>
          <a:prstGeom prst="rect">
            <a:avLst/>
          </a:prstGeom>
          <a:solidFill>
            <a:schemeClr val="accent5">
              <a:lumMod val="20000"/>
              <a:lumOff val="80000"/>
            </a:schemeClr>
          </a:solidFill>
        </p:spPr>
        <p:txBody>
          <a:bodyPr wrap="square" rtlCol="0">
            <a:spAutoFit/>
          </a:bodyPr>
          <a:lstStyle/>
          <a:p>
            <a:pPr algn="ctr"/>
            <a:r>
              <a:rPr lang="es-ES" b="1" dirty="0"/>
              <a:t>Clase 2</a:t>
            </a:r>
            <a:endParaRPr lang="en-US" b="1" dirty="0"/>
          </a:p>
        </p:txBody>
      </p:sp>
      <p:sp>
        <p:nvSpPr>
          <p:cNvPr id="11" name="CuadroTexto 10"/>
          <p:cNvSpPr txBox="1"/>
          <p:nvPr/>
        </p:nvSpPr>
        <p:spPr>
          <a:xfrm>
            <a:off x="7575954" y="2961212"/>
            <a:ext cx="1085055" cy="369332"/>
          </a:xfrm>
          <a:prstGeom prst="rect">
            <a:avLst/>
          </a:prstGeom>
          <a:solidFill>
            <a:schemeClr val="accent5">
              <a:lumMod val="20000"/>
              <a:lumOff val="80000"/>
            </a:schemeClr>
          </a:solidFill>
        </p:spPr>
        <p:txBody>
          <a:bodyPr wrap="square" rtlCol="0">
            <a:spAutoFit/>
          </a:bodyPr>
          <a:lstStyle/>
          <a:p>
            <a:pPr algn="ctr"/>
            <a:r>
              <a:rPr lang="es-ES" b="1" dirty="0"/>
              <a:t>Clase 3</a:t>
            </a:r>
            <a:endParaRPr lang="en-US" b="1" dirty="0"/>
          </a:p>
        </p:txBody>
      </p:sp>
      <p:sp>
        <p:nvSpPr>
          <p:cNvPr id="3" name="Flecha derecha 2"/>
          <p:cNvSpPr/>
          <p:nvPr/>
        </p:nvSpPr>
        <p:spPr>
          <a:xfrm>
            <a:off x="5083377" y="2737915"/>
            <a:ext cx="295422" cy="815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echa derecha 11"/>
          <p:cNvSpPr/>
          <p:nvPr/>
        </p:nvSpPr>
        <p:spPr>
          <a:xfrm>
            <a:off x="7008306" y="2776619"/>
            <a:ext cx="295422" cy="815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p:cNvSpPr txBox="1"/>
          <p:nvPr/>
        </p:nvSpPr>
        <p:spPr>
          <a:xfrm>
            <a:off x="2954215" y="4066437"/>
            <a:ext cx="8904850" cy="2031325"/>
          </a:xfrm>
          <a:prstGeom prst="rect">
            <a:avLst/>
          </a:prstGeom>
          <a:noFill/>
        </p:spPr>
        <p:txBody>
          <a:bodyPr wrap="square" rtlCol="0">
            <a:spAutoFit/>
          </a:bodyPr>
          <a:lstStyle/>
          <a:p>
            <a:pPr algn="just"/>
            <a:r>
              <a:rPr lang="es-ES" dirty="0"/>
              <a:t>Una forma sencilla de entender el concepto de </a:t>
            </a:r>
            <a:r>
              <a:rPr lang="es-ES" b="1" dirty="0" err="1"/>
              <a:t>Modularización</a:t>
            </a:r>
            <a:r>
              <a:rPr lang="es-ES" b="1" dirty="0"/>
              <a:t>, </a:t>
            </a:r>
            <a:r>
              <a:rPr lang="es-ES" dirty="0"/>
              <a:t>es siguiendo el ejemplo de los equipos de sonido que funcionan por módulos: Por un lado tienen el tornamesa, reproductor de </a:t>
            </a:r>
            <a:r>
              <a:rPr lang="es-ES" dirty="0" err="1"/>
              <a:t>CD’s</a:t>
            </a:r>
            <a:r>
              <a:rPr lang="es-ES" dirty="0"/>
              <a:t>, </a:t>
            </a:r>
            <a:r>
              <a:rPr lang="es-ES" dirty="0" err="1"/>
              <a:t>Equalizador</a:t>
            </a:r>
            <a:r>
              <a:rPr lang="es-ES" dirty="0"/>
              <a:t>, Bocinas, Etc.</a:t>
            </a:r>
          </a:p>
          <a:p>
            <a:pPr algn="just"/>
            <a:endParaRPr lang="es-ES" dirty="0"/>
          </a:p>
          <a:p>
            <a:pPr algn="just"/>
            <a:r>
              <a:rPr lang="es-ES" dirty="0"/>
              <a:t>Cada una de sus partes forma un Módulo que puede funcionar de forma independiente pero que al interconectarse entre si funcionan con la reproducción de música a partir de diferentes fuentes de reproducción.</a:t>
            </a:r>
            <a:endParaRPr lang="en-US" dirty="0"/>
          </a:p>
        </p:txBody>
      </p:sp>
      <p:pic>
        <p:nvPicPr>
          <p:cNvPr id="13" name="Imagen 12"/>
          <p:cNvPicPr>
            <a:picLocks noChangeAspect="1"/>
          </p:cNvPicPr>
          <p:nvPr/>
        </p:nvPicPr>
        <p:blipFill>
          <a:blip r:embed="rId2"/>
          <a:stretch>
            <a:fillRect/>
          </a:stretch>
        </p:blipFill>
        <p:spPr>
          <a:xfrm>
            <a:off x="215014" y="3239066"/>
            <a:ext cx="2466975" cy="3344613"/>
          </a:xfrm>
          <a:prstGeom prst="rect">
            <a:avLst/>
          </a:prstGeom>
        </p:spPr>
      </p:pic>
    </p:spTree>
    <p:extLst>
      <p:ext uri="{BB962C8B-B14F-4D97-AF65-F5344CB8AC3E}">
        <p14:creationId xmlns:p14="http://schemas.microsoft.com/office/powerpoint/2010/main" val="292315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a:t>Nomenclatura del Punto</a:t>
            </a:r>
          </a:p>
        </p:txBody>
      </p:sp>
      <p:sp>
        <p:nvSpPr>
          <p:cNvPr id="3" name="2 Subtítulo"/>
          <p:cNvSpPr>
            <a:spLocks noGrp="1"/>
          </p:cNvSpPr>
          <p:nvPr>
            <p:ph type="subTitle" idx="1"/>
          </p:nvPr>
        </p:nvSpPr>
        <p:spPr/>
        <p:txBody>
          <a:bodyPr/>
          <a:lstStyle/>
          <a:p>
            <a:endParaRPr lang="es-MX" dirty="0"/>
          </a:p>
        </p:txBody>
      </p:sp>
      <p:sp>
        <p:nvSpPr>
          <p:cNvPr id="4" name="Marcador de pie de página 3"/>
          <p:cNvSpPr>
            <a:spLocks noGrp="1"/>
          </p:cNvSpPr>
          <p:nvPr>
            <p:ph type="ftr" sz="quarter" idx="11"/>
          </p:nvPr>
        </p:nvSpPr>
        <p:spPr/>
        <p:txBody>
          <a:bodyPr/>
          <a:lstStyle/>
          <a:p>
            <a:r>
              <a:rPr lang="es-MX"/>
              <a:t>Elaborado por: Ing. Víctor Mañón ITESM Campus Toluca</a:t>
            </a:r>
          </a:p>
        </p:txBody>
      </p:sp>
    </p:spTree>
    <p:extLst>
      <p:ext uri="{BB962C8B-B14F-4D97-AF65-F5344CB8AC3E}">
        <p14:creationId xmlns:p14="http://schemas.microsoft.com/office/powerpoint/2010/main" val="2603923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06029"/>
          </a:xfrm>
        </p:spPr>
        <p:txBody>
          <a:bodyPr>
            <a:normAutofit/>
          </a:bodyPr>
          <a:lstStyle/>
          <a:p>
            <a:pPr algn="ctr"/>
            <a:r>
              <a:rPr lang="es-ES" sz="3200" b="1" dirty="0"/>
              <a:t>Nomenclatura del Punto</a:t>
            </a:r>
            <a:endParaRPr lang="en-US" sz="3200" b="1" dirty="0"/>
          </a:p>
        </p:txBody>
      </p:sp>
      <p:sp>
        <p:nvSpPr>
          <p:cNvPr id="15" name="CuadroTexto 14"/>
          <p:cNvSpPr txBox="1"/>
          <p:nvPr/>
        </p:nvSpPr>
        <p:spPr>
          <a:xfrm>
            <a:off x="168812" y="1308297"/>
            <a:ext cx="11816862" cy="4678204"/>
          </a:xfrm>
          <a:prstGeom prst="rect">
            <a:avLst/>
          </a:prstGeom>
          <a:noFill/>
        </p:spPr>
        <p:txBody>
          <a:bodyPr wrap="square" rtlCol="0">
            <a:spAutoFit/>
          </a:bodyPr>
          <a:lstStyle/>
          <a:p>
            <a:pPr algn="just"/>
            <a:r>
              <a:rPr lang="es-ES" sz="2000" b="1" dirty="0"/>
              <a:t>Nomenclatura del punto:</a:t>
            </a:r>
          </a:p>
          <a:p>
            <a:pPr algn="just"/>
            <a:endParaRPr lang="es-ES" b="1" dirty="0"/>
          </a:p>
          <a:p>
            <a:pPr lvl="1" algn="just"/>
            <a:r>
              <a:rPr lang="es-ES" sz="2000" b="1" dirty="0"/>
              <a:t>¿Cómo podemos trasladar los conceptos anteriores: Clase, Objeto y </a:t>
            </a:r>
            <a:r>
              <a:rPr lang="es-ES" sz="2000" b="1" dirty="0" err="1"/>
              <a:t>Modularización</a:t>
            </a:r>
            <a:r>
              <a:rPr lang="es-ES" sz="2000" b="1" dirty="0"/>
              <a:t> a código?</a:t>
            </a:r>
          </a:p>
          <a:p>
            <a:pPr lvl="1" algn="just"/>
            <a:endParaRPr lang="es-ES" sz="2000" b="1" dirty="0"/>
          </a:p>
          <a:p>
            <a:pPr lvl="1" algn="just"/>
            <a:r>
              <a:rPr lang="es-ES" sz="2000" b="1" dirty="0"/>
              <a:t>La respuesta está en la </a:t>
            </a:r>
            <a:r>
              <a:rPr lang="es-ES" sz="2000" b="1" u="sng" dirty="0"/>
              <a:t>Nomenclatura del punto</a:t>
            </a:r>
            <a:r>
              <a:rPr lang="es-ES" sz="2000" b="1" dirty="0"/>
              <a:t>:</a:t>
            </a:r>
          </a:p>
          <a:p>
            <a:pPr lvl="1" algn="just"/>
            <a:endParaRPr lang="es-ES" sz="2000" b="1" u="sng" dirty="0"/>
          </a:p>
          <a:p>
            <a:pPr lvl="1" algn="just"/>
            <a:r>
              <a:rPr lang="es-ES" sz="2000" dirty="0"/>
              <a:t>Para poder usar la </a:t>
            </a:r>
            <a:r>
              <a:rPr lang="es-ES" sz="2000" b="1" dirty="0"/>
              <a:t>nomenclatura del punto</a:t>
            </a:r>
            <a:r>
              <a:rPr lang="es-ES" sz="2000" dirty="0"/>
              <a:t>, primero debemos crear un objeto a partir de una clase, por ejemplo:</a:t>
            </a:r>
          </a:p>
          <a:p>
            <a:pPr lvl="1" algn="just"/>
            <a:endParaRPr lang="es-ES" sz="2000" dirty="0"/>
          </a:p>
          <a:p>
            <a:pPr lvl="1" algn="just"/>
            <a:r>
              <a:rPr lang="es-ES" sz="2000" b="1" dirty="0"/>
              <a:t>Pancho=Persona()</a:t>
            </a:r>
            <a:r>
              <a:rPr lang="es-ES" sz="2000" dirty="0"/>
              <a:t> : En este caso estoy creando el </a:t>
            </a:r>
            <a:r>
              <a:rPr lang="es-ES" sz="2000" b="1" dirty="0"/>
              <a:t>objeto Pancho</a:t>
            </a:r>
            <a:r>
              <a:rPr lang="es-ES" sz="2000" dirty="0"/>
              <a:t> como objeto o instancia de la clase persona, quiere decir que </a:t>
            </a:r>
            <a:r>
              <a:rPr lang="es-ES" sz="2000" b="1" dirty="0"/>
              <a:t>Pancho tendrá las mismas propiedades de Persona (Nombre, apellidos, edad) </a:t>
            </a:r>
            <a:r>
              <a:rPr lang="es-ES" sz="2000" dirty="0"/>
              <a:t>y también tendrá los </a:t>
            </a:r>
            <a:r>
              <a:rPr lang="es-ES" sz="2000" b="1" dirty="0"/>
              <a:t>mismos comportamientos</a:t>
            </a:r>
            <a:r>
              <a:rPr lang="es-ES" sz="2000" dirty="0"/>
              <a:t>  (Dormido, despierto, parado, etc.)</a:t>
            </a:r>
          </a:p>
          <a:p>
            <a:pPr lvl="1" algn="just"/>
            <a:endParaRPr lang="es-ES" sz="2000" dirty="0"/>
          </a:p>
          <a:p>
            <a:pPr lvl="1" algn="just"/>
            <a:r>
              <a:rPr lang="es-ES" sz="2000" b="1" dirty="0">
                <a:solidFill>
                  <a:srgbClr val="FF0000"/>
                </a:solidFill>
              </a:rPr>
              <a:t>En la POO decimos que el objeto “Pancho” tiene acceso a los ATRIBUTOS de la clase persona y también tiene acceso a los MÉTODOS de la clase.</a:t>
            </a:r>
          </a:p>
        </p:txBody>
      </p:sp>
    </p:spTree>
    <p:extLst>
      <p:ext uri="{BB962C8B-B14F-4D97-AF65-F5344CB8AC3E}">
        <p14:creationId xmlns:p14="http://schemas.microsoft.com/office/powerpoint/2010/main" val="30997507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15955</TotalTime>
  <Words>3989</Words>
  <Application>Microsoft Macintosh PowerPoint</Application>
  <PresentationFormat>Widescreen</PresentationFormat>
  <Paragraphs>311</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Calibri Light</vt:lpstr>
      <vt:lpstr>Tema de Office</vt:lpstr>
      <vt:lpstr>Programación Orientada a Objetos en Python</vt:lpstr>
      <vt:lpstr>Paradigmas de Programación</vt:lpstr>
      <vt:lpstr>Paradigmas de Programación</vt:lpstr>
      <vt:lpstr>Paradigmas de Programación</vt:lpstr>
      <vt:lpstr>Paradigmas de Programación</vt:lpstr>
      <vt:lpstr>Paradigmas de Programación</vt:lpstr>
      <vt:lpstr>Paradigmas de Programación</vt:lpstr>
      <vt:lpstr>Nomenclatura del Punto</vt:lpstr>
      <vt:lpstr>Nomenclatura del Punto</vt:lpstr>
      <vt:lpstr>Nomenclatura del Punto</vt:lpstr>
      <vt:lpstr>Nomenclatura del Punto</vt:lpstr>
      <vt:lpstr>Nomenclatura del Punto</vt:lpstr>
      <vt:lpstr>Nomenclatura del Punto</vt:lpstr>
      <vt:lpstr>Nomenclatura del Punto</vt:lpstr>
      <vt:lpstr>Nomenclatura del Punto</vt:lpstr>
      <vt:lpstr>Constructor y Destructor</vt:lpstr>
      <vt:lpstr>Constructor</vt:lpstr>
      <vt:lpstr>Constructor</vt:lpstr>
      <vt:lpstr>Constructor</vt:lpstr>
      <vt:lpstr>Constructor</vt:lpstr>
      <vt:lpstr>Constructor</vt:lpstr>
      <vt:lpstr>Destructor</vt:lpstr>
      <vt:lpstr>Destructor</vt:lpstr>
      <vt:lpstr>Destructor</vt:lpstr>
      <vt:lpstr>Destructor</vt:lpstr>
      <vt:lpstr>Encapsulamiento</vt:lpstr>
      <vt:lpstr>Encapsulamiento</vt:lpstr>
      <vt:lpstr>Encapsulamiento</vt:lpstr>
      <vt:lpstr>Encapsulamiento</vt:lpstr>
      <vt:lpstr>Encapsulamiento</vt:lpstr>
      <vt:lpstr>Herencia</vt:lpstr>
      <vt:lpstr>Herencia</vt:lpstr>
      <vt:lpstr>Herencia</vt:lpstr>
      <vt:lpstr>Herencia</vt:lpstr>
      <vt:lpstr>Herencia</vt:lpstr>
      <vt:lpstr>Herencia</vt:lpstr>
      <vt:lpstr>Herencia</vt:lpstr>
      <vt:lpstr>Herencia</vt:lpstr>
      <vt:lpstr>Herencia</vt:lpstr>
      <vt:lpstr>Herencia</vt:lpstr>
      <vt:lpstr>Herencia</vt:lpstr>
      <vt:lpstr>Herencia</vt:lpstr>
      <vt:lpstr>Polimorfismo</vt:lpstr>
      <vt:lpstr>Polimorfismo</vt:lpstr>
      <vt:lpstr>Polimorfismo</vt:lpstr>
      <vt:lpstr>Método especial “str”</vt:lpstr>
      <vt:lpstr>Método especial “str”</vt:lpstr>
      <vt:lpstr>Método especial “str”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 en Python</dc:title>
  <dc:creator>Víctor Manuel Mañón Rojas</dc:creator>
  <cp:lastModifiedBy>Leobardo De Jesús Carbajal</cp:lastModifiedBy>
  <cp:revision>121</cp:revision>
  <dcterms:created xsi:type="dcterms:W3CDTF">2020-04-08T18:24:15Z</dcterms:created>
  <dcterms:modified xsi:type="dcterms:W3CDTF">2024-01-02T18:56:03Z</dcterms:modified>
</cp:coreProperties>
</file>