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2" roundtripDataSignature="AMtx7mhUdhLw2A3v+BoBvh1ye+1bI+/LQ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10" Type="http://schemas.openxmlformats.org/officeDocument/2006/relationships/slide" Target="slides/slide5.xml"/><Relationship Id="rId32" Type="http://customschemas.google.com/relationships/presentationmetadata" Target="meta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1" name="Google Shape;161;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cf0b87a160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cf0b87a160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8" name="Google Shape;248;gcf0b87a160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ceb45fb5b5_0_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ceb45fb5b5_0_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5" name="Google Shape;255;gceb45fb5b5_0_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cf0b87a160_0_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cf0b87a160_0_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3" name="Google Shape;263;gcf0b87a160_0_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9" name="Google Shape;269;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c7f7bc3629_2_7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8" name="Google Shape;278;gc7f7bc3629_2_7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cf0b87a160_0_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cf0b87a160_0_4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6" name="Google Shape;286;gcf0b87a160_0_4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c7f7bc3629_2_8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2" name="Google Shape;292;gc7f7bc3629_2_8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cf0b87a160_0_5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8" name="Google Shape;298;gcf0b87a160_0_5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cf0b87a160_0_7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4" name="Google Shape;304;gcf0b87a160_0_7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0" name="Google Shape;310;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1" name="Google Shape;171;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ceb45fb5b5_0_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ceb45fb5b5_0_3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2" name="Google Shape;342;gceb45fb5b5_0_3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ceb45fb5b5_0_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ceb45fb5b5_0_1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0" name="Google Shape;350;gceb45fb5b5_0_1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cf0b87a160_0_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cf0b87a160_0_1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7" name="Google Shape;357;gcf0b87a160_0_1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c7f7bc3629_0_1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4" name="Google Shape;364;gc7f7bc3629_0_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c7f7bc3629_0_2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4" name="Google Shape;374;gc7f7bc3629_0_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gc7f7bc3629_0_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82" name="Google Shape;382;gc7f7bc3629_0_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3" name="Google Shape;383;gc7f7bc3629_0_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7" name="Google Shape;397;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5" name="Google Shape;195;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c7f7bc3629_2_8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6" name="Google Shape;206;gc7f7bc3629_2_8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cf0b87a160_0_6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2" name="Google Shape;212;gcf0b87a160_0_6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cf0b87a160_0_6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8" name="Google Shape;218;gcf0b87a160_0_6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cf0b87a160_0_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cf0b87a160_0_2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4" name="Google Shape;224;gcf0b87a160_0_2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1" name="Google Shape;231;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ceb45fb5b5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ceb45fb5b5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0" name="Google Shape;240;gceb45fb5b5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1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1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2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2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2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0" name="Shape 90"/>
        <p:cNvGrpSpPr/>
        <p:nvPr/>
      </p:nvGrpSpPr>
      <p:grpSpPr>
        <a:xfrm>
          <a:off x="0" y="0"/>
          <a:ext cx="0" cy="0"/>
          <a:chOff x="0" y="0"/>
          <a:chExt cx="0" cy="0"/>
        </a:xfrm>
      </p:grpSpPr>
      <p:sp>
        <p:nvSpPr>
          <p:cNvPr id="91" name="Google Shape;91;gc7f7bc3629_2_6"/>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2" name="Google Shape;92;gc7f7bc3629_2_6"/>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93" name="Google Shape;93;gc7f7bc3629_2_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gc7f7bc3629_2_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gc7f7bc3629_2_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96" name="Shape 96"/>
        <p:cNvGrpSpPr/>
        <p:nvPr/>
      </p:nvGrpSpPr>
      <p:grpSpPr>
        <a:xfrm>
          <a:off x="0" y="0"/>
          <a:ext cx="0" cy="0"/>
          <a:chOff x="0" y="0"/>
          <a:chExt cx="0" cy="0"/>
        </a:xfrm>
      </p:grpSpPr>
      <p:sp>
        <p:nvSpPr>
          <p:cNvPr id="97" name="Google Shape;97;gc7f7bc3629_2_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8" name="Google Shape;98;gc7f7bc3629_2_1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9" name="Google Shape;99;gc7f7bc3629_2_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gc7f7bc3629_2_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gc7f7bc3629_2_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02" name="Shape 102"/>
        <p:cNvGrpSpPr/>
        <p:nvPr/>
      </p:nvGrpSpPr>
      <p:grpSpPr>
        <a:xfrm>
          <a:off x="0" y="0"/>
          <a:ext cx="0" cy="0"/>
          <a:chOff x="0" y="0"/>
          <a:chExt cx="0" cy="0"/>
        </a:xfrm>
      </p:grpSpPr>
      <p:sp>
        <p:nvSpPr>
          <p:cNvPr id="103" name="Google Shape;103;gc7f7bc3629_2_18"/>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4" name="Google Shape;104;gc7f7bc3629_2_18"/>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105" name="Google Shape;105;gc7f7bc3629_2_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gc7f7bc3629_2_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7" name="Google Shape;107;gc7f7bc3629_2_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08" name="Shape 108"/>
        <p:cNvGrpSpPr/>
        <p:nvPr/>
      </p:nvGrpSpPr>
      <p:grpSpPr>
        <a:xfrm>
          <a:off x="0" y="0"/>
          <a:ext cx="0" cy="0"/>
          <a:chOff x="0" y="0"/>
          <a:chExt cx="0" cy="0"/>
        </a:xfrm>
      </p:grpSpPr>
      <p:sp>
        <p:nvSpPr>
          <p:cNvPr id="109" name="Google Shape;109;gc7f7bc3629_2_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0" name="Google Shape;110;gc7f7bc3629_2_24"/>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1" name="Google Shape;111;gc7f7bc3629_2_24"/>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2" name="Google Shape;112;gc7f7bc3629_2_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gc7f7bc3629_2_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4" name="Google Shape;114;gc7f7bc3629_2_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15" name="Shape 115"/>
        <p:cNvGrpSpPr/>
        <p:nvPr/>
      </p:nvGrpSpPr>
      <p:grpSpPr>
        <a:xfrm>
          <a:off x="0" y="0"/>
          <a:ext cx="0" cy="0"/>
          <a:chOff x="0" y="0"/>
          <a:chExt cx="0" cy="0"/>
        </a:xfrm>
      </p:grpSpPr>
      <p:sp>
        <p:nvSpPr>
          <p:cNvPr id="116" name="Google Shape;116;gc7f7bc3629_2_31"/>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7" name="Google Shape;117;gc7f7bc3629_2_31"/>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18" name="Google Shape;118;gc7f7bc3629_2_31"/>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9" name="Google Shape;119;gc7f7bc3629_2_31"/>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20" name="Google Shape;120;gc7f7bc3629_2_31"/>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1" name="Google Shape;121;gc7f7bc3629_2_3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2" name="Google Shape;122;gc7f7bc3629_2_3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3" name="Google Shape;123;gc7f7bc3629_2_3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24" name="Shape 124"/>
        <p:cNvGrpSpPr/>
        <p:nvPr/>
      </p:nvGrpSpPr>
      <p:grpSpPr>
        <a:xfrm>
          <a:off x="0" y="0"/>
          <a:ext cx="0" cy="0"/>
          <a:chOff x="0" y="0"/>
          <a:chExt cx="0" cy="0"/>
        </a:xfrm>
      </p:grpSpPr>
      <p:sp>
        <p:nvSpPr>
          <p:cNvPr id="125" name="Google Shape;125;gc7f7bc3629_2_4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6" name="Google Shape;126;gc7f7bc3629_2_4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7" name="Google Shape;127;gc7f7bc3629_2_4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8" name="Google Shape;128;gc7f7bc3629_2_4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9" name="Shape 129"/>
        <p:cNvGrpSpPr/>
        <p:nvPr/>
      </p:nvGrpSpPr>
      <p:grpSpPr>
        <a:xfrm>
          <a:off x="0" y="0"/>
          <a:ext cx="0" cy="0"/>
          <a:chOff x="0" y="0"/>
          <a:chExt cx="0" cy="0"/>
        </a:xfrm>
      </p:grpSpPr>
      <p:sp>
        <p:nvSpPr>
          <p:cNvPr id="130" name="Google Shape;130;gc7f7bc3629_2_4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1" name="Google Shape;131;gc7f7bc3629_2_4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2" name="Google Shape;132;gc7f7bc3629_2_4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33" name="Shape 133"/>
        <p:cNvGrpSpPr/>
        <p:nvPr/>
      </p:nvGrpSpPr>
      <p:grpSpPr>
        <a:xfrm>
          <a:off x="0" y="0"/>
          <a:ext cx="0" cy="0"/>
          <a:chOff x="0" y="0"/>
          <a:chExt cx="0" cy="0"/>
        </a:xfrm>
      </p:grpSpPr>
      <p:sp>
        <p:nvSpPr>
          <p:cNvPr id="134" name="Google Shape;134;gc7f7bc3629_2_4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5" name="Google Shape;135;gc7f7bc3629_2_4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136" name="Google Shape;136;gc7f7bc3629_2_4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37" name="Google Shape;137;gc7f7bc3629_2_4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8" name="Google Shape;138;gc7f7bc3629_2_4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9" name="Google Shape;139;gc7f7bc3629_2_4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1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40" name="Shape 140"/>
        <p:cNvGrpSpPr/>
        <p:nvPr/>
      </p:nvGrpSpPr>
      <p:grpSpPr>
        <a:xfrm>
          <a:off x="0" y="0"/>
          <a:ext cx="0" cy="0"/>
          <a:chOff x="0" y="0"/>
          <a:chExt cx="0" cy="0"/>
        </a:xfrm>
      </p:grpSpPr>
      <p:sp>
        <p:nvSpPr>
          <p:cNvPr id="141" name="Google Shape;141;gc7f7bc3629_2_56"/>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2" name="Google Shape;142;gc7f7bc3629_2_56"/>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143" name="Google Shape;143;gc7f7bc3629_2_56"/>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44" name="Google Shape;144;gc7f7bc3629_2_5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5" name="Google Shape;145;gc7f7bc3629_2_5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6" name="Google Shape;146;gc7f7bc3629_2_5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47" name="Shape 147"/>
        <p:cNvGrpSpPr/>
        <p:nvPr/>
      </p:nvGrpSpPr>
      <p:grpSpPr>
        <a:xfrm>
          <a:off x="0" y="0"/>
          <a:ext cx="0" cy="0"/>
          <a:chOff x="0" y="0"/>
          <a:chExt cx="0" cy="0"/>
        </a:xfrm>
      </p:grpSpPr>
      <p:sp>
        <p:nvSpPr>
          <p:cNvPr id="148" name="Google Shape;148;gc7f7bc3629_2_6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9" name="Google Shape;149;gc7f7bc3629_2_63"/>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0" name="Google Shape;150;gc7f7bc3629_2_6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1" name="Google Shape;151;gc7f7bc3629_2_6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2" name="Google Shape;152;gc7f7bc3629_2_6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53" name="Shape 153"/>
        <p:cNvGrpSpPr/>
        <p:nvPr/>
      </p:nvGrpSpPr>
      <p:grpSpPr>
        <a:xfrm>
          <a:off x="0" y="0"/>
          <a:ext cx="0" cy="0"/>
          <a:chOff x="0" y="0"/>
          <a:chExt cx="0" cy="0"/>
        </a:xfrm>
      </p:grpSpPr>
      <p:sp>
        <p:nvSpPr>
          <p:cNvPr id="154" name="Google Shape;154;gc7f7bc3629_2_69"/>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5" name="Google Shape;155;gc7f7bc3629_2_69"/>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6" name="Google Shape;156;gc7f7bc3629_2_6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7" name="Google Shape;157;gc7f7bc3629_2_6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8" name="Google Shape;158;gc7f7bc3629_2_6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1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1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1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1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1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1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1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1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1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1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1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1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2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20"/>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8" name="Google Shape;68;p2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4" name="Shape 84"/>
        <p:cNvGrpSpPr/>
        <p:nvPr/>
      </p:nvGrpSpPr>
      <p:grpSpPr>
        <a:xfrm>
          <a:off x="0" y="0"/>
          <a:ext cx="0" cy="0"/>
          <a:chOff x="0" y="0"/>
          <a:chExt cx="0" cy="0"/>
        </a:xfrm>
      </p:grpSpPr>
      <p:sp>
        <p:nvSpPr>
          <p:cNvPr id="85" name="Google Shape;85;gc7f7bc3629_2_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6" name="Google Shape;86;gc7f7bc3629_2_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7" name="Google Shape;87;gc7f7bc3629_2_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8" name="Google Shape;88;gc7f7bc3629_2_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9" name="Google Shape;89;gc7f7bc3629_2_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1.png"/><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 Id="rId3" Type="http://schemas.openxmlformats.org/officeDocument/2006/relationships/image" Target="../media/image2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 Id="rId3"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hyperlink" Target="https://www.onupkeep.com/learning/maintenance-metrics/equipment-downtime" TargetMode="External"/><Relationship Id="rId4" Type="http://schemas.openxmlformats.org/officeDocument/2006/relationships/image" Target="../media/image1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1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2" name="Shape 162"/>
        <p:cNvGrpSpPr/>
        <p:nvPr/>
      </p:nvGrpSpPr>
      <p:grpSpPr>
        <a:xfrm>
          <a:off x="0" y="0"/>
          <a:ext cx="0" cy="0"/>
          <a:chOff x="0" y="0"/>
          <a:chExt cx="0" cy="0"/>
        </a:xfrm>
      </p:grpSpPr>
      <p:sp>
        <p:nvSpPr>
          <p:cNvPr id="163" name="Google Shape;163;p1"/>
          <p:cNvSpPr/>
          <p:nvPr/>
        </p:nvSpPr>
        <p:spPr>
          <a:xfrm flipH="1">
            <a:off x="0" y="0"/>
            <a:ext cx="6421721" cy="6858000"/>
          </a:xfrm>
          <a:prstGeom prst="rect">
            <a:avLst/>
          </a:prstGeom>
          <a:gradFill>
            <a:gsLst>
              <a:gs pos="0">
                <a:srgbClr val="4472C3">
                  <a:alpha val="81960"/>
                </a:srgbClr>
              </a:gs>
              <a:gs pos="25000">
                <a:srgbClr val="4472C4">
                  <a:alpha val="60000"/>
                </a:srgbClr>
              </a:gs>
              <a:gs pos="94000">
                <a:srgbClr val="AEABAB"/>
              </a:gs>
              <a:gs pos="100000">
                <a:srgbClr val="AEABAB"/>
              </a:gs>
            </a:gsLst>
            <a:lin ang="4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164" name="Google Shape;164;p1"/>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165" name="Google Shape;165;p1"/>
          <p:cNvSpPr txBox="1"/>
          <p:nvPr>
            <p:ph type="ctrTitle"/>
          </p:nvPr>
        </p:nvSpPr>
        <p:spPr>
          <a:xfrm>
            <a:off x="7136675" y="1086454"/>
            <a:ext cx="4806000" cy="22437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000000"/>
              </a:buClr>
              <a:buSzPts val="4400"/>
              <a:buFont typeface="Calibri"/>
              <a:buNone/>
            </a:pPr>
            <a:r>
              <a:rPr lang="en-US" sz="11000">
                <a:solidFill>
                  <a:srgbClr val="0B5394"/>
                </a:solidFill>
              </a:rPr>
              <a:t>KPIs</a:t>
            </a:r>
            <a:endParaRPr sz="12600">
              <a:solidFill>
                <a:srgbClr val="0B5394"/>
              </a:solidFill>
            </a:endParaRPr>
          </a:p>
        </p:txBody>
      </p:sp>
      <p:sp>
        <p:nvSpPr>
          <p:cNvPr id="166" name="Google Shape;166;p1"/>
          <p:cNvSpPr txBox="1"/>
          <p:nvPr>
            <p:ph idx="1" type="subTitle"/>
          </p:nvPr>
        </p:nvSpPr>
        <p:spPr>
          <a:xfrm>
            <a:off x="7136816" y="3078224"/>
            <a:ext cx="4805700" cy="838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1"/>
              </a:buClr>
              <a:buSzPts val="1800"/>
              <a:buNone/>
            </a:pPr>
            <a:r>
              <a:rPr b="1" lang="en-US" sz="2600"/>
              <a:t>Group: 809 C</a:t>
            </a:r>
            <a:endParaRPr b="1" sz="2600"/>
          </a:p>
          <a:p>
            <a:pPr indent="0" lvl="0" marL="0" rtl="0" algn="l">
              <a:lnSpc>
                <a:spcPct val="90000"/>
              </a:lnSpc>
              <a:spcBef>
                <a:spcPts val="0"/>
              </a:spcBef>
              <a:spcAft>
                <a:spcPts val="0"/>
              </a:spcAft>
              <a:buClr>
                <a:schemeClr val="dk1"/>
              </a:buClr>
              <a:buSzPts val="1800"/>
              <a:buNone/>
            </a:pPr>
            <a:r>
              <a:t/>
            </a:r>
            <a:endParaRPr sz="1800">
              <a:solidFill>
                <a:srgbClr val="000000"/>
              </a:solidFill>
            </a:endParaRPr>
          </a:p>
        </p:txBody>
      </p:sp>
      <p:sp>
        <p:nvSpPr>
          <p:cNvPr id="167" name="Google Shape;167;p1"/>
          <p:cNvSpPr/>
          <p:nvPr/>
        </p:nvSpPr>
        <p:spPr>
          <a:xfrm flipH="1">
            <a:off x="0" y="581159"/>
            <a:ext cx="5464879" cy="6276841"/>
          </a:xfrm>
          <a:custGeom>
            <a:rect b="b" l="l" r="r" t="t"/>
            <a:pathLst>
              <a:path extrusionOk="0" h="6276841" w="5464879">
                <a:moveTo>
                  <a:pt x="3299930" y="0"/>
                </a:moveTo>
                <a:cubicBezTo>
                  <a:pt x="4097274" y="0"/>
                  <a:pt x="4828569" y="282789"/>
                  <a:pt x="5398992" y="753544"/>
                </a:cubicBezTo>
                <a:lnTo>
                  <a:pt x="5464879" y="813426"/>
                </a:lnTo>
                <a:lnTo>
                  <a:pt x="5464879" y="5786434"/>
                </a:lnTo>
                <a:lnTo>
                  <a:pt x="5398992" y="5846317"/>
                </a:lnTo>
                <a:cubicBezTo>
                  <a:pt x="5236014" y="5980818"/>
                  <a:pt x="5059904" y="6099975"/>
                  <a:pt x="4872873" y="6201577"/>
                </a:cubicBezTo>
                <a:lnTo>
                  <a:pt x="4716632" y="6276841"/>
                </a:lnTo>
                <a:lnTo>
                  <a:pt x="1883227" y="6276841"/>
                </a:lnTo>
                <a:lnTo>
                  <a:pt x="1726987" y="6201577"/>
                </a:lnTo>
                <a:cubicBezTo>
                  <a:pt x="698316" y="5642769"/>
                  <a:pt x="0" y="4552900"/>
                  <a:pt x="0" y="3299930"/>
                </a:cubicBezTo>
                <a:cubicBezTo>
                  <a:pt x="0" y="1477429"/>
                  <a:pt x="1477429" y="0"/>
                  <a:pt x="3299930" y="0"/>
                </a:cubicBezTo>
                <a:close/>
              </a:path>
            </a:pathLst>
          </a:custGeom>
          <a:solidFill>
            <a:srgbClr val="FFFFFF"/>
          </a:solidFill>
          <a:ln cap="flat" cmpd="sng" w="12700">
            <a:solidFill>
              <a:srgbClr val="B3C6E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descr="Bar chart" id="168" name="Google Shape;168;p1"/>
          <p:cNvPicPr preferRelativeResize="0"/>
          <p:nvPr/>
        </p:nvPicPr>
        <p:blipFill rotWithShape="1">
          <a:blip r:embed="rId4">
            <a:alphaModFix/>
          </a:blip>
          <a:srcRect b="0" l="0" r="0" t="0"/>
          <a:stretch/>
        </p:blipFill>
        <p:spPr>
          <a:xfrm>
            <a:off x="340470" y="1815320"/>
            <a:ext cx="4141760" cy="4141760"/>
          </a:xfrm>
          <a:custGeom>
            <a:rect b="b" l="l" r="r" t="t"/>
            <a:pathLst>
              <a:path extrusionOk="0" h="4377846" w="4141760">
                <a:moveTo>
                  <a:pt x="0" y="0"/>
                </a:moveTo>
                <a:lnTo>
                  <a:pt x="4141760" y="0"/>
                </a:lnTo>
                <a:lnTo>
                  <a:pt x="4141760" y="4377846"/>
                </a:lnTo>
                <a:lnTo>
                  <a:pt x="0" y="4377846"/>
                </a:lnTo>
                <a:close/>
              </a:path>
            </a:pathLst>
          </a:cu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gcf0b87a160_0_0"/>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THroughput and Yield for December 2020</a:t>
            </a:r>
            <a:endParaRPr/>
          </a:p>
        </p:txBody>
      </p:sp>
      <p:pic>
        <p:nvPicPr>
          <p:cNvPr descr="Throughput and Yield" id="251" name="Google Shape;251;gcf0b87a160_0_0"/>
          <p:cNvPicPr preferRelativeResize="0"/>
          <p:nvPr/>
        </p:nvPicPr>
        <p:blipFill rotWithShape="1">
          <a:blip r:embed="rId3">
            <a:alphaModFix/>
          </a:blip>
          <a:srcRect b="0" l="0" r="0" t="0"/>
          <a:stretch/>
        </p:blipFill>
        <p:spPr>
          <a:xfrm>
            <a:off x="984825" y="2175250"/>
            <a:ext cx="9867900" cy="34290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gceb45fb5b5_0_8"/>
          <p:cNvSpPr txBox="1"/>
          <p:nvPr>
            <p:ph type="title"/>
          </p:nvPr>
        </p:nvSpPr>
        <p:spPr>
          <a:xfrm>
            <a:off x="91175" y="-13697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Throughput with product lines</a:t>
            </a:r>
            <a:endParaRPr/>
          </a:p>
        </p:txBody>
      </p:sp>
      <p:pic>
        <p:nvPicPr>
          <p:cNvPr id="258" name="Google Shape;258;gceb45fb5b5_0_8"/>
          <p:cNvPicPr preferRelativeResize="0"/>
          <p:nvPr/>
        </p:nvPicPr>
        <p:blipFill>
          <a:blip r:embed="rId3">
            <a:alphaModFix/>
          </a:blip>
          <a:stretch>
            <a:fillRect/>
          </a:stretch>
        </p:blipFill>
        <p:spPr>
          <a:xfrm>
            <a:off x="0" y="998250"/>
            <a:ext cx="12192000" cy="5859750"/>
          </a:xfrm>
          <a:prstGeom prst="rect">
            <a:avLst/>
          </a:prstGeom>
          <a:noFill/>
          <a:ln>
            <a:noFill/>
          </a:ln>
        </p:spPr>
      </p:pic>
      <p:sp>
        <p:nvSpPr>
          <p:cNvPr id="259" name="Google Shape;259;gceb45fb5b5_0_8"/>
          <p:cNvSpPr txBox="1"/>
          <p:nvPr/>
        </p:nvSpPr>
        <p:spPr>
          <a:xfrm>
            <a:off x="7456875" y="275725"/>
            <a:ext cx="4543500" cy="877200"/>
          </a:xfrm>
          <a:prstGeom prst="rect">
            <a:avLst/>
          </a:prstGeom>
          <a:noFill/>
          <a:ln>
            <a:noFill/>
          </a:ln>
        </p:spPr>
        <p:txBody>
          <a:bodyPr anchorCtr="0" anchor="t" bIns="91425" lIns="91425" spcFirstLastPara="1" rIns="91425" wrap="square" tIns="91425">
            <a:spAutoFit/>
          </a:bodyPr>
          <a:lstStyle/>
          <a:p>
            <a:pPr indent="-323850" lvl="0" marL="457200" rtl="0" algn="l">
              <a:spcBef>
                <a:spcPts val="0"/>
              </a:spcBef>
              <a:spcAft>
                <a:spcPts val="0"/>
              </a:spcAft>
              <a:buSzPts val="1500"/>
              <a:buFont typeface="Calibri"/>
              <a:buChar char="●"/>
            </a:pPr>
            <a:r>
              <a:rPr lang="en-US" sz="1500">
                <a:latin typeface="Calibri"/>
                <a:ea typeface="Calibri"/>
                <a:cs typeface="Calibri"/>
                <a:sym typeface="Calibri"/>
              </a:rPr>
              <a:t>Fragrance gives the throughput in dryer 3 and 4.</a:t>
            </a:r>
            <a:endParaRPr sz="1500">
              <a:latin typeface="Calibri"/>
              <a:ea typeface="Calibri"/>
              <a:cs typeface="Calibri"/>
              <a:sym typeface="Calibri"/>
            </a:endParaRPr>
          </a:p>
          <a:p>
            <a:pPr indent="-323850" lvl="0" marL="457200" rtl="0" algn="l">
              <a:spcBef>
                <a:spcPts val="0"/>
              </a:spcBef>
              <a:spcAft>
                <a:spcPts val="0"/>
              </a:spcAft>
              <a:buSzPts val="1500"/>
              <a:buFont typeface="Calibri"/>
              <a:buChar char="●"/>
            </a:pPr>
            <a:r>
              <a:rPr lang="en-US" sz="1500">
                <a:latin typeface="Calibri"/>
                <a:ea typeface="Calibri"/>
                <a:cs typeface="Calibri"/>
                <a:sym typeface="Calibri"/>
              </a:rPr>
              <a:t>Flavours </a:t>
            </a:r>
            <a:r>
              <a:rPr lang="en-US" sz="1500">
                <a:latin typeface="Calibri"/>
                <a:ea typeface="Calibri"/>
                <a:cs typeface="Calibri"/>
                <a:sym typeface="Calibri"/>
              </a:rPr>
              <a:t>give</a:t>
            </a:r>
            <a:r>
              <a:rPr lang="en-US" sz="1500">
                <a:latin typeface="Calibri"/>
                <a:ea typeface="Calibri"/>
                <a:cs typeface="Calibri"/>
                <a:sym typeface="Calibri"/>
              </a:rPr>
              <a:t> the maximum throughput with dryer 1 followed by dryer 2.</a:t>
            </a:r>
            <a:endParaRPr sz="1500">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gcf0b87a160_0_7"/>
          <p:cNvSpPr txBox="1"/>
          <p:nvPr>
            <p:ph type="title"/>
          </p:nvPr>
        </p:nvSpPr>
        <p:spPr>
          <a:xfrm>
            <a:off x="0" y="177200"/>
            <a:ext cx="3739200" cy="469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Throughput with product line for December 2020</a:t>
            </a:r>
            <a:endParaRPr/>
          </a:p>
        </p:txBody>
      </p:sp>
      <p:pic>
        <p:nvPicPr>
          <p:cNvPr descr="throughput" id="266" name="Google Shape;266;gcf0b87a160_0_7"/>
          <p:cNvPicPr preferRelativeResize="0"/>
          <p:nvPr/>
        </p:nvPicPr>
        <p:blipFill rotWithShape="1">
          <a:blip r:embed="rId3">
            <a:alphaModFix/>
          </a:blip>
          <a:srcRect b="0" l="0" r="0" t="0"/>
          <a:stretch/>
        </p:blipFill>
        <p:spPr>
          <a:xfrm>
            <a:off x="3635825" y="298875"/>
            <a:ext cx="8556174" cy="655912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70" name="Shape 270"/>
        <p:cNvGrpSpPr/>
        <p:nvPr/>
      </p:nvGrpSpPr>
      <p:grpSpPr>
        <a:xfrm>
          <a:off x="0" y="0"/>
          <a:ext cx="0" cy="0"/>
          <a:chOff x="0" y="0"/>
          <a:chExt cx="0" cy="0"/>
        </a:xfrm>
      </p:grpSpPr>
      <p:sp>
        <p:nvSpPr>
          <p:cNvPr id="271" name="Google Shape;271;p7"/>
          <p:cNvSpPr/>
          <p:nvPr/>
        </p:nvSpPr>
        <p:spPr>
          <a:xfrm>
            <a:off x="1" y="3726"/>
            <a:ext cx="5614875" cy="6858000"/>
          </a:xfrm>
          <a:prstGeom prst="rect">
            <a:avLst/>
          </a:prstGeom>
          <a:gradFill>
            <a:gsLst>
              <a:gs pos="0">
                <a:srgbClr val="4472C3">
                  <a:alpha val="81960"/>
                </a:srgbClr>
              </a:gs>
              <a:gs pos="25000">
                <a:srgbClr val="4472C4">
                  <a:alpha val="60000"/>
                </a:srgbClr>
              </a:gs>
              <a:gs pos="94000">
                <a:srgbClr val="AEABAB"/>
              </a:gs>
              <a:gs pos="100000">
                <a:srgbClr val="AEABAB"/>
              </a:gs>
            </a:gsLst>
            <a:lin ang="4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272" name="Google Shape;272;p7"/>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273" name="Google Shape;273;p7"/>
          <p:cNvSpPr/>
          <p:nvPr/>
        </p:nvSpPr>
        <p:spPr>
          <a:xfrm>
            <a:off x="0" y="738619"/>
            <a:ext cx="5000438" cy="5400962"/>
          </a:xfrm>
          <a:custGeom>
            <a:rect b="b" l="l" r="r" t="t"/>
            <a:pathLst>
              <a:path extrusionOk="0" h="5400962" w="5000438">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cap="flat" cmpd="sng" w="12700">
            <a:solidFill>
              <a:srgbClr val="B3C6E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descr="Hourglass Finished" id="274" name="Google Shape;274;p7"/>
          <p:cNvPicPr preferRelativeResize="0"/>
          <p:nvPr/>
        </p:nvPicPr>
        <p:blipFill rotWithShape="1">
          <a:blip r:embed="rId4">
            <a:alphaModFix/>
          </a:blip>
          <a:srcRect b="0" l="0" r="0" t="0"/>
          <a:stretch/>
        </p:blipFill>
        <p:spPr>
          <a:xfrm>
            <a:off x="450254" y="1629089"/>
            <a:ext cx="3620021" cy="3620021"/>
          </a:xfrm>
          <a:prstGeom prst="rect">
            <a:avLst/>
          </a:prstGeom>
          <a:noFill/>
          <a:ln>
            <a:noFill/>
          </a:ln>
        </p:spPr>
      </p:pic>
      <p:sp>
        <p:nvSpPr>
          <p:cNvPr id="275" name="Google Shape;275;p7"/>
          <p:cNvSpPr txBox="1"/>
          <p:nvPr>
            <p:ph idx="1" type="body"/>
          </p:nvPr>
        </p:nvSpPr>
        <p:spPr>
          <a:xfrm>
            <a:off x="6090574" y="2421682"/>
            <a:ext cx="4977578" cy="3639289"/>
          </a:xfrm>
          <a:prstGeom prst="rect">
            <a:avLst/>
          </a:prstGeom>
          <a:noFill/>
          <a:ln>
            <a:noFill/>
          </a:ln>
        </p:spPr>
        <p:txBody>
          <a:bodyPr anchorCtr="0" anchor="ctr" bIns="45700" lIns="91425" spcFirstLastPara="1" rIns="91425" wrap="square" tIns="45700">
            <a:normAutofit fontScale="25000" lnSpcReduction="20000"/>
          </a:bodyPr>
          <a:lstStyle/>
          <a:p>
            <a:pPr indent="0" lvl="0" marL="0" rtl="0" algn="l">
              <a:lnSpc>
                <a:spcPct val="90000"/>
              </a:lnSpc>
              <a:spcBef>
                <a:spcPts val="0"/>
              </a:spcBef>
              <a:spcAft>
                <a:spcPts val="0"/>
              </a:spcAft>
              <a:buClr>
                <a:srgbClr val="000000"/>
              </a:buClr>
              <a:buSzPts val="500"/>
              <a:buNone/>
            </a:pPr>
            <a:r>
              <a:rPr lang="en-US" sz="11051">
                <a:solidFill>
                  <a:srgbClr val="000000"/>
                </a:solidFill>
              </a:rPr>
              <a:t> </a:t>
            </a:r>
            <a:r>
              <a:rPr b="1" lang="en-US" sz="11051">
                <a:solidFill>
                  <a:srgbClr val="000000"/>
                </a:solidFill>
              </a:rPr>
              <a:t>Yield</a:t>
            </a:r>
            <a:r>
              <a:rPr lang="en-US" sz="11051">
                <a:solidFill>
                  <a:srgbClr val="000000"/>
                </a:solidFill>
              </a:rPr>
              <a:t>: yield gets a little more specific by telling you how much of it is produced correctly. If you have a consistent throughput but lower overall yield, it’s a sign that one of your machines or processes may not be operating correctly. (Product Line wise +Year Wise) </a:t>
            </a:r>
            <a:endParaRPr sz="11851"/>
          </a:p>
          <a:p>
            <a:pPr indent="0" lvl="0" marL="0" rtl="0" algn="l">
              <a:lnSpc>
                <a:spcPct val="90000"/>
              </a:lnSpc>
              <a:spcBef>
                <a:spcPts val="1000"/>
              </a:spcBef>
              <a:spcAft>
                <a:spcPts val="0"/>
              </a:spcAft>
              <a:buClr>
                <a:schemeClr val="dk1"/>
              </a:buClr>
              <a:buSzPct val="100000"/>
              <a:buNone/>
            </a:pPr>
            <a:r>
              <a:t/>
            </a:r>
            <a:endParaRPr sz="2000">
              <a:solidFill>
                <a:srgbClr val="000000"/>
              </a:solidFill>
            </a:endParaRPr>
          </a:p>
          <a:p>
            <a:pPr indent="0" lvl="0" marL="0" rtl="0" algn="l">
              <a:lnSpc>
                <a:spcPct val="90000"/>
              </a:lnSpc>
              <a:spcBef>
                <a:spcPts val="1000"/>
              </a:spcBef>
              <a:spcAft>
                <a:spcPts val="0"/>
              </a:spcAft>
              <a:buClr>
                <a:schemeClr val="dk1"/>
              </a:buClr>
              <a:buSzPct val="100000"/>
              <a:buNone/>
            </a:pPr>
            <a:r>
              <a:t/>
            </a:r>
            <a:endParaRPr sz="2000">
              <a:solidFill>
                <a:srgbClr val="000000"/>
              </a:solidFill>
            </a:endParaRPr>
          </a:p>
          <a:p>
            <a:pPr indent="0" lvl="0" marL="0" rtl="0" algn="l">
              <a:lnSpc>
                <a:spcPct val="90000"/>
              </a:lnSpc>
              <a:spcBef>
                <a:spcPts val="1000"/>
              </a:spcBef>
              <a:spcAft>
                <a:spcPts val="0"/>
              </a:spcAft>
              <a:buClr>
                <a:schemeClr val="dk1"/>
              </a:buClr>
              <a:buSzPct val="100000"/>
              <a:buNone/>
            </a:pPr>
            <a:r>
              <a:t/>
            </a:r>
            <a:endParaRPr sz="2000">
              <a:solidFill>
                <a:srgbClr val="000000"/>
              </a:solidFill>
            </a:endParaRPr>
          </a:p>
          <a:p>
            <a:pPr indent="0" lvl="0" marL="0" rtl="0" algn="l">
              <a:lnSpc>
                <a:spcPct val="90000"/>
              </a:lnSpc>
              <a:spcBef>
                <a:spcPts val="1000"/>
              </a:spcBef>
              <a:spcAft>
                <a:spcPts val="0"/>
              </a:spcAft>
              <a:buClr>
                <a:schemeClr val="dk1"/>
              </a:buClr>
              <a:buSzPct val="100000"/>
              <a:buNone/>
            </a:pPr>
            <a:r>
              <a:t/>
            </a:r>
            <a:endParaRPr sz="2000">
              <a:solidFill>
                <a:srgbClr val="000000"/>
              </a:solidFill>
            </a:endParaRPr>
          </a:p>
          <a:p>
            <a:pPr indent="0" lvl="0" marL="0" rtl="0" algn="l">
              <a:lnSpc>
                <a:spcPct val="90000"/>
              </a:lnSpc>
              <a:spcBef>
                <a:spcPts val="1000"/>
              </a:spcBef>
              <a:spcAft>
                <a:spcPts val="0"/>
              </a:spcAft>
              <a:buClr>
                <a:schemeClr val="dk1"/>
              </a:buClr>
              <a:buSzPct val="100000"/>
              <a:buNone/>
            </a:pPr>
            <a:r>
              <a:t/>
            </a:r>
            <a:endParaRPr sz="2000">
              <a:solidFill>
                <a:srgbClr val="000000"/>
              </a:solidFill>
            </a:endParaRPr>
          </a:p>
          <a:p>
            <a:pPr indent="0" lvl="0" marL="0" rtl="0" algn="l">
              <a:lnSpc>
                <a:spcPct val="90000"/>
              </a:lnSpc>
              <a:spcBef>
                <a:spcPts val="1000"/>
              </a:spcBef>
              <a:spcAft>
                <a:spcPts val="0"/>
              </a:spcAft>
              <a:buClr>
                <a:schemeClr val="dk1"/>
              </a:buClr>
              <a:buSzPct val="100000"/>
              <a:buNone/>
            </a:pPr>
            <a:r>
              <a:t/>
            </a:r>
            <a:endParaRPr sz="2000">
              <a:solidFill>
                <a:srgbClr val="000000"/>
              </a:solidFill>
            </a:endParaRPr>
          </a:p>
          <a:p>
            <a:pPr indent="0" lvl="0" marL="0" rtl="0" algn="l">
              <a:lnSpc>
                <a:spcPct val="90000"/>
              </a:lnSpc>
              <a:spcBef>
                <a:spcPts val="1000"/>
              </a:spcBef>
              <a:spcAft>
                <a:spcPts val="0"/>
              </a:spcAft>
              <a:buClr>
                <a:schemeClr val="dk1"/>
              </a:buClr>
              <a:buSzPct val="100000"/>
              <a:buNone/>
            </a:pPr>
            <a:r>
              <a:t/>
            </a:r>
            <a:endParaRPr sz="2000">
              <a:solidFill>
                <a:srgbClr val="000000"/>
              </a:solidFill>
            </a:endParaRPr>
          </a:p>
          <a:p>
            <a:pPr indent="0" lvl="0" marL="0" rtl="0" algn="l">
              <a:lnSpc>
                <a:spcPct val="90000"/>
              </a:lnSpc>
              <a:spcBef>
                <a:spcPts val="1000"/>
              </a:spcBef>
              <a:spcAft>
                <a:spcPts val="0"/>
              </a:spcAft>
              <a:buClr>
                <a:schemeClr val="dk1"/>
              </a:buClr>
              <a:buSzPct val="100000"/>
              <a:buNone/>
            </a:pPr>
            <a:r>
              <a:t/>
            </a:r>
            <a:endParaRPr sz="2000">
              <a:solidFill>
                <a:srgbClr val="000000"/>
              </a:solidFill>
            </a:endParaRPr>
          </a:p>
          <a:p>
            <a:pPr indent="0" lvl="0" marL="0" rtl="0" algn="l">
              <a:lnSpc>
                <a:spcPct val="90000"/>
              </a:lnSpc>
              <a:spcBef>
                <a:spcPts val="1000"/>
              </a:spcBef>
              <a:spcAft>
                <a:spcPts val="0"/>
              </a:spcAft>
              <a:buClr>
                <a:schemeClr val="dk1"/>
              </a:buClr>
              <a:buSzPct val="100000"/>
              <a:buNone/>
            </a:pPr>
            <a:r>
              <a:t/>
            </a:r>
            <a:endParaRPr sz="2000">
              <a:solidFill>
                <a:srgbClr val="000000"/>
              </a:solidFill>
            </a:endParaRPr>
          </a:p>
          <a:p>
            <a:pPr indent="0" lvl="0" marL="0" rtl="0" algn="l">
              <a:lnSpc>
                <a:spcPct val="90000"/>
              </a:lnSpc>
              <a:spcBef>
                <a:spcPts val="1000"/>
              </a:spcBef>
              <a:spcAft>
                <a:spcPts val="0"/>
              </a:spcAft>
              <a:buClr>
                <a:schemeClr val="dk1"/>
              </a:buClr>
              <a:buSzPct val="100000"/>
              <a:buNone/>
            </a:pPr>
            <a:r>
              <a:t/>
            </a:r>
            <a:endParaRPr sz="2000">
              <a:solidFill>
                <a:srgbClr val="000000"/>
              </a:solidFill>
            </a:endParaRPr>
          </a:p>
          <a:p>
            <a:pPr indent="0" lvl="0" marL="0" rtl="0" algn="l">
              <a:lnSpc>
                <a:spcPct val="90000"/>
              </a:lnSpc>
              <a:spcBef>
                <a:spcPts val="1000"/>
              </a:spcBef>
              <a:spcAft>
                <a:spcPts val="0"/>
              </a:spcAft>
              <a:buClr>
                <a:schemeClr val="dk1"/>
              </a:buClr>
              <a:buSzPct val="100000"/>
              <a:buNone/>
            </a:pPr>
            <a:r>
              <a:t/>
            </a:r>
            <a:endParaRPr sz="2000">
              <a:solidFill>
                <a:srgbClr val="000000"/>
              </a:solidFill>
            </a:endParaRPr>
          </a:p>
          <a:p>
            <a:pPr indent="0" lvl="0" marL="0" rtl="0" algn="l">
              <a:lnSpc>
                <a:spcPct val="90000"/>
              </a:lnSpc>
              <a:spcBef>
                <a:spcPts val="1000"/>
              </a:spcBef>
              <a:spcAft>
                <a:spcPts val="0"/>
              </a:spcAft>
              <a:buClr>
                <a:schemeClr val="dk1"/>
              </a:buClr>
              <a:buSzPct val="100000"/>
              <a:buNone/>
            </a:pPr>
            <a:r>
              <a:t/>
            </a:r>
            <a:endParaRPr sz="2000">
              <a:solidFill>
                <a:srgbClr val="000000"/>
              </a:solidFill>
            </a:endParaRPr>
          </a:p>
          <a:p>
            <a:pPr indent="0" lvl="0" marL="0" rtl="0" algn="l">
              <a:lnSpc>
                <a:spcPct val="90000"/>
              </a:lnSpc>
              <a:spcBef>
                <a:spcPts val="1000"/>
              </a:spcBef>
              <a:spcAft>
                <a:spcPts val="0"/>
              </a:spcAft>
              <a:buClr>
                <a:schemeClr val="dk1"/>
              </a:buClr>
              <a:buSzPct val="100000"/>
              <a:buNone/>
            </a:pPr>
            <a:r>
              <a:t/>
            </a:r>
            <a:endParaRPr sz="2000">
              <a:solidFill>
                <a:srgbClr val="000000"/>
              </a:solidFill>
            </a:endParaRPr>
          </a:p>
          <a:p>
            <a:pPr indent="0" lvl="0" marL="0" rtl="0" algn="l">
              <a:lnSpc>
                <a:spcPct val="90000"/>
              </a:lnSpc>
              <a:spcBef>
                <a:spcPts val="1000"/>
              </a:spcBef>
              <a:spcAft>
                <a:spcPts val="0"/>
              </a:spcAft>
              <a:buClr>
                <a:schemeClr val="dk1"/>
              </a:buClr>
              <a:buSzPct val="100000"/>
              <a:buNone/>
            </a:pPr>
            <a:r>
              <a:t/>
            </a:r>
            <a:endParaRPr sz="2000">
              <a:solidFill>
                <a:srgbClr val="0000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pic>
        <p:nvPicPr>
          <p:cNvPr descr="Yeild" id="280" name="Google Shape;280;gc7f7bc3629_2_75"/>
          <p:cNvPicPr preferRelativeResize="0"/>
          <p:nvPr/>
        </p:nvPicPr>
        <p:blipFill rotWithShape="1">
          <a:blip r:embed="rId3">
            <a:alphaModFix/>
          </a:blip>
          <a:srcRect b="0" l="0" r="0" t="0"/>
          <a:stretch/>
        </p:blipFill>
        <p:spPr>
          <a:xfrm>
            <a:off x="56025" y="-70000"/>
            <a:ext cx="8232701" cy="6858000"/>
          </a:xfrm>
          <a:prstGeom prst="rect">
            <a:avLst/>
          </a:prstGeom>
          <a:noFill/>
          <a:ln>
            <a:noFill/>
          </a:ln>
        </p:spPr>
      </p:pic>
      <p:sp>
        <p:nvSpPr>
          <p:cNvPr id="281" name="Google Shape;281;gc7f7bc3629_2_75"/>
          <p:cNvSpPr txBox="1"/>
          <p:nvPr/>
        </p:nvSpPr>
        <p:spPr>
          <a:xfrm>
            <a:off x="7938825" y="2995125"/>
            <a:ext cx="3663600" cy="26166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SzPts val="1600"/>
              <a:buFont typeface="Calibri"/>
              <a:buChar char="●"/>
            </a:pPr>
            <a:r>
              <a:rPr lang="en-US" sz="1600">
                <a:latin typeface="Calibri"/>
                <a:ea typeface="Calibri"/>
                <a:cs typeface="Calibri"/>
                <a:sym typeface="Calibri"/>
              </a:rPr>
              <a:t>Flavors and Fragrances have an almost constant </a:t>
            </a:r>
            <a:r>
              <a:rPr lang="en-US" sz="1600">
                <a:latin typeface="Calibri"/>
                <a:ea typeface="Calibri"/>
                <a:cs typeface="Calibri"/>
                <a:sym typeface="Calibri"/>
              </a:rPr>
              <a:t>yield</a:t>
            </a:r>
            <a:r>
              <a:rPr lang="en-US" sz="1600">
                <a:latin typeface="Calibri"/>
                <a:ea typeface="Calibri"/>
                <a:cs typeface="Calibri"/>
                <a:sym typeface="Calibri"/>
              </a:rPr>
              <a:t> rate and hightest among the all product Lines.</a:t>
            </a:r>
            <a:endParaRPr sz="1600">
              <a:latin typeface="Calibri"/>
              <a:ea typeface="Calibri"/>
              <a:cs typeface="Calibri"/>
              <a:sym typeface="Calibri"/>
            </a:endParaRPr>
          </a:p>
          <a:p>
            <a:pPr indent="-330200" lvl="0" marL="457200" rtl="0" algn="l">
              <a:spcBef>
                <a:spcPts val="0"/>
              </a:spcBef>
              <a:spcAft>
                <a:spcPts val="0"/>
              </a:spcAft>
              <a:buSzPts val="1600"/>
              <a:buFont typeface="Calibri"/>
              <a:buChar char="●"/>
            </a:pPr>
            <a:r>
              <a:rPr lang="en-US" sz="1600">
                <a:latin typeface="Calibri"/>
                <a:ea typeface="Calibri"/>
                <a:cs typeface="Calibri"/>
                <a:sym typeface="Calibri"/>
              </a:rPr>
              <a:t>Cosmetic and pharma has constant low </a:t>
            </a:r>
            <a:r>
              <a:rPr lang="en-US" sz="1600">
                <a:latin typeface="Calibri"/>
                <a:ea typeface="Calibri"/>
                <a:cs typeface="Calibri"/>
                <a:sym typeface="Calibri"/>
              </a:rPr>
              <a:t>yield</a:t>
            </a:r>
            <a:r>
              <a:rPr lang="en-US" sz="1600">
                <a:latin typeface="Calibri"/>
                <a:ea typeface="Calibri"/>
                <a:cs typeface="Calibri"/>
                <a:sym typeface="Calibri"/>
              </a:rPr>
              <a:t> rate.</a:t>
            </a:r>
            <a:endParaRPr sz="1600">
              <a:latin typeface="Calibri"/>
              <a:ea typeface="Calibri"/>
              <a:cs typeface="Calibri"/>
              <a:sym typeface="Calibri"/>
            </a:endParaRPr>
          </a:p>
          <a:p>
            <a:pPr indent="-330200" lvl="0" marL="457200" rtl="0" algn="l">
              <a:spcBef>
                <a:spcPts val="0"/>
              </a:spcBef>
              <a:spcAft>
                <a:spcPts val="0"/>
              </a:spcAft>
              <a:buSzPts val="1600"/>
              <a:buFont typeface="Calibri"/>
              <a:buChar char="●"/>
            </a:pPr>
            <a:r>
              <a:rPr lang="en-US" sz="1600">
                <a:latin typeface="Calibri"/>
                <a:ea typeface="Calibri"/>
                <a:cs typeface="Calibri"/>
                <a:sym typeface="Calibri"/>
              </a:rPr>
              <a:t>Other product lines have changing </a:t>
            </a:r>
            <a:r>
              <a:rPr lang="en-US" sz="1600">
                <a:latin typeface="Calibri"/>
                <a:ea typeface="Calibri"/>
                <a:cs typeface="Calibri"/>
                <a:sym typeface="Calibri"/>
              </a:rPr>
              <a:t>yield</a:t>
            </a:r>
            <a:r>
              <a:rPr lang="en-US" sz="1600">
                <a:latin typeface="Calibri"/>
                <a:ea typeface="Calibri"/>
                <a:cs typeface="Calibri"/>
                <a:sym typeface="Calibri"/>
              </a:rPr>
              <a:t> rates that need more detailed study to understand this behaviour.</a:t>
            </a:r>
            <a:endParaRPr sz="1600">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p:txBody>
      </p:sp>
      <p:sp>
        <p:nvSpPr>
          <p:cNvPr id="282" name="Google Shape;282;gc7f7bc3629_2_75"/>
          <p:cNvSpPr txBox="1"/>
          <p:nvPr/>
        </p:nvSpPr>
        <p:spPr>
          <a:xfrm>
            <a:off x="7361850" y="6396125"/>
            <a:ext cx="8061600" cy="940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gcf0b87a160_0_41"/>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Yield</a:t>
            </a:r>
            <a:r>
              <a:rPr lang="en-US"/>
              <a:t> Percentage For December 2020</a:t>
            </a:r>
            <a:endParaRPr/>
          </a:p>
        </p:txBody>
      </p:sp>
      <p:pic>
        <p:nvPicPr>
          <p:cNvPr descr="Yeild" id="289" name="Google Shape;289;gcf0b87a160_0_41"/>
          <p:cNvPicPr preferRelativeResize="0"/>
          <p:nvPr/>
        </p:nvPicPr>
        <p:blipFill rotWithShape="1">
          <a:blip r:embed="rId3">
            <a:alphaModFix/>
          </a:blip>
          <a:srcRect b="0" l="0" r="0" t="0"/>
          <a:stretch/>
        </p:blipFill>
        <p:spPr>
          <a:xfrm>
            <a:off x="318975" y="1612600"/>
            <a:ext cx="10395049" cy="52454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pic>
        <p:nvPicPr>
          <p:cNvPr descr="yeild_Dryer wise" id="294" name="Google Shape;294;gc7f7bc3629_2_80"/>
          <p:cNvPicPr preferRelativeResize="0"/>
          <p:nvPr/>
        </p:nvPicPr>
        <p:blipFill rotWithShape="1">
          <a:blip r:embed="rId3">
            <a:alphaModFix/>
          </a:blip>
          <a:srcRect b="0" l="0" r="0" t="0"/>
          <a:stretch/>
        </p:blipFill>
        <p:spPr>
          <a:xfrm>
            <a:off x="363900" y="-69975"/>
            <a:ext cx="6046224" cy="6858001"/>
          </a:xfrm>
          <a:prstGeom prst="rect">
            <a:avLst/>
          </a:prstGeom>
          <a:noFill/>
          <a:ln>
            <a:noFill/>
          </a:ln>
        </p:spPr>
      </p:pic>
      <p:sp>
        <p:nvSpPr>
          <p:cNvPr id="295" name="Google Shape;295;gc7f7bc3629_2_80"/>
          <p:cNvSpPr txBox="1"/>
          <p:nvPr/>
        </p:nvSpPr>
        <p:spPr>
          <a:xfrm>
            <a:off x="6872000" y="825775"/>
            <a:ext cx="4282800" cy="28938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Font typeface="Calibri"/>
              <a:buChar char="●"/>
            </a:pPr>
            <a:r>
              <a:rPr lang="en-US" sz="1800">
                <a:latin typeface="Calibri"/>
                <a:ea typeface="Calibri"/>
                <a:cs typeface="Calibri"/>
                <a:sym typeface="Calibri"/>
              </a:rPr>
              <a:t>It can be observed that </a:t>
            </a:r>
            <a:r>
              <a:rPr lang="en-US" sz="1800">
                <a:latin typeface="Calibri"/>
                <a:ea typeface="Calibri"/>
                <a:cs typeface="Calibri"/>
                <a:sym typeface="Calibri"/>
              </a:rPr>
              <a:t>yield</a:t>
            </a:r>
            <a:r>
              <a:rPr lang="en-US" sz="1800">
                <a:latin typeface="Calibri"/>
                <a:ea typeface="Calibri"/>
                <a:cs typeface="Calibri"/>
                <a:sym typeface="Calibri"/>
              </a:rPr>
              <a:t> rate has be changing over the years for the same dryer.</a:t>
            </a:r>
            <a:endParaRPr sz="1800">
              <a:latin typeface="Calibri"/>
              <a:ea typeface="Calibri"/>
              <a:cs typeface="Calibri"/>
              <a:sym typeface="Calibri"/>
            </a:endParaRPr>
          </a:p>
          <a:p>
            <a:pPr indent="0" lvl="0" marL="457200" rtl="0" algn="l">
              <a:spcBef>
                <a:spcPts val="0"/>
              </a:spcBef>
              <a:spcAft>
                <a:spcPts val="0"/>
              </a:spcAft>
              <a:buNone/>
            </a:pPr>
            <a:r>
              <a:t/>
            </a:r>
            <a:endParaRPr sz="1800">
              <a:latin typeface="Calibri"/>
              <a:ea typeface="Calibri"/>
              <a:cs typeface="Calibri"/>
              <a:sym typeface="Calibri"/>
            </a:endParaRPr>
          </a:p>
          <a:p>
            <a:pPr indent="-342900" lvl="0" marL="457200" rtl="0" algn="l">
              <a:spcBef>
                <a:spcPts val="0"/>
              </a:spcBef>
              <a:spcAft>
                <a:spcPts val="0"/>
              </a:spcAft>
              <a:buSzPts val="1800"/>
              <a:buFont typeface="Calibri"/>
              <a:buChar char="●"/>
            </a:pPr>
            <a:r>
              <a:rPr lang="en-US" sz="1800">
                <a:latin typeface="Calibri"/>
                <a:ea typeface="Calibri"/>
                <a:cs typeface="Calibri"/>
                <a:sym typeface="Calibri"/>
              </a:rPr>
              <a:t>The </a:t>
            </a:r>
            <a:r>
              <a:rPr lang="en-US" sz="1800">
                <a:latin typeface="Calibri"/>
                <a:ea typeface="Calibri"/>
                <a:cs typeface="Calibri"/>
                <a:sym typeface="Calibri"/>
              </a:rPr>
              <a:t>reason</a:t>
            </a:r>
            <a:r>
              <a:rPr lang="en-US" sz="1800">
                <a:latin typeface="Calibri"/>
                <a:ea typeface="Calibri"/>
                <a:cs typeface="Calibri"/>
                <a:sym typeface="Calibri"/>
              </a:rPr>
              <a:t> </a:t>
            </a:r>
            <a:r>
              <a:rPr lang="en-US" sz="1800">
                <a:latin typeface="Calibri"/>
                <a:ea typeface="Calibri"/>
                <a:cs typeface="Calibri"/>
                <a:sym typeface="Calibri"/>
              </a:rPr>
              <a:t>behind this may be use of dryer for different combination of products.</a:t>
            </a:r>
            <a:endParaRPr sz="1800">
              <a:latin typeface="Calibri"/>
              <a:ea typeface="Calibri"/>
              <a:cs typeface="Calibri"/>
              <a:sym typeface="Calibri"/>
            </a:endParaRPr>
          </a:p>
          <a:p>
            <a:pPr indent="0" lvl="0" marL="457200" rtl="0" algn="l">
              <a:spcBef>
                <a:spcPts val="0"/>
              </a:spcBef>
              <a:spcAft>
                <a:spcPts val="0"/>
              </a:spcAft>
              <a:buNone/>
            </a:pPr>
            <a:r>
              <a:t/>
            </a:r>
            <a:endParaRPr sz="1800">
              <a:latin typeface="Calibri"/>
              <a:ea typeface="Calibri"/>
              <a:cs typeface="Calibri"/>
              <a:sym typeface="Calibri"/>
            </a:endParaRPr>
          </a:p>
          <a:p>
            <a:pPr indent="0" lvl="0" marL="0" rtl="0" algn="l">
              <a:spcBef>
                <a:spcPts val="0"/>
              </a:spcBef>
              <a:spcAft>
                <a:spcPts val="0"/>
              </a:spcAft>
              <a:buNone/>
            </a:pPr>
            <a:r>
              <a:t/>
            </a:r>
            <a:endParaRPr sz="1800">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pic>
        <p:nvPicPr>
          <p:cNvPr descr="yeild_Dryer wise" id="300" name="Google Shape;300;gcf0b87a160_0_52"/>
          <p:cNvPicPr preferRelativeResize="0"/>
          <p:nvPr/>
        </p:nvPicPr>
        <p:blipFill rotWithShape="1">
          <a:blip r:embed="rId3">
            <a:alphaModFix/>
          </a:blip>
          <a:srcRect b="0" l="0" r="0" t="0"/>
          <a:stretch/>
        </p:blipFill>
        <p:spPr>
          <a:xfrm>
            <a:off x="6308653" y="0"/>
            <a:ext cx="5883351" cy="6858001"/>
          </a:xfrm>
          <a:prstGeom prst="rect">
            <a:avLst/>
          </a:prstGeom>
          <a:noFill/>
          <a:ln>
            <a:noFill/>
          </a:ln>
        </p:spPr>
      </p:pic>
      <p:sp>
        <p:nvSpPr>
          <p:cNvPr id="301" name="Google Shape;301;gcf0b87a160_0_52"/>
          <p:cNvSpPr txBox="1"/>
          <p:nvPr>
            <p:ph idx="4294967295" type="title"/>
          </p:nvPr>
        </p:nvSpPr>
        <p:spPr>
          <a:xfrm>
            <a:off x="288850" y="365125"/>
            <a:ext cx="3432600" cy="46500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Dryer Wise Yield Percentage For December 2020</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pic>
        <p:nvPicPr>
          <p:cNvPr descr="Sheet 11" id="306" name="Google Shape;306;gcf0b87a160_0_71"/>
          <p:cNvPicPr preferRelativeResize="0"/>
          <p:nvPr/>
        </p:nvPicPr>
        <p:blipFill rotWithShape="1">
          <a:blip r:embed="rId3">
            <a:alphaModFix/>
          </a:blip>
          <a:srcRect b="0" l="0" r="0" t="0"/>
          <a:stretch/>
        </p:blipFill>
        <p:spPr>
          <a:xfrm>
            <a:off x="893575" y="1723150"/>
            <a:ext cx="10837674" cy="5028525"/>
          </a:xfrm>
          <a:prstGeom prst="rect">
            <a:avLst/>
          </a:prstGeom>
          <a:noFill/>
          <a:ln>
            <a:noFill/>
          </a:ln>
        </p:spPr>
      </p:pic>
      <p:sp>
        <p:nvSpPr>
          <p:cNvPr id="307" name="Google Shape;307;gcf0b87a160_0_71"/>
          <p:cNvSpPr txBox="1"/>
          <p:nvPr/>
        </p:nvSpPr>
        <p:spPr>
          <a:xfrm>
            <a:off x="296063" y="194925"/>
            <a:ext cx="12032700" cy="1416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4000">
                <a:latin typeface="Calibri"/>
                <a:ea typeface="Calibri"/>
                <a:cs typeface="Calibri"/>
                <a:sym typeface="Calibri"/>
              </a:rPr>
              <a:t>Drying Time, Cleaning Time and Down Time impact on </a:t>
            </a:r>
            <a:r>
              <a:rPr lang="en-US" sz="4000">
                <a:solidFill>
                  <a:schemeClr val="dk1"/>
                </a:solidFill>
                <a:latin typeface="Calibri"/>
                <a:ea typeface="Calibri"/>
                <a:cs typeface="Calibri"/>
                <a:sym typeface="Calibri"/>
              </a:rPr>
              <a:t>Yield Percentage  For December 2020</a:t>
            </a:r>
            <a:endParaRPr sz="4000">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11" name="Shape 311"/>
        <p:cNvGrpSpPr/>
        <p:nvPr/>
      </p:nvGrpSpPr>
      <p:grpSpPr>
        <a:xfrm>
          <a:off x="0" y="0"/>
          <a:ext cx="0" cy="0"/>
          <a:chOff x="0" y="0"/>
          <a:chExt cx="0" cy="0"/>
        </a:xfrm>
      </p:grpSpPr>
      <p:sp>
        <p:nvSpPr>
          <p:cNvPr id="312" name="Google Shape;312;p9"/>
          <p:cNvSpPr/>
          <p:nvPr/>
        </p:nvSpPr>
        <p:spPr>
          <a:xfrm>
            <a:off x="0"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13" name="Google Shape;313;p9"/>
          <p:cNvSpPr/>
          <p:nvPr/>
        </p:nvSpPr>
        <p:spPr>
          <a:xfrm>
            <a:off x="-1" y="1"/>
            <a:ext cx="606972" cy="3233984"/>
          </a:xfrm>
          <a:prstGeom prst="rect">
            <a:avLst/>
          </a:prstGeom>
          <a:solidFill>
            <a:srgbClr val="26262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14" name="Google Shape;314;p9"/>
          <p:cNvSpPr/>
          <p:nvPr/>
        </p:nvSpPr>
        <p:spPr>
          <a:xfrm>
            <a:off x="-1" y="3233984"/>
            <a:ext cx="606972" cy="3624015"/>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15" name="Google Shape;315;p9"/>
          <p:cNvSpPr/>
          <p:nvPr/>
        </p:nvSpPr>
        <p:spPr>
          <a:xfrm>
            <a:off x="606971" y="0"/>
            <a:ext cx="7514564" cy="6858000"/>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16" name="Google Shape;316;p9"/>
          <p:cNvSpPr txBox="1"/>
          <p:nvPr>
            <p:ph type="title"/>
          </p:nvPr>
        </p:nvSpPr>
        <p:spPr>
          <a:xfrm>
            <a:off x="1036685" y="1152144"/>
            <a:ext cx="6611024" cy="466676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5000"/>
              <a:buFont typeface="Calibri"/>
              <a:buNone/>
            </a:pPr>
            <a:r>
              <a:rPr b="1" lang="en-US" sz="5000">
                <a:solidFill>
                  <a:schemeClr val="dk1"/>
                </a:solidFill>
                <a:latin typeface="Calibri"/>
                <a:ea typeface="Calibri"/>
                <a:cs typeface="Calibri"/>
                <a:sym typeface="Calibri"/>
              </a:rPr>
              <a:t>Fill Rate: </a:t>
            </a:r>
            <a:r>
              <a:rPr lang="en-US" sz="5000">
                <a:solidFill>
                  <a:schemeClr val="dk1"/>
                </a:solidFill>
                <a:latin typeface="Calibri"/>
                <a:ea typeface="Calibri"/>
                <a:cs typeface="Calibri"/>
                <a:sym typeface="Calibri"/>
              </a:rPr>
              <a:t>fill rate is the percentage of all orders that you ship on time and in full. – Order Rate Vs Delivery Rate</a:t>
            </a:r>
            <a:br>
              <a:rPr lang="en-US" sz="5000">
                <a:solidFill>
                  <a:schemeClr val="dk1"/>
                </a:solidFill>
                <a:latin typeface="Calibri"/>
                <a:ea typeface="Calibri"/>
                <a:cs typeface="Calibri"/>
                <a:sym typeface="Calibri"/>
              </a:rPr>
            </a:br>
            <a:endParaRPr sz="5000">
              <a:solidFill>
                <a:schemeClr val="dk1"/>
              </a:solidFill>
              <a:latin typeface="Calibri"/>
              <a:ea typeface="Calibri"/>
              <a:cs typeface="Calibri"/>
              <a:sym typeface="Calibri"/>
            </a:endParaRPr>
          </a:p>
        </p:txBody>
      </p:sp>
      <p:grpSp>
        <p:nvGrpSpPr>
          <p:cNvPr id="317" name="Google Shape;317;p9"/>
          <p:cNvGrpSpPr/>
          <p:nvPr/>
        </p:nvGrpSpPr>
        <p:grpSpPr>
          <a:xfrm>
            <a:off x="1188720" y="73152"/>
            <a:ext cx="1178966" cy="232963"/>
            <a:chOff x="5422392" y="64008"/>
            <a:chExt cx="1178966" cy="232963"/>
          </a:xfrm>
        </p:grpSpPr>
        <p:sp>
          <p:nvSpPr>
            <p:cNvPr id="318" name="Google Shape;318;p9"/>
            <p:cNvSpPr/>
            <p:nvPr/>
          </p:nvSpPr>
          <p:spPr>
            <a:xfrm>
              <a:off x="5922213" y="64008"/>
              <a:ext cx="54368" cy="592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19" name="Google Shape;319;p9"/>
            <p:cNvSpPr/>
            <p:nvPr/>
          </p:nvSpPr>
          <p:spPr>
            <a:xfrm>
              <a:off x="5922213" y="237744"/>
              <a:ext cx="54368" cy="592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20" name="Google Shape;320;p9"/>
            <p:cNvSpPr/>
            <p:nvPr/>
          </p:nvSpPr>
          <p:spPr>
            <a:xfrm>
              <a:off x="5797258" y="64008"/>
              <a:ext cx="54368" cy="592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21" name="Google Shape;321;p9"/>
            <p:cNvSpPr/>
            <p:nvPr/>
          </p:nvSpPr>
          <p:spPr>
            <a:xfrm>
              <a:off x="5797258" y="237744"/>
              <a:ext cx="54368" cy="592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22" name="Google Shape;322;p9"/>
            <p:cNvSpPr/>
            <p:nvPr/>
          </p:nvSpPr>
          <p:spPr>
            <a:xfrm>
              <a:off x="5672303" y="64008"/>
              <a:ext cx="54368" cy="592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23" name="Google Shape;323;p9"/>
            <p:cNvSpPr/>
            <p:nvPr/>
          </p:nvSpPr>
          <p:spPr>
            <a:xfrm>
              <a:off x="5672303" y="237744"/>
              <a:ext cx="54368" cy="592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24" name="Google Shape;324;p9"/>
            <p:cNvSpPr/>
            <p:nvPr/>
          </p:nvSpPr>
          <p:spPr>
            <a:xfrm>
              <a:off x="5547347" y="64008"/>
              <a:ext cx="54368" cy="592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25" name="Google Shape;325;p9"/>
            <p:cNvSpPr/>
            <p:nvPr/>
          </p:nvSpPr>
          <p:spPr>
            <a:xfrm>
              <a:off x="5547347" y="237744"/>
              <a:ext cx="54368" cy="592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26" name="Google Shape;326;p9"/>
            <p:cNvSpPr/>
            <p:nvPr/>
          </p:nvSpPr>
          <p:spPr>
            <a:xfrm>
              <a:off x="5422392" y="64008"/>
              <a:ext cx="54368" cy="592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27" name="Google Shape;327;p9"/>
            <p:cNvSpPr/>
            <p:nvPr/>
          </p:nvSpPr>
          <p:spPr>
            <a:xfrm>
              <a:off x="5422392" y="237744"/>
              <a:ext cx="54368" cy="592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28" name="Google Shape;328;p9"/>
            <p:cNvSpPr/>
            <p:nvPr/>
          </p:nvSpPr>
          <p:spPr>
            <a:xfrm>
              <a:off x="6546990" y="64008"/>
              <a:ext cx="54368" cy="592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29" name="Google Shape;329;p9"/>
            <p:cNvSpPr/>
            <p:nvPr/>
          </p:nvSpPr>
          <p:spPr>
            <a:xfrm>
              <a:off x="6546990" y="237744"/>
              <a:ext cx="54368" cy="592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30" name="Google Shape;330;p9"/>
            <p:cNvSpPr/>
            <p:nvPr/>
          </p:nvSpPr>
          <p:spPr>
            <a:xfrm>
              <a:off x="6422035" y="64008"/>
              <a:ext cx="54368" cy="592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31" name="Google Shape;331;p9"/>
            <p:cNvSpPr/>
            <p:nvPr/>
          </p:nvSpPr>
          <p:spPr>
            <a:xfrm>
              <a:off x="6422035" y="237744"/>
              <a:ext cx="54368" cy="592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32" name="Google Shape;332;p9"/>
            <p:cNvSpPr/>
            <p:nvPr/>
          </p:nvSpPr>
          <p:spPr>
            <a:xfrm>
              <a:off x="6297080" y="64008"/>
              <a:ext cx="54368" cy="592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33" name="Google Shape;333;p9"/>
            <p:cNvSpPr/>
            <p:nvPr/>
          </p:nvSpPr>
          <p:spPr>
            <a:xfrm>
              <a:off x="6297080" y="237744"/>
              <a:ext cx="54368" cy="592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34" name="Google Shape;334;p9"/>
            <p:cNvSpPr/>
            <p:nvPr/>
          </p:nvSpPr>
          <p:spPr>
            <a:xfrm>
              <a:off x="6172124" y="64008"/>
              <a:ext cx="54368" cy="592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35" name="Google Shape;335;p9"/>
            <p:cNvSpPr/>
            <p:nvPr/>
          </p:nvSpPr>
          <p:spPr>
            <a:xfrm>
              <a:off x="6172124" y="237744"/>
              <a:ext cx="54368" cy="592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36" name="Google Shape;336;p9"/>
            <p:cNvSpPr/>
            <p:nvPr/>
          </p:nvSpPr>
          <p:spPr>
            <a:xfrm>
              <a:off x="6047169" y="64008"/>
              <a:ext cx="54368" cy="592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37" name="Google Shape;337;p9"/>
            <p:cNvSpPr/>
            <p:nvPr/>
          </p:nvSpPr>
          <p:spPr>
            <a:xfrm>
              <a:off x="6047169" y="237744"/>
              <a:ext cx="54368" cy="592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sp>
        <p:nvSpPr>
          <p:cNvPr id="338" name="Google Shape;338;p9"/>
          <p:cNvSpPr txBox="1"/>
          <p:nvPr/>
        </p:nvSpPr>
        <p:spPr>
          <a:xfrm>
            <a:off x="8285575" y="1915875"/>
            <a:ext cx="3778800" cy="2339700"/>
          </a:xfrm>
          <a:prstGeom prst="rect">
            <a:avLst/>
          </a:prstGeom>
          <a:noFill/>
          <a:ln>
            <a:noFill/>
          </a:ln>
        </p:spPr>
        <p:txBody>
          <a:bodyPr anchorCtr="0" anchor="t" bIns="91425" lIns="91425" spcFirstLastPara="1" rIns="91425" wrap="square" tIns="91425">
            <a:spAutoFit/>
          </a:bodyPr>
          <a:lstStyle/>
          <a:p>
            <a:pPr indent="-355600" lvl="0" marL="457200" rtl="0" algn="l">
              <a:spcBef>
                <a:spcPts val="0"/>
              </a:spcBef>
              <a:spcAft>
                <a:spcPts val="0"/>
              </a:spcAft>
              <a:buSzPts val="2000"/>
              <a:buFont typeface="Calibri"/>
              <a:buChar char="●"/>
            </a:pPr>
            <a:r>
              <a:rPr lang="en-US" sz="2000">
                <a:latin typeface="Calibri"/>
                <a:ea typeface="Calibri"/>
                <a:cs typeface="Calibri"/>
                <a:sym typeface="Calibri"/>
              </a:rPr>
              <a:t>If release date &gt; original scheduled date, the order is delayed.</a:t>
            </a:r>
            <a:endParaRPr sz="2000">
              <a:latin typeface="Calibri"/>
              <a:ea typeface="Calibri"/>
              <a:cs typeface="Calibri"/>
              <a:sym typeface="Calibri"/>
            </a:endParaRPr>
          </a:p>
          <a:p>
            <a:pPr indent="0" lvl="0" marL="457200" rtl="0" algn="l">
              <a:spcBef>
                <a:spcPts val="0"/>
              </a:spcBef>
              <a:spcAft>
                <a:spcPts val="0"/>
              </a:spcAft>
              <a:buNone/>
            </a:pPr>
            <a:r>
              <a:t/>
            </a:r>
            <a:endParaRPr sz="2000">
              <a:latin typeface="Calibri"/>
              <a:ea typeface="Calibri"/>
              <a:cs typeface="Calibri"/>
              <a:sym typeface="Calibri"/>
            </a:endParaRPr>
          </a:p>
          <a:p>
            <a:pPr indent="-355600" lvl="0" marL="457200" rtl="0" algn="l">
              <a:spcBef>
                <a:spcPts val="0"/>
              </a:spcBef>
              <a:spcAft>
                <a:spcPts val="0"/>
              </a:spcAft>
              <a:buSzPts val="2000"/>
              <a:buFont typeface="Calibri"/>
              <a:buChar char="●"/>
            </a:pPr>
            <a:r>
              <a:rPr lang="en-US" sz="2000">
                <a:latin typeface="Calibri"/>
                <a:ea typeface="Calibri"/>
                <a:cs typeface="Calibri"/>
                <a:sym typeface="Calibri"/>
              </a:rPr>
              <a:t>If release date &lt; original schedule date, the order was complete on time.</a:t>
            </a:r>
            <a:endParaRPr sz="2000">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2" name="Shape 172"/>
        <p:cNvGrpSpPr/>
        <p:nvPr/>
      </p:nvGrpSpPr>
      <p:grpSpPr>
        <a:xfrm>
          <a:off x="0" y="0"/>
          <a:ext cx="0" cy="0"/>
          <a:chOff x="0" y="0"/>
          <a:chExt cx="0" cy="0"/>
        </a:xfrm>
      </p:grpSpPr>
      <p:sp>
        <p:nvSpPr>
          <p:cNvPr id="173" name="Google Shape;173;p2"/>
          <p:cNvSpPr/>
          <p:nvPr/>
        </p:nvSpPr>
        <p:spPr>
          <a:xfrm>
            <a:off x="0"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74" name="Google Shape;174;p2"/>
          <p:cNvSpPr txBox="1"/>
          <p:nvPr>
            <p:ph type="title"/>
          </p:nvPr>
        </p:nvSpPr>
        <p:spPr>
          <a:xfrm>
            <a:off x="635000" y="640823"/>
            <a:ext cx="3418659" cy="558314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5400"/>
              <a:buFont typeface="Calibri"/>
              <a:buNone/>
            </a:pPr>
            <a:r>
              <a:rPr lang="en-US" sz="5400"/>
              <a:t>Targeted KPIs: </a:t>
            </a:r>
            <a:endParaRPr/>
          </a:p>
        </p:txBody>
      </p:sp>
      <p:sp>
        <p:nvSpPr>
          <p:cNvPr id="175" name="Google Shape;175;p2"/>
          <p:cNvSpPr/>
          <p:nvPr/>
        </p:nvSpPr>
        <p:spPr>
          <a:xfrm rot="5400000">
            <a:off x="1627450" y="3462719"/>
            <a:ext cx="5410200" cy="18288"/>
          </a:xfrm>
          <a:custGeom>
            <a:rect b="b" l="l" r="r" t="t"/>
            <a:pathLst>
              <a:path extrusionOk="0" fill="none" h="18288" w="541020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extrusionOk="0" h="18288" w="541020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cap="rnd" cmpd="sng" w="41275">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nvGrpSpPr>
          <p:cNvPr id="176" name="Google Shape;176;p2"/>
          <p:cNvGrpSpPr/>
          <p:nvPr/>
        </p:nvGrpSpPr>
        <p:grpSpPr>
          <a:xfrm>
            <a:off x="4648018" y="652372"/>
            <a:ext cx="6900567" cy="5513040"/>
            <a:chOff x="0" y="11550"/>
            <a:chExt cx="6900567" cy="5513040"/>
          </a:xfrm>
        </p:grpSpPr>
        <p:sp>
          <p:nvSpPr>
            <p:cNvPr id="177" name="Google Shape;177;p2"/>
            <p:cNvSpPr/>
            <p:nvPr/>
          </p:nvSpPr>
          <p:spPr>
            <a:xfrm>
              <a:off x="0" y="11550"/>
              <a:ext cx="6900512" cy="623610"/>
            </a:xfrm>
            <a:prstGeom prst="roundRect">
              <a:avLst>
                <a:gd fmla="val 16667" name="adj"/>
              </a:avLst>
            </a:prstGeom>
            <a:solidFill>
              <a:srgbClr val="599BD5"/>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2"/>
            <p:cNvSpPr txBox="1"/>
            <p:nvPr/>
          </p:nvSpPr>
          <p:spPr>
            <a:xfrm>
              <a:off x="30442" y="41992"/>
              <a:ext cx="6839628" cy="562726"/>
            </a:xfrm>
            <a:prstGeom prst="rect">
              <a:avLst/>
            </a:prstGeom>
            <a:noFill/>
            <a:ln>
              <a:noFill/>
            </a:ln>
          </p:spPr>
          <p:txBody>
            <a:bodyPr anchorCtr="0" anchor="ctr" bIns="99050" lIns="99050" spcFirstLastPara="1" rIns="99050" wrap="square" tIns="99050">
              <a:noAutofit/>
            </a:bodyPr>
            <a:lstStyle/>
            <a:p>
              <a:pPr indent="0" lvl="0" marL="0" marR="0" rtl="0" algn="l">
                <a:lnSpc>
                  <a:spcPct val="90000"/>
                </a:lnSpc>
                <a:spcBef>
                  <a:spcPts val="0"/>
                </a:spcBef>
                <a:spcAft>
                  <a:spcPts val="0"/>
                </a:spcAft>
                <a:buClr>
                  <a:schemeClr val="lt1"/>
                </a:buClr>
                <a:buSzPts val="2600"/>
                <a:buFont typeface="Calibri"/>
                <a:buNone/>
              </a:pPr>
              <a:r>
                <a:t/>
              </a:r>
              <a:endParaRPr/>
            </a:p>
          </p:txBody>
        </p:sp>
        <p:sp>
          <p:nvSpPr>
            <p:cNvPr id="179" name="Google Shape;179;p2"/>
            <p:cNvSpPr/>
            <p:nvPr/>
          </p:nvSpPr>
          <p:spPr>
            <a:xfrm>
              <a:off x="0" y="710040"/>
              <a:ext cx="6900512" cy="623610"/>
            </a:xfrm>
            <a:prstGeom prst="roundRect">
              <a:avLst>
                <a:gd fmla="val 16667" name="adj"/>
              </a:avLst>
            </a:prstGeom>
            <a:solidFill>
              <a:srgbClr val="55B6D0"/>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2"/>
            <p:cNvSpPr txBox="1"/>
            <p:nvPr/>
          </p:nvSpPr>
          <p:spPr>
            <a:xfrm>
              <a:off x="30442" y="740482"/>
              <a:ext cx="6839628" cy="562726"/>
            </a:xfrm>
            <a:prstGeom prst="rect">
              <a:avLst/>
            </a:prstGeom>
            <a:noFill/>
            <a:ln>
              <a:noFill/>
            </a:ln>
          </p:spPr>
          <p:txBody>
            <a:bodyPr anchorCtr="0" anchor="ctr" bIns="99050" lIns="99050" spcFirstLastPara="1" rIns="99050" wrap="square" tIns="99050">
              <a:noAutofit/>
            </a:bodyPr>
            <a:lstStyle/>
            <a:p>
              <a:pPr indent="0" lvl="0" marL="0" rtl="0" algn="l">
                <a:lnSpc>
                  <a:spcPct val="90000"/>
                </a:lnSpc>
                <a:spcBef>
                  <a:spcPts val="0"/>
                </a:spcBef>
                <a:spcAft>
                  <a:spcPts val="0"/>
                </a:spcAft>
                <a:buClr>
                  <a:schemeClr val="lt1"/>
                </a:buClr>
                <a:buSzPts val="2600"/>
                <a:buFont typeface="Calibri"/>
                <a:buNone/>
              </a:pPr>
              <a:r>
                <a:rPr lang="en-US" sz="2600">
                  <a:solidFill>
                    <a:schemeClr val="lt1"/>
                  </a:solidFill>
                  <a:latin typeface="Calibri"/>
                  <a:ea typeface="Calibri"/>
                  <a:cs typeface="Calibri"/>
                  <a:sym typeface="Calibri"/>
                </a:rPr>
                <a:t>Throughput</a:t>
              </a:r>
              <a:endParaRPr>
                <a:solidFill>
                  <a:schemeClr val="dk1"/>
                </a:solidFill>
              </a:endParaRPr>
            </a:p>
            <a:p>
              <a:pPr indent="0" lvl="0" marL="0" marR="0" rtl="0" algn="l">
                <a:lnSpc>
                  <a:spcPct val="90000"/>
                </a:lnSpc>
                <a:spcBef>
                  <a:spcPts val="0"/>
                </a:spcBef>
                <a:spcAft>
                  <a:spcPts val="0"/>
                </a:spcAft>
                <a:buClr>
                  <a:schemeClr val="lt1"/>
                </a:buClr>
                <a:buSzPts val="2600"/>
                <a:buFont typeface="Calibri"/>
                <a:buNone/>
              </a:pPr>
              <a:r>
                <a:t/>
              </a:r>
              <a:endParaRPr/>
            </a:p>
          </p:txBody>
        </p:sp>
        <p:sp>
          <p:nvSpPr>
            <p:cNvPr id="181" name="Google Shape;181;p2"/>
            <p:cNvSpPr/>
            <p:nvPr/>
          </p:nvSpPr>
          <p:spPr>
            <a:xfrm>
              <a:off x="0" y="1408530"/>
              <a:ext cx="6900512" cy="623610"/>
            </a:xfrm>
            <a:prstGeom prst="roundRect">
              <a:avLst>
                <a:gd fmla="val 16667" name="adj"/>
              </a:avLst>
            </a:prstGeom>
            <a:solidFill>
              <a:srgbClr val="51CBC3"/>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lnSpc>
                  <a:spcPct val="90000"/>
                </a:lnSpc>
                <a:spcBef>
                  <a:spcPts val="0"/>
                </a:spcBef>
                <a:spcAft>
                  <a:spcPts val="0"/>
                </a:spcAft>
                <a:buNone/>
              </a:pPr>
              <a:r>
                <a:rPr lang="en-US" sz="2600">
                  <a:solidFill>
                    <a:schemeClr val="lt1"/>
                  </a:solidFill>
                  <a:latin typeface="Calibri"/>
                  <a:ea typeface="Calibri"/>
                  <a:cs typeface="Calibri"/>
                  <a:sym typeface="Calibri"/>
                </a:rPr>
                <a:t>Yield</a:t>
              </a:r>
              <a:endParaRPr>
                <a:solidFill>
                  <a:schemeClr val="dk1"/>
                </a:solidFill>
              </a:endParaRPr>
            </a:p>
            <a:p>
              <a:pPr indent="0" lvl="0" marL="0" rtl="0" algn="l">
                <a:lnSpc>
                  <a:spcPct val="90000"/>
                </a:lnSpc>
                <a:spcBef>
                  <a:spcPts val="0"/>
                </a:spcBef>
                <a:spcAft>
                  <a:spcPts val="0"/>
                </a:spcAft>
                <a:buClr>
                  <a:schemeClr val="lt1"/>
                </a:buClr>
                <a:buSzPts val="2600"/>
                <a:buFont typeface="Calibri"/>
                <a:buNone/>
              </a:pPr>
              <a:r>
                <a:t/>
              </a:r>
              <a:endParaRPr>
                <a:solidFill>
                  <a:schemeClr val="dk1"/>
                </a:solidFill>
              </a:endParaRPr>
            </a:p>
          </p:txBody>
        </p:sp>
        <p:sp>
          <p:nvSpPr>
            <p:cNvPr id="182" name="Google Shape;182;p2"/>
            <p:cNvSpPr txBox="1"/>
            <p:nvPr/>
          </p:nvSpPr>
          <p:spPr>
            <a:xfrm>
              <a:off x="60867" y="72422"/>
              <a:ext cx="6839700" cy="562800"/>
            </a:xfrm>
            <a:prstGeom prst="rect">
              <a:avLst/>
            </a:prstGeom>
            <a:noFill/>
            <a:ln>
              <a:noFill/>
            </a:ln>
          </p:spPr>
          <p:txBody>
            <a:bodyPr anchorCtr="0" anchor="ctr" bIns="99050" lIns="99050" spcFirstLastPara="1" rIns="99050" wrap="square" tIns="99050">
              <a:noAutofit/>
            </a:bodyPr>
            <a:lstStyle/>
            <a:p>
              <a:pPr indent="0" lvl="0" marL="0" marR="0" rtl="0" algn="l">
                <a:lnSpc>
                  <a:spcPct val="90000"/>
                </a:lnSpc>
                <a:spcBef>
                  <a:spcPts val="0"/>
                </a:spcBef>
                <a:spcAft>
                  <a:spcPts val="0"/>
                </a:spcAft>
                <a:buClr>
                  <a:schemeClr val="lt1"/>
                </a:buClr>
                <a:buSzPts val="2600"/>
                <a:buFont typeface="Calibri"/>
                <a:buNone/>
              </a:pPr>
              <a:r>
                <a:rPr b="0" i="0" lang="en-US" sz="2600" u="none" cap="none" strike="noStrike">
                  <a:solidFill>
                    <a:schemeClr val="lt1"/>
                  </a:solidFill>
                  <a:latin typeface="Calibri"/>
                  <a:ea typeface="Calibri"/>
                  <a:cs typeface="Calibri"/>
                  <a:sym typeface="Calibri"/>
                </a:rPr>
                <a:t>Unplanned Downtime</a:t>
              </a:r>
              <a:endParaRPr/>
            </a:p>
          </p:txBody>
        </p:sp>
        <p:sp>
          <p:nvSpPr>
            <p:cNvPr id="183" name="Google Shape;183;p2"/>
            <p:cNvSpPr/>
            <p:nvPr/>
          </p:nvSpPr>
          <p:spPr>
            <a:xfrm>
              <a:off x="0" y="2107020"/>
              <a:ext cx="6900512" cy="623610"/>
            </a:xfrm>
            <a:prstGeom prst="roundRect">
              <a:avLst>
                <a:gd fmla="val 16667" name="adj"/>
              </a:avLst>
            </a:prstGeom>
            <a:solidFill>
              <a:srgbClr val="4DC69E"/>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2"/>
            <p:cNvSpPr txBox="1"/>
            <p:nvPr/>
          </p:nvSpPr>
          <p:spPr>
            <a:xfrm>
              <a:off x="30442" y="2137462"/>
              <a:ext cx="6839628" cy="562726"/>
            </a:xfrm>
            <a:prstGeom prst="rect">
              <a:avLst/>
            </a:prstGeom>
            <a:noFill/>
            <a:ln>
              <a:noFill/>
            </a:ln>
          </p:spPr>
          <p:txBody>
            <a:bodyPr anchorCtr="0" anchor="ctr" bIns="99050" lIns="99050" spcFirstLastPara="1" rIns="99050" wrap="square" tIns="99050">
              <a:noAutofit/>
            </a:bodyPr>
            <a:lstStyle/>
            <a:p>
              <a:pPr indent="0" lvl="0" marL="0" marR="0" rtl="0" algn="l">
                <a:lnSpc>
                  <a:spcPct val="90000"/>
                </a:lnSpc>
                <a:spcBef>
                  <a:spcPts val="0"/>
                </a:spcBef>
                <a:spcAft>
                  <a:spcPts val="0"/>
                </a:spcAft>
                <a:buClr>
                  <a:schemeClr val="lt1"/>
                </a:buClr>
                <a:buSzPts val="2600"/>
                <a:buFont typeface="Calibri"/>
                <a:buNone/>
              </a:pPr>
              <a:r>
                <a:t/>
              </a:r>
              <a:endParaRPr/>
            </a:p>
          </p:txBody>
        </p:sp>
        <p:sp>
          <p:nvSpPr>
            <p:cNvPr id="185" name="Google Shape;185;p2"/>
            <p:cNvSpPr/>
            <p:nvPr/>
          </p:nvSpPr>
          <p:spPr>
            <a:xfrm>
              <a:off x="0" y="2805510"/>
              <a:ext cx="6900512" cy="623610"/>
            </a:xfrm>
            <a:prstGeom prst="roundRect">
              <a:avLst>
                <a:gd fmla="val 16667" name="adj"/>
              </a:avLst>
            </a:prstGeom>
            <a:solidFill>
              <a:srgbClr val="4AC17A"/>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2"/>
            <p:cNvSpPr txBox="1"/>
            <p:nvPr/>
          </p:nvSpPr>
          <p:spPr>
            <a:xfrm>
              <a:off x="30442" y="2835952"/>
              <a:ext cx="6839628" cy="562726"/>
            </a:xfrm>
            <a:prstGeom prst="rect">
              <a:avLst/>
            </a:prstGeom>
            <a:noFill/>
            <a:ln>
              <a:noFill/>
            </a:ln>
          </p:spPr>
          <p:txBody>
            <a:bodyPr anchorCtr="0" anchor="ctr" bIns="99050" lIns="99050" spcFirstLastPara="1" rIns="99050" wrap="square" tIns="99050">
              <a:noAutofit/>
            </a:bodyPr>
            <a:lstStyle/>
            <a:p>
              <a:pPr indent="0" lvl="0" marL="0" rtl="0" algn="l">
                <a:lnSpc>
                  <a:spcPct val="90000"/>
                </a:lnSpc>
                <a:spcBef>
                  <a:spcPts val="0"/>
                </a:spcBef>
                <a:spcAft>
                  <a:spcPts val="0"/>
                </a:spcAft>
                <a:buClr>
                  <a:schemeClr val="lt1"/>
                </a:buClr>
                <a:buSzPts val="2600"/>
                <a:buFont typeface="Calibri"/>
                <a:buNone/>
              </a:pPr>
              <a:r>
                <a:rPr lang="en-US" sz="2600">
                  <a:solidFill>
                    <a:schemeClr val="lt1"/>
                  </a:solidFill>
                  <a:latin typeface="Calibri"/>
                  <a:ea typeface="Calibri"/>
                  <a:cs typeface="Calibri"/>
                  <a:sym typeface="Calibri"/>
                </a:rPr>
                <a:t>Operating Margin</a:t>
              </a:r>
              <a:endParaRPr sz="2600">
                <a:solidFill>
                  <a:schemeClr val="lt1"/>
                </a:solidFill>
                <a:latin typeface="Calibri"/>
                <a:ea typeface="Calibri"/>
                <a:cs typeface="Calibri"/>
                <a:sym typeface="Calibri"/>
              </a:endParaRPr>
            </a:p>
          </p:txBody>
        </p:sp>
        <p:sp>
          <p:nvSpPr>
            <p:cNvPr id="187" name="Google Shape;187;p2"/>
            <p:cNvSpPr/>
            <p:nvPr/>
          </p:nvSpPr>
          <p:spPr>
            <a:xfrm>
              <a:off x="0" y="3504000"/>
              <a:ext cx="6900512" cy="623610"/>
            </a:xfrm>
            <a:prstGeom prst="roundRect">
              <a:avLst>
                <a:gd fmla="val 16667" name="adj"/>
              </a:avLst>
            </a:prstGeom>
            <a:solidFill>
              <a:srgbClr val="46BC57"/>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2"/>
            <p:cNvSpPr txBox="1"/>
            <p:nvPr/>
          </p:nvSpPr>
          <p:spPr>
            <a:xfrm>
              <a:off x="30442" y="3534442"/>
              <a:ext cx="6839628" cy="562726"/>
            </a:xfrm>
            <a:prstGeom prst="rect">
              <a:avLst/>
            </a:prstGeom>
            <a:noFill/>
            <a:ln>
              <a:noFill/>
            </a:ln>
          </p:spPr>
          <p:txBody>
            <a:bodyPr anchorCtr="0" anchor="ctr" bIns="99050" lIns="99050" spcFirstLastPara="1" rIns="99050" wrap="square" tIns="99050">
              <a:noAutofit/>
            </a:bodyPr>
            <a:lstStyle/>
            <a:p>
              <a:pPr indent="0" lvl="0" marL="0" marR="0" rtl="0" algn="l">
                <a:lnSpc>
                  <a:spcPct val="90000"/>
                </a:lnSpc>
                <a:spcBef>
                  <a:spcPts val="0"/>
                </a:spcBef>
                <a:spcAft>
                  <a:spcPts val="0"/>
                </a:spcAft>
                <a:buClr>
                  <a:schemeClr val="lt1"/>
                </a:buClr>
                <a:buSzPts val="2600"/>
                <a:buFont typeface="Calibri"/>
                <a:buNone/>
              </a:pPr>
              <a:r>
                <a:rPr b="0" i="0" lang="en-US" sz="2600" u="none" cap="none" strike="noStrike">
                  <a:solidFill>
                    <a:schemeClr val="lt1"/>
                  </a:solidFill>
                  <a:latin typeface="Calibri"/>
                  <a:ea typeface="Calibri"/>
                  <a:cs typeface="Calibri"/>
                  <a:sym typeface="Calibri"/>
                </a:rPr>
                <a:t>Inventory Turnover</a:t>
              </a:r>
              <a:endParaRPr/>
            </a:p>
          </p:txBody>
        </p:sp>
        <p:sp>
          <p:nvSpPr>
            <p:cNvPr id="189" name="Google Shape;189;p2"/>
            <p:cNvSpPr/>
            <p:nvPr/>
          </p:nvSpPr>
          <p:spPr>
            <a:xfrm>
              <a:off x="0" y="4202490"/>
              <a:ext cx="6900512" cy="623610"/>
            </a:xfrm>
            <a:prstGeom prst="roundRect">
              <a:avLst>
                <a:gd fmla="val 16667" name="adj"/>
              </a:avLst>
            </a:prstGeom>
            <a:solidFill>
              <a:srgbClr val="55B445"/>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lnSpc>
                  <a:spcPct val="90000"/>
                </a:lnSpc>
                <a:spcBef>
                  <a:spcPts val="0"/>
                </a:spcBef>
                <a:spcAft>
                  <a:spcPts val="0"/>
                </a:spcAft>
                <a:buNone/>
              </a:pPr>
              <a:r>
                <a:rPr lang="en-US" sz="2600">
                  <a:solidFill>
                    <a:schemeClr val="lt1"/>
                  </a:solidFill>
                  <a:latin typeface="Calibri"/>
                  <a:ea typeface="Calibri"/>
                  <a:cs typeface="Calibri"/>
                  <a:sym typeface="Calibri"/>
                </a:rPr>
                <a:t>Eliminating Waste</a:t>
              </a:r>
              <a:endParaRPr/>
            </a:p>
          </p:txBody>
        </p:sp>
        <p:sp>
          <p:nvSpPr>
            <p:cNvPr id="190" name="Google Shape;190;p2"/>
            <p:cNvSpPr txBox="1"/>
            <p:nvPr/>
          </p:nvSpPr>
          <p:spPr>
            <a:xfrm>
              <a:off x="60867" y="2152632"/>
              <a:ext cx="6839700" cy="562800"/>
            </a:xfrm>
            <a:prstGeom prst="rect">
              <a:avLst/>
            </a:prstGeom>
            <a:noFill/>
            <a:ln>
              <a:noFill/>
            </a:ln>
          </p:spPr>
          <p:txBody>
            <a:bodyPr anchorCtr="0" anchor="ctr" bIns="99050" lIns="99050" spcFirstLastPara="1" rIns="99050" wrap="square" tIns="99050">
              <a:noAutofit/>
            </a:bodyPr>
            <a:lstStyle/>
            <a:p>
              <a:pPr indent="0" lvl="0" marL="0" marR="0" rtl="0" algn="l">
                <a:lnSpc>
                  <a:spcPct val="90000"/>
                </a:lnSpc>
                <a:spcBef>
                  <a:spcPts val="0"/>
                </a:spcBef>
                <a:spcAft>
                  <a:spcPts val="0"/>
                </a:spcAft>
                <a:buClr>
                  <a:schemeClr val="lt1"/>
                </a:buClr>
                <a:buSzPts val="2600"/>
                <a:buFont typeface="Calibri"/>
                <a:buNone/>
              </a:pPr>
              <a:r>
                <a:rPr b="0" i="0" lang="en-US" sz="2600" u="none" cap="none" strike="noStrike">
                  <a:solidFill>
                    <a:schemeClr val="lt1"/>
                  </a:solidFill>
                  <a:latin typeface="Calibri"/>
                  <a:ea typeface="Calibri"/>
                  <a:cs typeface="Calibri"/>
                  <a:sym typeface="Calibri"/>
                </a:rPr>
                <a:t>Fill Rate</a:t>
              </a:r>
              <a:endParaRPr/>
            </a:p>
          </p:txBody>
        </p:sp>
        <p:sp>
          <p:nvSpPr>
            <p:cNvPr id="191" name="Google Shape;191;p2"/>
            <p:cNvSpPr/>
            <p:nvPr/>
          </p:nvSpPr>
          <p:spPr>
            <a:xfrm>
              <a:off x="0" y="4900980"/>
              <a:ext cx="6900512" cy="623610"/>
            </a:xfrm>
            <a:prstGeom prst="roundRect">
              <a:avLst>
                <a:gd fmla="val 16667" name="adj"/>
              </a:avLst>
            </a:prstGeom>
            <a:solidFill>
              <a:srgbClr val="6FAB46"/>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2"/>
            <p:cNvSpPr txBox="1"/>
            <p:nvPr/>
          </p:nvSpPr>
          <p:spPr>
            <a:xfrm>
              <a:off x="30442" y="4931422"/>
              <a:ext cx="6839628" cy="562726"/>
            </a:xfrm>
            <a:prstGeom prst="rect">
              <a:avLst/>
            </a:prstGeom>
            <a:noFill/>
            <a:ln>
              <a:noFill/>
            </a:ln>
          </p:spPr>
          <p:txBody>
            <a:bodyPr anchorCtr="0" anchor="ctr" bIns="99050" lIns="99050" spcFirstLastPara="1" rIns="99050" wrap="square" tIns="99050">
              <a:noAutofit/>
            </a:bodyPr>
            <a:lstStyle/>
            <a:p>
              <a:pPr indent="0" lvl="0" marL="0" marR="0" rtl="0" algn="l">
                <a:lnSpc>
                  <a:spcPct val="90000"/>
                </a:lnSpc>
                <a:spcBef>
                  <a:spcPts val="0"/>
                </a:spcBef>
                <a:spcAft>
                  <a:spcPts val="0"/>
                </a:spcAft>
                <a:buClr>
                  <a:schemeClr val="lt1"/>
                </a:buClr>
                <a:buSzPts val="2600"/>
                <a:buFont typeface="Calibri"/>
                <a:buNone/>
              </a:pPr>
              <a:r>
                <a:rPr b="0" i="0" lang="en-US" sz="2600" u="none" cap="none" strike="noStrike">
                  <a:solidFill>
                    <a:schemeClr val="lt1"/>
                  </a:solidFill>
                  <a:latin typeface="Calibri"/>
                  <a:ea typeface="Calibri"/>
                  <a:cs typeface="Calibri"/>
                  <a:sym typeface="Calibri"/>
                </a:rPr>
                <a:t>Distribution Cost as Percentage of Revenue</a:t>
              </a:r>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gceb45fb5b5_0_31"/>
          <p:cNvSpPr txBox="1"/>
          <p:nvPr>
            <p:ph type="title"/>
          </p:nvPr>
        </p:nvSpPr>
        <p:spPr>
          <a:xfrm>
            <a:off x="225875" y="-1247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Fill rate with dryer</a:t>
            </a:r>
            <a:endParaRPr/>
          </a:p>
        </p:txBody>
      </p:sp>
      <p:pic>
        <p:nvPicPr>
          <p:cNvPr id="345" name="Google Shape;345;gceb45fb5b5_0_31"/>
          <p:cNvPicPr preferRelativeResize="0"/>
          <p:nvPr/>
        </p:nvPicPr>
        <p:blipFill>
          <a:blip r:embed="rId3">
            <a:alphaModFix/>
          </a:blip>
          <a:stretch>
            <a:fillRect/>
          </a:stretch>
        </p:blipFill>
        <p:spPr>
          <a:xfrm>
            <a:off x="5142300" y="0"/>
            <a:ext cx="7049700" cy="6858000"/>
          </a:xfrm>
          <a:prstGeom prst="rect">
            <a:avLst/>
          </a:prstGeom>
          <a:noFill/>
          <a:ln>
            <a:noFill/>
          </a:ln>
        </p:spPr>
      </p:pic>
      <p:sp>
        <p:nvSpPr>
          <p:cNvPr id="346" name="Google Shape;346;gceb45fb5b5_0_31"/>
          <p:cNvSpPr txBox="1"/>
          <p:nvPr/>
        </p:nvSpPr>
        <p:spPr>
          <a:xfrm>
            <a:off x="305000" y="4133350"/>
            <a:ext cx="4714800" cy="1108200"/>
          </a:xfrm>
          <a:prstGeom prst="rect">
            <a:avLst/>
          </a:prstGeom>
          <a:noFill/>
          <a:ln>
            <a:noFill/>
          </a:ln>
        </p:spPr>
        <p:txBody>
          <a:bodyPr anchorCtr="0" anchor="t" bIns="91425" lIns="91425" spcFirstLastPara="1" rIns="91425" wrap="square" tIns="91425">
            <a:spAutoFit/>
          </a:bodyPr>
          <a:lstStyle/>
          <a:p>
            <a:pPr indent="-323850" lvl="0" marL="457200" rtl="0" algn="l">
              <a:spcBef>
                <a:spcPts val="0"/>
              </a:spcBef>
              <a:spcAft>
                <a:spcPts val="0"/>
              </a:spcAft>
              <a:buSzPts val="1500"/>
              <a:buFont typeface="Calibri"/>
              <a:buChar char="●"/>
            </a:pPr>
            <a:r>
              <a:rPr lang="en-US" sz="1500">
                <a:latin typeface="Calibri"/>
                <a:ea typeface="Calibri"/>
                <a:cs typeface="Calibri"/>
                <a:sym typeface="Calibri"/>
              </a:rPr>
              <a:t>Dryer 1 gets the maximum orders with maximum delayed orders as well.</a:t>
            </a:r>
            <a:endParaRPr sz="1500">
              <a:latin typeface="Calibri"/>
              <a:ea typeface="Calibri"/>
              <a:cs typeface="Calibri"/>
              <a:sym typeface="Calibri"/>
            </a:endParaRPr>
          </a:p>
          <a:p>
            <a:pPr indent="-323850" lvl="0" marL="457200" rtl="0" algn="l">
              <a:spcBef>
                <a:spcPts val="0"/>
              </a:spcBef>
              <a:spcAft>
                <a:spcPts val="0"/>
              </a:spcAft>
              <a:buSzPts val="1500"/>
              <a:buFont typeface="Calibri"/>
              <a:buChar char="●"/>
            </a:pPr>
            <a:r>
              <a:rPr lang="en-US" sz="1500">
                <a:latin typeface="Calibri"/>
                <a:ea typeface="Calibri"/>
                <a:cs typeface="Calibri"/>
                <a:sym typeface="Calibri"/>
              </a:rPr>
              <a:t>For dryer 2, orders completed on time are higher than delayed orders.</a:t>
            </a:r>
            <a:endParaRPr sz="1500">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gceb45fb5b5_0_17"/>
          <p:cNvSpPr txBox="1"/>
          <p:nvPr>
            <p:ph type="title"/>
          </p:nvPr>
        </p:nvSpPr>
        <p:spPr>
          <a:xfrm>
            <a:off x="66675" y="-124750"/>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Fill rate with dryer and product line</a:t>
            </a:r>
            <a:endParaRPr/>
          </a:p>
        </p:txBody>
      </p:sp>
      <p:pic>
        <p:nvPicPr>
          <p:cNvPr id="353" name="Google Shape;353;gceb45fb5b5_0_17"/>
          <p:cNvPicPr preferRelativeResize="0"/>
          <p:nvPr/>
        </p:nvPicPr>
        <p:blipFill>
          <a:blip r:embed="rId3">
            <a:alphaModFix/>
          </a:blip>
          <a:stretch>
            <a:fillRect/>
          </a:stretch>
        </p:blipFill>
        <p:spPr>
          <a:xfrm>
            <a:off x="0" y="1096225"/>
            <a:ext cx="12192000" cy="57617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gcf0b87a160_0_14"/>
          <p:cNvSpPr txBox="1"/>
          <p:nvPr>
            <p:ph type="title"/>
          </p:nvPr>
        </p:nvSpPr>
        <p:spPr>
          <a:xfrm>
            <a:off x="643250" y="14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Fill Rate For December 2020</a:t>
            </a:r>
            <a:endParaRPr/>
          </a:p>
        </p:txBody>
      </p:sp>
      <p:sp>
        <p:nvSpPr>
          <p:cNvPr id="360" name="Google Shape;360;gcf0b87a160_0_14"/>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pic>
        <p:nvPicPr>
          <p:cNvPr descr="Fill Rate" id="361" name="Google Shape;361;gcf0b87a160_0_14"/>
          <p:cNvPicPr preferRelativeResize="0"/>
          <p:nvPr/>
        </p:nvPicPr>
        <p:blipFill rotWithShape="1">
          <a:blip r:embed="rId3">
            <a:alphaModFix/>
          </a:blip>
          <a:srcRect b="0" l="0" r="0" t="0"/>
          <a:stretch/>
        </p:blipFill>
        <p:spPr>
          <a:xfrm>
            <a:off x="838200" y="1470825"/>
            <a:ext cx="11141149" cy="53871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65" name="Shape 365"/>
        <p:cNvGrpSpPr/>
        <p:nvPr/>
      </p:nvGrpSpPr>
      <p:grpSpPr>
        <a:xfrm>
          <a:off x="0" y="0"/>
          <a:ext cx="0" cy="0"/>
          <a:chOff x="0" y="0"/>
          <a:chExt cx="0" cy="0"/>
        </a:xfrm>
      </p:grpSpPr>
      <p:sp>
        <p:nvSpPr>
          <p:cNvPr id="366" name="Google Shape;366;gc7f7bc3629_0_15"/>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67" name="Google Shape;367;gc7f7bc3629_0_15"/>
          <p:cNvSpPr txBox="1"/>
          <p:nvPr>
            <p:ph type="title"/>
          </p:nvPr>
        </p:nvSpPr>
        <p:spPr>
          <a:xfrm>
            <a:off x="1329766" y="1146412"/>
            <a:ext cx="9014400" cy="24021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000"/>
              <a:buFont typeface="Calibri"/>
              <a:buNone/>
            </a:pPr>
            <a:r>
              <a:rPr b="1" lang="en-US" sz="3000">
                <a:solidFill>
                  <a:schemeClr val="dk1"/>
                </a:solidFill>
                <a:latin typeface="Calibri"/>
                <a:ea typeface="Calibri"/>
                <a:cs typeface="Calibri"/>
                <a:sym typeface="Calibri"/>
              </a:rPr>
              <a:t>Operating Margin : </a:t>
            </a:r>
            <a:r>
              <a:rPr lang="en-US" sz="3000">
                <a:solidFill>
                  <a:schemeClr val="dk1"/>
                </a:solidFill>
                <a:latin typeface="Calibri"/>
                <a:ea typeface="Calibri"/>
                <a:cs typeface="Calibri"/>
                <a:sym typeface="Calibri"/>
              </a:rPr>
              <a:t>a measure of how much profit you have left over after variable operating costs (such as wages, materials, operations, administrative costs, etc.) and before paying taxes or interest. </a:t>
            </a:r>
            <a:br>
              <a:rPr lang="en-US" sz="3000">
                <a:solidFill>
                  <a:schemeClr val="dk1"/>
                </a:solidFill>
                <a:latin typeface="Calibri"/>
                <a:ea typeface="Calibri"/>
                <a:cs typeface="Calibri"/>
                <a:sym typeface="Calibri"/>
              </a:rPr>
            </a:br>
            <a:endParaRPr sz="3000">
              <a:solidFill>
                <a:schemeClr val="dk1"/>
              </a:solidFill>
              <a:latin typeface="Calibri"/>
              <a:ea typeface="Calibri"/>
              <a:cs typeface="Calibri"/>
              <a:sym typeface="Calibri"/>
            </a:endParaRPr>
          </a:p>
        </p:txBody>
      </p:sp>
      <p:sp>
        <p:nvSpPr>
          <p:cNvPr id="368" name="Google Shape;368;gc7f7bc3629_0_15"/>
          <p:cNvSpPr/>
          <p:nvPr/>
        </p:nvSpPr>
        <p:spPr>
          <a:xfrm rot="10800000">
            <a:off x="-1" y="4374598"/>
            <a:ext cx="12192000" cy="2483400"/>
          </a:xfrm>
          <a:prstGeom prst="rect">
            <a:avLst/>
          </a:prstGeom>
          <a:gradFill>
            <a:gsLst>
              <a:gs pos="0">
                <a:srgbClr val="2F5496"/>
              </a:gs>
              <a:gs pos="100000">
                <a:srgbClr val="000000"/>
              </a:gs>
            </a:gsLst>
            <a:lin ang="15600151"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69" name="Google Shape;369;gc7f7bc3629_0_15"/>
          <p:cNvSpPr/>
          <p:nvPr/>
        </p:nvSpPr>
        <p:spPr>
          <a:xfrm flipH="1" rot="10800000">
            <a:off x="8140655" y="4374600"/>
            <a:ext cx="4051200" cy="2483400"/>
          </a:xfrm>
          <a:prstGeom prst="rect">
            <a:avLst/>
          </a:prstGeom>
          <a:gradFill>
            <a:gsLst>
              <a:gs pos="0">
                <a:srgbClr val="4472C4">
                  <a:alpha val="20784"/>
                </a:srgbClr>
              </a:gs>
              <a:gs pos="4000">
                <a:srgbClr val="4472C4">
                  <a:alpha val="20784"/>
                </a:srgbClr>
              </a:gs>
              <a:gs pos="83000">
                <a:srgbClr val="1F3864">
                  <a:alpha val="60784"/>
                </a:srgbClr>
              </a:gs>
              <a:gs pos="100000">
                <a:srgbClr val="1F3864">
                  <a:alpha val="60784"/>
                </a:srgbClr>
              </a:gs>
            </a:gsLst>
            <a:lin ang="18000042"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70" name="Google Shape;370;gc7f7bc3629_0_15"/>
          <p:cNvSpPr/>
          <p:nvPr/>
        </p:nvSpPr>
        <p:spPr>
          <a:xfrm rot="10800000">
            <a:off x="-16" y="4379457"/>
            <a:ext cx="12192000" cy="1953900"/>
          </a:xfrm>
          <a:prstGeom prst="rect">
            <a:avLst/>
          </a:prstGeom>
          <a:gradFill>
            <a:gsLst>
              <a:gs pos="0">
                <a:srgbClr val="1F3864">
                  <a:alpha val="0"/>
                </a:srgbClr>
              </a:gs>
              <a:gs pos="32000">
                <a:srgbClr val="1F3864">
                  <a:alpha val="0"/>
                </a:srgbClr>
              </a:gs>
              <a:gs pos="100000">
                <a:srgbClr val="4472C4">
                  <a:alpha val="54901"/>
                </a:srgbClr>
              </a:gs>
            </a:gsLst>
            <a:lin ang="660013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71" name="Google Shape;371;gc7f7bc3629_0_15"/>
          <p:cNvSpPr/>
          <p:nvPr/>
        </p:nvSpPr>
        <p:spPr>
          <a:xfrm>
            <a:off x="-8" y="4380927"/>
            <a:ext cx="12192000" cy="2019300"/>
          </a:xfrm>
          <a:prstGeom prst="rect">
            <a:avLst/>
          </a:prstGeom>
          <a:gradFill>
            <a:gsLst>
              <a:gs pos="0">
                <a:srgbClr val="1F3864">
                  <a:alpha val="0"/>
                </a:srgbClr>
              </a:gs>
              <a:gs pos="32000">
                <a:srgbClr val="1F3864">
                  <a:alpha val="0"/>
                </a:srgbClr>
              </a:gs>
              <a:gs pos="100000">
                <a:srgbClr val="000000">
                  <a:alpha val="44705"/>
                </a:srgbClr>
              </a:gs>
            </a:gsLst>
            <a:lin ang="7799903"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75" name="Shape 375"/>
        <p:cNvGrpSpPr/>
        <p:nvPr/>
      </p:nvGrpSpPr>
      <p:grpSpPr>
        <a:xfrm>
          <a:off x="0" y="0"/>
          <a:ext cx="0" cy="0"/>
          <a:chOff x="0" y="0"/>
          <a:chExt cx="0" cy="0"/>
        </a:xfrm>
      </p:grpSpPr>
      <p:sp>
        <p:nvSpPr>
          <p:cNvPr id="376" name="Google Shape;376;gc7f7bc3629_0_24"/>
          <p:cNvSpPr/>
          <p:nvPr/>
        </p:nvSpPr>
        <p:spPr>
          <a:xfrm>
            <a:off x="-1" y="0"/>
            <a:ext cx="121917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77" name="Google Shape;377;gc7f7bc3629_0_24"/>
          <p:cNvSpPr txBox="1"/>
          <p:nvPr>
            <p:ph type="title"/>
          </p:nvPr>
        </p:nvSpPr>
        <p:spPr>
          <a:xfrm>
            <a:off x="1256475" y="832316"/>
            <a:ext cx="5866200" cy="40740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2900"/>
              <a:buFont typeface="Calibri"/>
              <a:buNone/>
            </a:pPr>
            <a:r>
              <a:rPr b="1" lang="en-US" sz="2900">
                <a:solidFill>
                  <a:schemeClr val="dk1"/>
                </a:solidFill>
                <a:latin typeface="Calibri"/>
                <a:ea typeface="Calibri"/>
                <a:cs typeface="Calibri"/>
                <a:sym typeface="Calibri"/>
              </a:rPr>
              <a:t>Inventory Turnover </a:t>
            </a:r>
            <a:r>
              <a:rPr lang="en-US" sz="2900">
                <a:solidFill>
                  <a:schemeClr val="dk1"/>
                </a:solidFill>
                <a:latin typeface="Calibri"/>
                <a:ea typeface="Calibri"/>
                <a:cs typeface="Calibri"/>
                <a:sym typeface="Calibri"/>
              </a:rPr>
              <a:t>: Inventory turnover is a measurement of how many times you cycle through your current inventory over a set period of time. In other words, it shows how often everything in your inventory is sold and replaced.</a:t>
            </a:r>
            <a:br>
              <a:rPr lang="en-US" sz="2900">
                <a:solidFill>
                  <a:schemeClr val="dk1"/>
                </a:solidFill>
                <a:latin typeface="Calibri"/>
                <a:ea typeface="Calibri"/>
                <a:cs typeface="Calibri"/>
                <a:sym typeface="Calibri"/>
              </a:rPr>
            </a:br>
            <a:endParaRPr sz="2900">
              <a:solidFill>
                <a:schemeClr val="dk1"/>
              </a:solidFill>
              <a:latin typeface="Calibri"/>
              <a:ea typeface="Calibri"/>
              <a:cs typeface="Calibri"/>
              <a:sym typeface="Calibri"/>
            </a:endParaRPr>
          </a:p>
        </p:txBody>
      </p:sp>
      <p:sp>
        <p:nvSpPr>
          <p:cNvPr id="378" name="Google Shape;378;gc7f7bc3629_0_24"/>
          <p:cNvSpPr/>
          <p:nvPr/>
        </p:nvSpPr>
        <p:spPr>
          <a:xfrm>
            <a:off x="0" y="891540"/>
            <a:ext cx="722400" cy="5071200"/>
          </a:xfrm>
          <a:prstGeom prst="rect">
            <a:avLst/>
          </a:prstGeom>
          <a:solidFill>
            <a:srgbClr val="4C525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79" name="Google Shape;379;gc7f7bc3629_0_24"/>
          <p:cNvSpPr/>
          <p:nvPr/>
        </p:nvSpPr>
        <p:spPr>
          <a:xfrm>
            <a:off x="7552509" y="891540"/>
            <a:ext cx="4639200" cy="5071200"/>
          </a:xfrm>
          <a:prstGeom prst="rect">
            <a:avLst/>
          </a:prstGeom>
          <a:solidFill>
            <a:srgbClr val="687074"/>
          </a:solidFill>
          <a:ln>
            <a:noFill/>
          </a:ln>
          <a:effectLst>
            <a:outerShdw blurRad="406400" sx="89000" rotWithShape="0" dir="5400000" dist="317500" sy="89000">
              <a:srgbClr val="000000">
                <a:alpha val="1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84" name="Shape 384"/>
        <p:cNvGrpSpPr/>
        <p:nvPr/>
      </p:nvGrpSpPr>
      <p:grpSpPr>
        <a:xfrm>
          <a:off x="0" y="0"/>
          <a:ext cx="0" cy="0"/>
          <a:chOff x="0" y="0"/>
          <a:chExt cx="0" cy="0"/>
        </a:xfrm>
      </p:grpSpPr>
      <p:sp>
        <p:nvSpPr>
          <p:cNvPr id="385" name="Google Shape;385;gc7f7bc3629_0_2"/>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86" name="Google Shape;386;gc7f7bc3629_0_2"/>
          <p:cNvSpPr/>
          <p:nvPr/>
        </p:nvSpPr>
        <p:spPr>
          <a:xfrm>
            <a:off x="0" y="0"/>
            <a:ext cx="12189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87" name="Google Shape;387;gc7f7bc3629_0_2"/>
          <p:cNvSpPr/>
          <p:nvPr/>
        </p:nvSpPr>
        <p:spPr>
          <a:xfrm flipH="1" rot="5400000">
            <a:off x="-1410016" y="1410150"/>
            <a:ext cx="6858000" cy="4037700"/>
          </a:xfrm>
          <a:prstGeom prst="rect">
            <a:avLst/>
          </a:prstGeom>
          <a:gradFill>
            <a:gsLst>
              <a:gs pos="0">
                <a:srgbClr val="000000"/>
              </a:gs>
              <a:gs pos="8000">
                <a:srgbClr val="000000"/>
              </a:gs>
              <a:gs pos="100000">
                <a:srgbClr val="2F5496"/>
              </a:gs>
            </a:gsLst>
            <a:lin ang="3000122"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88" name="Google Shape;388;gc7f7bc3629_0_2"/>
          <p:cNvSpPr/>
          <p:nvPr/>
        </p:nvSpPr>
        <p:spPr>
          <a:xfrm flipH="1" rot="5400000">
            <a:off x="-1410016" y="1420288"/>
            <a:ext cx="6858000" cy="4037700"/>
          </a:xfrm>
          <a:prstGeom prst="rect">
            <a:avLst/>
          </a:prstGeom>
          <a:gradFill>
            <a:gsLst>
              <a:gs pos="0">
                <a:srgbClr val="000000">
                  <a:alpha val="0"/>
                </a:srgbClr>
              </a:gs>
              <a:gs pos="99000">
                <a:srgbClr val="4472C4">
                  <a:alpha val="45882"/>
                </a:srgbClr>
              </a:gs>
              <a:gs pos="100000">
                <a:srgbClr val="4472C4">
                  <a:alpha val="45882"/>
                </a:srgbClr>
              </a:gs>
            </a:gsLst>
            <a:lin ang="1800004"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89" name="Google Shape;389;gc7f7bc3629_0_2"/>
          <p:cNvSpPr/>
          <p:nvPr/>
        </p:nvSpPr>
        <p:spPr>
          <a:xfrm flipH="1" rot="5400000">
            <a:off x="767983" y="3588145"/>
            <a:ext cx="2502000" cy="4037700"/>
          </a:xfrm>
          <a:prstGeom prst="rect">
            <a:avLst/>
          </a:prstGeom>
          <a:gradFill>
            <a:gsLst>
              <a:gs pos="0">
                <a:srgbClr val="4472C4">
                  <a:alpha val="28627"/>
                </a:srgbClr>
              </a:gs>
              <a:gs pos="2000">
                <a:srgbClr val="4472C4">
                  <a:alpha val="28627"/>
                </a:srgbClr>
              </a:gs>
              <a:gs pos="100000">
                <a:srgbClr val="000000">
                  <a:alpha val="29803"/>
                </a:srgbClr>
              </a:gs>
            </a:gsLst>
            <a:lin ang="7799903"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90" name="Google Shape;390;gc7f7bc3629_0_2"/>
          <p:cNvSpPr/>
          <p:nvPr/>
        </p:nvSpPr>
        <p:spPr>
          <a:xfrm rot="-967356">
            <a:off x="-500907" y="968177"/>
            <a:ext cx="3897638" cy="4176045"/>
          </a:xfrm>
          <a:custGeom>
            <a:rect b="b" l="l" r="r" t="t"/>
            <a:pathLst>
              <a:path extrusionOk="0" h="4178958" w="3900357">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0">
                <a:srgbClr val="000000">
                  <a:alpha val="0"/>
                </a:srgbClr>
              </a:gs>
              <a:gs pos="29000">
                <a:srgbClr val="000000">
                  <a:alpha val="0"/>
                </a:srgbClr>
              </a:gs>
              <a:gs pos="100000">
                <a:srgbClr val="4472C4">
                  <a:alpha val="42745"/>
                </a:srgbClr>
              </a:gs>
            </a:gsLst>
            <a:lin ang="1800004"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91" name="Google Shape;391;gc7f7bc3629_0_2"/>
          <p:cNvSpPr/>
          <p:nvPr/>
        </p:nvSpPr>
        <p:spPr>
          <a:xfrm flipH="1" rot="5400000">
            <a:off x="-1410024" y="1400012"/>
            <a:ext cx="6858000" cy="4037700"/>
          </a:xfrm>
          <a:prstGeom prst="rect">
            <a:avLst/>
          </a:prstGeom>
          <a:gradFill>
            <a:gsLst>
              <a:gs pos="0">
                <a:srgbClr val="000000">
                  <a:alpha val="0"/>
                </a:srgbClr>
              </a:gs>
              <a:gs pos="99000">
                <a:srgbClr val="8DA9DB">
                  <a:alpha val="10980"/>
                </a:srgbClr>
              </a:gs>
              <a:gs pos="100000">
                <a:srgbClr val="8DA9DB">
                  <a:alpha val="10980"/>
                </a:srgbClr>
              </a:gs>
            </a:gsLst>
            <a:lin ang="7200017"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92" name="Google Shape;392;gc7f7bc3629_0_2"/>
          <p:cNvSpPr txBox="1"/>
          <p:nvPr>
            <p:ph type="title"/>
          </p:nvPr>
        </p:nvSpPr>
        <p:spPr>
          <a:xfrm>
            <a:off x="466722" y="586855"/>
            <a:ext cx="3201300" cy="3387600"/>
          </a:xfrm>
          <a:prstGeom prst="rect">
            <a:avLst/>
          </a:prstGeom>
          <a:noFill/>
          <a:ln>
            <a:noFill/>
          </a:ln>
        </p:spPr>
        <p:txBody>
          <a:bodyPr anchorCtr="0" anchor="b" bIns="45700" lIns="91425" spcFirstLastPara="1" rIns="91425" wrap="square" tIns="45700">
            <a:normAutofit/>
          </a:bodyPr>
          <a:lstStyle/>
          <a:p>
            <a:pPr indent="0" lvl="0" marL="0" rtl="0" algn="r">
              <a:lnSpc>
                <a:spcPct val="90000"/>
              </a:lnSpc>
              <a:spcBef>
                <a:spcPts val="0"/>
              </a:spcBef>
              <a:spcAft>
                <a:spcPts val="0"/>
              </a:spcAft>
              <a:buClr>
                <a:srgbClr val="FFFFFF"/>
              </a:buClr>
              <a:buSzPts val="4000"/>
              <a:buFont typeface="Calibri"/>
              <a:buNone/>
            </a:pPr>
            <a:r>
              <a:rPr lang="en-US" sz="4000">
                <a:solidFill>
                  <a:srgbClr val="FFFFFF"/>
                </a:solidFill>
              </a:rPr>
              <a:t>Eliminating Waste -  Benchmark</a:t>
            </a:r>
            <a:endParaRPr/>
          </a:p>
        </p:txBody>
      </p:sp>
      <p:sp>
        <p:nvSpPr>
          <p:cNvPr id="393" name="Google Shape;393;gc7f7bc3629_0_2"/>
          <p:cNvSpPr txBox="1"/>
          <p:nvPr>
            <p:ph idx="1" type="body"/>
          </p:nvPr>
        </p:nvSpPr>
        <p:spPr>
          <a:xfrm>
            <a:off x="4810259" y="649480"/>
            <a:ext cx="6555300" cy="5546100"/>
          </a:xfrm>
          <a:prstGeom prst="rect">
            <a:avLst/>
          </a:prstGeom>
          <a:noFill/>
          <a:ln>
            <a:noFill/>
          </a:ln>
        </p:spPr>
        <p:txBody>
          <a:bodyPr anchorCtr="0" anchor="ctr" bIns="45700" lIns="91425" spcFirstLastPara="1" rIns="91425" wrap="square" tIns="45700">
            <a:normAutofit/>
          </a:bodyPr>
          <a:lstStyle/>
          <a:p>
            <a:pPr indent="-387350" lvl="0" marL="514350" rtl="0" algn="l">
              <a:lnSpc>
                <a:spcPct val="90000"/>
              </a:lnSpc>
              <a:spcBef>
                <a:spcPts val="0"/>
              </a:spcBef>
              <a:spcAft>
                <a:spcPts val="0"/>
              </a:spcAft>
              <a:buClr>
                <a:schemeClr val="dk1"/>
              </a:buClr>
              <a:buSzPts val="2000"/>
              <a:buNone/>
            </a:pPr>
            <a:r>
              <a:t/>
            </a:r>
            <a:endParaRPr sz="2000"/>
          </a:p>
          <a:p>
            <a:pPr indent="-387350" lvl="0" marL="514350" rtl="0" algn="l">
              <a:lnSpc>
                <a:spcPct val="90000"/>
              </a:lnSpc>
              <a:spcBef>
                <a:spcPts val="1000"/>
              </a:spcBef>
              <a:spcAft>
                <a:spcPts val="0"/>
              </a:spcAft>
              <a:buClr>
                <a:schemeClr val="dk1"/>
              </a:buClr>
              <a:buSzPts val="2000"/>
              <a:buNone/>
            </a:pPr>
            <a:r>
              <a:t/>
            </a:r>
            <a:endParaRPr sz="2000"/>
          </a:p>
        </p:txBody>
      </p:sp>
      <p:sp>
        <p:nvSpPr>
          <p:cNvPr id="394" name="Google Shape;394;gc7f7bc3629_0_2"/>
          <p:cNvSpPr txBox="1"/>
          <p:nvPr/>
        </p:nvSpPr>
        <p:spPr>
          <a:xfrm>
            <a:off x="5830175" y="1045525"/>
            <a:ext cx="4182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Depending Upon total output and INput Output</a:t>
            </a:r>
            <a:endParaRPr>
              <a:latin typeface="Calibri"/>
              <a:ea typeface="Calibri"/>
              <a:cs typeface="Calibri"/>
              <a:sym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98" name="Shape 398"/>
        <p:cNvGrpSpPr/>
        <p:nvPr/>
      </p:nvGrpSpPr>
      <p:grpSpPr>
        <a:xfrm>
          <a:off x="0" y="0"/>
          <a:ext cx="0" cy="0"/>
          <a:chOff x="0" y="0"/>
          <a:chExt cx="0" cy="0"/>
        </a:xfrm>
      </p:grpSpPr>
      <p:sp>
        <p:nvSpPr>
          <p:cNvPr id="399" name="Google Shape;399;p10"/>
          <p:cNvSpPr/>
          <p:nvPr/>
        </p:nvSpPr>
        <p:spPr>
          <a:xfrm>
            <a:off x="-1" y="0"/>
            <a:ext cx="12191696"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400" name="Google Shape;400;p10"/>
          <p:cNvSpPr txBox="1"/>
          <p:nvPr>
            <p:ph type="title"/>
          </p:nvPr>
        </p:nvSpPr>
        <p:spPr>
          <a:xfrm>
            <a:off x="1037909" y="891540"/>
            <a:ext cx="5482709" cy="5071110"/>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dk1"/>
              </a:buClr>
              <a:buSzPts val="2900"/>
              <a:buFont typeface="Calibri"/>
              <a:buNone/>
            </a:pPr>
            <a:r>
              <a:rPr b="1" lang="en-US" sz="2900">
                <a:solidFill>
                  <a:schemeClr val="dk1"/>
                </a:solidFill>
                <a:latin typeface="Calibri"/>
                <a:ea typeface="Calibri"/>
                <a:cs typeface="Calibri"/>
                <a:sym typeface="Calibri"/>
              </a:rPr>
              <a:t> Distribution Cost as Percentage of Revenue: </a:t>
            </a:r>
            <a:r>
              <a:rPr lang="en-US" sz="2900">
                <a:solidFill>
                  <a:schemeClr val="dk1"/>
                </a:solidFill>
                <a:latin typeface="Calibri"/>
                <a:ea typeface="Calibri"/>
                <a:cs typeface="Calibri"/>
                <a:sym typeface="Calibri"/>
              </a:rPr>
              <a:t>By tracking distribution costs as a percentage of your total revenue, you’ll be able to see how efficient your distribution efforts are over time and take steps whenever they start trending upward.</a:t>
            </a:r>
            <a:br>
              <a:rPr lang="en-US" sz="2900">
                <a:solidFill>
                  <a:schemeClr val="dk1"/>
                </a:solidFill>
                <a:latin typeface="Calibri"/>
                <a:ea typeface="Calibri"/>
                <a:cs typeface="Calibri"/>
                <a:sym typeface="Calibri"/>
              </a:rPr>
            </a:br>
            <a:endParaRPr sz="2900">
              <a:solidFill>
                <a:schemeClr val="dk1"/>
              </a:solidFill>
              <a:latin typeface="Calibri"/>
              <a:ea typeface="Calibri"/>
              <a:cs typeface="Calibri"/>
              <a:sym typeface="Calibri"/>
            </a:endParaRPr>
          </a:p>
        </p:txBody>
      </p:sp>
      <p:sp>
        <p:nvSpPr>
          <p:cNvPr id="401" name="Google Shape;401;p10"/>
          <p:cNvSpPr/>
          <p:nvPr/>
        </p:nvSpPr>
        <p:spPr>
          <a:xfrm>
            <a:off x="7534656" y="891540"/>
            <a:ext cx="4657344" cy="5071110"/>
          </a:xfrm>
          <a:prstGeom prst="rect">
            <a:avLst/>
          </a:prstGeom>
          <a:solidFill>
            <a:srgbClr val="7F7F7F">
              <a:alpha val="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402" name="Google Shape;402;p10"/>
          <p:cNvSpPr/>
          <p:nvPr/>
        </p:nvSpPr>
        <p:spPr>
          <a:xfrm>
            <a:off x="6830843" y="891540"/>
            <a:ext cx="722376" cy="5071110"/>
          </a:xfrm>
          <a:prstGeom prst="rect">
            <a:avLst/>
          </a:prstGeom>
          <a:solidFill>
            <a:srgbClr val="4C525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6" name="Shape 196"/>
        <p:cNvGrpSpPr/>
        <p:nvPr/>
      </p:nvGrpSpPr>
      <p:grpSpPr>
        <a:xfrm>
          <a:off x="0" y="0"/>
          <a:ext cx="0" cy="0"/>
          <a:chOff x="0" y="0"/>
          <a:chExt cx="0" cy="0"/>
        </a:xfrm>
      </p:grpSpPr>
      <p:sp>
        <p:nvSpPr>
          <p:cNvPr id="197" name="Google Shape;197;p5"/>
          <p:cNvSpPr/>
          <p:nvPr/>
        </p:nvSpPr>
        <p:spPr>
          <a:xfrm>
            <a:off x="3048"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98" name="Google Shape;198;p5"/>
          <p:cNvSpPr/>
          <p:nvPr/>
        </p:nvSpPr>
        <p:spPr>
          <a:xfrm>
            <a:off x="0" y="534652"/>
            <a:ext cx="4444163" cy="6323347"/>
          </a:xfrm>
          <a:prstGeom prst="rect">
            <a:avLst/>
          </a:prstGeom>
          <a:solidFill>
            <a:srgbClr val="222A3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99" name="Google Shape;199;p5"/>
          <p:cNvSpPr txBox="1"/>
          <p:nvPr>
            <p:ph type="title"/>
          </p:nvPr>
        </p:nvSpPr>
        <p:spPr>
          <a:xfrm>
            <a:off x="599411" y="767258"/>
            <a:ext cx="3209335" cy="5323484"/>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2800"/>
              <a:buFont typeface="Calibri"/>
              <a:buNone/>
            </a:pPr>
            <a:r>
              <a:rPr b="1" lang="en-US" sz="2800">
                <a:solidFill>
                  <a:schemeClr val="lt1"/>
                </a:solidFill>
                <a:latin typeface="Calibri"/>
                <a:ea typeface="Calibri"/>
                <a:cs typeface="Calibri"/>
                <a:sym typeface="Calibri"/>
              </a:rPr>
              <a:t>Unplanned Downtime: </a:t>
            </a:r>
            <a:r>
              <a:rPr lang="en-US" sz="2800">
                <a:solidFill>
                  <a:schemeClr val="lt1"/>
                </a:solidFill>
                <a:latin typeface="Calibri"/>
                <a:ea typeface="Calibri"/>
                <a:cs typeface="Calibri"/>
                <a:sym typeface="Calibri"/>
              </a:rPr>
              <a:t>Keeping costs down is key to improving profitability, and </a:t>
            </a:r>
            <a:r>
              <a:rPr lang="en-US" sz="2800" u="sng">
                <a:solidFill>
                  <a:schemeClr val="lt1"/>
                </a:solidFill>
                <a:latin typeface="Calibri"/>
                <a:ea typeface="Calibri"/>
                <a:cs typeface="Calibri"/>
                <a:sym typeface="Calibri"/>
                <a:hlinkClick r:id="rId3">
                  <a:extLst>
                    <a:ext uri="{A12FA001-AC4F-418D-AE19-62706E023703}">
                      <ahyp:hlinkClr val="tx"/>
                    </a:ext>
                  </a:extLst>
                </a:hlinkClick>
              </a:rPr>
              <a:t>unplanned downtime</a:t>
            </a:r>
            <a:r>
              <a:rPr lang="en-US" sz="2800">
                <a:solidFill>
                  <a:schemeClr val="lt1"/>
                </a:solidFill>
                <a:latin typeface="Calibri"/>
                <a:ea typeface="Calibri"/>
                <a:cs typeface="Calibri"/>
                <a:sym typeface="Calibri"/>
              </a:rPr>
              <a:t> is one of the major culprits of high maintenance costs and diminished productivity.</a:t>
            </a:r>
            <a:br>
              <a:rPr lang="en-US" sz="2800">
                <a:solidFill>
                  <a:schemeClr val="lt1"/>
                </a:solidFill>
                <a:latin typeface="Calibri"/>
                <a:ea typeface="Calibri"/>
                <a:cs typeface="Calibri"/>
                <a:sym typeface="Calibri"/>
              </a:rPr>
            </a:br>
            <a:endParaRPr sz="2800">
              <a:solidFill>
                <a:schemeClr val="lt1"/>
              </a:solidFill>
              <a:latin typeface="Calibri"/>
              <a:ea typeface="Calibri"/>
              <a:cs typeface="Calibri"/>
              <a:sym typeface="Calibri"/>
            </a:endParaRPr>
          </a:p>
        </p:txBody>
      </p:sp>
      <p:sp>
        <p:nvSpPr>
          <p:cNvPr id="200" name="Google Shape;200;p5"/>
          <p:cNvSpPr/>
          <p:nvPr/>
        </p:nvSpPr>
        <p:spPr>
          <a:xfrm rot="5400000">
            <a:off x="983158" y="3396997"/>
            <a:ext cx="6858002" cy="64008"/>
          </a:xfrm>
          <a:prstGeom prst="rect">
            <a:avLst/>
          </a:prstGeom>
          <a:solidFill>
            <a:srgbClr val="222A3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222A35"/>
              </a:solidFill>
              <a:latin typeface="Calibri"/>
              <a:ea typeface="Calibri"/>
              <a:cs typeface="Calibri"/>
              <a:sym typeface="Calibri"/>
            </a:endParaRPr>
          </a:p>
        </p:txBody>
      </p:sp>
      <p:sp>
        <p:nvSpPr>
          <p:cNvPr id="201" name="Google Shape;201;p5"/>
          <p:cNvSpPr/>
          <p:nvPr/>
        </p:nvSpPr>
        <p:spPr>
          <a:xfrm flipH="1">
            <a:off x="0" y="470645"/>
            <a:ext cx="12192000" cy="64008"/>
          </a:xfrm>
          <a:prstGeom prst="rect">
            <a:avLst/>
          </a:prstGeom>
          <a:solidFill>
            <a:srgbClr val="222A3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222A35"/>
              </a:solidFill>
              <a:latin typeface="Calibri"/>
              <a:ea typeface="Calibri"/>
              <a:cs typeface="Calibri"/>
              <a:sym typeface="Calibri"/>
            </a:endParaRPr>
          </a:p>
        </p:txBody>
      </p:sp>
      <p:sp>
        <p:nvSpPr>
          <p:cNvPr id="202" name="Google Shape;202;p5"/>
          <p:cNvSpPr/>
          <p:nvPr/>
        </p:nvSpPr>
        <p:spPr>
          <a:xfrm>
            <a:off x="5741893" y="767258"/>
            <a:ext cx="5287923" cy="5323484"/>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None/>
            </a:pPr>
            <a:r>
              <a:t/>
            </a:r>
            <a:endParaRPr/>
          </a:p>
        </p:txBody>
      </p:sp>
      <p:pic>
        <p:nvPicPr>
          <p:cNvPr descr="DownTime_Dryer Wise" id="203" name="Google Shape;203;p5"/>
          <p:cNvPicPr preferRelativeResize="0"/>
          <p:nvPr/>
        </p:nvPicPr>
        <p:blipFill rotWithShape="1">
          <a:blip r:embed="rId4">
            <a:alphaModFix/>
          </a:blip>
          <a:srcRect b="0" l="0" r="0" t="0"/>
          <a:stretch/>
        </p:blipFill>
        <p:spPr>
          <a:xfrm>
            <a:off x="5452163" y="619750"/>
            <a:ext cx="5867400" cy="61531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500"/>
                                  </p:stCondLst>
                                  <p:childTnLst>
                                    <p:set>
                                      <p:cBhvr>
                                        <p:cTn dur="1" fill="hold">
                                          <p:stCondLst>
                                            <p:cond delay="0"/>
                                          </p:stCondLst>
                                        </p:cTn>
                                        <p:tgtEl>
                                          <p:spTgt spid="199"/>
                                        </p:tgtEl>
                                        <p:attrNameLst>
                                          <p:attrName>style.visibility</p:attrName>
                                        </p:attrNameLst>
                                      </p:cBhvr>
                                      <p:to>
                                        <p:strVal val="visible"/>
                                      </p:to>
                                    </p:set>
                                    <p:animEffect filter="fade" transition="in">
                                      <p:cBhvr>
                                        <p:cTn dur="1000"/>
                                        <p:tgtEl>
                                          <p:spTgt spid="19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pic>
        <p:nvPicPr>
          <p:cNvPr descr="Downtime Hours" id="208" name="Google Shape;208;gc7f7bc3629_2_84"/>
          <p:cNvPicPr preferRelativeResize="0"/>
          <p:nvPr/>
        </p:nvPicPr>
        <p:blipFill rotWithShape="1">
          <a:blip r:embed="rId3">
            <a:alphaModFix/>
          </a:blip>
          <a:srcRect b="0" l="0" r="0" t="0"/>
          <a:stretch/>
        </p:blipFill>
        <p:spPr>
          <a:xfrm>
            <a:off x="405875" y="70625"/>
            <a:ext cx="6987075" cy="6716749"/>
          </a:xfrm>
          <a:prstGeom prst="rect">
            <a:avLst/>
          </a:prstGeom>
          <a:noFill/>
          <a:ln>
            <a:noFill/>
          </a:ln>
        </p:spPr>
      </p:pic>
      <p:sp>
        <p:nvSpPr>
          <p:cNvPr id="209" name="Google Shape;209;gc7f7bc3629_2_84"/>
          <p:cNvSpPr txBox="1"/>
          <p:nvPr/>
        </p:nvSpPr>
        <p:spPr>
          <a:xfrm>
            <a:off x="7239000" y="1791475"/>
            <a:ext cx="4293600" cy="24012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Font typeface="Calibri"/>
              <a:buChar char="●"/>
            </a:pPr>
            <a:r>
              <a:rPr lang="en-US" sz="1800">
                <a:latin typeface="Calibri"/>
                <a:ea typeface="Calibri"/>
                <a:cs typeface="Calibri"/>
                <a:sym typeface="Calibri"/>
              </a:rPr>
              <a:t>It can be observed that Flavours Product Line has consistently higher downtime.However this behaviour is consistent with all the dryers.</a:t>
            </a:r>
            <a:endParaRPr sz="1800">
              <a:latin typeface="Calibri"/>
              <a:ea typeface="Calibri"/>
              <a:cs typeface="Calibri"/>
              <a:sym typeface="Calibri"/>
            </a:endParaRPr>
          </a:p>
          <a:p>
            <a:pPr indent="-342900" lvl="0" marL="457200" rtl="0" algn="l">
              <a:spcBef>
                <a:spcPts val="0"/>
              </a:spcBef>
              <a:spcAft>
                <a:spcPts val="0"/>
              </a:spcAft>
              <a:buSzPts val="1800"/>
              <a:buFont typeface="Calibri"/>
              <a:buChar char="●"/>
            </a:pPr>
            <a:r>
              <a:rPr lang="en-US" sz="1800">
                <a:latin typeface="Calibri"/>
                <a:ea typeface="Calibri"/>
                <a:cs typeface="Calibri"/>
                <a:sym typeface="Calibri"/>
              </a:rPr>
              <a:t>But in case of some Product lines like Fragrance or Food Addit, the downtime has large variation depending upon the dryer in use.</a:t>
            </a:r>
            <a:endParaRPr sz="1800">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pic>
        <p:nvPicPr>
          <p:cNvPr descr="Downtime Hours" id="214" name="Google Shape;214;gcf0b87a160_0_62"/>
          <p:cNvPicPr preferRelativeResize="0"/>
          <p:nvPr/>
        </p:nvPicPr>
        <p:blipFill rotWithShape="1">
          <a:blip r:embed="rId3">
            <a:alphaModFix/>
          </a:blip>
          <a:srcRect b="0" l="0" r="0" t="0"/>
          <a:stretch/>
        </p:blipFill>
        <p:spPr>
          <a:xfrm>
            <a:off x="5050448" y="0"/>
            <a:ext cx="7063525" cy="6857999"/>
          </a:xfrm>
          <a:prstGeom prst="rect">
            <a:avLst/>
          </a:prstGeom>
          <a:noFill/>
          <a:ln>
            <a:noFill/>
          </a:ln>
        </p:spPr>
      </p:pic>
      <p:sp>
        <p:nvSpPr>
          <p:cNvPr id="215" name="Google Shape;215;gcf0b87a160_0_62"/>
          <p:cNvSpPr txBox="1"/>
          <p:nvPr/>
        </p:nvSpPr>
        <p:spPr>
          <a:xfrm>
            <a:off x="212650" y="372125"/>
            <a:ext cx="3101100" cy="3016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4600">
                <a:latin typeface="Calibri"/>
                <a:ea typeface="Calibri"/>
                <a:cs typeface="Calibri"/>
                <a:sym typeface="Calibri"/>
              </a:rPr>
              <a:t>Downtime Hours For December 2020</a:t>
            </a:r>
            <a:endParaRPr sz="4600">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pic>
        <p:nvPicPr>
          <p:cNvPr descr="DownTime_Dryer Wise" id="220" name="Google Shape;220;gcf0b87a160_0_67"/>
          <p:cNvPicPr preferRelativeResize="0"/>
          <p:nvPr/>
        </p:nvPicPr>
        <p:blipFill rotWithShape="1">
          <a:blip r:embed="rId3">
            <a:alphaModFix/>
          </a:blip>
          <a:srcRect b="0" l="0" r="0" t="0"/>
          <a:stretch/>
        </p:blipFill>
        <p:spPr>
          <a:xfrm>
            <a:off x="980893" y="0"/>
            <a:ext cx="10230213" cy="685799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gcf0b87a160_0_28"/>
          <p:cNvSpPr txBox="1"/>
          <p:nvPr>
            <p:ph type="title"/>
          </p:nvPr>
        </p:nvSpPr>
        <p:spPr>
          <a:xfrm>
            <a:off x="572400" y="364250"/>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Release Date For December 2021</a:t>
            </a:r>
            <a:endParaRPr/>
          </a:p>
        </p:txBody>
      </p:sp>
      <p:sp>
        <p:nvSpPr>
          <p:cNvPr id="227" name="Google Shape;227;gcf0b87a160_0_28"/>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pic>
        <p:nvPicPr>
          <p:cNvPr descr="Realease date" id="228" name="Google Shape;228;gcf0b87a160_0_28"/>
          <p:cNvPicPr preferRelativeResize="0"/>
          <p:nvPr/>
        </p:nvPicPr>
        <p:blipFill rotWithShape="1">
          <a:blip r:embed="rId3">
            <a:alphaModFix/>
          </a:blip>
          <a:srcRect b="0" l="0" r="0" t="0"/>
          <a:stretch/>
        </p:blipFill>
        <p:spPr>
          <a:xfrm>
            <a:off x="838200" y="1689950"/>
            <a:ext cx="11353798" cy="408707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32" name="Shape 232"/>
        <p:cNvGrpSpPr/>
        <p:nvPr/>
      </p:nvGrpSpPr>
      <p:grpSpPr>
        <a:xfrm>
          <a:off x="0" y="0"/>
          <a:ext cx="0" cy="0"/>
          <a:chOff x="0" y="0"/>
          <a:chExt cx="0" cy="0"/>
        </a:xfrm>
      </p:grpSpPr>
      <p:sp>
        <p:nvSpPr>
          <p:cNvPr id="233" name="Google Shape;233;p6"/>
          <p:cNvSpPr/>
          <p:nvPr/>
        </p:nvSpPr>
        <p:spPr>
          <a:xfrm>
            <a:off x="-1" y="0"/>
            <a:ext cx="12191696" cy="6858000"/>
          </a:xfrm>
          <a:prstGeom prst="rect">
            <a:avLst/>
          </a:prstGeom>
          <a:gradFill>
            <a:gsLst>
              <a:gs pos="0">
                <a:srgbClr val="F5F7FC"/>
              </a:gs>
              <a:gs pos="74000">
                <a:srgbClr val="A9BEE4"/>
              </a:gs>
              <a:gs pos="83000">
                <a:srgbClr val="A9BEE4"/>
              </a:gs>
              <a:gs pos="100000">
                <a:srgbClr val="C5D3ED"/>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34" name="Google Shape;234;p6"/>
          <p:cNvSpPr/>
          <p:nvPr/>
        </p:nvSpPr>
        <p:spPr>
          <a:xfrm>
            <a:off x="0" y="891540"/>
            <a:ext cx="722376" cy="5071110"/>
          </a:xfrm>
          <a:prstGeom prst="rect">
            <a:avLst/>
          </a:prstGeom>
          <a:solidFill>
            <a:srgbClr val="4C525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35" name="Google Shape;235;p6"/>
          <p:cNvSpPr/>
          <p:nvPr/>
        </p:nvSpPr>
        <p:spPr>
          <a:xfrm>
            <a:off x="1202435" y="891540"/>
            <a:ext cx="10989565" cy="5071110"/>
          </a:xfrm>
          <a:prstGeom prst="rect">
            <a:avLst/>
          </a:prstGeom>
          <a:solidFill>
            <a:schemeClr val="lt1">
              <a:alpha val="8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36" name="Google Shape;236;p6"/>
          <p:cNvSpPr txBox="1"/>
          <p:nvPr>
            <p:ph type="title"/>
          </p:nvPr>
        </p:nvSpPr>
        <p:spPr>
          <a:xfrm>
            <a:off x="1366160" y="1660121"/>
            <a:ext cx="9623404" cy="3305493"/>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2900"/>
              <a:buFont typeface="Calibri"/>
              <a:buNone/>
            </a:pPr>
            <a:r>
              <a:rPr b="1" lang="en-US" sz="2900">
                <a:solidFill>
                  <a:schemeClr val="dk1"/>
                </a:solidFill>
                <a:latin typeface="Calibri"/>
                <a:ea typeface="Calibri"/>
                <a:cs typeface="Calibri"/>
                <a:sym typeface="Calibri"/>
              </a:rPr>
              <a:t>Throughput :</a:t>
            </a:r>
            <a:r>
              <a:rPr lang="en-US" sz="2900">
                <a:solidFill>
                  <a:schemeClr val="dk1"/>
                </a:solidFill>
                <a:latin typeface="Calibri"/>
                <a:ea typeface="Calibri"/>
                <a:cs typeface="Calibri"/>
                <a:sym typeface="Calibri"/>
              </a:rPr>
              <a:t> In terms of production, throughput is a measurement of how much product your manufacturing processes are able to put out over a set period of time. This metric can give you an idea of how much you’re able to produce, and when measured for individual machines, it can give you an idea of where bottlenecks may occur in your process.</a:t>
            </a:r>
            <a:br>
              <a:rPr lang="en-US" sz="2900">
                <a:solidFill>
                  <a:schemeClr val="dk1"/>
                </a:solidFill>
                <a:latin typeface="Calibri"/>
                <a:ea typeface="Calibri"/>
                <a:cs typeface="Calibri"/>
                <a:sym typeface="Calibri"/>
              </a:rPr>
            </a:br>
            <a:r>
              <a:rPr lang="en-US" sz="2900">
                <a:solidFill>
                  <a:schemeClr val="dk1"/>
                </a:solidFill>
                <a:latin typeface="Calibri"/>
                <a:ea typeface="Calibri"/>
                <a:cs typeface="Calibri"/>
                <a:sym typeface="Calibri"/>
              </a:rPr>
              <a:t> </a:t>
            </a:r>
            <a:r>
              <a:rPr lang="en-US" sz="2900"/>
              <a:t>Throughput = Actual Dry Quantity / Total run time hours</a:t>
            </a:r>
            <a:endParaRPr sz="29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gceb45fb5b5_0_0"/>
          <p:cNvSpPr txBox="1"/>
          <p:nvPr>
            <p:ph type="title"/>
          </p:nvPr>
        </p:nvSpPr>
        <p:spPr>
          <a:xfrm>
            <a:off x="323850" y="2549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Throughput</a:t>
            </a:r>
            <a:endParaRPr/>
          </a:p>
        </p:txBody>
      </p:sp>
      <p:pic>
        <p:nvPicPr>
          <p:cNvPr id="243" name="Google Shape;243;gceb45fb5b5_0_0"/>
          <p:cNvPicPr preferRelativeResize="0"/>
          <p:nvPr/>
        </p:nvPicPr>
        <p:blipFill>
          <a:blip r:embed="rId3">
            <a:alphaModFix/>
          </a:blip>
          <a:stretch>
            <a:fillRect/>
          </a:stretch>
        </p:blipFill>
        <p:spPr>
          <a:xfrm>
            <a:off x="495275" y="1463575"/>
            <a:ext cx="8504650" cy="4653675"/>
          </a:xfrm>
          <a:prstGeom prst="rect">
            <a:avLst/>
          </a:prstGeom>
          <a:noFill/>
          <a:ln>
            <a:noFill/>
          </a:ln>
        </p:spPr>
      </p:pic>
      <p:sp>
        <p:nvSpPr>
          <p:cNvPr id="244" name="Google Shape;244;gceb45fb5b5_0_0"/>
          <p:cNvSpPr txBox="1"/>
          <p:nvPr/>
        </p:nvSpPr>
        <p:spPr>
          <a:xfrm>
            <a:off x="8669275" y="3988225"/>
            <a:ext cx="3355500" cy="2031900"/>
          </a:xfrm>
          <a:prstGeom prst="rect">
            <a:avLst/>
          </a:prstGeom>
          <a:noFill/>
          <a:ln>
            <a:noFill/>
          </a:ln>
        </p:spPr>
        <p:txBody>
          <a:bodyPr anchorCtr="0" anchor="t" bIns="91425" lIns="91425" spcFirstLastPara="1" rIns="91425" wrap="square" tIns="91425">
            <a:spAutoFit/>
          </a:bodyPr>
          <a:lstStyle/>
          <a:p>
            <a:pPr indent="-323850" lvl="0" marL="457200" rtl="0" algn="l">
              <a:spcBef>
                <a:spcPts val="0"/>
              </a:spcBef>
              <a:spcAft>
                <a:spcPts val="0"/>
              </a:spcAft>
              <a:buSzPts val="1500"/>
              <a:buFont typeface="Calibri"/>
              <a:buChar char="●"/>
            </a:pPr>
            <a:r>
              <a:rPr lang="en-US" sz="1500">
                <a:latin typeface="Calibri"/>
                <a:ea typeface="Calibri"/>
                <a:cs typeface="Calibri"/>
                <a:sym typeface="Calibri"/>
              </a:rPr>
              <a:t>Dryer 3 gives the maximum throughput. </a:t>
            </a:r>
            <a:endParaRPr sz="1500">
              <a:latin typeface="Calibri"/>
              <a:ea typeface="Calibri"/>
              <a:cs typeface="Calibri"/>
              <a:sym typeface="Calibri"/>
            </a:endParaRPr>
          </a:p>
          <a:p>
            <a:pPr indent="-323850" lvl="0" marL="457200" rtl="0" algn="l">
              <a:spcBef>
                <a:spcPts val="0"/>
              </a:spcBef>
              <a:spcAft>
                <a:spcPts val="0"/>
              </a:spcAft>
              <a:buSzPts val="1500"/>
              <a:buFont typeface="Calibri"/>
              <a:buChar char="●"/>
            </a:pPr>
            <a:r>
              <a:rPr lang="en-US" sz="1500">
                <a:latin typeface="Calibri"/>
                <a:ea typeface="Calibri"/>
                <a:cs typeface="Calibri"/>
                <a:sym typeface="Calibri"/>
              </a:rPr>
              <a:t>Dryer 10 gives a good throughput with less yield.</a:t>
            </a:r>
            <a:endParaRPr sz="1500">
              <a:latin typeface="Calibri"/>
              <a:ea typeface="Calibri"/>
              <a:cs typeface="Calibri"/>
              <a:sym typeface="Calibri"/>
            </a:endParaRPr>
          </a:p>
          <a:p>
            <a:pPr indent="-323850" lvl="0" marL="457200" rtl="0" algn="l">
              <a:spcBef>
                <a:spcPts val="0"/>
              </a:spcBef>
              <a:spcAft>
                <a:spcPts val="0"/>
              </a:spcAft>
              <a:buSzPts val="1500"/>
              <a:buFont typeface="Calibri"/>
              <a:buChar char="●"/>
            </a:pPr>
            <a:r>
              <a:rPr lang="en-US" sz="1500">
                <a:latin typeface="Calibri"/>
                <a:ea typeface="Calibri"/>
                <a:cs typeface="Calibri"/>
                <a:sym typeface="Calibri"/>
              </a:rPr>
              <a:t>Dryer 6 has less throughput and low yield.</a:t>
            </a:r>
            <a:endParaRPr sz="1500">
              <a:latin typeface="Calibri"/>
              <a:ea typeface="Calibri"/>
              <a:cs typeface="Calibri"/>
              <a:sym typeface="Calibri"/>
            </a:endParaRPr>
          </a:p>
          <a:p>
            <a:pPr indent="-323850" lvl="0" marL="457200" rtl="0" algn="l">
              <a:spcBef>
                <a:spcPts val="0"/>
              </a:spcBef>
              <a:spcAft>
                <a:spcPts val="0"/>
              </a:spcAft>
              <a:buSzPts val="1500"/>
              <a:buFont typeface="Calibri"/>
              <a:buChar char="●"/>
            </a:pPr>
            <a:r>
              <a:rPr lang="en-US" sz="1500">
                <a:latin typeface="Calibri"/>
                <a:ea typeface="Calibri"/>
                <a:cs typeface="Calibri"/>
                <a:sym typeface="Calibri"/>
              </a:rPr>
              <a:t>Dryer 11 seems to be the least productive</a:t>
            </a:r>
            <a:endParaRPr sz="1500">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2021-04-04T01:28:46Z</dcterms:created>
  <dc:creator>Ruchi Mendhegiri</dc:creator>
</cp:coreProperties>
</file>