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65" r:id="rId3"/>
    <p:sldId id="257"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ltLang="zh-CN"/>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0665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2675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ltLang="zh-CN"/>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09678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ltLang="zh-CN"/>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058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ltLang="zh-CN"/>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14906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ltLang="zh-CN"/>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49721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ltLang="zh-CN"/>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66117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ltLang="zh-CN"/>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19509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ltLang="zh-CN"/>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5147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ltLang="zh-CN"/>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4800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ltLang="zh-CN"/>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42198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ltLang="zh-CN"/>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6789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13952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8187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ED1C14C-A143-42F5-B247-D0E800131009}" type="datetimeFigureOut">
              <a:rPr lang="en-US" smtClean="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7291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ltLang="zh-CN"/>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04074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6877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ED1C14C-A143-42F5-B247-D0E800131009}" type="datetimeFigureOut">
              <a:rPr lang="en-US" smtClean="0"/>
              <a:t>4/8/2021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70930330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5683F45-CA80-4C9D-88EA-0B363102BCBB}"/>
              </a:ext>
            </a:extLst>
          </p:cNvPr>
          <p:cNvSpPr>
            <a:spLocks noGrp="1"/>
          </p:cNvSpPr>
          <p:nvPr>
            <p:ph type="ctrTitle"/>
          </p:nvPr>
        </p:nvSpPr>
        <p:spPr/>
        <p:txBody>
          <a:bodyPr/>
          <a:lstStyle/>
          <a:p>
            <a:r>
              <a:rPr dirty="0"/>
              <a:t>Dryer performance</a:t>
            </a:r>
          </a:p>
        </p:txBody>
      </p:sp>
      <p:sp>
        <p:nvSpPr>
          <p:cNvPr id="3" name="slide1">
            <a:extLst>
              <a:ext uri="{FF2B5EF4-FFF2-40B4-BE49-F238E27FC236}">
                <a16:creationId xmlns:a16="http://schemas.microsoft.com/office/drawing/2014/main" id="{3A5FCFC3-D931-4EA8-941D-6A9335456537}"/>
              </a:ext>
            </a:extLst>
          </p:cNvPr>
          <p:cNvSpPr>
            <a:spLocks noGrp="1"/>
          </p:cNvSpPr>
          <p:nvPr>
            <p:ph type="subTitle" idx="1"/>
          </p:nvPr>
        </p:nvSpPr>
        <p:spPr/>
        <p:txBody>
          <a:bodyPr/>
          <a:lstStyle/>
          <a:p>
            <a:r>
              <a:rPr lang="en-US" dirty="0"/>
              <a:t>G</a:t>
            </a:r>
            <a:r>
              <a:rPr lang="en-US" altLang="zh-CN" dirty="0"/>
              <a:t>roup:809b</a:t>
            </a:r>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8C95-3264-4456-B979-236DBFB2168E}"/>
              </a:ext>
            </a:extLst>
          </p:cNvPr>
          <p:cNvSpPr>
            <a:spLocks noGrp="1"/>
          </p:cNvSpPr>
          <p:nvPr>
            <p:ph type="title"/>
          </p:nvPr>
        </p:nvSpPr>
        <p:spPr/>
        <p:txBody>
          <a:bodyPr>
            <a:normAutofit/>
          </a:bodyPr>
          <a:lstStyle/>
          <a:p>
            <a:r>
              <a:rPr lang="en-US" altLang="zh-CN" sz="4400" b="1" dirty="0"/>
              <a:t>Key performance</a:t>
            </a:r>
            <a:endParaRPr lang="zh-CN" altLang="en-US" sz="4400" b="1" dirty="0"/>
          </a:p>
        </p:txBody>
      </p:sp>
      <p:sp>
        <p:nvSpPr>
          <p:cNvPr id="7" name="TextBox 6">
            <a:extLst>
              <a:ext uri="{FF2B5EF4-FFF2-40B4-BE49-F238E27FC236}">
                <a16:creationId xmlns:a16="http://schemas.microsoft.com/office/drawing/2014/main" id="{5ED94B3B-BB50-4A21-85C5-A7EBDD34084C}"/>
              </a:ext>
            </a:extLst>
          </p:cNvPr>
          <p:cNvSpPr txBox="1"/>
          <p:nvPr/>
        </p:nvSpPr>
        <p:spPr>
          <a:xfrm>
            <a:off x="1870745" y="2617365"/>
            <a:ext cx="8095376" cy="3046988"/>
          </a:xfrm>
          <a:prstGeom prst="rect">
            <a:avLst/>
          </a:prstGeom>
          <a:noFill/>
        </p:spPr>
        <p:txBody>
          <a:bodyPr wrap="square" rtlCol="0">
            <a:spAutoFit/>
          </a:bodyPr>
          <a:lstStyle/>
          <a:p>
            <a:pPr algn="ctr"/>
            <a:r>
              <a:rPr lang="en-US" altLang="zh-CN" sz="3200" dirty="0"/>
              <a:t>The dyer KPI is calculated by </a:t>
            </a:r>
          </a:p>
          <a:p>
            <a:pPr algn="ctr"/>
            <a:r>
              <a:rPr lang="en-US" altLang="zh-CN" sz="3200" b="1" dirty="0"/>
              <a:t>Actual dry quantity / Total run time</a:t>
            </a:r>
          </a:p>
          <a:p>
            <a:pPr algn="ctr"/>
            <a:endParaRPr lang="en-US" altLang="zh-CN" sz="3200" dirty="0"/>
          </a:p>
          <a:p>
            <a:pPr algn="ctr"/>
            <a:r>
              <a:rPr lang="en-US" altLang="zh-CN" sz="3200" dirty="0"/>
              <a:t>In order to optimize the planning schedule, the total dryer performance will be evaluated by KPI combined with three process time. </a:t>
            </a:r>
            <a:endParaRPr lang="zh-CN" altLang="en-US" sz="3200" dirty="0"/>
          </a:p>
        </p:txBody>
      </p:sp>
    </p:spTree>
    <p:extLst>
      <p:ext uri="{BB962C8B-B14F-4D97-AF65-F5344CB8AC3E}">
        <p14:creationId xmlns:p14="http://schemas.microsoft.com/office/powerpoint/2010/main" val="99454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based on performance">
            <a:extLst>
              <a:ext uri="{FF2B5EF4-FFF2-40B4-BE49-F238E27FC236}">
                <a16:creationId xmlns:a16="http://schemas.microsoft.com/office/drawing/2014/main" id="{1C983B46-3121-4D8A-A94A-C75928886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4267200"/>
          </a:xfrm>
          <a:prstGeom prst="rect">
            <a:avLst/>
          </a:prstGeom>
        </p:spPr>
      </p:pic>
      <p:sp>
        <p:nvSpPr>
          <p:cNvPr id="3" name="TextBox 2">
            <a:extLst>
              <a:ext uri="{FF2B5EF4-FFF2-40B4-BE49-F238E27FC236}">
                <a16:creationId xmlns:a16="http://schemas.microsoft.com/office/drawing/2014/main" id="{3F6046C8-E7B1-4A9E-8DD1-162FD578CCA2}"/>
              </a:ext>
            </a:extLst>
          </p:cNvPr>
          <p:cNvSpPr txBox="1"/>
          <p:nvPr/>
        </p:nvSpPr>
        <p:spPr>
          <a:xfrm>
            <a:off x="192947" y="4267200"/>
            <a:ext cx="6828639" cy="2308324"/>
          </a:xfrm>
          <a:prstGeom prst="rect">
            <a:avLst/>
          </a:prstGeom>
          <a:noFill/>
        </p:spPr>
        <p:txBody>
          <a:bodyPr wrap="square" rtlCol="0">
            <a:spAutoFit/>
          </a:bodyPr>
          <a:lstStyle/>
          <a:p>
            <a:r>
              <a:rPr lang="en-US" altLang="zh-CN" dirty="0"/>
              <a:t>This sample is focused on November 2020, Flavors </a:t>
            </a:r>
            <a:r>
              <a:rPr lang="en-US" altLang="zh-CN" dirty="0" err="1"/>
              <a:t>prodline</a:t>
            </a:r>
            <a:r>
              <a:rPr lang="en-US" altLang="zh-CN" dirty="0"/>
              <a:t>. </a:t>
            </a:r>
          </a:p>
          <a:p>
            <a:endParaRPr lang="en-US" altLang="zh-CN" dirty="0"/>
          </a:p>
          <a:p>
            <a:r>
              <a:rPr lang="en-US" altLang="zh-CN" dirty="0"/>
              <a:t>The chart explains the detail performance of Dryer 01 on every November </a:t>
            </a:r>
            <a:r>
              <a:rPr lang="en-US" altLang="zh-CN" dirty="0" err="1"/>
              <a:t>cust</a:t>
            </a:r>
            <a:r>
              <a:rPr lang="en-US" altLang="zh-CN" dirty="0"/>
              <a:t> item. The </a:t>
            </a:r>
            <a:r>
              <a:rPr lang="en-US" altLang="zh-CN" dirty="0" err="1"/>
              <a:t>kpi</a:t>
            </a:r>
            <a:r>
              <a:rPr lang="en-US" altLang="zh-CN" dirty="0"/>
              <a:t> is evaluated on average value.</a:t>
            </a:r>
          </a:p>
          <a:p>
            <a:endParaRPr lang="en-US" altLang="zh-CN" dirty="0"/>
          </a:p>
          <a:p>
            <a:r>
              <a:rPr lang="en-US" altLang="zh-CN" dirty="0"/>
              <a:t>We can see, for example, </a:t>
            </a:r>
            <a:r>
              <a:rPr lang="en-US" altLang="zh-CN" dirty="0" err="1"/>
              <a:t>cust</a:t>
            </a:r>
            <a:r>
              <a:rPr lang="en-US" altLang="zh-CN" dirty="0"/>
              <a:t> item 13773-0000 has the highest performance with relatively less drying time. 42011-0000 however is on the opposite.</a:t>
            </a:r>
            <a:endParaRPr lang="zh-CN" altLang="en-US" dirty="0"/>
          </a:p>
        </p:txBody>
      </p:sp>
      <p:sp>
        <p:nvSpPr>
          <p:cNvPr id="4" name="TextBox 3">
            <a:extLst>
              <a:ext uri="{FF2B5EF4-FFF2-40B4-BE49-F238E27FC236}">
                <a16:creationId xmlns:a16="http://schemas.microsoft.com/office/drawing/2014/main" id="{7EF99B4A-3727-42AB-8BDB-F97E39806A80}"/>
              </a:ext>
            </a:extLst>
          </p:cNvPr>
          <p:cNvSpPr txBox="1"/>
          <p:nvPr/>
        </p:nvSpPr>
        <p:spPr>
          <a:xfrm>
            <a:off x="7499758" y="4267200"/>
            <a:ext cx="2885813" cy="369332"/>
          </a:xfrm>
          <a:prstGeom prst="rect">
            <a:avLst/>
          </a:prstGeom>
          <a:noFill/>
        </p:spPr>
        <p:txBody>
          <a:bodyPr wrap="square" rtlCol="0">
            <a:spAutoFit/>
          </a:bodyPr>
          <a:lstStyle/>
          <a:p>
            <a:r>
              <a:rPr lang="en-US" altLang="zh-CN" dirty="0"/>
              <a:t>* Part of story2</a:t>
            </a:r>
            <a:endParaRPr lang="zh-CN" altLang="en-US" dirty="0"/>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tory 11">
            <a:extLst>
              <a:ext uri="{FF2B5EF4-FFF2-40B4-BE49-F238E27FC236}">
                <a16:creationId xmlns:a16="http://schemas.microsoft.com/office/drawing/2014/main" id="{572F49E4-5B60-48CB-B87C-566911273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27934" cy="6858000"/>
          </a:xfrm>
          <a:prstGeom prst="rect">
            <a:avLst/>
          </a:prstGeom>
        </p:spPr>
      </p:pic>
      <p:sp>
        <p:nvSpPr>
          <p:cNvPr id="3" name="TextBox 2">
            <a:extLst>
              <a:ext uri="{FF2B5EF4-FFF2-40B4-BE49-F238E27FC236}">
                <a16:creationId xmlns:a16="http://schemas.microsoft.com/office/drawing/2014/main" id="{57BEF9A9-73EE-4769-B6D5-5708FCC63E25}"/>
              </a:ext>
            </a:extLst>
          </p:cNvPr>
          <p:cNvSpPr txBox="1"/>
          <p:nvPr/>
        </p:nvSpPr>
        <p:spPr>
          <a:xfrm>
            <a:off x="7818539" y="1367405"/>
            <a:ext cx="2734811" cy="3108543"/>
          </a:xfrm>
          <a:prstGeom prst="rect">
            <a:avLst/>
          </a:prstGeom>
          <a:noFill/>
        </p:spPr>
        <p:txBody>
          <a:bodyPr wrap="square" rtlCol="0">
            <a:spAutoFit/>
          </a:bodyPr>
          <a:lstStyle/>
          <a:p>
            <a:r>
              <a:rPr lang="en-US" altLang="zh-CN" sz="2800" dirty="0">
                <a:effectLst/>
              </a:rPr>
              <a:t>Tree map is used to find the most duplicated </a:t>
            </a:r>
            <a:r>
              <a:rPr lang="en-US" altLang="zh-CN" sz="2800" dirty="0" err="1">
                <a:effectLst/>
              </a:rPr>
              <a:t>cust</a:t>
            </a:r>
            <a:r>
              <a:rPr lang="en-US" altLang="zh-CN" sz="2800" dirty="0">
                <a:effectLst/>
              </a:rPr>
              <a:t> item, thus can be used to analyze  each process time in story2.</a:t>
            </a:r>
            <a:endParaRPr lang="zh-CN" altLang="en-US" sz="2800" dirty="0"/>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tory 21">
            <a:extLst>
              <a:ext uri="{FF2B5EF4-FFF2-40B4-BE49-F238E27FC236}">
                <a16:creationId xmlns:a16="http://schemas.microsoft.com/office/drawing/2014/main" id="{45245F78-7C60-43EC-A1C7-B115B4AF1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066" y="0"/>
            <a:ext cx="7227934" cy="6858000"/>
          </a:xfrm>
          <a:prstGeom prst="rect">
            <a:avLst/>
          </a:prstGeom>
        </p:spPr>
      </p:pic>
      <p:sp>
        <p:nvSpPr>
          <p:cNvPr id="3" name="TextBox 2">
            <a:extLst>
              <a:ext uri="{FF2B5EF4-FFF2-40B4-BE49-F238E27FC236}">
                <a16:creationId xmlns:a16="http://schemas.microsoft.com/office/drawing/2014/main" id="{93F3DE14-5E0A-4CC0-B6F9-D59C2365D832}"/>
              </a:ext>
            </a:extLst>
          </p:cNvPr>
          <p:cNvSpPr txBox="1"/>
          <p:nvPr/>
        </p:nvSpPr>
        <p:spPr>
          <a:xfrm>
            <a:off x="1073792" y="1384184"/>
            <a:ext cx="2734811" cy="3785652"/>
          </a:xfrm>
          <a:prstGeom prst="rect">
            <a:avLst/>
          </a:prstGeom>
          <a:noFill/>
        </p:spPr>
        <p:txBody>
          <a:bodyPr wrap="square" rtlCol="0">
            <a:spAutoFit/>
          </a:bodyPr>
          <a:lstStyle/>
          <a:p>
            <a:r>
              <a:rPr lang="en-US" altLang="zh-CN" sz="2400" dirty="0">
                <a:effectLst/>
              </a:rPr>
              <a:t>According to BVC and the dataset, </a:t>
            </a:r>
            <a:r>
              <a:rPr lang="en-US" altLang="zh-CN" sz="2400" dirty="0" err="1">
                <a:effectLst/>
              </a:rPr>
              <a:t>Dyrer’s</a:t>
            </a:r>
            <a:r>
              <a:rPr lang="en-US" altLang="zh-CN" sz="2400" dirty="0">
                <a:effectLst/>
              </a:rPr>
              <a:t> workflow are mainly focused on flavors and fragrance, </a:t>
            </a:r>
            <a:r>
              <a:rPr lang="en-US" altLang="zh-CN" sz="2400" dirty="0" err="1">
                <a:effectLst/>
              </a:rPr>
              <a:t>Dyrer</a:t>
            </a:r>
            <a:r>
              <a:rPr lang="en-US" altLang="zh-CN" sz="2400" dirty="0">
                <a:effectLst/>
              </a:rPr>
              <a:t> 03 is an example which has the most duplicated </a:t>
            </a:r>
            <a:r>
              <a:rPr lang="en-US" altLang="zh-CN" sz="2400" dirty="0" err="1">
                <a:effectLst/>
              </a:rPr>
              <a:t>cust</a:t>
            </a:r>
            <a:r>
              <a:rPr lang="en-US" altLang="zh-CN" sz="2400" dirty="0">
                <a:effectLst/>
              </a:rPr>
              <a:t> item on Nov 2020.</a:t>
            </a:r>
            <a:endParaRPr lang="zh-CN" altLang="en-US" sz="2400" dirty="0"/>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Story 31">
            <a:extLst>
              <a:ext uri="{FF2B5EF4-FFF2-40B4-BE49-F238E27FC236}">
                <a16:creationId xmlns:a16="http://schemas.microsoft.com/office/drawing/2014/main" id="{7D78C72B-0D65-4EBF-B1D0-2C861852B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27934" cy="6858000"/>
          </a:xfrm>
          <a:prstGeom prst="rect">
            <a:avLst/>
          </a:prstGeom>
        </p:spPr>
      </p:pic>
      <p:sp>
        <p:nvSpPr>
          <p:cNvPr id="3" name="TextBox 2">
            <a:extLst>
              <a:ext uri="{FF2B5EF4-FFF2-40B4-BE49-F238E27FC236}">
                <a16:creationId xmlns:a16="http://schemas.microsoft.com/office/drawing/2014/main" id="{5B7A37A4-2B2C-446C-85CD-140AACB4964A}"/>
              </a:ext>
            </a:extLst>
          </p:cNvPr>
          <p:cNvSpPr txBox="1"/>
          <p:nvPr/>
        </p:nvSpPr>
        <p:spPr>
          <a:xfrm>
            <a:off x="8095377" y="771787"/>
            <a:ext cx="2734811" cy="4893647"/>
          </a:xfrm>
          <a:prstGeom prst="rect">
            <a:avLst/>
          </a:prstGeom>
          <a:noFill/>
        </p:spPr>
        <p:txBody>
          <a:bodyPr wrap="square" rtlCol="0">
            <a:spAutoFit/>
          </a:bodyPr>
          <a:lstStyle/>
          <a:p>
            <a:r>
              <a:rPr lang="en-US" altLang="zh-CN" sz="2400" dirty="0">
                <a:effectLst/>
              </a:rPr>
              <a:t>The batch number is unique for each order, thus I count the whole batch number and show the difference between batch number and the distinct </a:t>
            </a:r>
            <a:r>
              <a:rPr lang="en-US" altLang="zh-CN" sz="2400" dirty="0" err="1">
                <a:effectLst/>
              </a:rPr>
              <a:t>cust</a:t>
            </a:r>
            <a:r>
              <a:rPr lang="en-US" altLang="zh-CN" sz="2400" dirty="0">
                <a:effectLst/>
              </a:rPr>
              <a:t> item of that same time period.  The curve is fitted based on exponential method.</a:t>
            </a:r>
            <a:endParaRPr lang="zh-CN" altLang="en-US" sz="2400" dirty="0"/>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Sorting based on gap">
            <a:extLst>
              <a:ext uri="{FF2B5EF4-FFF2-40B4-BE49-F238E27FC236}">
                <a16:creationId xmlns:a16="http://schemas.microsoft.com/office/drawing/2014/main" id="{FA4FFDE6-1652-45AA-AB65-BEC86B124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278312" cy="6858000"/>
          </a:xfrm>
          <a:prstGeom prst="rect">
            <a:avLst/>
          </a:prstGeom>
        </p:spPr>
      </p:pic>
      <p:sp>
        <p:nvSpPr>
          <p:cNvPr id="2" name="TextBox 1">
            <a:extLst>
              <a:ext uri="{FF2B5EF4-FFF2-40B4-BE49-F238E27FC236}">
                <a16:creationId xmlns:a16="http://schemas.microsoft.com/office/drawing/2014/main" id="{D926CB82-98C5-4C34-AF14-29A51BF1E315}"/>
              </a:ext>
            </a:extLst>
          </p:cNvPr>
          <p:cNvSpPr txBox="1"/>
          <p:nvPr/>
        </p:nvSpPr>
        <p:spPr>
          <a:xfrm>
            <a:off x="5082405" y="1149292"/>
            <a:ext cx="5662569" cy="3477875"/>
          </a:xfrm>
          <a:prstGeom prst="rect">
            <a:avLst/>
          </a:prstGeom>
          <a:noFill/>
        </p:spPr>
        <p:txBody>
          <a:bodyPr wrap="square" rtlCol="0">
            <a:spAutoFit/>
          </a:bodyPr>
          <a:lstStyle/>
          <a:p>
            <a:r>
              <a:rPr lang="en-US" altLang="zh-CN" sz="2000" dirty="0"/>
              <a:t>The meaning of gap is the difference between count of batch number and distinct count of </a:t>
            </a:r>
            <a:r>
              <a:rPr lang="en-US" altLang="zh-CN" sz="2000" dirty="0" err="1"/>
              <a:t>cust</a:t>
            </a:r>
            <a:r>
              <a:rPr lang="en-US" altLang="zh-CN" sz="2000" dirty="0"/>
              <a:t> item. </a:t>
            </a:r>
          </a:p>
          <a:p>
            <a:endParaRPr lang="en-US" altLang="zh-CN" sz="2000" dirty="0"/>
          </a:p>
          <a:p>
            <a:r>
              <a:rPr lang="en-US" altLang="zh-CN" sz="2000" dirty="0">
                <a:effectLst/>
              </a:rPr>
              <a:t>The relationship between batch number and each order is 1 on 1, however the </a:t>
            </a:r>
            <a:r>
              <a:rPr lang="en-US" altLang="zh-CN" sz="2000" dirty="0" err="1">
                <a:effectLst/>
              </a:rPr>
              <a:t>cust</a:t>
            </a:r>
            <a:r>
              <a:rPr lang="en-US" altLang="zh-CN" sz="2000" dirty="0">
                <a:effectLst/>
              </a:rPr>
              <a:t> item can be duplicated. Although it seems like Batch number has a relationship with </a:t>
            </a:r>
            <a:r>
              <a:rPr lang="en-US" altLang="zh-CN" sz="2000" dirty="0" err="1">
                <a:effectLst/>
              </a:rPr>
              <a:t>cust</a:t>
            </a:r>
            <a:r>
              <a:rPr lang="en-US" altLang="zh-CN" sz="2000" dirty="0">
                <a:effectLst/>
              </a:rPr>
              <a:t> item, however the logic behind the </a:t>
            </a:r>
            <a:r>
              <a:rPr lang="en-US" altLang="zh-CN" sz="2000" dirty="0" err="1">
                <a:effectLst/>
              </a:rPr>
              <a:t>cust</a:t>
            </a:r>
            <a:r>
              <a:rPr lang="en-US" altLang="zh-CN" sz="2000" dirty="0">
                <a:effectLst/>
              </a:rPr>
              <a:t> item is different from the batch number which is generated by computer. So that the trendline and  this histogram is more suitable on sorting the dryer which processed with the most similar materials.</a:t>
            </a:r>
            <a:endParaRPr lang="zh-CN" altLang="en-US" sz="2000" dirty="0"/>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292</TotalTime>
  <Words>302</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Droplet</vt:lpstr>
      <vt:lpstr>Dryer performance</vt:lpstr>
      <vt:lpstr>Key performance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809b-Dryer performance</dc:title>
  <dc:creator/>
  <cp:lastModifiedBy>Jianxiang Zhai</cp:lastModifiedBy>
  <cp:revision>16</cp:revision>
  <dcterms:created xsi:type="dcterms:W3CDTF">2021-04-07T15:33:49Z</dcterms:created>
  <dcterms:modified xsi:type="dcterms:W3CDTF">2021-04-08T03:25:06Z</dcterms:modified>
</cp:coreProperties>
</file>