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SGRRQZKVtYCSLIAdmqI0sFK7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6B8296-E277-44DB-B134-953FE8CA934F}">
  <a:tblStyle styleId="{636B8296-E277-44DB-B134-953FE8CA93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425f57dc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c425f57dcb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425f57dc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c425f57dcb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425f57dc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c425f57dcb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425f57dc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c425f57dcb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5a72016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c5a72016b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5a72016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5a7201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2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4479773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4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14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E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14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14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E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14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14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C8CE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C8CE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14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6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C8CED3"/>
          </a:solidFill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9F4F11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9F4F1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1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Triangular abstract background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-1" t="15708"/>
          <a:stretch/>
        </p:blipFill>
        <p:spPr>
          <a:xfrm>
            <a:off x="20" y="10"/>
            <a:ext cx="12188933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 flipH="1">
            <a:off x="854482" y="1519577"/>
            <a:ext cx="4877859" cy="4343336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8" name="Google Shape;108;p1"/>
          <p:cNvSpPr/>
          <p:nvPr/>
        </p:nvSpPr>
        <p:spPr>
          <a:xfrm flipH="1">
            <a:off x="1004779" y="1664838"/>
            <a:ext cx="4582519" cy="4061655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 flipH="1" rot="-299563">
            <a:off x="747899" y="1271936"/>
            <a:ext cx="5145084" cy="4842990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1409200" y="1992616"/>
            <a:ext cx="36915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National Cranberry Cooperative</a:t>
            </a:r>
            <a:endParaRPr sz="6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631200" y="4122348"/>
            <a:ext cx="32475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By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Jianxiang Zhai &amp; Apoorv Akhouri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425f57dcb_1_3"/>
          <p:cNvSpPr/>
          <p:nvPr/>
        </p:nvSpPr>
        <p:spPr>
          <a:xfrm>
            <a:off x="-2550" y="497450"/>
            <a:ext cx="12246900" cy="636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4" name="Google Shape;294;gc425f57dcb_1_3"/>
          <p:cNvSpPr/>
          <p:nvPr/>
        </p:nvSpPr>
        <p:spPr>
          <a:xfrm rot="5400000">
            <a:off x="3195471" y="-6552031"/>
            <a:ext cx="5856341" cy="12252653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5" name="Google Shape;295;gc425f57dcb_1_3"/>
          <p:cNvSpPr txBox="1"/>
          <p:nvPr>
            <p:ph type="title"/>
          </p:nvPr>
        </p:nvSpPr>
        <p:spPr>
          <a:xfrm>
            <a:off x="3770468" y="340505"/>
            <a:ext cx="78231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Meiryo"/>
              <a:buNone/>
            </a:pPr>
            <a:r>
              <a:rPr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Scheduling the work force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c425f57dcb_1_3"/>
          <p:cNvSpPr/>
          <p:nvPr/>
        </p:nvSpPr>
        <p:spPr>
          <a:xfrm rot="5400000">
            <a:off x="5174995" y="-4255065"/>
            <a:ext cx="1897292" cy="1224153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7" name="Google Shape;297;gc425f57dcb_1_3"/>
          <p:cNvSpPr/>
          <p:nvPr/>
        </p:nvSpPr>
        <p:spPr>
          <a:xfrm rot="5400000">
            <a:off x="5172479" y="-4417715"/>
            <a:ext cx="1902325" cy="1224153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8" name="Google Shape;298;gc425f57dcb_1_3"/>
          <p:cNvSpPr/>
          <p:nvPr/>
        </p:nvSpPr>
        <p:spPr>
          <a:xfrm rot="5400000">
            <a:off x="5275812" y="-4694647"/>
            <a:ext cx="1695658" cy="1224153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9" name="Google Shape;299;gc425f57dcb_1_3"/>
          <p:cNvSpPr txBox="1"/>
          <p:nvPr/>
        </p:nvSpPr>
        <p:spPr>
          <a:xfrm>
            <a:off x="6802496" y="4173632"/>
            <a:ext cx="426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The lack of drying capacity: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Lato"/>
              <a:buChar char="•"/>
            </a:pPr>
            <a:r>
              <a:rPr lang="en-US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the maximize capacity of the wet holding bins is only 3200bbls.</a:t>
            </a:r>
            <a:endParaRPr sz="1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Thus, bins fill up in 5.25hrs &amp; post that, trucks start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to queue up rapidly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c425f57dcb_1_3"/>
          <p:cNvSpPr txBox="1"/>
          <p:nvPr>
            <p:ph idx="1" type="body"/>
          </p:nvPr>
        </p:nvSpPr>
        <p:spPr>
          <a:xfrm>
            <a:off x="687169" y="3025710"/>
            <a:ext cx="10818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25"/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Also, queuing of trucks,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25"/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	Peak Day   ➡️   19,000bbls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25"/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Dryers must work: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25"/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19000 / 600 x 0.7  = 22.2 hrs, to process all the wet berries. </a:t>
            </a:r>
            <a:endParaRPr sz="14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c425f57dcb_1_3"/>
          <p:cNvSpPr txBox="1"/>
          <p:nvPr/>
        </p:nvSpPr>
        <p:spPr>
          <a:xfrm>
            <a:off x="687150" y="4237675"/>
            <a:ext cx="61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If the plant runs for 11 hours on a peak day,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19000 / 11 x 0.7 = 1209 bbls/hr, should be processed.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c425f57dcb_1_3"/>
          <p:cNvSpPr txBox="1"/>
          <p:nvPr/>
        </p:nvSpPr>
        <p:spPr>
          <a:xfrm>
            <a:off x="687151" y="4820125"/>
            <a:ext cx="46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Thus, inventory keeps building up at a rate of,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1209 - 600 = 609 bbls/hr</a:t>
            </a:r>
            <a:endParaRPr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gc425f57dcb_1_3"/>
          <p:cNvSpPr txBox="1"/>
          <p:nvPr/>
        </p:nvSpPr>
        <p:spPr>
          <a:xfrm>
            <a:off x="6802488" y="5475050"/>
            <a:ext cx="435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🏭</a:t>
            </a:r>
            <a:r>
              <a:rPr lang="en-US" sz="22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19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🚚 🚚 🚚 🚚 🚚 🚚 🚚 🚚 🚚 🚚 🚚</a:t>
            </a:r>
            <a:endParaRPr sz="19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4" name="Google Shape;304;gc425f57dcb_1_3"/>
          <p:cNvSpPr/>
          <p:nvPr/>
        </p:nvSpPr>
        <p:spPr>
          <a:xfrm>
            <a:off x="-11850" y="0"/>
            <a:ext cx="12246900" cy="523200"/>
          </a:xfrm>
          <a:prstGeom prst="rect">
            <a:avLst/>
          </a:prstGeom>
          <a:solidFill>
            <a:srgbClr val="F6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425f57dcb_1_3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0" name="Google Shape;310;gc425f57dcb_1_3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1" name="Google Shape;311;gc425f57dcb_1_3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2" name="Google Shape;312;gc425f57dcb_1_30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3" name="Google Shape;313;gc425f57dcb_1_3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4" name="Google Shape;314;gc425f57dcb_1_3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5" name="Google Shape;315;gc425f57dcb_1_3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6" name="Google Shape;316;gc425f57dcb_1_30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7" name="Google Shape;317;gc425f57dcb_1_30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8" name="Google Shape;318;gc425f57dcb_1_30"/>
          <p:cNvSpPr/>
          <p:nvPr/>
        </p:nvSpPr>
        <p:spPr>
          <a:xfrm rot="5400000">
            <a:off x="3167675" y="-3404568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9" name="Google Shape;319;gc425f57dcb_1_30"/>
          <p:cNvSpPr txBox="1"/>
          <p:nvPr>
            <p:ph type="title"/>
          </p:nvPr>
        </p:nvSpPr>
        <p:spPr>
          <a:xfrm>
            <a:off x="591925" y="355325"/>
            <a:ext cx="280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Current Scenario</a:t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t/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gc425f57dcb_1_30"/>
          <p:cNvSpPr/>
          <p:nvPr/>
        </p:nvSpPr>
        <p:spPr>
          <a:xfrm rot="5400000">
            <a:off x="5148000" y="-1111941"/>
            <a:ext cx="1897292" cy="121900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1" name="Google Shape;321;gc425f57dcb_1_30"/>
          <p:cNvSpPr/>
          <p:nvPr/>
        </p:nvSpPr>
        <p:spPr>
          <a:xfrm rot="5400000">
            <a:off x="5145484" y="-1274590"/>
            <a:ext cx="1902325" cy="121900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2" name="Google Shape;322;gc425f57dcb_1_30"/>
          <p:cNvSpPr/>
          <p:nvPr/>
        </p:nvSpPr>
        <p:spPr>
          <a:xfrm rot="5400000">
            <a:off x="5248817" y="-1551522"/>
            <a:ext cx="1695658" cy="121900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323" name="Google Shape;323;gc425f57dcb_1_30"/>
          <p:cNvGraphicFramePr/>
          <p:nvPr/>
        </p:nvGraphicFramePr>
        <p:xfrm>
          <a:off x="831013" y="11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{636B8296-E277-44DB-B134-953FE8CA934F}</a:tableStyleId>
              </a:tblPr>
              <a:tblGrid>
                <a:gridCol w="1809250"/>
                <a:gridCol w="1809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Rate per 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gc425f57dcb_1_30"/>
          <p:cNvSpPr txBox="1"/>
          <p:nvPr>
            <p:ph type="title"/>
          </p:nvPr>
        </p:nvSpPr>
        <p:spPr>
          <a:xfrm>
            <a:off x="6687827" y="355325"/>
            <a:ext cx="328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Adding 1 Extra Dryer</a:t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t/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5" name="Google Shape;325;gc425f57dcb_1_30"/>
          <p:cNvGraphicFramePr/>
          <p:nvPr/>
        </p:nvGraphicFramePr>
        <p:xfrm>
          <a:off x="6920200" y="11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{636B8296-E277-44DB-B134-953FE8CA934F}</a:tableStyleId>
              </a:tblPr>
              <a:tblGrid>
                <a:gridCol w="1809250"/>
                <a:gridCol w="1809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Rate per 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6" name="Google Shape;326;gc425f57dcb_1_30"/>
          <p:cNvSpPr txBox="1"/>
          <p:nvPr>
            <p:ph type="title"/>
          </p:nvPr>
        </p:nvSpPr>
        <p:spPr>
          <a:xfrm>
            <a:off x="3769700" y="2846772"/>
            <a:ext cx="368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Adding 2 Extra Dryers</a:t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t/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7" name="Google Shape;327;gc425f57dcb_1_30"/>
          <p:cNvGraphicFramePr/>
          <p:nvPr/>
        </p:nvGraphicFramePr>
        <p:xfrm>
          <a:off x="4096834" y="357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{636B8296-E277-44DB-B134-953FE8CA934F}</a:tableStyleId>
              </a:tblPr>
              <a:tblGrid>
                <a:gridCol w="1809250"/>
                <a:gridCol w="1809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Input Rate per 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gc425f57dcb_1_30"/>
          <p:cNvSpPr txBox="1"/>
          <p:nvPr>
            <p:ph type="title"/>
          </p:nvPr>
        </p:nvSpPr>
        <p:spPr>
          <a:xfrm>
            <a:off x="464550" y="5714200"/>
            <a:ext cx="11262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2nd dryer will not prove to be very effective as milling area becomes the bottleneck in this scenario since </a:t>
            </a: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only</a:t>
            </a: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1200bbls/hr of both dry &amp; wet cranberries can be processed through the separators.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8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Although, 1 extra dryer does end up saving the company 2.85hrs.</a:t>
            </a:r>
            <a:endParaRPr b="0" sz="18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425f57dcb_1_6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4" name="Google Shape;334;gc425f57dcb_1_65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5" name="Google Shape;335;gc425f57dcb_1_65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6" name="Google Shape;336;gc425f57dcb_1_65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7" name="Google Shape;337;gc425f57dcb_1_6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8" name="Google Shape;338;gc425f57dcb_1_65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c425f57dcb_1_65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c425f57dcb_1_65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1" name="Google Shape;341;gc425f57dcb_1_65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2" name="Google Shape;342;gc425f57dcb_1_65"/>
          <p:cNvSpPr/>
          <p:nvPr/>
        </p:nvSpPr>
        <p:spPr>
          <a:xfrm rot="5400000">
            <a:off x="3167675" y="-4399515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3" name="Google Shape;343;gc425f57dcb_1_65"/>
          <p:cNvSpPr/>
          <p:nvPr/>
        </p:nvSpPr>
        <p:spPr>
          <a:xfrm rot="5400000">
            <a:off x="5148000" y="-2106888"/>
            <a:ext cx="1897292" cy="121900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4" name="Google Shape;344;gc425f57dcb_1_65"/>
          <p:cNvSpPr/>
          <p:nvPr/>
        </p:nvSpPr>
        <p:spPr>
          <a:xfrm rot="5400000">
            <a:off x="5145484" y="-2269538"/>
            <a:ext cx="1902326" cy="121900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c425f57dcb_1_65"/>
          <p:cNvSpPr/>
          <p:nvPr/>
        </p:nvSpPr>
        <p:spPr>
          <a:xfrm rot="5400000">
            <a:off x="5248817" y="-2546470"/>
            <a:ext cx="1695658" cy="121900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c425f57dcb_1_65"/>
          <p:cNvSpPr txBox="1"/>
          <p:nvPr>
            <p:ph type="title"/>
          </p:nvPr>
        </p:nvSpPr>
        <p:spPr>
          <a:xfrm>
            <a:off x="452700" y="242000"/>
            <a:ext cx="56472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Total savings in these 45 probable peak days </a:t>
            </a: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would</a:t>
            </a: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be: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	2.85 hrs  x  20 labourers  x  $2.25 wage rate  x  1.5 overtime  x  45 days  =  $8,657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which is ~25% ROI from the $25000 cost of adding a new dryer.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t/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Also,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Queue reduced to 40 trucks at EOD with the last truck having a waiting period of 3.7hrs.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t/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Meanwhile, NCC will have to convert 12 dry bins to those that can be used for both dry &amp; wet bins,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	∴ 12  x  $5000 </a:t>
            </a:r>
            <a:r>
              <a:rPr b="0" lang="en-US" sz="1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(cost of converting 1 bin)</a:t>
            </a: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=  $60,000 additional cost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gc425f57dcb_1_65"/>
          <p:cNvSpPr txBox="1"/>
          <p:nvPr>
            <p:ph type="title"/>
          </p:nvPr>
        </p:nvSpPr>
        <p:spPr>
          <a:xfrm>
            <a:off x="285325" y="5238825"/>
            <a:ext cx="56472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If 2 new dryers are added, the queue is reduced to 11 at EOD, with the last truck waiting for 45 mins.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To remove the queue fully, 4 more bins will have to be converted,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	∴ $20,000 additional cost of conversion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gc425f57dcb_1_65"/>
          <p:cNvSpPr/>
          <p:nvPr/>
        </p:nvSpPr>
        <p:spPr>
          <a:xfrm>
            <a:off x="6016950" y="360350"/>
            <a:ext cx="5555100" cy="6183000"/>
          </a:xfrm>
          <a:prstGeom prst="rect">
            <a:avLst/>
          </a:prstGeom>
          <a:solidFill>
            <a:srgbClr val="F2D3B3">
              <a:alpha val="45250"/>
            </a:srgbClr>
          </a:solidFill>
          <a:ln>
            <a:noFill/>
          </a:ln>
          <a:effectLst>
            <a:outerShdw blurRad="200025" rotWithShape="0" algn="bl" dir="5280000" dist="38100">
              <a:srgbClr val="000000">
                <a:alpha val="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c425f57dcb_1_65"/>
          <p:cNvSpPr/>
          <p:nvPr/>
        </p:nvSpPr>
        <p:spPr>
          <a:xfrm rot="5400000">
            <a:off x="3079499" y="3316475"/>
            <a:ext cx="6183000" cy="3081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28575">
              <a:srgbClr val="000000">
                <a:alpha val="2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c425f57dcb_1_65"/>
          <p:cNvSpPr txBox="1"/>
          <p:nvPr>
            <p:ph type="title"/>
          </p:nvPr>
        </p:nvSpPr>
        <p:spPr>
          <a:xfrm>
            <a:off x="6325050" y="1155350"/>
            <a:ext cx="50817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From simulations we notice,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to avoid truck queueing fully  </a:t>
            </a:r>
            <a:r>
              <a:rPr b="0" lang="en-US" sz="1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➡️</a:t>
            </a: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 2nd dryer should be bought.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6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Also,</a:t>
            </a:r>
            <a:endParaRPr b="0" sz="16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4 new wet bins should be bought for $20,000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b="0" lang="en-US" sz="1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rather than converting 12 bins for $60,000.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Lato"/>
              <a:buChar char="●"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1st dryer for labour savings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Lato"/>
              <a:buChar char="●"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2nd dryer to give better service to growers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Question: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Whether better service to growers is worth $45k or not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[$25k for dryer  +  $20k for 4 new wet bins]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Further Issues: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↳ Current berry grading system is inefficient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↳ Misgraded #3 berries cost the coop $112,500 annually.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Light meter system is found to be a viable option.</a:t>
            </a:r>
            <a:endParaRPr b="0" sz="1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425f57dcb_1_93"/>
          <p:cNvSpPr txBox="1"/>
          <p:nvPr>
            <p:ph type="title"/>
          </p:nvPr>
        </p:nvSpPr>
        <p:spPr>
          <a:xfrm>
            <a:off x="560468" y="132250"/>
            <a:ext cx="6666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</a:pPr>
            <a:r>
              <a:rPr lang="en-US" sz="4600">
                <a:latin typeface="Lato"/>
                <a:ea typeface="Lato"/>
                <a:cs typeface="Lato"/>
                <a:sym typeface="Lato"/>
              </a:rPr>
              <a:t>Labour Costing</a:t>
            </a:r>
            <a:endParaRPr sz="4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gc425f57dcb_1_93"/>
          <p:cNvSpPr txBox="1"/>
          <p:nvPr>
            <p:ph idx="1" type="body"/>
          </p:nvPr>
        </p:nvSpPr>
        <p:spPr>
          <a:xfrm>
            <a:off x="4285175" y="1070684"/>
            <a:ext cx="77820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Single Shift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-&gt; 				8hrs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Single Shift labour cost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-&gt; 		20 workers  x  $2.25/hr  x  8hrs  =  $360/day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∴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Two Shifts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-&gt;				16hrs at $720/day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gc425f57dcb_1_93"/>
          <p:cNvSpPr txBox="1"/>
          <p:nvPr>
            <p:ph idx="1" type="body"/>
          </p:nvPr>
        </p:nvSpPr>
        <p:spPr>
          <a:xfrm>
            <a:off x="560475" y="2824225"/>
            <a:ext cx="113703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If </a:t>
            </a:r>
            <a:r>
              <a:rPr i="1" lang="en-US" sz="1800"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is the number of hrs workers have worked overtime,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Single shift + overtime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		-&gt;	$360 + 20 x  $2.25  x  1.5  x  </a:t>
            </a:r>
            <a:r>
              <a:rPr i="1" lang="en-US" sz="1800"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 =  $720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							</a:t>
            </a:r>
            <a:r>
              <a:rPr i="1" lang="en-US" sz="1800"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 =  5.3hrs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3657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Thus, a 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second shift is cheaper than overtime when ever more than 5.3hrs of overtime is expected to be required. </a:t>
            </a:r>
            <a:r>
              <a:rPr b="1" lang="en-US" sz="1600">
                <a:latin typeface="Lato"/>
                <a:ea typeface="Lato"/>
                <a:cs typeface="Lato"/>
                <a:sym typeface="Lato"/>
              </a:rPr>
              <a:t>(i.e. arrival of more than 15k bbls/day)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Although, the chances of the above happening are so few that it is more practical to have an overtime rather than a second shift. Specially when finding workers for a second shift is an added task.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second shift is only feasible when 13.3 hrs of labour is required OR when 15k bbls or more berries are anticipated to arrive at RP1.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gc425f57dcb_1_93"/>
          <p:cNvSpPr/>
          <p:nvPr/>
        </p:nvSpPr>
        <p:spPr>
          <a:xfrm>
            <a:off x="1147725" y="1700325"/>
            <a:ext cx="24654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c425f57dcb_1_93"/>
          <p:cNvSpPr/>
          <p:nvPr/>
        </p:nvSpPr>
        <p:spPr>
          <a:xfrm rot="10800000">
            <a:off x="8639875" y="3294450"/>
            <a:ext cx="24654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c425f57dcb_1_93"/>
          <p:cNvSpPr/>
          <p:nvPr/>
        </p:nvSpPr>
        <p:spPr>
          <a:xfrm>
            <a:off x="1147725" y="4548375"/>
            <a:ext cx="24654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5a72016bb_0_1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6" name="Google Shape;366;gc5a72016bb_0_1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7" name="Google Shape;367;gc5a72016bb_0_1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8" name="Google Shape;368;gc5a72016bb_0_10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9" name="Google Shape;369;gc5a72016bb_0_1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0" name="Google Shape;370;gc5a72016bb_0_1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1" name="Google Shape;371;gc5a72016bb_0_1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2" name="Google Shape;372;gc5a72016bb_0_10"/>
          <p:cNvSpPr/>
          <p:nvPr/>
        </p:nvSpPr>
        <p:spPr>
          <a:xfrm>
            <a:off x="924161" y="0"/>
            <a:ext cx="2262979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3" name="Google Shape;373;gc5a72016bb_0_10"/>
          <p:cNvSpPr/>
          <p:nvPr/>
        </p:nvSpPr>
        <p:spPr>
          <a:xfrm>
            <a:off x="305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374" name="Google Shape;374;gc5a72016bb_0_10"/>
          <p:cNvGrpSpPr/>
          <p:nvPr/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75" name="Google Shape;375;gc5a72016bb_0_10"/>
            <p:cNvSpPr/>
            <p:nvPr/>
          </p:nvSpPr>
          <p:spPr>
            <a:xfrm flipH="1">
              <a:off x="966083" y="0"/>
              <a:ext cx="9841377" cy="6858000"/>
            </a:xfrm>
            <a:custGeom>
              <a:rect b="b" l="l" r="r" t="t"/>
              <a:pathLst>
                <a:path extrusionOk="0" h="6858000" w="9841377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6" name="Google Shape;376;gc5a72016bb_0_10"/>
            <p:cNvSpPr/>
            <p:nvPr/>
          </p:nvSpPr>
          <p:spPr>
            <a:xfrm flipH="1">
              <a:off x="547626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7" name="Google Shape;377;gc5a72016bb_0_10"/>
            <p:cNvSpPr/>
            <p:nvPr/>
          </p:nvSpPr>
          <p:spPr>
            <a:xfrm flipH="1">
              <a:off x="760922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8" name="Google Shape;378;gc5a72016bb_0_10"/>
            <p:cNvSpPr/>
            <p:nvPr/>
          </p:nvSpPr>
          <p:spPr>
            <a:xfrm flipH="1">
              <a:off x="1265618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E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9" name="Google Shape;379;gc5a72016bb_0_10"/>
            <p:cNvSpPr/>
            <p:nvPr/>
          </p:nvSpPr>
          <p:spPr>
            <a:xfrm>
              <a:off x="869619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0" name="Google Shape;380;gc5a72016bb_0_10"/>
            <p:cNvSpPr/>
            <p:nvPr/>
          </p:nvSpPr>
          <p:spPr>
            <a:xfrm>
              <a:off x="847618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1" name="Google Shape;381;gc5a72016bb_0_10"/>
            <p:cNvSpPr/>
            <p:nvPr/>
          </p:nvSpPr>
          <p:spPr>
            <a:xfrm>
              <a:off x="824494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E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382" name="Google Shape;382;gc5a72016bb_0_10"/>
          <p:cNvSpPr txBox="1"/>
          <p:nvPr>
            <p:ph type="title"/>
          </p:nvPr>
        </p:nvSpPr>
        <p:spPr>
          <a:xfrm>
            <a:off x="2054836" y="205274"/>
            <a:ext cx="78105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US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gc5a72016bb_0_10"/>
          <p:cNvSpPr txBox="1"/>
          <p:nvPr>
            <p:ph idx="1" type="body"/>
          </p:nvPr>
        </p:nvSpPr>
        <p:spPr>
          <a:xfrm>
            <a:off x="1375400" y="1175775"/>
            <a:ext cx="4505700" cy="5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On new equipment: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1 extra dryers will save the company up to 2.85hrs, which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equals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8657$.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 extra dryers can indeed save time but with a low efficiency. It can be added in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combination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of extra bins in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consider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of giving a better service.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4 extra wet holding bins should be bought rather than converting current bins.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gc5a72016bb_0_10"/>
          <p:cNvSpPr txBox="1"/>
          <p:nvPr>
            <p:ph idx="1" type="body"/>
          </p:nvPr>
        </p:nvSpPr>
        <p:spPr>
          <a:xfrm>
            <a:off x="6353075" y="1175775"/>
            <a:ext cx="4505700" cy="5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On labor cost: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 second shift is better than  working overtime in peak season of  the harvest time.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Work overtime is more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practical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than getting second-shift workers.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To have an overtime rather than have a second shift can ease the problem on most of the time. NCC should adjust the labor on the basis of harvest season time.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398" name="Google Shape;398;p10"/>
          <p:cNvGrpSpPr/>
          <p:nvPr/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99" name="Google Shape;399;p10"/>
            <p:cNvSpPr/>
            <p:nvPr/>
          </p:nvSpPr>
          <p:spPr>
            <a:xfrm flipH="1">
              <a:off x="966083" y="0"/>
              <a:ext cx="9841377" cy="6858000"/>
            </a:xfrm>
            <a:custGeom>
              <a:rect b="b" l="l" r="r" t="t"/>
              <a:pathLst>
                <a:path extrusionOk="0" h="6858000" w="9841377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 flipH="1">
              <a:off x="547626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 flipH="1">
              <a:off x="760922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 flipH="1">
              <a:off x="126724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E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869619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847618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824494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E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06" name="Google Shape;406;p10"/>
          <p:cNvSpPr txBox="1"/>
          <p:nvPr>
            <p:ph type="title"/>
          </p:nvPr>
        </p:nvSpPr>
        <p:spPr>
          <a:xfrm>
            <a:off x="2054836" y="205274"/>
            <a:ext cx="7810500" cy="9703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US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Potential solution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2167725" y="1175650"/>
            <a:ext cx="7907100" cy="5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Install one new dryers and add more wet holding bins.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Convert the storage bins to support more wet berries.</a:t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Start a second-shift working group on peak days.</a:t>
            </a:r>
            <a:endParaRPr sz="2400">
              <a:solidFill>
                <a:srgbClr val="26262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Start </a:t>
            </a: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the crew at an earlier hour</a:t>
            </a: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on peak days.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Have a truck schedule for deliveries.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ato"/>
              <a:buChar char="•"/>
            </a:pPr>
            <a:r>
              <a:rPr lang="en-US" sz="2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Install a berry grader instead of processing with multiple grading steps.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5a72016bb_0_33"/>
          <p:cNvSpPr txBox="1"/>
          <p:nvPr>
            <p:ph type="title"/>
          </p:nvPr>
        </p:nvSpPr>
        <p:spPr>
          <a:xfrm>
            <a:off x="5206896" y="2246509"/>
            <a:ext cx="6666000" cy="21297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Lato"/>
                <a:ea typeface="Lato"/>
                <a:cs typeface="Lato"/>
                <a:sym typeface="Lato"/>
              </a:rPr>
              <a:t>Thank you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7476051" cy="6858000"/>
          </a:xfrm>
          <a:custGeom>
            <a:rect b="b" l="l" r="r" t="t"/>
            <a:pathLst>
              <a:path extrusionOk="0" h="6858000" w="7476051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348204" y="-1"/>
            <a:ext cx="2535264" cy="6858001"/>
          </a:xfrm>
          <a:custGeom>
            <a:rect b="b" l="l" r="r" t="t"/>
            <a:pathLst>
              <a:path extrusionOk="0" h="6858001" w="2535264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133737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2"/>
          <p:cNvSpPr txBox="1"/>
          <p:nvPr>
            <p:ph type="title"/>
          </p:nvPr>
        </p:nvSpPr>
        <p:spPr>
          <a:xfrm>
            <a:off x="910355" y="73818"/>
            <a:ext cx="67803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Company Background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089543" y="1525113"/>
            <a:ext cx="52971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National Cranberry Cooperative –NCC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-Formed and owned by growers of cranberries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-One of the larger cooperatives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-Operations in: Massachusetts, New Jersey, Wisconsin, Washington, Oregon, British Columbia and Nova Scotia.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-Main product: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a. Fresh cranberries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b. Processed cranberries: juice, canned fruit, frozen fruit, 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Map&#10;&#10;Description automatically generated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967" y="2450208"/>
            <a:ext cx="2988679" cy="195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153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4583796" cy="6858000"/>
          </a:xfrm>
          <a:custGeom>
            <a:rect b="b" l="l" r="r" t="t"/>
            <a:pathLst>
              <a:path extrusionOk="0" h="6858000" w="4583796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250012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2280113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048872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50012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280113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048872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830218" y="1833229"/>
            <a:ext cx="3161338" cy="293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major problem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5210209" y="1040235"/>
            <a:ext cx="6735713" cy="4773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case relates the concerns of the VP operations about NCC’s receiving plant#1 (RP1).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RP1 receives harvested berries and is opened for operation about four months a year. (early September to early December)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plant incurred high overtime costs.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grown-owners of the coop were frequently forced to wait long hours to unload their crops.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857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•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capacity of containing processed fruit is insufficient.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560468" y="132250"/>
            <a:ext cx="6665976" cy="1033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Cranberry Harvest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4285180" y="1070687"/>
            <a:ext cx="7781949" cy="57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Harvest season: September to December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RP1 is operated seven days a week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27-member work force or 53-member work force.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Plant schedule in low berry volume: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6 workers in receiving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10 workers in the milling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8 workers in shipping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 worker supervises and 2 workers in control room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Plant schedule in peak season: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15 workers in receiving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15 workers in milling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20 workers in shipping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Lato"/>
              <a:buChar char="○"/>
            </a:pPr>
            <a:r>
              <a:rPr lang="en-US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1 worker supervises and 2 workers in control room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53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5"/>
          <p:cNvSpPr txBox="1"/>
          <p:nvPr>
            <p:ph type="title"/>
          </p:nvPr>
        </p:nvSpPr>
        <p:spPr>
          <a:xfrm>
            <a:off x="7302168" y="116672"/>
            <a:ext cx="4946553" cy="18538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Meiryo"/>
              <a:buNone/>
            </a:pPr>
            <a:r>
              <a:rPr lang="en-US" sz="5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Harvest Method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4980579" y="1868629"/>
            <a:ext cx="3496989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7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Dry harvesting: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 sz="17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 - Berries are handpicked from the bushes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479884" y="1"/>
            <a:ext cx="4160139" cy="2705499"/>
          </a:xfrm>
          <a:custGeom>
            <a:rect b="b" l="l" r="r" t="t"/>
            <a:pathLst>
              <a:path extrusionOk="0" h="2705499" w="4160139">
                <a:moveTo>
                  <a:pt x="287297" y="0"/>
                </a:moveTo>
                <a:lnTo>
                  <a:pt x="3995256" y="0"/>
                </a:lnTo>
                <a:lnTo>
                  <a:pt x="4034877" y="103389"/>
                </a:lnTo>
                <a:cubicBezTo>
                  <a:pt x="4117064" y="350002"/>
                  <a:pt x="4160139" y="623018"/>
                  <a:pt x="4160139" y="910537"/>
                </a:cubicBezTo>
                <a:cubicBezTo>
                  <a:pt x="4160139" y="1139959"/>
                  <a:pt x="4093451" y="1324089"/>
                  <a:pt x="3944007" y="1507609"/>
                </a:cubicBezTo>
                <a:cubicBezTo>
                  <a:pt x="3787690" y="1699579"/>
                  <a:pt x="3552811" y="1876392"/>
                  <a:pt x="3304097" y="2063570"/>
                </a:cubicBezTo>
                <a:cubicBezTo>
                  <a:pt x="3258210" y="2098062"/>
                  <a:pt x="3210805" y="2133774"/>
                  <a:pt x="3163402" y="2169920"/>
                </a:cubicBezTo>
                <a:cubicBezTo>
                  <a:pt x="2739085" y="2493411"/>
                  <a:pt x="2429395" y="2705499"/>
                  <a:pt x="2007312" y="2705499"/>
                </a:cubicBezTo>
                <a:cubicBezTo>
                  <a:pt x="1364186" y="2705499"/>
                  <a:pt x="908715" y="2445156"/>
                  <a:pt x="484397" y="1834932"/>
                </a:cubicBezTo>
                <a:cubicBezTo>
                  <a:pt x="428870" y="1755060"/>
                  <a:pt x="374591" y="1682420"/>
                  <a:pt x="322099" y="1612216"/>
                </a:cubicBezTo>
                <a:cubicBezTo>
                  <a:pt x="104539" y="1321127"/>
                  <a:pt x="0" y="1169747"/>
                  <a:pt x="0" y="910537"/>
                </a:cubicBezTo>
                <a:cubicBezTo>
                  <a:pt x="0" y="653156"/>
                  <a:pt x="65526" y="398909"/>
                  <a:pt x="194617" y="154855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593627" y="1"/>
            <a:ext cx="3932649" cy="2526221"/>
          </a:xfrm>
          <a:custGeom>
            <a:rect b="b" l="l" r="r" t="t"/>
            <a:pathLst>
              <a:path extrusionOk="0" h="2526221" w="3932649">
                <a:moveTo>
                  <a:pt x="327220" y="0"/>
                </a:moveTo>
                <a:lnTo>
                  <a:pt x="3746109" y="0"/>
                </a:lnTo>
                <a:lnTo>
                  <a:pt x="3749094" y="5803"/>
                </a:lnTo>
                <a:cubicBezTo>
                  <a:pt x="3869026" y="269299"/>
                  <a:pt x="3932649" y="574382"/>
                  <a:pt x="3932649" y="899994"/>
                </a:cubicBezTo>
                <a:cubicBezTo>
                  <a:pt x="3932649" y="1107850"/>
                  <a:pt x="3869608" y="1274671"/>
                  <a:pt x="3728337" y="1440938"/>
                </a:cubicBezTo>
                <a:cubicBezTo>
                  <a:pt x="3580568" y="1614862"/>
                  <a:pt x="3358533" y="1775054"/>
                  <a:pt x="3123419" y="1944636"/>
                </a:cubicBezTo>
                <a:cubicBezTo>
                  <a:pt x="3080041" y="1975886"/>
                  <a:pt x="3035229" y="2008241"/>
                  <a:pt x="2990418" y="2040989"/>
                </a:cubicBezTo>
                <a:cubicBezTo>
                  <a:pt x="2589303" y="2334070"/>
                  <a:pt x="2296549" y="2526221"/>
                  <a:pt x="1897546" y="2526221"/>
                </a:cubicBezTo>
                <a:cubicBezTo>
                  <a:pt x="1289588" y="2526221"/>
                  <a:pt x="859023" y="2290352"/>
                  <a:pt x="457909" y="1737492"/>
                </a:cubicBezTo>
                <a:cubicBezTo>
                  <a:pt x="405418" y="1665129"/>
                  <a:pt x="354108" y="1599316"/>
                  <a:pt x="304485" y="1535712"/>
                </a:cubicBezTo>
                <a:cubicBezTo>
                  <a:pt x="98822" y="1271987"/>
                  <a:pt x="0" y="1134838"/>
                  <a:pt x="0" y="899994"/>
                </a:cubicBezTo>
                <a:cubicBezTo>
                  <a:pt x="0" y="666809"/>
                  <a:pt x="61943" y="436462"/>
                  <a:pt x="183974" y="215351"/>
                </a:cubicBezTo>
                <a:cubicBezTo>
                  <a:pt x="213828" y="161276"/>
                  <a:pt x="246888" y="108345"/>
                  <a:pt x="283080" y="5664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group of people working in a field&#10;&#10;Description automatically generated with medium confidence" id="161" name="Google Shape;161;p5"/>
          <p:cNvPicPr preferRelativeResize="0"/>
          <p:nvPr/>
        </p:nvPicPr>
        <p:blipFill rotWithShape="1">
          <a:blip r:embed="rId3">
            <a:alphaModFix/>
          </a:blip>
          <a:srcRect b="6896" l="0" r="-1" t="0"/>
          <a:stretch/>
        </p:blipFill>
        <p:spPr>
          <a:xfrm>
            <a:off x="1839747" y="3"/>
            <a:ext cx="3440421" cy="2402343"/>
          </a:xfrm>
          <a:custGeom>
            <a:rect b="b" l="l" r="r" t="t"/>
            <a:pathLst>
              <a:path extrusionOk="0" h="2402343" w="3440421">
                <a:moveTo>
                  <a:pt x="379897" y="0"/>
                </a:moveTo>
                <a:lnTo>
                  <a:pt x="3218884" y="0"/>
                </a:lnTo>
                <a:lnTo>
                  <a:pt x="3279840" y="122543"/>
                </a:lnTo>
                <a:cubicBezTo>
                  <a:pt x="3384762" y="360883"/>
                  <a:pt x="3440421" y="636841"/>
                  <a:pt x="3440421" y="931368"/>
                </a:cubicBezTo>
                <a:cubicBezTo>
                  <a:pt x="3440421" y="1119380"/>
                  <a:pt x="3385271" y="1270275"/>
                  <a:pt x="3261683" y="1420669"/>
                </a:cubicBezTo>
                <a:cubicBezTo>
                  <a:pt x="3132407" y="1577990"/>
                  <a:pt x="2938164" y="1722889"/>
                  <a:pt x="2732478" y="1876281"/>
                </a:cubicBezTo>
                <a:cubicBezTo>
                  <a:pt x="2694529" y="1904547"/>
                  <a:pt x="2655326" y="1933813"/>
                  <a:pt x="2616125" y="1963435"/>
                </a:cubicBezTo>
                <a:cubicBezTo>
                  <a:pt x="2265215" y="2228536"/>
                  <a:pt x="2009103" y="2402343"/>
                  <a:pt x="1660040" y="2402343"/>
                </a:cubicBezTo>
                <a:cubicBezTo>
                  <a:pt x="1128177" y="2402343"/>
                  <a:pt x="751504" y="2188992"/>
                  <a:pt x="400595" y="1688912"/>
                </a:cubicBezTo>
                <a:cubicBezTo>
                  <a:pt x="354674" y="1623457"/>
                  <a:pt x="309786" y="1563928"/>
                  <a:pt x="266375" y="1506395"/>
                </a:cubicBezTo>
                <a:cubicBezTo>
                  <a:pt x="86453" y="1267847"/>
                  <a:pt x="0" y="1143791"/>
                  <a:pt x="0" y="931368"/>
                </a:cubicBezTo>
                <a:cubicBezTo>
                  <a:pt x="0" y="720444"/>
                  <a:pt x="54190" y="512088"/>
                  <a:pt x="160947" y="312085"/>
                </a:cubicBezTo>
                <a:cubicBezTo>
                  <a:pt x="213181" y="214260"/>
                  <a:pt x="276637" y="120576"/>
                  <a:pt x="350789" y="3167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306" y="3018886"/>
            <a:ext cx="5253985" cy="3839114"/>
          </a:xfrm>
          <a:custGeom>
            <a:rect b="b" l="l" r="r" t="t"/>
            <a:pathLst>
              <a:path extrusionOk="0" h="3839114" w="5253985">
                <a:moveTo>
                  <a:pt x="2652764" y="0"/>
                </a:moveTo>
                <a:cubicBezTo>
                  <a:pt x="3052630" y="0"/>
                  <a:pt x="3420654" y="77244"/>
                  <a:pt x="3746786" y="229373"/>
                </a:cubicBezTo>
                <a:cubicBezTo>
                  <a:pt x="4052428" y="372058"/>
                  <a:pt x="4320877" y="580316"/>
                  <a:pt x="4544690" y="848244"/>
                </a:cubicBezTo>
                <a:cubicBezTo>
                  <a:pt x="5002112" y="1396033"/>
                  <a:pt x="5253985" y="2174508"/>
                  <a:pt x="5253985" y="3040325"/>
                </a:cubicBezTo>
                <a:cubicBezTo>
                  <a:pt x="5253985" y="3342582"/>
                  <a:pt x="5179347" y="3592625"/>
                  <a:pt x="5014333" y="3835527"/>
                </a:cubicBezTo>
                <a:lnTo>
                  <a:pt x="5011695" y="3839114"/>
                </a:lnTo>
                <a:lnTo>
                  <a:pt x="0" y="3839114"/>
                </a:lnTo>
                <a:lnTo>
                  <a:pt x="0" y="1152678"/>
                </a:lnTo>
                <a:lnTo>
                  <a:pt x="3216" y="1149041"/>
                </a:lnTo>
                <a:cubicBezTo>
                  <a:pt x="78091" y="1071911"/>
                  <a:pt x="157577" y="997126"/>
                  <a:pt x="241558" y="924832"/>
                </a:cubicBezTo>
                <a:cubicBezTo>
                  <a:pt x="571735" y="640510"/>
                  <a:pt x="963900" y="406025"/>
                  <a:pt x="1375905" y="246814"/>
                </a:cubicBezTo>
                <a:cubicBezTo>
                  <a:pt x="1799001" y="83016"/>
                  <a:pt x="2228753" y="0"/>
                  <a:pt x="265276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53" y="2896807"/>
            <a:ext cx="5496741" cy="3961193"/>
          </a:xfrm>
          <a:custGeom>
            <a:rect b="b" l="l" r="r" t="t"/>
            <a:pathLst>
              <a:path extrusionOk="0" h="3961193" w="5496741">
                <a:moveTo>
                  <a:pt x="2687984" y="0"/>
                </a:moveTo>
                <a:cubicBezTo>
                  <a:pt x="3119754" y="0"/>
                  <a:pt x="3517139" y="81423"/>
                  <a:pt x="3869291" y="241782"/>
                </a:cubicBezTo>
                <a:cubicBezTo>
                  <a:pt x="4199319" y="392186"/>
                  <a:pt x="4489185" y="611711"/>
                  <a:pt x="4730855" y="894134"/>
                </a:cubicBezTo>
                <a:cubicBezTo>
                  <a:pt x="5224771" y="1471559"/>
                  <a:pt x="5496741" y="2292150"/>
                  <a:pt x="5496741" y="3204808"/>
                </a:cubicBezTo>
                <a:cubicBezTo>
                  <a:pt x="5496741" y="3477901"/>
                  <a:pt x="5437529" y="3710558"/>
                  <a:pt x="5308405" y="3932698"/>
                </a:cubicBezTo>
                <a:lnTo>
                  <a:pt x="5290213" y="3961193"/>
                </a:lnTo>
                <a:lnTo>
                  <a:pt x="0" y="3961193"/>
                </a:lnTo>
                <a:lnTo>
                  <a:pt x="0" y="1052376"/>
                </a:lnTo>
                <a:lnTo>
                  <a:pt x="84403" y="974866"/>
                </a:lnTo>
                <a:cubicBezTo>
                  <a:pt x="440924" y="675162"/>
                  <a:pt x="864377" y="427991"/>
                  <a:pt x="1309253" y="260167"/>
                </a:cubicBezTo>
                <a:cubicBezTo>
                  <a:pt x="1766105" y="87507"/>
                  <a:pt x="2230145" y="0"/>
                  <a:pt x="2687984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53" y="2764456"/>
            <a:ext cx="5719379" cy="4093544"/>
          </a:xfrm>
          <a:custGeom>
            <a:rect b="b" l="l" r="r" t="t"/>
            <a:pathLst>
              <a:path extrusionOk="0" h="4093544" w="5719379">
                <a:moveTo>
                  <a:pt x="2598837" y="0"/>
                </a:moveTo>
                <a:cubicBezTo>
                  <a:pt x="3078535" y="0"/>
                  <a:pt x="3520032" y="85645"/>
                  <a:pt x="3911275" y="254318"/>
                </a:cubicBezTo>
                <a:cubicBezTo>
                  <a:pt x="4277938" y="412520"/>
                  <a:pt x="4599980" y="643426"/>
                  <a:pt x="4868477" y="940493"/>
                </a:cubicBezTo>
                <a:cubicBezTo>
                  <a:pt x="5417220" y="1547855"/>
                  <a:pt x="5719379" y="2410992"/>
                  <a:pt x="5719379" y="3370969"/>
                </a:cubicBezTo>
                <a:cubicBezTo>
                  <a:pt x="5719379" y="3610346"/>
                  <a:pt x="5673695" y="3820187"/>
                  <a:pt x="5575448" y="4018702"/>
                </a:cubicBezTo>
                <a:lnTo>
                  <a:pt x="5533988" y="4093544"/>
                </a:lnTo>
                <a:lnTo>
                  <a:pt x="0" y="4093544"/>
                </a:lnTo>
                <a:lnTo>
                  <a:pt x="0" y="811758"/>
                </a:lnTo>
                <a:lnTo>
                  <a:pt x="16471" y="799779"/>
                </a:lnTo>
                <a:cubicBezTo>
                  <a:pt x="339059" y="585391"/>
                  <a:pt x="696365" y="406049"/>
                  <a:pt x="1067060" y="273655"/>
                </a:cubicBezTo>
                <a:cubicBezTo>
                  <a:pt x="1574625" y="92045"/>
                  <a:pt x="2090175" y="0"/>
                  <a:pt x="2598837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picture containing water, sky, outdoor, river&#10;&#10;Description automatically generated" id="165" name="Google Shape;165;p5"/>
          <p:cNvPicPr preferRelativeResize="0"/>
          <p:nvPr/>
        </p:nvPicPr>
        <p:blipFill rotWithShape="1">
          <a:blip r:embed="rId4">
            <a:alphaModFix/>
          </a:blip>
          <a:srcRect b="-2" l="9259" r="94" t="0"/>
          <a:stretch/>
        </p:blipFill>
        <p:spPr>
          <a:xfrm>
            <a:off x="151" y="3200016"/>
            <a:ext cx="4967392" cy="3657982"/>
          </a:xfrm>
          <a:custGeom>
            <a:rect b="b" l="l" r="r" t="t"/>
            <a:pathLst>
              <a:path extrusionOk="0" h="3657982" w="4967392">
                <a:moveTo>
                  <a:pt x="2611465" y="0"/>
                </a:moveTo>
                <a:cubicBezTo>
                  <a:pt x="2973626" y="0"/>
                  <a:pt x="3306944" y="71395"/>
                  <a:pt x="3602322" y="212004"/>
                </a:cubicBezTo>
                <a:cubicBezTo>
                  <a:pt x="3879142" y="343883"/>
                  <a:pt x="4122277" y="536370"/>
                  <a:pt x="4324984" y="784010"/>
                </a:cubicBezTo>
                <a:cubicBezTo>
                  <a:pt x="4739271" y="1290317"/>
                  <a:pt x="4967392" y="2009841"/>
                  <a:pt x="4967392" y="2810095"/>
                </a:cubicBezTo>
                <a:cubicBezTo>
                  <a:pt x="4967392" y="3129372"/>
                  <a:pt x="4879100" y="3385618"/>
                  <a:pt x="4681235" y="3641013"/>
                </a:cubicBezTo>
                <a:lnTo>
                  <a:pt x="4666298" y="3657982"/>
                </a:lnTo>
                <a:lnTo>
                  <a:pt x="0" y="3657982"/>
                </a:lnTo>
                <a:lnTo>
                  <a:pt x="0" y="1311761"/>
                </a:lnTo>
                <a:lnTo>
                  <a:pt x="20961" y="1282259"/>
                </a:lnTo>
                <a:cubicBezTo>
                  <a:pt x="139676" y="1131288"/>
                  <a:pt x="275515" y="988438"/>
                  <a:pt x="427636" y="854799"/>
                </a:cubicBezTo>
                <a:cubicBezTo>
                  <a:pt x="726679" y="592007"/>
                  <a:pt x="1081863" y="375279"/>
                  <a:pt x="1455015" y="228124"/>
                </a:cubicBezTo>
                <a:cubicBezTo>
                  <a:pt x="1838214" y="76730"/>
                  <a:pt x="2227440" y="0"/>
                  <a:pt x="261146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8553275" y="2526222"/>
            <a:ext cx="3562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ater harvesting: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The bogs are flooded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The berries are mechanically shaken from the bushes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The berries are collected easily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Yields up to 20% greater than dry harvesting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 - However cause some damage and shorten the long-term storage time.</a:t>
            </a:r>
            <a:endParaRPr i="0" sz="1800" u="none" cap="none" strike="noStrike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5"/>
          <p:cNvSpPr/>
          <p:nvPr/>
        </p:nvSpPr>
        <p:spPr>
          <a:xfrm rot="2842279">
            <a:off x="7447679" y="3000826"/>
            <a:ext cx="832403" cy="6061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6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6"/>
          <p:cNvSpPr txBox="1"/>
          <p:nvPr>
            <p:ph type="title"/>
          </p:nvPr>
        </p:nvSpPr>
        <p:spPr>
          <a:xfrm>
            <a:off x="1155402" y="321589"/>
            <a:ext cx="10449312" cy="1154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Meiryo"/>
              <a:buNone/>
            </a:pPr>
            <a:r>
              <a:rPr lang="en-US" sz="47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Cranberry processing in RP1</a:t>
            </a:r>
            <a:endParaRPr sz="4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6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6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6"/>
          <p:cNvSpPr/>
          <p:nvPr/>
        </p:nvSpPr>
        <p:spPr>
          <a:xfrm rot="5400000">
            <a:off x="5247015" y="-1314429"/>
            <a:ext cx="1697663" cy="121916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29208" y="1475925"/>
            <a:ext cx="945894" cy="4555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Berries</a:t>
            </a:r>
            <a:endParaRPr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6"/>
          <p:cNvCxnSpPr>
            <a:stCxn id="186" idx="4"/>
            <a:endCxn id="188" idx="0"/>
          </p:cNvCxnSpPr>
          <p:nvPr/>
        </p:nvCxnSpPr>
        <p:spPr>
          <a:xfrm flipH="1">
            <a:off x="894655" y="1931437"/>
            <a:ext cx="7500" cy="99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6"/>
          <p:cNvSpPr/>
          <p:nvPr/>
        </p:nvSpPr>
        <p:spPr>
          <a:xfrm>
            <a:off x="1005147" y="2150525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 &amp; Sampling</a:t>
            </a:r>
            <a:endParaRPr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91953" y="2930631"/>
            <a:ext cx="1005309" cy="72677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Truck Queue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218759" y="2953381"/>
            <a:ext cx="1567756" cy="68127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82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Dumping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450bbl./hr. each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6"/>
          <p:cNvCxnSpPr>
            <a:stCxn id="188" idx="6"/>
            <a:endCxn id="190" idx="1"/>
          </p:cNvCxnSpPr>
          <p:nvPr/>
        </p:nvCxnSpPr>
        <p:spPr>
          <a:xfrm>
            <a:off x="1397262" y="3294020"/>
            <a:ext cx="821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6"/>
          <p:cNvSpPr/>
          <p:nvPr/>
        </p:nvSpPr>
        <p:spPr>
          <a:xfrm>
            <a:off x="4114735" y="1952821"/>
            <a:ext cx="1567756" cy="6812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Dry storage bin  (1-16)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4000 bbls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114735" y="3930713"/>
            <a:ext cx="1567756" cy="6812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Wet storage bin  (17-24 + 25-27)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3200 bbls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6"/>
          <p:cNvCxnSpPr>
            <a:stCxn id="190" idx="3"/>
            <a:endCxn id="192" idx="1"/>
          </p:cNvCxnSpPr>
          <p:nvPr/>
        </p:nvCxnSpPr>
        <p:spPr>
          <a:xfrm flipH="1" rot="10800000">
            <a:off x="3786515" y="2293519"/>
            <a:ext cx="328200" cy="100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6"/>
          <p:cNvCxnSpPr>
            <a:stCxn id="190" idx="3"/>
            <a:endCxn id="193" idx="1"/>
          </p:cNvCxnSpPr>
          <p:nvPr/>
        </p:nvCxnSpPr>
        <p:spPr>
          <a:xfrm>
            <a:off x="3786515" y="3294019"/>
            <a:ext cx="328200" cy="97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6"/>
          <p:cNvSpPr/>
          <p:nvPr/>
        </p:nvSpPr>
        <p:spPr>
          <a:xfrm>
            <a:off x="6425558" y="2022120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Destone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4500 bbls/hr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380509" y="2022120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Dechaff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1500 bbls/hr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423298" y="4000012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Dechaff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3000 bbls/hr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8380509" y="4000012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Dryers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600 bbls/hr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6"/>
          <p:cNvCxnSpPr>
            <a:stCxn id="192" idx="3"/>
            <a:endCxn id="196" idx="1"/>
          </p:cNvCxnSpPr>
          <p:nvPr/>
        </p:nvCxnSpPr>
        <p:spPr>
          <a:xfrm>
            <a:off x="5682491" y="2293459"/>
            <a:ext cx="74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6"/>
          <p:cNvCxnSpPr>
            <a:stCxn id="193" idx="3"/>
            <a:endCxn id="198" idx="1"/>
          </p:cNvCxnSpPr>
          <p:nvPr/>
        </p:nvCxnSpPr>
        <p:spPr>
          <a:xfrm>
            <a:off x="5682491" y="4271351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6"/>
          <p:cNvCxnSpPr>
            <a:stCxn id="196" idx="3"/>
            <a:endCxn id="197" idx="1"/>
          </p:cNvCxnSpPr>
          <p:nvPr/>
        </p:nvCxnSpPr>
        <p:spPr>
          <a:xfrm>
            <a:off x="7641962" y="2293459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6"/>
          <p:cNvCxnSpPr>
            <a:stCxn id="198" idx="3"/>
            <a:endCxn id="199" idx="1"/>
          </p:cNvCxnSpPr>
          <p:nvPr/>
        </p:nvCxnSpPr>
        <p:spPr>
          <a:xfrm>
            <a:off x="7639702" y="4271351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6"/>
          <p:cNvSpPr/>
          <p:nvPr/>
        </p:nvSpPr>
        <p:spPr>
          <a:xfrm>
            <a:off x="10232291" y="2935196"/>
            <a:ext cx="1567756" cy="68127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82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Jumbo separator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1200 bbls/hr</a:t>
            </a:r>
            <a:endParaRPr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6"/>
          <p:cNvCxnSpPr>
            <a:stCxn id="197" idx="3"/>
            <a:endCxn id="204" idx="1"/>
          </p:cNvCxnSpPr>
          <p:nvPr/>
        </p:nvCxnSpPr>
        <p:spPr>
          <a:xfrm>
            <a:off x="9596913" y="2293459"/>
            <a:ext cx="635400" cy="98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6"/>
          <p:cNvCxnSpPr>
            <a:stCxn id="199" idx="3"/>
            <a:endCxn id="204" idx="1"/>
          </p:cNvCxnSpPr>
          <p:nvPr/>
        </p:nvCxnSpPr>
        <p:spPr>
          <a:xfrm flipH="1" rot="10800000">
            <a:off x="9596913" y="3275951"/>
            <a:ext cx="635400" cy="9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6"/>
          <p:cNvSpPr/>
          <p:nvPr/>
        </p:nvSpPr>
        <p:spPr>
          <a:xfrm>
            <a:off x="7537158" y="3048078"/>
            <a:ext cx="945894" cy="455512"/>
          </a:xfrm>
          <a:prstGeom prst="ellipse">
            <a:avLst/>
          </a:prstGeom>
          <a:solidFill>
            <a:schemeClr val="accent5"/>
          </a:solidFill>
          <a:ln cap="flat" cmpd="sng" w="12700">
            <a:solidFill>
              <a:srgbClr val="1D7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Waste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12.3%</a:t>
            </a:r>
            <a:endParaRPr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6"/>
          <p:cNvCxnSpPr>
            <a:stCxn id="196" idx="2"/>
            <a:endCxn id="207" idx="0"/>
          </p:cNvCxnSpPr>
          <p:nvPr/>
        </p:nvCxnSpPr>
        <p:spPr>
          <a:xfrm>
            <a:off x="7033760" y="2564798"/>
            <a:ext cx="976200" cy="48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6"/>
          <p:cNvCxnSpPr>
            <a:stCxn id="197" idx="2"/>
            <a:endCxn id="207" idx="0"/>
          </p:cNvCxnSpPr>
          <p:nvPr/>
        </p:nvCxnSpPr>
        <p:spPr>
          <a:xfrm flipH="1">
            <a:off x="8010111" y="2564798"/>
            <a:ext cx="978600" cy="48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6"/>
          <p:cNvCxnSpPr>
            <a:stCxn id="198" idx="0"/>
            <a:endCxn id="207" idx="4"/>
          </p:cNvCxnSpPr>
          <p:nvPr/>
        </p:nvCxnSpPr>
        <p:spPr>
          <a:xfrm flipH="1" rot="10800000">
            <a:off x="7031500" y="3503512"/>
            <a:ext cx="978600" cy="49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6"/>
          <p:cNvCxnSpPr>
            <a:stCxn id="199" idx="0"/>
            <a:endCxn id="207" idx="4"/>
          </p:cNvCxnSpPr>
          <p:nvPr/>
        </p:nvCxnSpPr>
        <p:spPr>
          <a:xfrm rot="10800000">
            <a:off x="8010111" y="3503512"/>
            <a:ext cx="978600" cy="49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6"/>
          <p:cNvSpPr/>
          <p:nvPr/>
        </p:nvSpPr>
        <p:spPr>
          <a:xfrm>
            <a:off x="5206894" y="5137173"/>
            <a:ext cx="1216404" cy="54267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0E8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Shipping</a:t>
            </a:r>
            <a:endParaRPr i="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1353572" y="5065255"/>
            <a:ext cx="1567756" cy="6812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Bagging stations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667 bbls./hr.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5031218" y="6082290"/>
            <a:ext cx="1567756" cy="6812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Bulk Bin stations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800 bbls./hr.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9130723" y="5065255"/>
            <a:ext cx="1685863" cy="6812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Bulk Truck stations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2000 bbls./hr.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6"/>
          <p:cNvCxnSpPr>
            <a:stCxn id="204" idx="2"/>
            <a:endCxn id="212" idx="0"/>
          </p:cNvCxnSpPr>
          <p:nvPr/>
        </p:nvCxnSpPr>
        <p:spPr>
          <a:xfrm rot="5400000">
            <a:off x="7655269" y="1776272"/>
            <a:ext cx="1520700" cy="5201100"/>
          </a:xfrm>
          <a:prstGeom prst="bentConnector3">
            <a:avLst>
              <a:gd fmla="val 7647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6"/>
          <p:cNvCxnSpPr>
            <a:stCxn id="212" idx="1"/>
            <a:endCxn id="213" idx="3"/>
          </p:cNvCxnSpPr>
          <p:nvPr/>
        </p:nvCxnSpPr>
        <p:spPr>
          <a:xfrm rot="10800000">
            <a:off x="2921194" y="5405812"/>
            <a:ext cx="2285700" cy="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6"/>
          <p:cNvCxnSpPr>
            <a:stCxn id="212" idx="3"/>
            <a:endCxn id="215" idx="1"/>
          </p:cNvCxnSpPr>
          <p:nvPr/>
        </p:nvCxnSpPr>
        <p:spPr>
          <a:xfrm flipH="1" rot="10800000">
            <a:off x="6423298" y="5405812"/>
            <a:ext cx="2707500" cy="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6"/>
          <p:cNvCxnSpPr>
            <a:stCxn id="212" idx="2"/>
            <a:endCxn id="214" idx="0"/>
          </p:cNvCxnSpPr>
          <p:nvPr/>
        </p:nvCxnSpPr>
        <p:spPr>
          <a:xfrm>
            <a:off x="5815096" y="5679851"/>
            <a:ext cx="0" cy="40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3" name="Google Shape;233;p7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4" name="Google Shape;234;p7"/>
          <p:cNvSpPr txBox="1"/>
          <p:nvPr>
            <p:ph type="title"/>
          </p:nvPr>
        </p:nvSpPr>
        <p:spPr>
          <a:xfrm>
            <a:off x="1070299" y="223925"/>
            <a:ext cx="10197540" cy="1021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lang="en-US" sz="4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Process Fruit Receiving in RP1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7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6" name="Google Shape;236;p7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7" name="Google Shape;237;p7"/>
          <p:cNvSpPr/>
          <p:nvPr/>
        </p:nvSpPr>
        <p:spPr>
          <a:xfrm rot="5400000">
            <a:off x="5247015" y="-1314429"/>
            <a:ext cx="1697663" cy="121916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155095" y="4271351"/>
            <a:ext cx="9881196" cy="5017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1070299" y="1642420"/>
            <a:ext cx="275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Bulk trucks carrying process berries arrive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(from 20~400bbls., 75bbls. on average)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3768140" y="1638347"/>
            <a:ext cx="136685" cy="273663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1D7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7340366" y="2499919"/>
            <a:ext cx="177777" cy="188138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E8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2" name="Google Shape;242;p7"/>
          <p:cNvSpPr txBox="1"/>
          <p:nvPr/>
        </p:nvSpPr>
        <p:spPr>
          <a:xfrm>
            <a:off x="4591139" y="2325248"/>
            <a:ext cx="266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Berries are weighted and taken as a sample of about </a:t>
            </a:r>
            <a:r>
              <a:rPr lang="en-US" sz="1800" u="sng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30bbls</a:t>
            </a: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7943860" y="2935088"/>
            <a:ext cx="274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The truckload of berries was graded according to the color.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From poorest(NO.1) to best(NO.3)</a:t>
            </a:r>
            <a:endParaRPr sz="18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7" name="Google Shape;257;p8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8" name="Google Shape;258;p8"/>
          <p:cNvSpPr txBox="1"/>
          <p:nvPr>
            <p:ph type="title"/>
          </p:nvPr>
        </p:nvSpPr>
        <p:spPr>
          <a:xfrm>
            <a:off x="444616" y="265880"/>
            <a:ext cx="6719582" cy="8432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eiryo"/>
              <a:buNone/>
            </a:pPr>
            <a:r>
              <a:rPr lang="en-US" sz="4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Temporary holding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8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0" name="Google Shape;260;p8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1" name="Google Shape;261;p8"/>
          <p:cNvSpPr/>
          <p:nvPr/>
        </p:nvSpPr>
        <p:spPr>
          <a:xfrm rot="5400000">
            <a:off x="5247015" y="-1314429"/>
            <a:ext cx="1697663" cy="121916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5177250" y="1109139"/>
            <a:ext cx="1837189" cy="76999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Processed berries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774152" y="2273128"/>
            <a:ext cx="2164360" cy="27851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Temporary holding Bins 1-16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(Dry only)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Bins 17-24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(Wet/dry)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250bbls. of berries each,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6000bbls. In total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7253490" y="2273127"/>
            <a:ext cx="2164360" cy="27851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Temporary holding Bins 25-27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(Wet only)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400bbls. of berries each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1200bbls. In total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8"/>
          <p:cNvCxnSpPr>
            <a:stCxn id="262" idx="4"/>
            <a:endCxn id="263" idx="3"/>
          </p:cNvCxnSpPr>
          <p:nvPr/>
        </p:nvCxnSpPr>
        <p:spPr>
          <a:xfrm rot="5400000">
            <a:off x="4623895" y="2193684"/>
            <a:ext cx="1786500" cy="1157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8"/>
          <p:cNvCxnSpPr>
            <a:endCxn id="264" idx="1"/>
          </p:cNvCxnSpPr>
          <p:nvPr/>
        </p:nvCxnSpPr>
        <p:spPr>
          <a:xfrm>
            <a:off x="6095790" y="3665699"/>
            <a:ext cx="115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8"/>
          <p:cNvSpPr txBox="1"/>
          <p:nvPr/>
        </p:nvSpPr>
        <p:spPr>
          <a:xfrm>
            <a:off x="1988191" y="5343787"/>
            <a:ext cx="83554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 conflict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bottleneck in the process flow – the long truck queues waiting to unload the berries. 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1" name="Google Shape;281;p9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2" name="Google Shape;282;p9"/>
          <p:cNvSpPr txBox="1"/>
          <p:nvPr>
            <p:ph type="title"/>
          </p:nvPr>
        </p:nvSpPr>
        <p:spPr>
          <a:xfrm>
            <a:off x="0" y="212978"/>
            <a:ext cx="7822759" cy="949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Meiryo"/>
              <a:buNone/>
            </a:pPr>
            <a:r>
              <a:rPr lang="en-US" sz="32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Scheduling the work force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4" name="Google Shape;284;p9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5" name="Google Shape;285;p9"/>
          <p:cNvSpPr/>
          <p:nvPr/>
        </p:nvSpPr>
        <p:spPr>
          <a:xfrm rot="5400000">
            <a:off x="5247015" y="-1314429"/>
            <a:ext cx="1697663" cy="121916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E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6" name="Google Shape;286;p9"/>
          <p:cNvSpPr/>
          <p:nvPr/>
        </p:nvSpPr>
        <p:spPr>
          <a:xfrm rot="2700000">
            <a:off x="5808086" y="4133599"/>
            <a:ext cx="576151" cy="4726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B4D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6455202" y="4591909"/>
            <a:ext cx="39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Approximately 3.7 hours of overtime created for each member of the crew on each average working day.</a:t>
            </a:r>
            <a:endParaRPr sz="14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9"/>
          <p:cNvSpPr txBox="1"/>
          <p:nvPr>
            <p:ph idx="1" type="body"/>
          </p:nvPr>
        </p:nvSpPr>
        <p:spPr>
          <a:xfrm>
            <a:off x="687300" y="1367175"/>
            <a:ext cx="108177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25"/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If a 11 hour work day is assumed on a peak day, RP1 must process ~1200 wel barrels/hr on a peak day.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Bottleneck in the system at the drying units: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-287655" lvl="0" marL="285750" rtl="0" algn="just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25"/>
              <a:buFont typeface="Lato"/>
              <a:buChar char="•"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only 600bbls./hr can be processed through the dryers in an eight-hour work-day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-287655" lvl="0" marL="285750" rtl="0" algn="just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25"/>
              <a:buFont typeface="Lato"/>
              <a:buChar char="•"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only 4800bbls. of wet berries can pass through the system. 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-287655" lvl="0" marL="285750" rtl="0" algn="just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25"/>
              <a:buFont typeface="Lato"/>
              <a:buChar char="•"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70% of the berries entering the system are wet berries.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On an average day, over 10,000 bbls of cranberries are dried at the plant.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latin typeface="Lato"/>
                <a:ea typeface="Lato"/>
                <a:cs typeface="Lato"/>
                <a:sym typeface="Lato"/>
              </a:rPr>
              <a:t>It will take 11.7hrs to process the berries at 600bbls/hr.</a:t>
            </a:r>
            <a:endParaRPr sz="142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2021-03-04T05:02:10Z</dcterms:created>
  <dc:creator>Jianxiang Zhai</dc:creator>
</cp:coreProperties>
</file>