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32"/>
  </p:notesMasterIdLst>
  <p:handoutMasterIdLst>
    <p:handoutMasterId r:id="rId33"/>
  </p:handoutMasterIdLst>
  <p:sldIdLst>
    <p:sldId id="289" r:id="rId8"/>
    <p:sldId id="294" r:id="rId9"/>
    <p:sldId id="291" r:id="rId10"/>
    <p:sldId id="293" r:id="rId11"/>
    <p:sldId id="335" r:id="rId12"/>
    <p:sldId id="320" r:id="rId13"/>
    <p:sldId id="292" r:id="rId14"/>
    <p:sldId id="321" r:id="rId15"/>
    <p:sldId id="322" r:id="rId16"/>
    <p:sldId id="323" r:id="rId17"/>
    <p:sldId id="338" r:id="rId18"/>
    <p:sldId id="324" r:id="rId19"/>
    <p:sldId id="325" r:id="rId20"/>
    <p:sldId id="326" r:id="rId21"/>
    <p:sldId id="327" r:id="rId22"/>
    <p:sldId id="336" r:id="rId23"/>
    <p:sldId id="328" r:id="rId24"/>
    <p:sldId id="340" r:id="rId25"/>
    <p:sldId id="329" r:id="rId26"/>
    <p:sldId id="331" r:id="rId27"/>
    <p:sldId id="337" r:id="rId28"/>
    <p:sldId id="339" r:id="rId29"/>
    <p:sldId id="330" r:id="rId30"/>
    <p:sldId id="334" r:id="rId3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368"/>
    <a:srgbClr val="447E90"/>
    <a:srgbClr val="4E8DCC"/>
    <a:srgbClr val="198B64"/>
    <a:srgbClr val="C6714A"/>
    <a:srgbClr val="DCA655"/>
    <a:srgbClr val="6B4189"/>
    <a:srgbClr val="3F9A79"/>
    <a:srgbClr val="166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2083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806" y="60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3E2-F674-4713-B62F-E19618D21BC4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B1EAF4-AD87-4C3D-ABD0-742571F498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7301" y="267884"/>
            <a:ext cx="1716548" cy="5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0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0A1-1C27-4A33-83C7-9225A8D011CB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60-7793-4EDB-AC4C-239AA85C5235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7B8F-309E-4169-A57C-59BD0FDA51E0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A7B7-57A7-4BFD-B615-E159DF6A8929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6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270A-D535-4E5D-BBF0-927D0589C10E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832-0774-45F9-AEA5-374F068C5EE0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DA3-0241-4633-9D54-42B174B62A94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9C11-E393-40C6-97E7-7E58A614051D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5A35-0ABE-46CA-A63C-9399BA2D4993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4E5C-C605-49B7-B9CE-17C15FD25829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552-AEB3-4738-890A-FFA7ED366724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D1F5-A407-4C42-8FB9-2B662FC9B5A1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D650-5228-4732-B291-F332E0C7D07F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FB81-8B3D-4F9C-988A-672E2E0B76DC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0D54-44BE-4C56-BD08-E23883A15C22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ED92-FE53-4718-A8AF-D3F772CDFA57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D2B-F726-4D67-A963-6AB048563986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1E6B-7A12-4D24-A305-11C38BC0C179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1F2-418E-40C3-9041-BA57832364B2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23A1-9331-424A-9E51-72C730640E71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567-2FD9-45EA-AA21-DBE299E37FF6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76E9-BB7B-4501-8D37-387FE3AAFFD3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C6F6-B28E-41E6-99E2-6EEC479F3C6F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823F-3076-464A-AA08-1C95374108F0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E79-AE0F-402F-B094-59AB00D434D0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E2C8-C97A-44C4-AD92-9F9F931BEADC}" type="datetime1">
              <a:rPr lang="nl-NL" smtClean="0"/>
              <a:t>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2EBE-836D-4693-83B1-67A53ED5B7DD}" type="datetime1">
              <a:rPr lang="nl-NL" smtClean="0"/>
              <a:t>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06" y="132784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EE1BBE2-F54A-447D-8EB1-37ECA1309297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14D4ADA-671A-4D99-A712-2BA4DEDAC42D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700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0A7DE7AF-05B8-4918-9CDB-A0B58166B0D4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701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52150D8-EBF3-4636-AED4-3984E7BB4808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8B131EC-1BD4-429F-9E50-AB84C8F94BC3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94B1FA-0B4C-4F8F-846C-0B87DD1BFF42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FC7CF46-22F1-4A0D-B6FC-1C56563AC701}" type="datetime1">
              <a:rPr lang="nl-NL" smtClean="0"/>
              <a:t>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fr-FR"/>
              <a:t>ICT essentials les 2 - Sabine Demeulenaere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ervice.odisee.be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150" y="5103516"/>
            <a:ext cx="7308070" cy="1486600"/>
          </a:xfrm>
        </p:spPr>
        <p:txBody>
          <a:bodyPr/>
          <a:lstStyle/>
          <a:p>
            <a:r>
              <a:rPr lang="nl-BE" sz="2800" dirty="0"/>
              <a:t>Infomoment: Stageproject en </a:t>
            </a:r>
            <a:r>
              <a:rPr lang="nl-BE" sz="2800" dirty="0" err="1"/>
              <a:t>Bachelorproef</a:t>
            </a:r>
            <a:endParaRPr lang="nl-BE" sz="2800" dirty="0"/>
          </a:p>
          <a:p>
            <a:r>
              <a:rPr lang="nl-BE" sz="2800" dirty="0"/>
              <a:t>3/10/2019</a:t>
            </a:r>
          </a:p>
        </p:txBody>
      </p:sp>
    </p:spTree>
    <p:extLst>
      <p:ext uri="{BB962C8B-B14F-4D97-AF65-F5344CB8AC3E}">
        <p14:creationId xmlns:p14="http://schemas.microsoft.com/office/powerpoint/2010/main" val="369709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Eindverslag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Het stage en </a:t>
            </a:r>
            <a:r>
              <a:rPr lang="nl-NL" sz="3200" b="0" dirty="0" err="1"/>
              <a:t>Bachelorproef</a:t>
            </a:r>
            <a:r>
              <a:rPr lang="nl-NL" sz="3200" b="0" dirty="0"/>
              <a:t> leveren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documentatiepakketten met bijlagen </a:t>
            </a:r>
            <a:r>
              <a:rPr lang="nl-NL" sz="3200" b="0" dirty="0"/>
              <a:t>op die een neerslag zijn van het geleverde werk.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Het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eindverslag omvat 20 - 30 pagina’s (exclusief bronvermelding, referenties, annex …) </a:t>
            </a:r>
            <a:r>
              <a:rPr lang="nl-NL" sz="3200" b="0" dirty="0"/>
              <a:t>en is een leesbare en overtuigende samenvatting van de Stageproef.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1 exemplaar geprint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digitale versie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gedeelde drive en upload in Toledo/Bachelor- en Masterproef</a:t>
            </a:r>
            <a:endParaRPr lang="nl-NL" sz="32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10</a:t>
            </a:fld>
            <a:endParaRPr lang="nl-BE"/>
          </a:p>
        </p:txBody>
      </p:sp>
      <p:pic>
        <p:nvPicPr>
          <p:cNvPr id="6" name="Picture 5" descr="please note using html coding for headers does not create">
            <a:extLst>
              <a:ext uri="{FF2B5EF4-FFF2-40B4-BE49-F238E27FC236}">
                <a16:creationId xmlns:a16="http://schemas.microsoft.com/office/drawing/2014/main" id="{4831D784-6C36-43E7-8DCB-E616A92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24" y="-104158"/>
            <a:ext cx="1865376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Taalgebruik eindverslag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Het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eindverslag</a:t>
            </a:r>
            <a:r>
              <a:rPr lang="nl-NL" sz="3200" b="0" dirty="0"/>
              <a:t> wordt in het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Nederlands</a:t>
            </a:r>
            <a:r>
              <a:rPr lang="nl-NL" sz="3200" b="0" dirty="0"/>
              <a:t> opgeleverd.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Enkele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pagina’s laten nalezen </a:t>
            </a:r>
            <a:r>
              <a:rPr lang="nl-NL" sz="3200" b="0" dirty="0"/>
              <a:t>behoort tot de mogelijkheden.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 descr="please note using html coding for headers does not create">
            <a:extLst>
              <a:ext uri="{FF2B5EF4-FFF2-40B4-BE49-F238E27FC236}">
                <a16:creationId xmlns:a16="http://schemas.microsoft.com/office/drawing/2014/main" id="{4831D784-6C36-43E7-8DCB-E616A92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24" y="-104158"/>
            <a:ext cx="1865376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structuur Eindverslag</a:t>
            </a:r>
            <a:endParaRPr lang="nl-BE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12</a:t>
            </a:fld>
            <a:endParaRPr lang="nl-B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60859"/>
              </p:ext>
            </p:extLst>
          </p:nvPr>
        </p:nvGraphicFramePr>
        <p:xfrm>
          <a:off x="243627" y="1129043"/>
          <a:ext cx="8742718" cy="4972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9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effectLst/>
                        </a:rPr>
                        <a:t>Algemeen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Titelblad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Voorwoord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Metadata Projectgegevens/ Stagegegevens 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Samenvatting/ Abstract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Inhoudstafel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Lijst met gebruikte afkortingen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Inleiding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Opdrachtgever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Beschrijving van de opdracht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>
                          <a:effectLst/>
                        </a:rPr>
                        <a:t>Plan van aanpak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effectLst/>
                        </a:rPr>
                        <a:t>Projectspecifiek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000">
                          <a:effectLst/>
                        </a:rPr>
                        <a:t>Software Project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000">
                          <a:effectLst/>
                        </a:rPr>
                        <a:t>Internet&amp;Cloud Project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000">
                          <a:effectLst/>
                        </a:rPr>
                        <a:t>Vergelijkende studie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Analyse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Architectuur &amp; Ontwerp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Proof of concept/ Prototype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Kwaliteitscontrole/ Testing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SzPts val="1000"/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Zoals software project, of aangepast aan het thema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Criteria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Producten/Diensten-overzicht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Arial"/>
                        <a:buChar char="●"/>
                      </a:pPr>
                      <a:r>
                        <a:rPr lang="nl-BE" sz="1000">
                          <a:effectLst/>
                        </a:rPr>
                        <a:t>Evaluatiematrix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effectLst/>
                        </a:rPr>
                        <a:t>Algemeen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 dirty="0">
                          <a:effectLst/>
                        </a:rPr>
                        <a:t>Adviezen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 dirty="0">
                          <a:effectLst/>
                        </a:rPr>
                        <a:t>Conclusie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 dirty="0">
                          <a:effectLst/>
                        </a:rPr>
                        <a:t>Zelfevaluatie &amp; </a:t>
                      </a:r>
                      <a:r>
                        <a:rPr lang="nl-BE" sz="1100" dirty="0" err="1">
                          <a:effectLst/>
                        </a:rPr>
                        <a:t>reflective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 dirty="0">
                          <a:effectLst/>
                        </a:rPr>
                        <a:t>Bijlagen (details, deliverables, POP, eindpresentatie)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Arial"/>
                        <a:buChar char="●"/>
                      </a:pPr>
                      <a:r>
                        <a:rPr lang="nl-BE" sz="1100" dirty="0">
                          <a:effectLst/>
                        </a:rPr>
                        <a:t>Informatiebronnen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1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Opvolging: Shared Folder in Google Drive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r>
              <a:rPr lang="nl-NL" sz="3200" b="0" dirty="0"/>
              <a:t>Voor het Stageproject creëren de deelnemers een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 in Google Drive</a:t>
            </a:r>
            <a:r>
              <a:rPr lang="nl-NL" sz="3200" b="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Stage: NAAM-VOORNAAM-2019-2020-3TI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Stagebegeleider, stagecoördinator.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Stagementor (bedrijf) of volgens afspraken.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please note using html coding for headers does not create">
            <a:extLst>
              <a:ext uri="{FF2B5EF4-FFF2-40B4-BE49-F238E27FC236}">
                <a16:creationId xmlns:a16="http://schemas.microsoft.com/office/drawing/2014/main" id="{4831D784-6C36-43E7-8DCB-E616A92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01" y="4682358"/>
            <a:ext cx="1865376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please note using html coding for headers does not create">
            <a:extLst>
              <a:ext uri="{FF2B5EF4-FFF2-40B4-BE49-F238E27FC236}">
                <a16:creationId xmlns:a16="http://schemas.microsoft.com/office/drawing/2014/main" id="{4831D784-6C36-43E7-8DCB-E616A92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24" y="4391961"/>
            <a:ext cx="1865376" cy="16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Opvolging: Shared Folder in Google Drive - Detail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235004"/>
          </a:xfrm>
        </p:spPr>
        <p:txBody>
          <a:bodyPr>
            <a:normAutofit fontScale="62500" lnSpcReduction="20000"/>
          </a:bodyPr>
          <a:lstStyle/>
          <a:p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Regels:</a:t>
            </a:r>
          </a:p>
          <a:p>
            <a:r>
              <a:rPr lang="nl-NL" sz="3200" b="0" dirty="0"/>
              <a:t>●	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Elk project maakt een shared folder in een eigen Google Drive </a:t>
            </a:r>
            <a:r>
              <a:rPr lang="nl-NL" sz="3200" b="0" dirty="0"/>
              <a:t>en deelt die met een vast aantal personen: </a:t>
            </a:r>
          </a:p>
          <a:p>
            <a:r>
              <a:rPr lang="nl-NL" sz="3200" b="0" dirty="0"/>
              <a:t>De </a:t>
            </a:r>
            <a:r>
              <a:rPr lang="nl-NL" sz="3200" b="0" dirty="0" err="1"/>
              <a:t>Odisee</a:t>
            </a:r>
            <a:r>
              <a:rPr lang="nl-NL" sz="3200" b="0" dirty="0"/>
              <a:t>-begeleider (en eventueel stagementor), en Frank Serneels als waarnemer</a:t>
            </a:r>
          </a:p>
          <a:p>
            <a:r>
              <a:rPr lang="nl-NL" sz="3200" b="0" dirty="0"/>
              <a:t>●	In deze folder komen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 Deliverables</a:t>
            </a:r>
            <a:r>
              <a:rPr lang="nl-NL" sz="3200" b="0" dirty="0"/>
              <a:t>: management (PID) en product (planning, overzichten, analyses, test cases, designs, architectuurplannen, code, etc</a:t>
            </a:r>
            <a:r>
              <a:rPr lang="nl-NL" sz="3200" b="0" dirty="0">
                <a:solidFill>
                  <a:srgbClr val="FF0000"/>
                </a:solidFill>
              </a:rPr>
              <a:t>.</a:t>
            </a:r>
            <a:r>
              <a:rPr lang="nl-NL" sz="3200" b="0" dirty="0"/>
              <a:t>)</a:t>
            </a:r>
          </a:p>
          <a:p>
            <a:r>
              <a:rPr lang="nl-NL" sz="3200" b="0" dirty="0"/>
              <a:t>●	Voor elke deelnemer aan het project is er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één folder met de </a:t>
            </a:r>
            <a:r>
              <a:rPr lang="nl-NL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persoonsspecifieke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Deliverables</a:t>
            </a:r>
            <a:r>
              <a:rPr lang="nl-NL" sz="3200" b="0" dirty="0"/>
              <a:t>: persoonlijk ontwikkelingsplan (competenties, beroepsrollen), integratiedocument met de presentatie van de </a:t>
            </a:r>
            <a:r>
              <a:rPr lang="nl-NL" sz="3200" b="0" dirty="0" err="1"/>
              <a:t>bachelorproef</a:t>
            </a:r>
            <a:endParaRPr lang="nl-NL" sz="3200" b="0" dirty="0"/>
          </a:p>
          <a:p>
            <a:r>
              <a:rPr lang="nl-NL" sz="3200" b="0" dirty="0"/>
              <a:t>●	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Voorblad</a:t>
            </a:r>
            <a:r>
              <a:rPr lang="nl-NL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huisstijl van </a:t>
            </a:r>
            <a:r>
              <a:rPr lang="nl-NL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Odisee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3200" b="0" dirty="0"/>
              <a:t>gebruiken</a:t>
            </a:r>
          </a:p>
          <a:p>
            <a:r>
              <a:rPr lang="nl-NL" sz="3200" b="0" dirty="0"/>
              <a:t>●	Voorkeur voor </a:t>
            </a:r>
            <a:r>
              <a:rPr lang="nl-NL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PDF-formaat</a:t>
            </a:r>
            <a:endParaRPr lang="nl-N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sz="3200" b="0" dirty="0"/>
              <a:t>●	Alles mag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eventueel in één document </a:t>
            </a:r>
            <a:r>
              <a:rPr lang="nl-NL" sz="3200" b="0" dirty="0"/>
              <a:t>worden verenigd</a:t>
            </a:r>
          </a:p>
          <a:p>
            <a:endParaRPr lang="nl-NL" sz="32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42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Rollen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 fontScale="85000" lnSpcReduction="10000"/>
          </a:bodyPr>
          <a:lstStyle/>
          <a:p>
            <a:r>
              <a:rPr lang="nl-NL" sz="3200" b="0" dirty="0"/>
              <a:t>Voor het Stageproject zijn er een aantal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rollen </a:t>
            </a:r>
            <a:r>
              <a:rPr lang="nl-NL" sz="3200" b="0" dirty="0"/>
              <a:t>toegewezen: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Stagebegeleider</a:t>
            </a:r>
            <a:r>
              <a:rPr lang="nl-NL" sz="3200" b="0" dirty="0"/>
              <a:t>: </a:t>
            </a:r>
            <a:r>
              <a:rPr lang="nl-NL" sz="3200" b="0" u="sng" dirty="0"/>
              <a:t>is eerste aanspreekpunt</a:t>
            </a:r>
            <a:r>
              <a:rPr lang="nl-NL" sz="3200" b="0" dirty="0"/>
              <a:t>. Opvolgen student met aandacht voor methodiek, deadlines, </a:t>
            </a:r>
            <a:r>
              <a:rPr lang="nl-NL" sz="3200" b="0" dirty="0" err="1"/>
              <a:t>milestones</a:t>
            </a:r>
            <a:r>
              <a:rPr lang="nl-NL" sz="3200" b="0" dirty="0"/>
              <a:t>, documentatie, </a:t>
            </a:r>
            <a:r>
              <a:rPr lang="nl-NL" sz="3200" b="0" dirty="0" err="1"/>
              <a:t>etc</a:t>
            </a:r>
            <a:r>
              <a:rPr lang="nl-NL" sz="3200" b="0" dirty="0"/>
              <a:t>…</a:t>
            </a:r>
            <a:endParaRPr lang="nl-NL" sz="3200" b="0" strike="sngStrike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Docenten</a:t>
            </a:r>
            <a:r>
              <a:rPr lang="nl-NL" sz="3200" b="0" dirty="0"/>
              <a:t>: beroep doen op hun expertise en advies.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Stagementor</a:t>
            </a:r>
            <a:r>
              <a:rPr lang="nl-NL" sz="3200" b="0" dirty="0"/>
              <a:t>: contactpersoon voor studenten naar </a:t>
            </a:r>
            <a:r>
              <a:rPr lang="nl-NL" sz="3200" b="0" dirty="0" err="1"/>
              <a:t>Odisee</a:t>
            </a:r>
            <a:r>
              <a:rPr lang="nl-NL" sz="3200" b="0" dirty="0"/>
              <a:t> toe (Stagebegeleiders), alsook dagelijkse supervisie.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310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Contracten en administratie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Valideer alle nodige gegevens ter voorbereiding van de aanmaak van een stagecontract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3200" b="0" dirty="0"/>
              <a:t>in een gedeeld bestand (link wordt gepubliceerd op Toledo). </a:t>
            </a:r>
            <a:r>
              <a:rPr lang="nl-NL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dit bij voorkeur vooraf de kerstvakantie!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b="0" dirty="0"/>
              <a:t>Is uw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ondertekend </a:t>
            </a:r>
            <a:r>
              <a:rPr lang="nl-NL" sz="3200" b="0" dirty="0"/>
              <a:t>door alle betrokken partijen vooraf 31/1?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b="0" dirty="0"/>
              <a:t>Is uw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beschikbaar gesteld </a:t>
            </a:r>
            <a:r>
              <a:rPr lang="nl-NL" sz="3200" b="0" dirty="0"/>
              <a:t>van de Administratie ICT?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b="0" dirty="0"/>
              <a:t>Is uw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werkpostfiche</a:t>
            </a:r>
            <a:r>
              <a:rPr lang="nl-NL" sz="3200" b="0" dirty="0"/>
              <a:t> binnen bij </a:t>
            </a:r>
            <a:r>
              <a:rPr lang="nl-NL" sz="3200" b="0" dirty="0" err="1"/>
              <a:t>Odisee</a:t>
            </a:r>
            <a:r>
              <a:rPr lang="nl-NL" sz="3200" b="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Stagevademecum</a:t>
            </a:r>
            <a:r>
              <a:rPr lang="nl-NL" sz="3200" b="0" dirty="0"/>
              <a:t>: indien van toepassing (3 partijen, afwezigheid, internationale stage-activiteit)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209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Stageproject </a:t>
            </a:r>
            <a:r>
              <a:rPr lang="nl-BE" dirty="0" err="1"/>
              <a:t>disassembled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185952"/>
            <a:ext cx="8028852" cy="5015680"/>
          </a:xfrm>
        </p:spPr>
        <p:txBody>
          <a:bodyPr>
            <a:normAutofit/>
          </a:bodyPr>
          <a:lstStyle/>
          <a:p>
            <a:r>
              <a:rPr lang="nl-NL" sz="3200" b="0" dirty="0" err="1"/>
              <a:t>Disassembly</a:t>
            </a:r>
            <a:endParaRPr lang="nl-NL" sz="32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weken, 4 dagen per week (ma-do)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Na stageperiode op het bedrijf: </a:t>
            </a:r>
          </a:p>
          <a:p>
            <a:pPr marL="727075" lvl="1" indent="-457200">
              <a:buFont typeface="Courier New" panose="02070309020205020404" pitchFamily="49" charset="0"/>
              <a:buChar char="o"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Voorbereiding presentatie, documentatie finaliseren, stage- en BP verslag</a:t>
            </a:r>
            <a:r>
              <a:rPr lang="nl-NL" sz="2800" b="0" dirty="0"/>
              <a:t>.</a:t>
            </a:r>
          </a:p>
          <a:p>
            <a:pPr marL="727075" lvl="1" indent="-457200">
              <a:buFont typeface="Courier New" panose="02070309020205020404" pitchFamily="49" charset="0"/>
              <a:buChar char="o"/>
            </a:pPr>
            <a:r>
              <a:rPr lang="nl-NL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Laatste overlegmomenten met stagebegeleider en </a:t>
            </a: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stagementor</a:t>
            </a:r>
            <a:endParaRPr lang="nl-NL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914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Praktische handleiding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18595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nl-N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b="0" dirty="0"/>
              <a:t>Is uw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raadplegen handleiding </a:t>
            </a:r>
            <a:r>
              <a:rPr lang="nl-NL" sz="3200" b="0" dirty="0"/>
              <a:t>bij vragen over uw stageproject en </a:t>
            </a:r>
            <a:r>
              <a:rPr lang="nl-NL" sz="3200" b="0" dirty="0" err="1"/>
              <a:t>Bachelorproef</a:t>
            </a:r>
            <a:r>
              <a:rPr lang="nl-NL" sz="3200" b="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nl-NL" sz="3200" b="0" dirty="0"/>
              <a:t> wordt eerstdaags vrijgegeven op Toledo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31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Voortgang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Elke week </a:t>
            </a:r>
            <a:r>
              <a:rPr lang="nl-NL" sz="3200" b="0" dirty="0"/>
              <a:t>van de stage publiceert de stagestudent de laatste versie van het verzamelde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materiaal op Google Drive en op Toledo</a:t>
            </a:r>
            <a:r>
              <a:rPr lang="nl-NL" sz="3200" b="0" dirty="0"/>
              <a:t>. De student maakt hierover concrete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afspraken met de stagebegeleider </a:t>
            </a:r>
            <a:r>
              <a:rPr lang="nl-NL" sz="3200" b="0" dirty="0"/>
              <a:t>(en eventueel stagementor)</a:t>
            </a:r>
          </a:p>
          <a:p>
            <a:r>
              <a:rPr lang="nl-NL" sz="3200" b="0" dirty="0"/>
              <a:t>! De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nl-NL" sz="3200" b="0" dirty="0"/>
              <a:t> neemt steeds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 initiatief</a:t>
            </a:r>
            <a:r>
              <a:rPr lang="nl-NL" sz="3200" b="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19</a:t>
            </a:fld>
            <a:endParaRPr lang="nl-BE"/>
          </a:p>
        </p:txBody>
      </p:sp>
      <p:pic>
        <p:nvPicPr>
          <p:cNvPr id="6" name="Picture 5" descr="please note using html coding for headers does not create">
            <a:extLst>
              <a:ext uri="{FF2B5EF4-FFF2-40B4-BE49-F238E27FC236}">
                <a16:creationId xmlns:a16="http://schemas.microsoft.com/office/drawing/2014/main" id="{4831D784-6C36-43E7-8DCB-E616A92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24" y="149353"/>
            <a:ext cx="1865376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74" y="197156"/>
            <a:ext cx="8028852" cy="1143000"/>
          </a:xfrm>
        </p:spPr>
        <p:txBody>
          <a:bodyPr/>
          <a:lstStyle/>
          <a:p>
            <a:r>
              <a:rPr lang="nl-BE" dirty="0"/>
              <a:t>Agenda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infomoment</a:t>
            </a:r>
            <a:r>
              <a:rPr lang="nl-BE" b="0" dirty="0"/>
              <a:t>.</a:t>
            </a:r>
            <a:endParaRPr lang="nl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Inzoomen op het verloop en voortgang </a:t>
            </a:r>
            <a:r>
              <a:rPr lang="nl-BE" b="0" dirty="0"/>
              <a:t>van het stageproject en Bachelor Thesis inclusief oplevering.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Praktische informatie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Rollen, verantwoordelijkheden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Contracten en </a:t>
            </a:r>
            <a:r>
              <a:rPr lang="nl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nl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4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Voortgang: detail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Werkschema’s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Timesheets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van aanpak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Projectdocumentatie, ontwerpen, modellen, scripts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Persoonlijk ontwikkelingsplan (POP)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Relevante en gevraagde informatie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33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 must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Student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Zorg zelf voor een boeiende stage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Neem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regelmatig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 je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Stagebegeleider en –mentor.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nl-NL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nl-NL" sz="32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32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workfloor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regelmatig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Toledo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Neem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zelf de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verantwoordelijkheid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Informeer / rapporteer </a:t>
            </a:r>
            <a:r>
              <a:rPr lang="nl-NL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wanneer je in een Dead-End-Street bent, zodat kan bijgestuurd worden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19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Op zoek naar een bedrijf / stage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Raadpleeg </a:t>
            </a:r>
            <a:r>
              <a:rPr lang="en-US" sz="3200" dirty="0">
                <a:hlinkClick r:id="rId2"/>
              </a:rPr>
              <a:t>https://jobservice.odisee.be/</a:t>
            </a:r>
            <a:endParaRPr lang="nl-N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Bedrijven uit academiejaar 2018-2019 die misschien op zoek zijn naar stage-studenten: </a:t>
            </a:r>
            <a:r>
              <a:rPr lang="nl-NL" sz="3200" b="0" dirty="0" err="1"/>
              <a:t>Devoteam</a:t>
            </a:r>
            <a:r>
              <a:rPr lang="nl-NL" sz="3200" b="0" dirty="0"/>
              <a:t>, Realdolmen, </a:t>
            </a:r>
            <a:r>
              <a:rPr lang="nl-NL" sz="3200" b="0" dirty="0" err="1"/>
              <a:t>Nazka</a:t>
            </a:r>
            <a:r>
              <a:rPr lang="nl-NL" sz="3200" b="0" dirty="0"/>
              <a:t> </a:t>
            </a:r>
            <a:r>
              <a:rPr lang="nl-NL" sz="3200" b="0" dirty="0" err="1"/>
              <a:t>Mapps</a:t>
            </a:r>
            <a:r>
              <a:rPr lang="nl-NL" sz="3200" b="0" dirty="0"/>
              <a:t>, </a:t>
            </a:r>
            <a:r>
              <a:rPr lang="nl-NL" sz="3200" b="0" dirty="0" err="1"/>
              <a:t>iAdvise</a:t>
            </a:r>
            <a:r>
              <a:rPr lang="nl-NL" sz="3200" b="0" dirty="0"/>
              <a:t>, </a:t>
            </a:r>
            <a:r>
              <a:rPr lang="nl-NL" sz="3200" b="0" dirty="0" err="1"/>
              <a:t>Exellys</a:t>
            </a:r>
            <a:r>
              <a:rPr lang="nl-NL" sz="3200" b="0" dirty="0"/>
              <a:t>, MIC, Skryv, </a:t>
            </a:r>
            <a:r>
              <a:rPr lang="nl-NL" sz="3200" b="0" dirty="0" err="1"/>
              <a:t>Cegeka</a:t>
            </a:r>
            <a:r>
              <a:rPr lang="nl-NL" sz="3200" b="0" dirty="0"/>
              <a:t>, i8c, AUSY, </a:t>
            </a:r>
            <a:r>
              <a:rPr lang="nl-NL" sz="3200" b="0" dirty="0" err="1"/>
              <a:t>Tobania</a:t>
            </a:r>
            <a:r>
              <a:rPr lang="nl-NL" sz="3200" b="0" dirty="0"/>
              <a:t>, </a:t>
            </a:r>
            <a:r>
              <a:rPr lang="nl-NL" sz="3200" b="0" dirty="0" err="1"/>
              <a:t>Flexso</a:t>
            </a:r>
            <a:r>
              <a:rPr lang="nl-NL" sz="3200" b="0" dirty="0"/>
              <a:t>,  IRIS Corporate,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44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Evaluatiecriteria (ref. Praktische handleiding)</a:t>
            </a:r>
            <a:endParaRPr lang="nl-BE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73002"/>
              </p:ext>
            </p:extLst>
          </p:nvPr>
        </p:nvGraphicFramePr>
        <p:xfrm>
          <a:off x="1063390" y="1154421"/>
          <a:ext cx="6578944" cy="70874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PRODUCTEN/ DELIVERABLES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40%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Voorbereiding &amp; Prioriteiten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Implementatie &amp; Toepasbaarheid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Kwaliteitscontrole &amp; Testing   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PROCES/ SAMENWERKING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20%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Systematiek &amp; Methodiek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Zelfstandigheid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Werkverdeling &amp; Time Management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Communicatie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Betrokkenheid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Teamwerk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Persoonlijk ontwikkelingsplan   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RAPPORTERING/ DOCUMENTATIE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20%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Tekst &amp; Visualisaties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Expertise &amp; Onderzoek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Resultaten    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Persoonlijk ontwikkelingsplan   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PRESENTATIE/ VERDEDIGING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>
                          <a:effectLst/>
                        </a:rPr>
                        <a:t>20%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Presentatie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Opbouw 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Publiek boeien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 err="1">
                          <a:effectLst/>
                        </a:rPr>
                        <a:t>Terzake</a:t>
                      </a:r>
                      <a:r>
                        <a:rPr lang="nl-BE" sz="800" dirty="0">
                          <a:effectLst/>
                        </a:rPr>
                        <a:t> komen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Goede illustraties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Verzorgde taal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Presentatiehouding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Verdediging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Kennis van zaken/expertise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Interactie en dialoog</a:t>
                      </a:r>
                      <a:endParaRPr lang="en-US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800" dirty="0">
                          <a:effectLst/>
                        </a:rPr>
                        <a:t>Initiatief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55397" marR="5539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29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Feedback studenten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Vragen i.v.m. uw stagebedrijf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Vragen i.v.m. uw stageproject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Vragen i.v.m. uw </a:t>
            </a:r>
            <a:r>
              <a:rPr lang="nl-NL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Bachelorproef</a:t>
            </a:r>
            <a:endParaRPr lang="nl-N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zodat we uw eerste ervaring kunnen registreren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03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Stage- en Bachelor thesis rapport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48" y="1532795"/>
            <a:ext cx="8028852" cy="452596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Eindproduct </a:t>
            </a:r>
            <a:r>
              <a:rPr lang="nl-NL" sz="3200" dirty="0"/>
              <a:t>waarin meerdere leerlijnen geïntegreerd worden.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/>
              <a:t>Het bevat het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resultaat</a:t>
            </a:r>
            <a:r>
              <a:rPr lang="nl-NL" sz="3200" dirty="0"/>
              <a:t> en de weergave van een </a:t>
            </a: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systematische zoektocht</a:t>
            </a:r>
            <a:r>
              <a:rPr lang="nl-NL" sz="32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Gestoeld op </a:t>
            </a:r>
            <a:r>
              <a:rPr lang="nl-NL" sz="3200" dirty="0"/>
              <a:t>de toepassing van wetenschappelijke kennis, creativiteit en praktijkkennis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565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BP (3 + 6); Stageproject (24)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sz="3600" dirty="0"/>
              <a:t>Gewoonlijk vervolg van Thesis </a:t>
            </a:r>
            <a:r>
              <a:rPr lang="nl-BE" sz="3600" dirty="0" err="1"/>
              <a:t>Preparation</a:t>
            </a:r>
            <a:r>
              <a:rPr lang="nl-BE" sz="3600" dirty="0"/>
              <a:t>:</a:t>
            </a:r>
          </a:p>
          <a:p>
            <a:endParaRPr lang="nl-BE" dirty="0"/>
          </a:p>
          <a:p>
            <a:r>
              <a:rPr lang="nl-BE" dirty="0"/>
              <a:t>BACHELORPROEF</a:t>
            </a:r>
          </a:p>
          <a:p>
            <a:endParaRPr lang="nl-BE" dirty="0"/>
          </a:p>
          <a:p>
            <a:r>
              <a:rPr lang="nl-BE" dirty="0"/>
              <a:t>●	Thesis </a:t>
            </a:r>
            <a:r>
              <a:rPr lang="nl-BE" dirty="0" err="1"/>
              <a:t>Preparation</a:t>
            </a:r>
            <a:r>
              <a:rPr lang="nl-BE" dirty="0"/>
              <a:t> (3 studiepunten)</a:t>
            </a:r>
          </a:p>
          <a:p>
            <a:r>
              <a:rPr lang="nl-BE" dirty="0"/>
              <a:t>●	</a:t>
            </a:r>
            <a:r>
              <a:rPr lang="nl-BE" dirty="0">
                <a:solidFill>
                  <a:srgbClr val="FFC000"/>
                </a:solidFill>
              </a:rPr>
              <a:t>Bachelor Thesis (6 studiepunten)</a:t>
            </a:r>
          </a:p>
          <a:p>
            <a:endParaRPr lang="nl-BE" dirty="0"/>
          </a:p>
          <a:p>
            <a:r>
              <a:rPr lang="nl-BE" dirty="0"/>
              <a:t>STAGEPROJECT</a:t>
            </a:r>
          </a:p>
          <a:p>
            <a:endParaRPr lang="nl-BE" dirty="0"/>
          </a:p>
          <a:p>
            <a:r>
              <a:rPr lang="nl-BE" dirty="0"/>
              <a:t>●	</a:t>
            </a:r>
            <a:r>
              <a:rPr lang="nl-BE" dirty="0">
                <a:solidFill>
                  <a:srgbClr val="FFC000"/>
                </a:solidFill>
              </a:rPr>
              <a:t>Stageproject (24 studiepunten)</a:t>
            </a:r>
          </a:p>
          <a:p>
            <a:endParaRPr lang="nl-BE" dirty="0"/>
          </a:p>
          <a:p>
            <a:endParaRPr lang="nl-BE" sz="36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8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Gewenst resultaat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b="0" dirty="0"/>
              <a:t>Begin maart 2020: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van Deliverables, Planning en Prioriteiten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b="0" dirty="0"/>
              <a:t>Vanaf week 10/2: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Wekelijkse verslagen en timesheets besproken met de opdrachtgever  en stagebegeleider </a:t>
            </a:r>
            <a:r>
              <a:rPr lang="nl-BE" b="0" dirty="0">
                <a:sym typeface="Wingdings" panose="05000000000000000000" pitchFamily="2" charset="2"/>
              </a:rPr>
              <a:t> zie verder ‘Voortgang’</a:t>
            </a:r>
            <a:endParaRPr lang="nl-BE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b="0" dirty="0"/>
              <a:t>&lt; 24/5: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Turn-It-In</a:t>
            </a:r>
            <a:r>
              <a:rPr lang="nl-BE" b="0" dirty="0"/>
              <a:t> (plagiaat check ‘</a:t>
            </a:r>
            <a:r>
              <a:rPr lang="nl-BE" b="0" dirty="0" err="1"/>
              <a:t>turnitin</a:t>
            </a:r>
            <a:r>
              <a:rPr lang="nl-BE" b="0" dirty="0"/>
              <a:t>’),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Draft van Deliverables, schriftelijke documentatie en eindverslagen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b="0" dirty="0"/>
              <a:t>31/5: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Inleveren finale versie Stageverslag en Documentatie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b="0" dirty="0"/>
              <a:t>EP2 (Datum TBC):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Presentatie Stageverslag + Bachelor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5" descr="please note using html coding for headers does not create">
            <a:extLst>
              <a:ext uri="{FF2B5EF4-FFF2-40B4-BE49-F238E27FC236}">
                <a16:creationId xmlns:a16="http://schemas.microsoft.com/office/drawing/2014/main" id="{4831D784-6C36-43E7-8DCB-E616A922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40" y="-311530"/>
            <a:ext cx="1865376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FF29-6ADE-4127-A06C-4BB7EBE5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22" y="172615"/>
            <a:ext cx="6726195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Opladen Stagerapport en Bachelor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F4E2-352F-4CDF-A002-D3A69375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Vanaf 5 weken voor de deadline</a:t>
            </a:r>
          </a:p>
          <a:p>
            <a:endParaRPr lang="nl-BE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nl-BE" sz="4400" dirty="0"/>
              <a:t>Deadline ‘Draft’: 24/5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nl-BE" sz="4400" dirty="0"/>
              <a:t>Deadline ‘</a:t>
            </a:r>
            <a:r>
              <a:rPr lang="nl-BE" sz="4400" dirty="0" err="1"/>
              <a:t>Final</a:t>
            </a:r>
            <a:r>
              <a:rPr lang="nl-BE" sz="4400" dirty="0"/>
              <a:t>’: 31/5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E48FB-3881-45C8-89B0-9108BFBE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2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Publiek of embargo - </a:t>
            </a:r>
            <a:r>
              <a:rPr lang="nl-BE" dirty="0" err="1"/>
              <a:t>Bachelorproef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Check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(default): Bibliotheek</a:t>
            </a:r>
            <a:endParaRPr lang="nl-B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/>
              <a:t>Raadpleegbaar door </a:t>
            </a:r>
            <a:r>
              <a:rPr lang="nl-BE" dirty="0" err="1"/>
              <a:t>Odisee</a:t>
            </a:r>
            <a:r>
              <a:rPr lang="nl-BE" dirty="0"/>
              <a:t> publiek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/>
              <a:t>Embargo: Niet zichtbaar, niet raadpleegbaar (aantal jaren)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/>
              <a:t>Raadpleegbaar via internet = “Publiek”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nl-BE" dirty="0"/>
          </a:p>
          <a:p>
            <a:endParaRPr lang="nl-BE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2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Footprint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06" y="1327842"/>
            <a:ext cx="8028852" cy="50156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b="0" dirty="0"/>
              <a:t>De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werkzaamheden</a:t>
            </a:r>
            <a:r>
              <a:rPr lang="nl-NL" b="0" dirty="0"/>
              <a:t> voor de stage worden beoordeeld aan de hand van de gedocumenteerde sporen die overblijven: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footprint</a:t>
            </a:r>
            <a:r>
              <a:rPr lang="nl-NL" b="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Deliverables</a:t>
            </a:r>
            <a:r>
              <a:rPr lang="nl-BE" b="0" dirty="0"/>
              <a:t>:</a:t>
            </a:r>
          </a:p>
          <a:p>
            <a:pPr marL="727075" lvl="1" indent="-457200">
              <a:buFont typeface="Wingdings" panose="05000000000000000000" pitchFamily="2" charset="2"/>
              <a:buChar char="ü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Deliverables: </a:t>
            </a:r>
            <a:r>
              <a:rPr lang="nl-BE" dirty="0"/>
              <a:t>Projectvoorstel, PID, Planning, Timesheets</a:t>
            </a:r>
          </a:p>
          <a:p>
            <a:pPr marL="727075" lvl="1" indent="-457200">
              <a:buFont typeface="Wingdings" panose="05000000000000000000" pitchFamily="2" charset="2"/>
              <a:buChar char="ü"/>
            </a:pP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Deliverables: </a:t>
            </a:r>
            <a:r>
              <a:rPr lang="nl-BE" dirty="0"/>
              <a:t>Specifiek volgens het thema van het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039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Projectvoorstel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76" y="1185952"/>
            <a:ext cx="8008883" cy="5380805"/>
          </a:xfrm>
        </p:spPr>
        <p:txBody>
          <a:bodyPr>
            <a:normAutofit fontScale="92500" lnSpcReduction="10000"/>
          </a:bodyPr>
          <a:lstStyle/>
          <a:p>
            <a:r>
              <a:rPr lang="nl-NL" b="0" dirty="0"/>
              <a:t>Het voorstel is een gestandaardiseerde Deliverable waarbij de Stage wordt voorgesteld</a:t>
            </a:r>
          </a:p>
          <a:p>
            <a:endParaRPr lang="nl-NL" sz="21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Titel/ Onderwerp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Korte omschrijving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&amp; Out of Scope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Meetpunten voor succes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Projectteam, begeleiders, rollen</a:t>
            </a:r>
          </a:p>
          <a:p>
            <a:r>
              <a:rPr lang="nl-NL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 projectvoorstel wordt ook mondeling toegelicht en verdedigd.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30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_template">
  <a:themeElements>
    <a:clrScheme name="Aangepast 1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92D050"/>
      </a:hlink>
      <a:folHlink>
        <a:srgbClr val="2F69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 (1)</Template>
  <TotalTime>2236</TotalTime>
  <Words>977</Words>
  <Application>Microsoft Office PowerPoint</Application>
  <PresentationFormat>On-screen Show (4:3)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Wingdings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PowerPoint Presentation</vt:lpstr>
      <vt:lpstr>Agenda</vt:lpstr>
      <vt:lpstr>Stage- en Bachelor thesis rapport</vt:lpstr>
      <vt:lpstr>BP (3 + 6); Stageproject (24)</vt:lpstr>
      <vt:lpstr>Gewenst resultaat</vt:lpstr>
      <vt:lpstr>Opladen Stagerapport en Bachelor Thesis</vt:lpstr>
      <vt:lpstr>Publiek of embargo - Bachelorproef</vt:lpstr>
      <vt:lpstr>Footprint</vt:lpstr>
      <vt:lpstr>Projectvoorstel</vt:lpstr>
      <vt:lpstr>Eindverslag</vt:lpstr>
      <vt:lpstr>Taalgebruik eindverslag</vt:lpstr>
      <vt:lpstr>Voorbeeld structuur Eindverslag</vt:lpstr>
      <vt:lpstr>Opvolging: Shared Folder in Google Drive</vt:lpstr>
      <vt:lpstr>Opvolging: Shared Folder in Google Drive - Detail</vt:lpstr>
      <vt:lpstr>Rollen</vt:lpstr>
      <vt:lpstr>Contracten en administratie</vt:lpstr>
      <vt:lpstr>Stageproject disassembled</vt:lpstr>
      <vt:lpstr>Praktische handleiding</vt:lpstr>
      <vt:lpstr>Voortgang</vt:lpstr>
      <vt:lpstr>Voortgang: detail</vt:lpstr>
      <vt:lpstr>A must for every Student</vt:lpstr>
      <vt:lpstr>Op zoek naar een bedrijf / stage</vt:lpstr>
      <vt:lpstr>Evaluatiecriteria (ref. Praktische handleiding)</vt:lpstr>
      <vt:lpstr>Feedback studenten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Sabine Demeulenaere</dc:creator>
  <cp:lastModifiedBy>Frank Serneels</cp:lastModifiedBy>
  <cp:revision>177</cp:revision>
  <cp:lastPrinted>2015-11-12T07:51:25Z</cp:lastPrinted>
  <dcterms:created xsi:type="dcterms:W3CDTF">2014-10-16T09:57:09Z</dcterms:created>
  <dcterms:modified xsi:type="dcterms:W3CDTF">2019-10-06T12:12:12Z</dcterms:modified>
</cp:coreProperties>
</file>