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8"/>
  </p:notesMasterIdLst>
  <p:sldIdLst>
    <p:sldId id="256" r:id="rId2"/>
    <p:sldId id="266" r:id="rId3"/>
    <p:sldId id="347" r:id="rId4"/>
    <p:sldId id="264" r:id="rId5"/>
    <p:sldId id="260" r:id="rId6"/>
    <p:sldId id="348" r:id="rId7"/>
    <p:sldId id="349" r:id="rId8"/>
    <p:sldId id="350" r:id="rId9"/>
    <p:sldId id="351" r:id="rId10"/>
    <p:sldId id="353" r:id="rId11"/>
    <p:sldId id="354" r:id="rId12"/>
    <p:sldId id="355" r:id="rId13"/>
    <p:sldId id="356" r:id="rId14"/>
    <p:sldId id="357" r:id="rId15"/>
    <p:sldId id="358" r:id="rId16"/>
    <p:sldId id="359"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Crimson Text" panose="020B0604020202020204"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
      <p:font typeface="Vidaloka" panose="020B060402020202020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7F433A-80CF-47C5-8B10-7842ACAC3200}">
  <a:tblStyle styleId="{D57F433A-80CF-47C5-8B10-7842ACAC32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258"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0305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144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6221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908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4162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052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2346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9886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94850" y="1482825"/>
            <a:ext cx="5154300" cy="12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134" name="Google Shape;134;p18"/>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135" name="Google Shape;135;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61" r:id="rId5"/>
    <p:sldLayoutId id="2147483664" r:id="rId6"/>
    <p:sldLayoutId id="2147483696" r:id="rId7"/>
    <p:sldLayoutId id="2147483697" r:id="rId8"/>
    <p:sldLayoutId id="2147483698" r:id="rId9"/>
    <p:sldLayoutId id="214748369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10.xml"/><Relationship Id="rId5" Type="http://schemas.openxmlformats.org/officeDocument/2006/relationships/image" Target="../media/image34.sv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t>SPAM TEXT CLASSIFICATION</a:t>
            </a:r>
            <a:endParaRPr sz="6000" dirty="0"/>
          </a:p>
        </p:txBody>
      </p:sp>
      <p:sp>
        <p:nvSpPr>
          <p:cNvPr id="483" name="Google Shape;483;p59"/>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rPr>
              <a:t>TAL &amp; Machine Learning project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6" name="ZoneTexte 5">
            <a:extLst>
              <a:ext uri="{FF2B5EF4-FFF2-40B4-BE49-F238E27FC236}">
                <a16:creationId xmlns:a16="http://schemas.microsoft.com/office/drawing/2014/main" id="{D1B6BC26-DF93-9B45-8B6B-CD66336344DE}"/>
              </a:ext>
            </a:extLst>
          </p:cNvPr>
          <p:cNvSpPr txBox="1"/>
          <p:nvPr/>
        </p:nvSpPr>
        <p:spPr>
          <a:xfrm>
            <a:off x="1891717" y="496842"/>
            <a:ext cx="5360565" cy="1384995"/>
          </a:xfrm>
          <a:prstGeom prst="rect">
            <a:avLst/>
          </a:prstGeom>
          <a:noFill/>
        </p:spPr>
        <p:txBody>
          <a:bodyPr wrap="square">
            <a:spAutoFit/>
          </a:bodyPr>
          <a:lstStyle/>
          <a:p>
            <a:pPr algn="ctr"/>
            <a:r>
              <a:rPr lang="en-US" dirty="0">
                <a:latin typeface="Montserrat" panose="00000500000000000000" pitchFamily="2" charset="0"/>
              </a:rPr>
              <a:t>I encoded the target variable (spam or non-spam) using scikit-learn's LabelEncoder. I then trained a K-Nearest Neighbors (KNN) classifier on the training data and evaluated its performance using the test data. I calculated the area under the ROC curve (AUC) and plotted the confusion matrix to assess the model's performance.</a:t>
            </a:r>
          </a:p>
        </p:txBody>
      </p:sp>
      <p:pic>
        <p:nvPicPr>
          <p:cNvPr id="11" name="Image 10">
            <a:extLst>
              <a:ext uri="{FF2B5EF4-FFF2-40B4-BE49-F238E27FC236}">
                <a16:creationId xmlns:a16="http://schemas.microsoft.com/office/drawing/2014/main" id="{CCE0A9FE-BEEA-E968-EBC2-DE08C4B5E6B8}"/>
              </a:ext>
            </a:extLst>
          </p:cNvPr>
          <p:cNvPicPr>
            <a:picLocks noChangeAspect="1"/>
          </p:cNvPicPr>
          <p:nvPr/>
        </p:nvPicPr>
        <p:blipFill>
          <a:blip r:embed="rId3"/>
          <a:stretch>
            <a:fillRect/>
          </a:stretch>
        </p:blipFill>
        <p:spPr>
          <a:xfrm>
            <a:off x="275963" y="2083746"/>
            <a:ext cx="3390900" cy="657225"/>
          </a:xfrm>
          <a:prstGeom prst="rect">
            <a:avLst/>
          </a:prstGeom>
          <a:ln>
            <a:solidFill>
              <a:schemeClr val="tx1"/>
            </a:solidFill>
          </a:ln>
        </p:spPr>
      </p:pic>
      <p:pic>
        <p:nvPicPr>
          <p:cNvPr id="13" name="Image 12">
            <a:extLst>
              <a:ext uri="{FF2B5EF4-FFF2-40B4-BE49-F238E27FC236}">
                <a16:creationId xmlns:a16="http://schemas.microsoft.com/office/drawing/2014/main" id="{1D57812D-7CF0-8281-69A6-BBB03BFFABDA}"/>
              </a:ext>
            </a:extLst>
          </p:cNvPr>
          <p:cNvPicPr>
            <a:picLocks noChangeAspect="1"/>
          </p:cNvPicPr>
          <p:nvPr/>
        </p:nvPicPr>
        <p:blipFill>
          <a:blip r:embed="rId4"/>
          <a:stretch>
            <a:fillRect/>
          </a:stretch>
        </p:blipFill>
        <p:spPr>
          <a:xfrm>
            <a:off x="275962" y="2942880"/>
            <a:ext cx="3390901" cy="495300"/>
          </a:xfrm>
          <a:prstGeom prst="rect">
            <a:avLst/>
          </a:prstGeom>
          <a:ln>
            <a:solidFill>
              <a:schemeClr val="tx1"/>
            </a:solidFill>
          </a:ln>
        </p:spPr>
      </p:pic>
      <p:pic>
        <p:nvPicPr>
          <p:cNvPr id="21" name="Image 20">
            <a:extLst>
              <a:ext uri="{FF2B5EF4-FFF2-40B4-BE49-F238E27FC236}">
                <a16:creationId xmlns:a16="http://schemas.microsoft.com/office/drawing/2014/main" id="{D65427D2-D6D0-E497-0F7F-9AC85313B62A}"/>
              </a:ext>
            </a:extLst>
          </p:cNvPr>
          <p:cNvPicPr>
            <a:picLocks noChangeAspect="1"/>
          </p:cNvPicPr>
          <p:nvPr/>
        </p:nvPicPr>
        <p:blipFill>
          <a:blip r:embed="rId5"/>
          <a:stretch>
            <a:fillRect/>
          </a:stretch>
        </p:blipFill>
        <p:spPr>
          <a:xfrm>
            <a:off x="275962" y="3640089"/>
            <a:ext cx="3390901" cy="828675"/>
          </a:xfrm>
          <a:prstGeom prst="rect">
            <a:avLst/>
          </a:prstGeom>
        </p:spPr>
      </p:pic>
      <p:pic>
        <p:nvPicPr>
          <p:cNvPr id="23" name="Image 22">
            <a:extLst>
              <a:ext uri="{FF2B5EF4-FFF2-40B4-BE49-F238E27FC236}">
                <a16:creationId xmlns:a16="http://schemas.microsoft.com/office/drawing/2014/main" id="{B11A1892-78A9-D4AB-EE73-1E8BDC855408}"/>
              </a:ext>
            </a:extLst>
          </p:cNvPr>
          <p:cNvPicPr>
            <a:picLocks noChangeAspect="1"/>
          </p:cNvPicPr>
          <p:nvPr/>
        </p:nvPicPr>
        <p:blipFill>
          <a:blip r:embed="rId6"/>
          <a:stretch>
            <a:fillRect/>
          </a:stretch>
        </p:blipFill>
        <p:spPr>
          <a:xfrm>
            <a:off x="4371931" y="2061283"/>
            <a:ext cx="4410075" cy="1134923"/>
          </a:xfrm>
          <a:prstGeom prst="rect">
            <a:avLst/>
          </a:prstGeom>
          <a:ln>
            <a:solidFill>
              <a:schemeClr val="tx1"/>
            </a:solidFill>
          </a:ln>
        </p:spPr>
      </p:pic>
      <p:pic>
        <p:nvPicPr>
          <p:cNvPr id="24" name="Image 23">
            <a:extLst>
              <a:ext uri="{FF2B5EF4-FFF2-40B4-BE49-F238E27FC236}">
                <a16:creationId xmlns:a16="http://schemas.microsoft.com/office/drawing/2014/main" id="{0DBFBED7-F9C6-0D8D-0F1D-BBCE49F3FE6C}"/>
              </a:ext>
            </a:extLst>
          </p:cNvPr>
          <p:cNvPicPr>
            <a:picLocks noChangeAspect="1"/>
          </p:cNvPicPr>
          <p:nvPr/>
        </p:nvPicPr>
        <p:blipFill>
          <a:blip r:embed="rId7"/>
          <a:stretch>
            <a:fillRect/>
          </a:stretch>
        </p:blipFill>
        <p:spPr>
          <a:xfrm>
            <a:off x="4371930" y="3375652"/>
            <a:ext cx="4410075" cy="1093111"/>
          </a:xfrm>
          <a:prstGeom prst="rect">
            <a:avLst/>
          </a:prstGeom>
          <a:ln>
            <a:solidFill>
              <a:schemeClr val="tx1"/>
            </a:solidFill>
          </a:ln>
        </p:spPr>
      </p:pic>
    </p:spTree>
    <p:extLst>
      <p:ext uri="{BB962C8B-B14F-4D97-AF65-F5344CB8AC3E}">
        <p14:creationId xmlns:p14="http://schemas.microsoft.com/office/powerpoint/2010/main" val="318482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pic>
        <p:nvPicPr>
          <p:cNvPr id="6" name="Image 5" descr="Une image contenant texte, capture d’écran&#10;&#10;Description générée automatiquement">
            <a:extLst>
              <a:ext uri="{FF2B5EF4-FFF2-40B4-BE49-F238E27FC236}">
                <a16:creationId xmlns:a16="http://schemas.microsoft.com/office/drawing/2014/main" id="{0BC8D3FC-C9CE-38B0-4661-749843521F26}"/>
              </a:ext>
            </a:extLst>
          </p:cNvPr>
          <p:cNvPicPr>
            <a:picLocks noChangeAspect="1"/>
          </p:cNvPicPr>
          <p:nvPr/>
        </p:nvPicPr>
        <p:blipFill>
          <a:blip r:embed="rId3"/>
          <a:stretch>
            <a:fillRect/>
          </a:stretch>
        </p:blipFill>
        <p:spPr>
          <a:xfrm>
            <a:off x="1904300" y="587229"/>
            <a:ext cx="5335399" cy="3969041"/>
          </a:xfrm>
          <a:prstGeom prst="rect">
            <a:avLst/>
          </a:prstGeom>
        </p:spPr>
      </p:pic>
    </p:spTree>
    <p:extLst>
      <p:ext uri="{BB962C8B-B14F-4D97-AF65-F5344CB8AC3E}">
        <p14:creationId xmlns:p14="http://schemas.microsoft.com/office/powerpoint/2010/main" val="3519521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2" name="ZoneTexte 1">
            <a:extLst>
              <a:ext uri="{FF2B5EF4-FFF2-40B4-BE49-F238E27FC236}">
                <a16:creationId xmlns:a16="http://schemas.microsoft.com/office/drawing/2014/main" id="{DD530B9B-09E0-9F72-86C9-B9F3953D5DCF}"/>
              </a:ext>
            </a:extLst>
          </p:cNvPr>
          <p:cNvSpPr txBox="1"/>
          <p:nvPr/>
        </p:nvSpPr>
        <p:spPr>
          <a:xfrm>
            <a:off x="1472267" y="463288"/>
            <a:ext cx="5943601" cy="2031325"/>
          </a:xfrm>
          <a:prstGeom prst="rect">
            <a:avLst/>
          </a:prstGeom>
          <a:noFill/>
        </p:spPr>
        <p:txBody>
          <a:bodyPr wrap="square">
            <a:spAutoFit/>
          </a:bodyPr>
          <a:lstStyle/>
          <a:p>
            <a:pPr algn="ctr"/>
            <a:r>
              <a:rPr lang="en-US" dirty="0">
                <a:latin typeface="Montserrat" panose="00000500000000000000" pitchFamily="2" charset="0"/>
              </a:rPr>
              <a:t>To prepare the text data for input into a Long Short-Term Memory (LSTM) neural network, I performed tokenization and padding. First, I tokenized the text sequences using Keras' Tokenizer class, which converted the sequences into integer tokens. Then, I applied padding to ensure all sequences had the same length using </a:t>
            </a:r>
            <a:r>
              <a:rPr lang="en-US" dirty="0" err="1">
                <a:latin typeface="Montserrat" panose="00000500000000000000" pitchFamily="2" charset="0"/>
              </a:rPr>
              <a:t>pad_sequences</a:t>
            </a:r>
            <a:r>
              <a:rPr lang="en-US" dirty="0">
                <a:latin typeface="Montserrat" panose="00000500000000000000" pitchFamily="2" charset="0"/>
              </a:rPr>
              <a:t>() function from Keras. This step added zeros to the sequences that were shorter than the maximum sequence length, making them equal in size. </a:t>
            </a:r>
          </a:p>
          <a:p>
            <a:pPr algn="ctr"/>
            <a:endParaRPr lang="fr-FR" dirty="0">
              <a:latin typeface="Montserrat" panose="00000500000000000000" pitchFamily="2" charset="0"/>
            </a:endParaRPr>
          </a:p>
        </p:txBody>
      </p:sp>
      <p:pic>
        <p:nvPicPr>
          <p:cNvPr id="4" name="Image 3">
            <a:extLst>
              <a:ext uri="{FF2B5EF4-FFF2-40B4-BE49-F238E27FC236}">
                <a16:creationId xmlns:a16="http://schemas.microsoft.com/office/drawing/2014/main" id="{669276C7-3506-B57A-9F4B-4797B1CC167E}"/>
              </a:ext>
            </a:extLst>
          </p:cNvPr>
          <p:cNvPicPr>
            <a:picLocks noChangeAspect="1"/>
          </p:cNvPicPr>
          <p:nvPr/>
        </p:nvPicPr>
        <p:blipFill>
          <a:blip r:embed="rId3"/>
          <a:stretch>
            <a:fillRect/>
          </a:stretch>
        </p:blipFill>
        <p:spPr>
          <a:xfrm>
            <a:off x="2143779" y="2372197"/>
            <a:ext cx="4600575" cy="819150"/>
          </a:xfrm>
          <a:prstGeom prst="rect">
            <a:avLst/>
          </a:prstGeom>
          <a:ln>
            <a:solidFill>
              <a:schemeClr val="tx1"/>
            </a:solidFill>
          </a:ln>
        </p:spPr>
      </p:pic>
      <p:pic>
        <p:nvPicPr>
          <p:cNvPr id="6" name="Image 5">
            <a:extLst>
              <a:ext uri="{FF2B5EF4-FFF2-40B4-BE49-F238E27FC236}">
                <a16:creationId xmlns:a16="http://schemas.microsoft.com/office/drawing/2014/main" id="{9D56F2FB-D8AF-0AEF-FC6C-91C00208394A}"/>
              </a:ext>
            </a:extLst>
          </p:cNvPr>
          <p:cNvPicPr>
            <a:picLocks noChangeAspect="1"/>
          </p:cNvPicPr>
          <p:nvPr/>
        </p:nvPicPr>
        <p:blipFill>
          <a:blip r:embed="rId4"/>
          <a:stretch>
            <a:fillRect/>
          </a:stretch>
        </p:blipFill>
        <p:spPr>
          <a:xfrm>
            <a:off x="2143778" y="3334905"/>
            <a:ext cx="4600575" cy="542925"/>
          </a:xfrm>
          <a:prstGeom prst="rect">
            <a:avLst/>
          </a:prstGeom>
          <a:ln>
            <a:solidFill>
              <a:schemeClr val="tx1"/>
            </a:solidFill>
          </a:ln>
        </p:spPr>
      </p:pic>
      <p:pic>
        <p:nvPicPr>
          <p:cNvPr id="8" name="Image 7">
            <a:extLst>
              <a:ext uri="{FF2B5EF4-FFF2-40B4-BE49-F238E27FC236}">
                <a16:creationId xmlns:a16="http://schemas.microsoft.com/office/drawing/2014/main" id="{47A6B429-C655-AB1E-06C9-5AC6FE17D3D1}"/>
              </a:ext>
            </a:extLst>
          </p:cNvPr>
          <p:cNvPicPr>
            <a:picLocks noChangeAspect="1"/>
          </p:cNvPicPr>
          <p:nvPr/>
        </p:nvPicPr>
        <p:blipFill>
          <a:blip r:embed="rId5"/>
          <a:stretch>
            <a:fillRect/>
          </a:stretch>
        </p:blipFill>
        <p:spPr>
          <a:xfrm>
            <a:off x="2143778" y="4021388"/>
            <a:ext cx="4600576" cy="542924"/>
          </a:xfrm>
          <a:prstGeom prst="rect">
            <a:avLst/>
          </a:prstGeom>
          <a:ln>
            <a:solidFill>
              <a:schemeClr val="tx1"/>
            </a:solidFill>
          </a:ln>
        </p:spPr>
      </p:pic>
    </p:spTree>
    <p:extLst>
      <p:ext uri="{BB962C8B-B14F-4D97-AF65-F5344CB8AC3E}">
        <p14:creationId xmlns:p14="http://schemas.microsoft.com/office/powerpoint/2010/main" val="529574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666DF899-342D-5081-8314-56DDE8AB5436}"/>
              </a:ext>
            </a:extLst>
          </p:cNvPr>
          <p:cNvSpPr txBox="1"/>
          <p:nvPr/>
        </p:nvSpPr>
        <p:spPr>
          <a:xfrm>
            <a:off x="1130416" y="544499"/>
            <a:ext cx="6883167" cy="2246769"/>
          </a:xfrm>
          <a:prstGeom prst="rect">
            <a:avLst/>
          </a:prstGeom>
          <a:noFill/>
        </p:spPr>
        <p:txBody>
          <a:bodyPr wrap="square">
            <a:spAutoFit/>
          </a:bodyPr>
          <a:lstStyle/>
          <a:p>
            <a:pPr algn="ctr"/>
            <a:r>
              <a:rPr lang="en-US" dirty="0">
                <a:latin typeface="Montserrat" panose="00000500000000000000" pitchFamily="2" charset="0"/>
              </a:rPr>
              <a:t>The LSTM model is compiled using binary cross-entropy loss as the loss function and the Adam optimizer. It is then trained on the padded training data, with validation data used for evaluating the model's performance during training. After training, the model's predictions are obtained for the test data. The predictions are evaluated using the AUC score, which is calculated using the roc_auc_score() function. To create a confusion matrix, the model's predictions are converted to string format. The confusion matrix is then plotted using the seaborn and matplotlib libraries. </a:t>
            </a:r>
          </a:p>
          <a:p>
            <a:pPr algn="ctr"/>
            <a:r>
              <a:rPr lang="en-US" dirty="0">
                <a:latin typeface="Montserrat" panose="00000500000000000000" pitchFamily="2" charset="0"/>
              </a:rPr>
              <a:t> </a:t>
            </a:r>
          </a:p>
          <a:p>
            <a:pPr algn="ctr"/>
            <a:endParaRPr lang="fr-FR" dirty="0">
              <a:latin typeface="Montserrat" panose="00000500000000000000" pitchFamily="2" charset="0"/>
            </a:endParaRPr>
          </a:p>
        </p:txBody>
      </p:sp>
      <p:pic>
        <p:nvPicPr>
          <p:cNvPr id="8" name="Image 7">
            <a:extLst>
              <a:ext uri="{FF2B5EF4-FFF2-40B4-BE49-F238E27FC236}">
                <a16:creationId xmlns:a16="http://schemas.microsoft.com/office/drawing/2014/main" id="{9AEE14AF-18F1-2E16-A4BB-1EA0E1C15839}"/>
              </a:ext>
            </a:extLst>
          </p:cNvPr>
          <p:cNvPicPr>
            <a:picLocks noChangeAspect="1"/>
          </p:cNvPicPr>
          <p:nvPr/>
        </p:nvPicPr>
        <p:blipFill>
          <a:blip r:embed="rId2"/>
          <a:stretch>
            <a:fillRect/>
          </a:stretch>
        </p:blipFill>
        <p:spPr>
          <a:xfrm>
            <a:off x="2214342" y="2571750"/>
            <a:ext cx="4715313" cy="971737"/>
          </a:xfrm>
          <a:prstGeom prst="rect">
            <a:avLst/>
          </a:prstGeom>
          <a:ln>
            <a:solidFill>
              <a:schemeClr val="tx1"/>
            </a:solidFill>
          </a:ln>
        </p:spPr>
      </p:pic>
      <p:pic>
        <p:nvPicPr>
          <p:cNvPr id="10" name="Image 9">
            <a:extLst>
              <a:ext uri="{FF2B5EF4-FFF2-40B4-BE49-F238E27FC236}">
                <a16:creationId xmlns:a16="http://schemas.microsoft.com/office/drawing/2014/main" id="{DCE34F60-9C6F-39BA-AD6B-61471636A8B8}"/>
              </a:ext>
            </a:extLst>
          </p:cNvPr>
          <p:cNvPicPr>
            <a:picLocks noChangeAspect="1"/>
          </p:cNvPicPr>
          <p:nvPr/>
        </p:nvPicPr>
        <p:blipFill>
          <a:blip r:embed="rId3"/>
          <a:stretch>
            <a:fillRect/>
          </a:stretch>
        </p:blipFill>
        <p:spPr>
          <a:xfrm>
            <a:off x="808442" y="3684601"/>
            <a:ext cx="7896225" cy="914400"/>
          </a:xfrm>
          <a:prstGeom prst="rect">
            <a:avLst/>
          </a:prstGeom>
          <a:ln>
            <a:solidFill>
              <a:schemeClr val="tx1"/>
            </a:solidFill>
          </a:ln>
        </p:spPr>
      </p:pic>
    </p:spTree>
    <p:extLst>
      <p:ext uri="{BB962C8B-B14F-4D97-AF65-F5344CB8AC3E}">
        <p14:creationId xmlns:p14="http://schemas.microsoft.com/office/powerpoint/2010/main" val="3772838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E14B2D3C-1C48-7DAC-7696-86C7DE2636D5}"/>
              </a:ext>
            </a:extLst>
          </p:cNvPr>
          <p:cNvSpPr>
            <a:spLocks noChangeArrowheads="1"/>
          </p:cNvSpPr>
          <p:nvPr/>
        </p:nvSpPr>
        <p:spPr bwMode="auto">
          <a:xfrm>
            <a:off x="1711354" y="618172"/>
            <a:ext cx="5989740" cy="355481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Epoch 1/10 130/130 [==============================] - 23s 138ms/step - loss: 0.2123 - accuracy: 0.9333 - val_loss: 0.0796 - val_accuracy: 0.9768 Epoch 2/10 130/130 [==============================] - 16s 127ms/step - loss: 0.0366 - accuracy: 0.9886 - val_loss: 0.0696 - val_accuracy: 0.9807 Epoch 3/10 130/130 [==============================] - 17s 129ms/step - loss: 0.0111 - accuracy: 0.9978 - val_loss: 0.0983 - val_accuracy: 0.9797 Epoch 4/10 130/130 [==============================] - 16s 124ms/step - loss: 0.0055 - accuracy: 0.9988 - val_loss: 0.0845 - val_accuracy: 0.9836 Epoch 5/10 130/130 [==============================] - 16s 123ms/step - loss: 0.0023 - accuracy: 0.9995 - val_loss: 0.0802 - val_accuracy: 0.9836 Epoch 6/10 130/130 [==============================] - 16s 126ms/step - loss: 7.5491e-04 - accuracy: 1.0000 - val_loss: 0.0964 - val_accuracy: 0.9816 Epoch 7/10 130/130 [==============================] - 16s 126ms/step - loss: 3.5982e-04 - accuracy: 1.0000 - val_loss: 0.1136 - val_accuracy: 0.9836 Epoch 8/10 130/130 [==============================] - 16s 125ms/step - loss: 1.6763e-04 - accuracy: 1.0000 - val_loss: 0.1144 - val_accuracy: 0.9826 Epoch 9/10 130/130 [==============================] - 16s 124ms/step - loss: 9.7170e-05 - accuracy: 1.0000 - val_loss: 0.1248 - val_accuracy: 0.9845 Epoch 10/10 130/130 [==============================] - 16s 125ms/step - loss: 8.2128e-05 - accuracy: 1.0000 - val_loss: 0.1232 - val_accuracy: 0.9826 33/33 [==============================] - 2s 34ms/step LSTM Test AUC = 0.9816376401225708</a:t>
            </a:r>
            <a:r>
              <a:rPr kumimoji="0" lang="fr-FR" altLang="fr-FR" sz="1050" b="0" i="0" u="none" strike="noStrike" cap="none" normalizeH="0" baseline="0" dirty="0">
                <a:ln>
                  <a:noFill/>
                </a:ln>
                <a:solidFill>
                  <a:schemeClr val="tx1"/>
                </a:solidFill>
                <a:effectLst/>
              </a:rPr>
              <a:t> </a:t>
            </a:r>
            <a:endParaRPr kumimoji="0" lang="fr-FR" altLang="fr-FR" sz="105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6330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 capture d’écran&#10;&#10;Description générée automatiquement">
            <a:extLst>
              <a:ext uri="{FF2B5EF4-FFF2-40B4-BE49-F238E27FC236}">
                <a16:creationId xmlns:a16="http://schemas.microsoft.com/office/drawing/2014/main" id="{2C1CF1A2-E3FD-D6D6-A385-91C7557587A2}"/>
              </a:ext>
            </a:extLst>
          </p:cNvPr>
          <p:cNvPicPr>
            <a:picLocks noChangeAspect="1"/>
          </p:cNvPicPr>
          <p:nvPr/>
        </p:nvPicPr>
        <p:blipFill>
          <a:blip r:embed="rId2"/>
          <a:stretch>
            <a:fillRect/>
          </a:stretch>
        </p:blipFill>
        <p:spPr>
          <a:xfrm>
            <a:off x="310807" y="461918"/>
            <a:ext cx="4663449" cy="4219663"/>
          </a:xfrm>
          <a:prstGeom prst="rect">
            <a:avLst/>
          </a:prstGeom>
        </p:spPr>
      </p:pic>
      <p:sp>
        <p:nvSpPr>
          <p:cNvPr id="6" name="ZoneTexte 5">
            <a:extLst>
              <a:ext uri="{FF2B5EF4-FFF2-40B4-BE49-F238E27FC236}">
                <a16:creationId xmlns:a16="http://schemas.microsoft.com/office/drawing/2014/main" id="{B1F7507C-3261-5E24-F6D6-21E3E623792F}"/>
              </a:ext>
            </a:extLst>
          </p:cNvPr>
          <p:cNvSpPr txBox="1"/>
          <p:nvPr/>
        </p:nvSpPr>
        <p:spPr>
          <a:xfrm>
            <a:off x="5444040" y="1232921"/>
            <a:ext cx="3389153" cy="2677656"/>
          </a:xfrm>
          <a:prstGeom prst="rect">
            <a:avLst/>
          </a:prstGeom>
          <a:noFill/>
        </p:spPr>
        <p:txBody>
          <a:bodyPr wrap="square" rtlCol="0">
            <a:spAutoFit/>
          </a:bodyPr>
          <a:lstStyle/>
          <a:p>
            <a:pPr algn="ctr"/>
            <a:r>
              <a:rPr lang="en-US" dirty="0">
                <a:latin typeface="Montserrat" panose="00000500000000000000" pitchFamily="2" charset="0"/>
              </a:rPr>
              <a:t>In conclusion, this presentation demonstrates my project on text classification using NLP techniques. I performed text preprocessing, visualized the most frequent words, and trained both a K-Nearest Neighbors classifier and an LSTM neural network. The results showcase the effectiveness of these models in distinguishing between spam and non-spam messages in my project.</a:t>
            </a:r>
            <a:endParaRPr lang="fr-FR" dirty="0">
              <a:latin typeface="Montserrat" panose="00000500000000000000" pitchFamily="2" charset="0"/>
            </a:endParaRPr>
          </a:p>
        </p:txBody>
      </p:sp>
    </p:spTree>
    <p:extLst>
      <p:ext uri="{BB962C8B-B14F-4D97-AF65-F5344CB8AC3E}">
        <p14:creationId xmlns:p14="http://schemas.microsoft.com/office/powerpoint/2010/main" val="3342945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F6F3D35-DB4E-64D4-D9E3-090023102A16}"/>
              </a:ext>
            </a:extLst>
          </p:cNvPr>
          <p:cNvSpPr txBox="1"/>
          <p:nvPr/>
        </p:nvSpPr>
        <p:spPr>
          <a:xfrm>
            <a:off x="2160165" y="2187029"/>
            <a:ext cx="4823670" cy="384721"/>
          </a:xfrm>
          <a:prstGeom prst="rect">
            <a:avLst/>
          </a:prstGeom>
          <a:noFill/>
        </p:spPr>
        <p:txBody>
          <a:bodyPr wrap="square">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900" b="0" i="1" u="none" strike="noStrike" kern="1200" cap="none" spc="0" baseline="0" dirty="0">
                <a:solidFill>
                  <a:srgbClr val="000000"/>
                </a:solidFill>
                <a:uFillTx/>
                <a:latin typeface="Montserrat" panose="00000500000000000000" pitchFamily="2" charset="0"/>
                <a:cs typeface="Times New Roman" pitchFamily="18"/>
              </a:rPr>
              <a:t>Merci pour votre attention</a:t>
            </a:r>
          </a:p>
        </p:txBody>
      </p:sp>
      <p:sp>
        <p:nvSpPr>
          <p:cNvPr id="4" name="Rectangle 13" descr="Email">
            <a:extLst>
              <a:ext uri="{FF2B5EF4-FFF2-40B4-BE49-F238E27FC236}">
                <a16:creationId xmlns:a16="http://schemas.microsoft.com/office/drawing/2014/main" id="{201CD13A-0EF3-B009-6BD9-5F4AA5D8AC05}"/>
              </a:ext>
            </a:extLst>
          </p:cNvPr>
          <p:cNvSpPr/>
          <p:nvPr/>
        </p:nvSpPr>
        <p:spPr>
          <a:xfrm>
            <a:off x="1048624" y="3238149"/>
            <a:ext cx="259656" cy="254875"/>
          </a:xfrm>
          <a:prstGeom prst="rect">
            <a:avLst/>
          </a:prstGeom>
          <a:blipFill>
            <a:blip r:embed="rId2">
              <a:alphaModFix/>
              <a:extLst>
                <a:ext uri="{96DAC541-7B7A-43D3-8B79-37D633B846F1}">
                  <asvg:svgBlip xmlns:asvg="http://schemas.microsoft.com/office/drawing/2016/SVG/main" r:embed="rId3"/>
                </a:ext>
              </a:extLst>
            </a:blip>
            <a:stretch>
              <a:fillRect/>
            </a:stretch>
          </a:blip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000" b="0" i="0" u="none" strike="noStrike" kern="1200" cap="none" spc="0" baseline="0">
              <a:solidFill>
                <a:srgbClr val="000000"/>
              </a:solidFill>
              <a:uFillTx/>
              <a:latin typeface="Calibri"/>
            </a:endParaRPr>
          </a:p>
        </p:txBody>
      </p:sp>
      <p:grpSp>
        <p:nvGrpSpPr>
          <p:cNvPr id="5" name="Groupe 14">
            <a:extLst>
              <a:ext uri="{FF2B5EF4-FFF2-40B4-BE49-F238E27FC236}">
                <a16:creationId xmlns:a16="http://schemas.microsoft.com/office/drawing/2014/main" id="{0D08BAF1-826C-C9A2-1564-375238A5C6F8}"/>
              </a:ext>
            </a:extLst>
          </p:cNvPr>
          <p:cNvGrpSpPr/>
          <p:nvPr/>
        </p:nvGrpSpPr>
        <p:grpSpPr>
          <a:xfrm>
            <a:off x="1308281" y="3007470"/>
            <a:ext cx="5249405" cy="690966"/>
            <a:chOff x="1710952" y="4467154"/>
            <a:chExt cx="5249405" cy="690966"/>
          </a:xfrm>
        </p:grpSpPr>
        <p:sp>
          <p:nvSpPr>
            <p:cNvPr id="6" name="Rectangle 15">
              <a:extLst>
                <a:ext uri="{FF2B5EF4-FFF2-40B4-BE49-F238E27FC236}">
                  <a16:creationId xmlns:a16="http://schemas.microsoft.com/office/drawing/2014/main" id="{717F1758-1E3D-A788-2C7A-F99D27452B48}"/>
                </a:ext>
              </a:extLst>
            </p:cNvPr>
            <p:cNvSpPr/>
            <p:nvPr/>
          </p:nvSpPr>
          <p:spPr>
            <a:xfrm>
              <a:off x="1871420" y="4627933"/>
              <a:ext cx="5088937" cy="530187"/>
            </a:xfrm>
            <a:prstGeom prst="rect">
              <a:avLst/>
            </a:prstGeom>
            <a:no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000" b="0" i="0" u="none" strike="noStrike" kern="1200" cap="none" spc="0" baseline="0">
                <a:solidFill>
                  <a:srgbClr val="000000"/>
                </a:solidFill>
                <a:uFillTx/>
                <a:latin typeface="Calibri"/>
              </a:endParaRPr>
            </a:p>
          </p:txBody>
        </p:sp>
        <p:sp>
          <p:nvSpPr>
            <p:cNvPr id="7" name="ZoneTexte 16">
              <a:extLst>
                <a:ext uri="{FF2B5EF4-FFF2-40B4-BE49-F238E27FC236}">
                  <a16:creationId xmlns:a16="http://schemas.microsoft.com/office/drawing/2014/main" id="{10FDDF61-8438-9C32-52A8-96E50B0EF14D}"/>
                </a:ext>
              </a:extLst>
            </p:cNvPr>
            <p:cNvSpPr txBox="1"/>
            <p:nvPr/>
          </p:nvSpPr>
          <p:spPr>
            <a:xfrm>
              <a:off x="1710952" y="4467154"/>
              <a:ext cx="5088937" cy="646334"/>
            </a:xfrm>
            <a:prstGeom prst="rect">
              <a:avLst/>
            </a:prstGeom>
            <a:noFill/>
            <a:ln cap="flat">
              <a:noFill/>
            </a:ln>
          </p:spPr>
          <p:txBody>
            <a:bodyPr vert="horz" wrap="square" lIns="68351" tIns="68351" rIns="68351" bIns="68351" anchor="ctr" anchorCtr="0" compatLnSpc="1">
              <a:noAutofit/>
            </a:bodyPr>
            <a:lstStyle/>
            <a:p>
              <a:pPr marL="0" marR="0" lvl="0" indent="0" algn="l" defTabSz="1066803"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fr-FR" sz="1000" b="0" i="0" u="none" strike="noStrike" kern="1200" cap="none" spc="0" baseline="0" dirty="0">
                  <a:solidFill>
                    <a:srgbClr val="000000"/>
                  </a:solidFill>
                  <a:uFillTx/>
                  <a:latin typeface="Times New Roman" pitchFamily="18"/>
                  <a:cs typeface="Times New Roman" pitchFamily="18"/>
                </a:rPr>
                <a:t>E-mail</a:t>
              </a:r>
              <a:br>
                <a:rPr lang="fr-FR" sz="1000" b="0" i="0" u="none" strike="noStrike" kern="1200" cap="none" spc="0" baseline="0" dirty="0">
                  <a:solidFill>
                    <a:srgbClr val="000000"/>
                  </a:solidFill>
                  <a:uFillTx/>
                  <a:latin typeface="Times New Roman" pitchFamily="18"/>
                  <a:cs typeface="Times New Roman" pitchFamily="18"/>
                </a:rPr>
              </a:br>
              <a:r>
                <a:rPr lang="fr-FR" sz="1000" b="0" i="0" u="none" strike="noStrike" kern="1200" cap="none" spc="0" baseline="0" dirty="0">
                  <a:solidFill>
                    <a:srgbClr val="000000"/>
                  </a:solidFill>
                  <a:uFillTx/>
                  <a:latin typeface="Times New Roman" pitchFamily="18"/>
                  <a:cs typeface="Times New Roman" pitchFamily="18"/>
                </a:rPr>
                <a:t>skender.nicolas@gmail.com</a:t>
              </a:r>
            </a:p>
          </p:txBody>
        </p:sp>
      </p:grpSp>
      <p:sp>
        <p:nvSpPr>
          <p:cNvPr id="8" name="Rectangle 17" descr="Smart Phone">
            <a:extLst>
              <a:ext uri="{FF2B5EF4-FFF2-40B4-BE49-F238E27FC236}">
                <a16:creationId xmlns:a16="http://schemas.microsoft.com/office/drawing/2014/main" id="{5B558C7B-D263-46B7-D4F5-F3B1F8853C01}"/>
              </a:ext>
            </a:extLst>
          </p:cNvPr>
          <p:cNvSpPr/>
          <p:nvPr/>
        </p:nvSpPr>
        <p:spPr>
          <a:xfrm>
            <a:off x="1048624" y="3884483"/>
            <a:ext cx="259656" cy="254875"/>
          </a:xfrm>
          <a:prstGeom prst="rect">
            <a:avLst/>
          </a:prstGeom>
          <a:blipFill>
            <a:blip r:embed="rId4">
              <a:alphaModFix/>
              <a:extLst>
                <a:ext uri="{96DAC541-7B7A-43D3-8B79-37D633B846F1}">
                  <asvg:svgBlip xmlns:asvg="http://schemas.microsoft.com/office/drawing/2016/SVG/main" r:embed="rId5"/>
                </a:ext>
              </a:extLst>
            </a:blip>
            <a:stretch>
              <a:fillRect/>
            </a:stretch>
          </a:blip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000" b="0" i="0" u="none" strike="noStrike" kern="1200" cap="none" spc="0" baseline="0">
              <a:solidFill>
                <a:srgbClr val="000000"/>
              </a:solidFill>
              <a:uFillTx/>
              <a:latin typeface="Calibri"/>
            </a:endParaRPr>
          </a:p>
        </p:txBody>
      </p:sp>
      <p:grpSp>
        <p:nvGrpSpPr>
          <p:cNvPr id="9" name="Groupe 18">
            <a:extLst>
              <a:ext uri="{FF2B5EF4-FFF2-40B4-BE49-F238E27FC236}">
                <a16:creationId xmlns:a16="http://schemas.microsoft.com/office/drawing/2014/main" id="{8AEB1C46-AD9D-346E-3E41-B1463FC7002D}"/>
              </a:ext>
            </a:extLst>
          </p:cNvPr>
          <p:cNvGrpSpPr/>
          <p:nvPr/>
        </p:nvGrpSpPr>
        <p:grpSpPr>
          <a:xfrm>
            <a:off x="1308281" y="3698437"/>
            <a:ext cx="5359014" cy="645859"/>
            <a:chOff x="1710952" y="5158121"/>
            <a:chExt cx="5359014" cy="645859"/>
          </a:xfrm>
        </p:grpSpPr>
        <p:sp>
          <p:nvSpPr>
            <p:cNvPr id="10" name="Rectangle 19">
              <a:extLst>
                <a:ext uri="{FF2B5EF4-FFF2-40B4-BE49-F238E27FC236}">
                  <a16:creationId xmlns:a16="http://schemas.microsoft.com/office/drawing/2014/main" id="{009044E1-E8CF-2836-754B-2BC6403F4F37}"/>
                </a:ext>
              </a:extLst>
            </p:cNvPr>
            <p:cNvSpPr/>
            <p:nvPr/>
          </p:nvSpPr>
          <p:spPr>
            <a:xfrm>
              <a:off x="1710952" y="5158121"/>
              <a:ext cx="5359014" cy="645859"/>
            </a:xfrm>
            <a:prstGeom prst="rect">
              <a:avLst/>
            </a:prstGeom>
            <a:no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000" b="0" i="0" u="none" strike="noStrike" kern="1200" cap="none" spc="0" baseline="0">
                <a:solidFill>
                  <a:srgbClr val="000000"/>
                </a:solidFill>
                <a:uFillTx/>
                <a:latin typeface="Calibri"/>
              </a:endParaRPr>
            </a:p>
          </p:txBody>
        </p:sp>
        <p:sp>
          <p:nvSpPr>
            <p:cNvPr id="11" name="ZoneTexte 20">
              <a:extLst>
                <a:ext uri="{FF2B5EF4-FFF2-40B4-BE49-F238E27FC236}">
                  <a16:creationId xmlns:a16="http://schemas.microsoft.com/office/drawing/2014/main" id="{CA084CA8-0E9A-D8C9-F26A-1984C2B5311D}"/>
                </a:ext>
              </a:extLst>
            </p:cNvPr>
            <p:cNvSpPr txBox="1"/>
            <p:nvPr/>
          </p:nvSpPr>
          <p:spPr>
            <a:xfrm>
              <a:off x="1710952" y="5158121"/>
              <a:ext cx="5359014" cy="645859"/>
            </a:xfrm>
            <a:prstGeom prst="rect">
              <a:avLst/>
            </a:prstGeom>
            <a:noFill/>
            <a:ln cap="flat">
              <a:noFill/>
            </a:ln>
          </p:spPr>
          <p:txBody>
            <a:bodyPr vert="horz" wrap="square" lIns="68351" tIns="68351" rIns="68351" bIns="68351" anchor="ctr" anchorCtr="0" compatLnSpc="1">
              <a:noAutofit/>
            </a:bodyPr>
            <a:lstStyle/>
            <a:p>
              <a:pPr marL="0" marR="0" lvl="0" indent="0" algn="l" defTabSz="1066803"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fr-FR" sz="1000" b="0" i="0" u="none" strike="noStrike" kern="1200" cap="none" spc="0" baseline="0">
                  <a:solidFill>
                    <a:srgbClr val="000000"/>
                  </a:solidFill>
                  <a:uFillTx/>
                  <a:latin typeface="Times New Roman" pitchFamily="18"/>
                  <a:cs typeface="Times New Roman" pitchFamily="18"/>
                </a:rPr>
                <a:t>Téléphone</a:t>
              </a:r>
              <a:br>
                <a:rPr lang="fr-FR" sz="1000" b="0" i="0" u="none" strike="noStrike" kern="1200" cap="none" spc="0" baseline="0">
                  <a:solidFill>
                    <a:srgbClr val="000000"/>
                  </a:solidFill>
                  <a:uFillTx/>
                  <a:latin typeface="Times New Roman" pitchFamily="18"/>
                  <a:cs typeface="Times New Roman" pitchFamily="18"/>
                </a:rPr>
              </a:br>
              <a:r>
                <a:rPr lang="fr-FR" sz="1000" b="0" i="0" u="none" strike="noStrike" kern="1200" cap="none" spc="0" baseline="0">
                  <a:solidFill>
                    <a:srgbClr val="000000"/>
                  </a:solidFill>
                  <a:uFillTx/>
                  <a:latin typeface="Times New Roman" pitchFamily="18"/>
                  <a:cs typeface="Times New Roman" pitchFamily="18"/>
                </a:rPr>
                <a:t>56227521</a:t>
              </a:r>
            </a:p>
          </p:txBody>
        </p:sp>
      </p:grpSp>
    </p:spTree>
    <p:extLst>
      <p:ext uri="{BB962C8B-B14F-4D97-AF65-F5344CB8AC3E}">
        <p14:creationId xmlns:p14="http://schemas.microsoft.com/office/powerpoint/2010/main" val="3480169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628286" y="848023"/>
            <a:ext cx="37149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5" name="ZoneTexte 4">
            <a:extLst>
              <a:ext uri="{FF2B5EF4-FFF2-40B4-BE49-F238E27FC236}">
                <a16:creationId xmlns:a16="http://schemas.microsoft.com/office/drawing/2014/main" id="{322098A7-16EA-115A-778E-ADB2F85F383C}"/>
              </a:ext>
            </a:extLst>
          </p:cNvPr>
          <p:cNvSpPr txBox="1"/>
          <p:nvPr/>
        </p:nvSpPr>
        <p:spPr>
          <a:xfrm>
            <a:off x="1764101" y="1986974"/>
            <a:ext cx="5615797" cy="1384995"/>
          </a:xfrm>
          <a:prstGeom prst="rect">
            <a:avLst/>
          </a:prstGeom>
          <a:noFill/>
        </p:spPr>
        <p:txBody>
          <a:bodyPr wrap="square" rtlCol="0">
            <a:spAutoFit/>
          </a:bodyPr>
          <a:lstStyle/>
          <a:p>
            <a:pPr algn="ctr"/>
            <a:r>
              <a:rPr lang="en-US" dirty="0">
                <a:solidFill>
                  <a:schemeClr val="dk1"/>
                </a:solidFill>
                <a:latin typeface="Montserrat" panose="00000500000000000000" pitchFamily="2" charset="0"/>
              </a:rPr>
              <a:t>In this presentation, I will showcase my project on text classification using natural language processing (NLP) techniques.</a:t>
            </a:r>
          </a:p>
          <a:p>
            <a:pPr algn="ctr"/>
            <a:r>
              <a:rPr lang="en-US" dirty="0">
                <a:solidFill>
                  <a:schemeClr val="dk1"/>
                </a:solidFill>
                <a:latin typeface="Montserrat" panose="00000500000000000000" pitchFamily="2" charset="0"/>
              </a:rPr>
              <a:t> Throughout the project, I utilized Python programming language along with various libraries such as pandas, nltk, scikit-learn, and keras. </a:t>
            </a:r>
            <a:endParaRPr lang="fr-FR" dirty="0">
              <a:latin typeface="Montserrat" panose="000005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809538" y="1984546"/>
            <a:ext cx="7524924" cy="11744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Data Preparation and Model Building Pipeline for Text Classification</a:t>
            </a:r>
            <a:endParaRPr sz="3200" dirty="0"/>
          </a:p>
        </p:txBody>
      </p:sp>
    </p:spTree>
    <p:extLst>
      <p:ext uri="{BB962C8B-B14F-4D97-AF65-F5344CB8AC3E}">
        <p14:creationId xmlns:p14="http://schemas.microsoft.com/office/powerpoint/2010/main" val="212377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6" name="ZoneTexte 5">
            <a:extLst>
              <a:ext uri="{FF2B5EF4-FFF2-40B4-BE49-F238E27FC236}">
                <a16:creationId xmlns:a16="http://schemas.microsoft.com/office/drawing/2014/main" id="{0BFB452A-4F97-B9F8-E40E-6C27D2F87908}"/>
              </a:ext>
            </a:extLst>
          </p:cNvPr>
          <p:cNvSpPr txBox="1"/>
          <p:nvPr/>
        </p:nvSpPr>
        <p:spPr>
          <a:xfrm>
            <a:off x="2100891" y="500331"/>
            <a:ext cx="4718650" cy="1384995"/>
          </a:xfrm>
          <a:prstGeom prst="rect">
            <a:avLst/>
          </a:prstGeom>
          <a:noFill/>
        </p:spPr>
        <p:txBody>
          <a:bodyPr wrap="square" rtlCol="0">
            <a:spAutoFit/>
          </a:bodyPr>
          <a:lstStyle/>
          <a:p>
            <a:pPr algn="ctr"/>
            <a:r>
              <a:rPr lang="en-US" dirty="0">
                <a:latin typeface="Montserrat" panose="00000500000000000000" pitchFamily="2" charset="0"/>
              </a:rPr>
              <a:t>To begin, I imported the necessary libraries for     data manipulation, text preprocessing, visualization, and model building. These include pandas, nltk, matplotlib, seaborn, and scikit-learn. I also downloaded required resources from the nltk library, such as tokenizers and stopwords.</a:t>
            </a:r>
            <a:endParaRPr lang="fr-FR" dirty="0">
              <a:latin typeface="Montserrat" panose="00000500000000000000" pitchFamily="2" charset="0"/>
            </a:endParaRPr>
          </a:p>
        </p:txBody>
      </p:sp>
      <p:pic>
        <p:nvPicPr>
          <p:cNvPr id="8" name="Image 7">
            <a:extLst>
              <a:ext uri="{FF2B5EF4-FFF2-40B4-BE49-F238E27FC236}">
                <a16:creationId xmlns:a16="http://schemas.microsoft.com/office/drawing/2014/main" id="{B43C6C83-B5E8-9B2B-1650-11BB7E5D5542}"/>
              </a:ext>
            </a:extLst>
          </p:cNvPr>
          <p:cNvPicPr>
            <a:picLocks noChangeAspect="1"/>
          </p:cNvPicPr>
          <p:nvPr/>
        </p:nvPicPr>
        <p:blipFill>
          <a:blip r:embed="rId3"/>
          <a:stretch>
            <a:fillRect/>
          </a:stretch>
        </p:blipFill>
        <p:spPr>
          <a:xfrm>
            <a:off x="1427674" y="2029949"/>
            <a:ext cx="6564700" cy="2456451"/>
          </a:xfrm>
          <a:prstGeom prst="rect">
            <a:avLst/>
          </a:prstGeom>
          <a:ln>
            <a:solidFill>
              <a:schemeClr val="tx1"/>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7" name="ZoneTexte 6">
            <a:extLst>
              <a:ext uri="{FF2B5EF4-FFF2-40B4-BE49-F238E27FC236}">
                <a16:creationId xmlns:a16="http://schemas.microsoft.com/office/drawing/2014/main" id="{398956CC-E28C-0A68-F09D-23ACDD8E3068}"/>
              </a:ext>
            </a:extLst>
          </p:cNvPr>
          <p:cNvSpPr txBox="1"/>
          <p:nvPr/>
        </p:nvSpPr>
        <p:spPr>
          <a:xfrm>
            <a:off x="2245025" y="479296"/>
            <a:ext cx="4653950" cy="1384995"/>
          </a:xfrm>
          <a:prstGeom prst="rect">
            <a:avLst/>
          </a:prstGeom>
          <a:noFill/>
        </p:spPr>
        <p:txBody>
          <a:bodyPr wrap="square">
            <a:spAutoFit/>
          </a:bodyPr>
          <a:lstStyle/>
          <a:p>
            <a:pPr algn="ctr"/>
            <a:r>
              <a:rPr lang="en-US" dirty="0">
                <a:latin typeface="Montserrat" panose="00000500000000000000" pitchFamily="2" charset="0"/>
              </a:rPr>
              <a:t>Next, I loaded a dataset containing spam and ham messages using pandas. I performed basic data cleaning steps, including removing duplicate entries and missing values. I visualized the distribution of spam and non-spam messages using a bar plot. </a:t>
            </a:r>
            <a:endParaRPr lang="fr-FR" dirty="0">
              <a:latin typeface="Montserrat" panose="00000500000000000000" pitchFamily="2" charset="0"/>
            </a:endParaRPr>
          </a:p>
        </p:txBody>
      </p:sp>
      <p:pic>
        <p:nvPicPr>
          <p:cNvPr id="9" name="Image 8">
            <a:extLst>
              <a:ext uri="{FF2B5EF4-FFF2-40B4-BE49-F238E27FC236}">
                <a16:creationId xmlns:a16="http://schemas.microsoft.com/office/drawing/2014/main" id="{44D4058B-9873-BD77-0026-77346639AD7E}"/>
              </a:ext>
            </a:extLst>
          </p:cNvPr>
          <p:cNvPicPr>
            <a:picLocks noChangeAspect="1"/>
          </p:cNvPicPr>
          <p:nvPr/>
        </p:nvPicPr>
        <p:blipFill>
          <a:blip r:embed="rId3"/>
          <a:stretch>
            <a:fillRect/>
          </a:stretch>
        </p:blipFill>
        <p:spPr>
          <a:xfrm>
            <a:off x="458232" y="2123967"/>
            <a:ext cx="3705225" cy="1000125"/>
          </a:xfrm>
          <a:prstGeom prst="rect">
            <a:avLst/>
          </a:prstGeom>
          <a:ln>
            <a:solidFill>
              <a:schemeClr val="tx1"/>
            </a:solidFill>
          </a:ln>
        </p:spPr>
      </p:pic>
      <p:pic>
        <p:nvPicPr>
          <p:cNvPr id="11" name="Image 10">
            <a:extLst>
              <a:ext uri="{FF2B5EF4-FFF2-40B4-BE49-F238E27FC236}">
                <a16:creationId xmlns:a16="http://schemas.microsoft.com/office/drawing/2014/main" id="{1C4C95A3-EF73-CD43-BDCD-B7D6B07D7E0E}"/>
              </a:ext>
            </a:extLst>
          </p:cNvPr>
          <p:cNvPicPr>
            <a:picLocks noChangeAspect="1"/>
          </p:cNvPicPr>
          <p:nvPr/>
        </p:nvPicPr>
        <p:blipFill>
          <a:blip r:embed="rId4"/>
          <a:stretch>
            <a:fillRect/>
          </a:stretch>
        </p:blipFill>
        <p:spPr>
          <a:xfrm>
            <a:off x="230846" y="3216318"/>
            <a:ext cx="4159999" cy="619125"/>
          </a:xfrm>
          <a:prstGeom prst="rect">
            <a:avLst/>
          </a:prstGeom>
          <a:ln>
            <a:solidFill>
              <a:schemeClr val="tx1"/>
            </a:solidFill>
          </a:ln>
        </p:spPr>
      </p:pic>
      <p:pic>
        <p:nvPicPr>
          <p:cNvPr id="13" name="Image 12" descr="Une image contenant texte, capture d’écran, Rectangle, diagramme">
            <a:extLst>
              <a:ext uri="{FF2B5EF4-FFF2-40B4-BE49-F238E27FC236}">
                <a16:creationId xmlns:a16="http://schemas.microsoft.com/office/drawing/2014/main" id="{03D36C06-5B22-3FF0-BD13-00075C834510}"/>
              </a:ext>
            </a:extLst>
          </p:cNvPr>
          <p:cNvPicPr>
            <a:picLocks noChangeAspect="1"/>
          </p:cNvPicPr>
          <p:nvPr/>
        </p:nvPicPr>
        <p:blipFill>
          <a:blip r:embed="rId5"/>
          <a:stretch>
            <a:fillRect/>
          </a:stretch>
        </p:blipFill>
        <p:spPr>
          <a:xfrm>
            <a:off x="5272332" y="1927182"/>
            <a:ext cx="3640822" cy="2822523"/>
          </a:xfrm>
          <a:prstGeom prst="rect">
            <a:avLst/>
          </a:prstGeom>
          <a:ln>
            <a:solidFill>
              <a:schemeClr val="tx1"/>
            </a:solidFill>
          </a:ln>
        </p:spPr>
      </p:pic>
      <p:pic>
        <p:nvPicPr>
          <p:cNvPr id="15" name="Image 14">
            <a:extLst>
              <a:ext uri="{FF2B5EF4-FFF2-40B4-BE49-F238E27FC236}">
                <a16:creationId xmlns:a16="http://schemas.microsoft.com/office/drawing/2014/main" id="{1673375C-4B4C-B461-B86B-BA979387C050}"/>
              </a:ext>
            </a:extLst>
          </p:cNvPr>
          <p:cNvPicPr>
            <a:picLocks noChangeAspect="1"/>
          </p:cNvPicPr>
          <p:nvPr/>
        </p:nvPicPr>
        <p:blipFill>
          <a:blip r:embed="rId6"/>
          <a:stretch>
            <a:fillRect/>
          </a:stretch>
        </p:blipFill>
        <p:spPr>
          <a:xfrm>
            <a:off x="230846" y="3927669"/>
            <a:ext cx="4159999" cy="822036"/>
          </a:xfrm>
          <a:prstGeom prst="rect">
            <a:avLst/>
          </a:prstGeom>
          <a:ln>
            <a:solidFill>
              <a:schemeClr val="tx1"/>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2" name="ZoneTexte 1">
            <a:extLst>
              <a:ext uri="{FF2B5EF4-FFF2-40B4-BE49-F238E27FC236}">
                <a16:creationId xmlns:a16="http://schemas.microsoft.com/office/drawing/2014/main" id="{40653F66-5EB5-1C6E-E750-A0BA6635DE59}"/>
              </a:ext>
            </a:extLst>
          </p:cNvPr>
          <p:cNvSpPr txBox="1"/>
          <p:nvPr/>
        </p:nvSpPr>
        <p:spPr>
          <a:xfrm>
            <a:off x="1831382" y="462518"/>
            <a:ext cx="5481236" cy="1384995"/>
          </a:xfrm>
          <a:prstGeom prst="rect">
            <a:avLst/>
          </a:prstGeom>
          <a:noFill/>
        </p:spPr>
        <p:txBody>
          <a:bodyPr wrap="square">
            <a:spAutoFit/>
          </a:bodyPr>
          <a:lstStyle/>
          <a:p>
            <a:pPr algn="ctr"/>
            <a:r>
              <a:rPr lang="en-US" dirty="0">
                <a:latin typeface="Montserrat" panose="00000500000000000000" pitchFamily="2" charset="0"/>
              </a:rPr>
              <a:t>Moving on to text preprocessing, I converted the messages to lowercase and removed punctuation. I tokenized the messages into individual words and removed common stopwords using NLTK's stopwords corpus. Additionally, I applied stemming to reduce words to their root form using the Porter stemmer algorithm. </a:t>
            </a:r>
            <a:endParaRPr lang="fr-FR" dirty="0">
              <a:latin typeface="Montserrat" panose="00000500000000000000" pitchFamily="2" charset="0"/>
            </a:endParaRPr>
          </a:p>
        </p:txBody>
      </p:sp>
      <p:pic>
        <p:nvPicPr>
          <p:cNvPr id="4" name="Image 3">
            <a:extLst>
              <a:ext uri="{FF2B5EF4-FFF2-40B4-BE49-F238E27FC236}">
                <a16:creationId xmlns:a16="http://schemas.microsoft.com/office/drawing/2014/main" id="{92803036-F7DA-B50A-E0F5-696CC5D1B531}"/>
              </a:ext>
            </a:extLst>
          </p:cNvPr>
          <p:cNvPicPr>
            <a:picLocks noChangeAspect="1"/>
          </p:cNvPicPr>
          <p:nvPr/>
        </p:nvPicPr>
        <p:blipFill>
          <a:blip r:embed="rId3"/>
          <a:stretch>
            <a:fillRect/>
          </a:stretch>
        </p:blipFill>
        <p:spPr>
          <a:xfrm>
            <a:off x="2451986" y="1990705"/>
            <a:ext cx="4240024" cy="600075"/>
          </a:xfrm>
          <a:prstGeom prst="rect">
            <a:avLst/>
          </a:prstGeom>
          <a:ln>
            <a:solidFill>
              <a:schemeClr val="tx1"/>
            </a:solidFill>
          </a:ln>
        </p:spPr>
      </p:pic>
      <p:pic>
        <p:nvPicPr>
          <p:cNvPr id="6" name="Image 5">
            <a:extLst>
              <a:ext uri="{FF2B5EF4-FFF2-40B4-BE49-F238E27FC236}">
                <a16:creationId xmlns:a16="http://schemas.microsoft.com/office/drawing/2014/main" id="{C060FBB1-9920-A8E3-2C6A-8DBB9004BB75}"/>
              </a:ext>
            </a:extLst>
          </p:cNvPr>
          <p:cNvPicPr>
            <a:picLocks noChangeAspect="1"/>
          </p:cNvPicPr>
          <p:nvPr/>
        </p:nvPicPr>
        <p:blipFill>
          <a:blip r:embed="rId4"/>
          <a:stretch>
            <a:fillRect/>
          </a:stretch>
        </p:blipFill>
        <p:spPr>
          <a:xfrm>
            <a:off x="2451986" y="2715646"/>
            <a:ext cx="4240024" cy="485775"/>
          </a:xfrm>
          <a:prstGeom prst="rect">
            <a:avLst/>
          </a:prstGeom>
          <a:ln>
            <a:solidFill>
              <a:schemeClr val="tx1"/>
            </a:solidFill>
          </a:ln>
        </p:spPr>
      </p:pic>
      <p:pic>
        <p:nvPicPr>
          <p:cNvPr id="8" name="Image 7">
            <a:extLst>
              <a:ext uri="{FF2B5EF4-FFF2-40B4-BE49-F238E27FC236}">
                <a16:creationId xmlns:a16="http://schemas.microsoft.com/office/drawing/2014/main" id="{81185BC2-47A6-3469-BB12-14FC4EDC8CA2}"/>
              </a:ext>
            </a:extLst>
          </p:cNvPr>
          <p:cNvPicPr>
            <a:picLocks noChangeAspect="1"/>
          </p:cNvPicPr>
          <p:nvPr/>
        </p:nvPicPr>
        <p:blipFill>
          <a:blip r:embed="rId5"/>
          <a:stretch>
            <a:fillRect/>
          </a:stretch>
        </p:blipFill>
        <p:spPr>
          <a:xfrm>
            <a:off x="2451986" y="3369101"/>
            <a:ext cx="4240024" cy="609600"/>
          </a:xfrm>
          <a:prstGeom prst="rect">
            <a:avLst/>
          </a:prstGeom>
          <a:ln>
            <a:solidFill>
              <a:schemeClr val="tx1"/>
            </a:solidFill>
          </a:ln>
        </p:spPr>
      </p:pic>
      <p:pic>
        <p:nvPicPr>
          <p:cNvPr id="10" name="Image 9">
            <a:extLst>
              <a:ext uri="{FF2B5EF4-FFF2-40B4-BE49-F238E27FC236}">
                <a16:creationId xmlns:a16="http://schemas.microsoft.com/office/drawing/2014/main" id="{E41A3E75-AA60-2A9F-46FF-6664957ECF4A}"/>
              </a:ext>
            </a:extLst>
          </p:cNvPr>
          <p:cNvPicPr>
            <a:picLocks noChangeAspect="1"/>
          </p:cNvPicPr>
          <p:nvPr/>
        </p:nvPicPr>
        <p:blipFill>
          <a:blip r:embed="rId6"/>
          <a:stretch>
            <a:fillRect/>
          </a:stretch>
        </p:blipFill>
        <p:spPr>
          <a:xfrm>
            <a:off x="2451988" y="4127351"/>
            <a:ext cx="4240022" cy="620743"/>
          </a:xfrm>
          <a:prstGeom prst="rect">
            <a:avLst/>
          </a:prstGeom>
          <a:ln>
            <a:solidFill>
              <a:schemeClr val="tx1"/>
            </a:solidFill>
          </a:ln>
        </p:spPr>
      </p:pic>
    </p:spTree>
    <p:extLst>
      <p:ext uri="{BB962C8B-B14F-4D97-AF65-F5344CB8AC3E}">
        <p14:creationId xmlns:p14="http://schemas.microsoft.com/office/powerpoint/2010/main" val="3242101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2" name="ZoneTexte 1">
            <a:extLst>
              <a:ext uri="{FF2B5EF4-FFF2-40B4-BE49-F238E27FC236}">
                <a16:creationId xmlns:a16="http://schemas.microsoft.com/office/drawing/2014/main" id="{DA0FE4F5-7862-14C0-0258-3135EFD5E9A4}"/>
              </a:ext>
            </a:extLst>
          </p:cNvPr>
          <p:cNvSpPr txBox="1"/>
          <p:nvPr/>
        </p:nvSpPr>
        <p:spPr>
          <a:xfrm>
            <a:off x="1891717" y="522009"/>
            <a:ext cx="5360565" cy="954107"/>
          </a:xfrm>
          <a:prstGeom prst="rect">
            <a:avLst/>
          </a:prstGeom>
          <a:noFill/>
        </p:spPr>
        <p:txBody>
          <a:bodyPr wrap="square">
            <a:spAutoFit/>
          </a:bodyPr>
          <a:lstStyle/>
          <a:p>
            <a:pPr algn="ctr"/>
            <a:r>
              <a:rPr lang="en-US" dirty="0">
                <a:latin typeface="Montserrat" panose="00000500000000000000" pitchFamily="2" charset="0"/>
              </a:rPr>
              <a:t>After preprocessing, I joined the tokenized words back into sentences. I then calculated the frequency distribution of the words and visualized the most frequent unigrams using bar plots. </a:t>
            </a:r>
            <a:endParaRPr lang="fr-FR" dirty="0">
              <a:latin typeface="Montserrat" panose="00000500000000000000" pitchFamily="2" charset="0"/>
            </a:endParaRPr>
          </a:p>
        </p:txBody>
      </p:sp>
      <p:pic>
        <p:nvPicPr>
          <p:cNvPr id="4" name="Image 3">
            <a:extLst>
              <a:ext uri="{FF2B5EF4-FFF2-40B4-BE49-F238E27FC236}">
                <a16:creationId xmlns:a16="http://schemas.microsoft.com/office/drawing/2014/main" id="{B4D54E29-BB7F-0495-0FA7-AE0AD545BDF1}"/>
              </a:ext>
            </a:extLst>
          </p:cNvPr>
          <p:cNvPicPr>
            <a:picLocks noChangeAspect="1"/>
          </p:cNvPicPr>
          <p:nvPr/>
        </p:nvPicPr>
        <p:blipFill>
          <a:blip r:embed="rId3"/>
          <a:stretch>
            <a:fillRect/>
          </a:stretch>
        </p:blipFill>
        <p:spPr>
          <a:xfrm>
            <a:off x="2480606" y="1796643"/>
            <a:ext cx="4182786" cy="578490"/>
          </a:xfrm>
          <a:prstGeom prst="rect">
            <a:avLst/>
          </a:prstGeom>
          <a:ln>
            <a:solidFill>
              <a:schemeClr val="tx1"/>
            </a:solidFill>
          </a:ln>
        </p:spPr>
      </p:pic>
      <p:pic>
        <p:nvPicPr>
          <p:cNvPr id="6" name="Image 5">
            <a:extLst>
              <a:ext uri="{FF2B5EF4-FFF2-40B4-BE49-F238E27FC236}">
                <a16:creationId xmlns:a16="http://schemas.microsoft.com/office/drawing/2014/main" id="{ACE9F66A-6AB2-9BE8-4875-CFF6A9CEFFB0}"/>
              </a:ext>
            </a:extLst>
          </p:cNvPr>
          <p:cNvPicPr>
            <a:picLocks noChangeAspect="1"/>
          </p:cNvPicPr>
          <p:nvPr/>
        </p:nvPicPr>
        <p:blipFill>
          <a:blip r:embed="rId4"/>
          <a:stretch>
            <a:fillRect/>
          </a:stretch>
        </p:blipFill>
        <p:spPr>
          <a:xfrm>
            <a:off x="2480606" y="2479122"/>
            <a:ext cx="4182786" cy="578491"/>
          </a:xfrm>
          <a:prstGeom prst="rect">
            <a:avLst/>
          </a:prstGeom>
          <a:ln>
            <a:solidFill>
              <a:schemeClr val="tx1"/>
            </a:solidFill>
          </a:ln>
        </p:spPr>
      </p:pic>
      <p:pic>
        <p:nvPicPr>
          <p:cNvPr id="10" name="Image 9">
            <a:extLst>
              <a:ext uri="{FF2B5EF4-FFF2-40B4-BE49-F238E27FC236}">
                <a16:creationId xmlns:a16="http://schemas.microsoft.com/office/drawing/2014/main" id="{2730F836-693D-4303-63B9-173C1DEE18A2}"/>
              </a:ext>
            </a:extLst>
          </p:cNvPr>
          <p:cNvPicPr>
            <a:picLocks noChangeAspect="1"/>
          </p:cNvPicPr>
          <p:nvPr/>
        </p:nvPicPr>
        <p:blipFill>
          <a:blip r:embed="rId5"/>
          <a:stretch>
            <a:fillRect/>
          </a:stretch>
        </p:blipFill>
        <p:spPr>
          <a:xfrm>
            <a:off x="3182747" y="3989492"/>
            <a:ext cx="2625754" cy="723900"/>
          </a:xfrm>
          <a:prstGeom prst="rect">
            <a:avLst/>
          </a:prstGeom>
          <a:ln>
            <a:solidFill>
              <a:schemeClr val="tx1"/>
            </a:solidFill>
          </a:ln>
        </p:spPr>
      </p:pic>
      <p:pic>
        <p:nvPicPr>
          <p:cNvPr id="13" name="Image 12">
            <a:extLst>
              <a:ext uri="{FF2B5EF4-FFF2-40B4-BE49-F238E27FC236}">
                <a16:creationId xmlns:a16="http://schemas.microsoft.com/office/drawing/2014/main" id="{84E4CC18-1254-1A03-62A7-681842C435B7}"/>
              </a:ext>
            </a:extLst>
          </p:cNvPr>
          <p:cNvPicPr>
            <a:picLocks noChangeAspect="1"/>
          </p:cNvPicPr>
          <p:nvPr/>
        </p:nvPicPr>
        <p:blipFill>
          <a:blip r:embed="rId6"/>
          <a:stretch>
            <a:fillRect/>
          </a:stretch>
        </p:blipFill>
        <p:spPr>
          <a:xfrm>
            <a:off x="2480606" y="3161602"/>
            <a:ext cx="4182786" cy="723901"/>
          </a:xfrm>
          <a:prstGeom prst="rect">
            <a:avLst/>
          </a:prstGeom>
          <a:ln>
            <a:solidFill>
              <a:schemeClr val="tx1"/>
            </a:solidFill>
          </a:ln>
        </p:spPr>
      </p:pic>
    </p:spTree>
    <p:extLst>
      <p:ext uri="{BB962C8B-B14F-4D97-AF65-F5344CB8AC3E}">
        <p14:creationId xmlns:p14="http://schemas.microsoft.com/office/powerpoint/2010/main" val="3072199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pic>
        <p:nvPicPr>
          <p:cNvPr id="2" name="Image 1" descr="Une image contenant texte, capture d’écran, Tracé, ligne&#10;&#10;Description générée automatiquement">
            <a:extLst>
              <a:ext uri="{FF2B5EF4-FFF2-40B4-BE49-F238E27FC236}">
                <a16:creationId xmlns:a16="http://schemas.microsoft.com/office/drawing/2014/main" id="{7C8EA09A-39C8-8542-6255-D01385BF8586}"/>
              </a:ext>
            </a:extLst>
          </p:cNvPr>
          <p:cNvPicPr>
            <a:picLocks noChangeAspect="1"/>
          </p:cNvPicPr>
          <p:nvPr/>
        </p:nvPicPr>
        <p:blipFill>
          <a:blip r:embed="rId3"/>
          <a:stretch>
            <a:fillRect/>
          </a:stretch>
        </p:blipFill>
        <p:spPr>
          <a:xfrm>
            <a:off x="588315" y="425449"/>
            <a:ext cx="2525009" cy="4292601"/>
          </a:xfrm>
          <a:prstGeom prst="rect">
            <a:avLst/>
          </a:prstGeom>
          <a:ln>
            <a:solidFill>
              <a:schemeClr val="tx1"/>
            </a:solidFill>
          </a:ln>
        </p:spPr>
      </p:pic>
      <p:pic>
        <p:nvPicPr>
          <p:cNvPr id="4" name="Image 3" descr="Une image contenant texte, capture d’écran, Caractère coloré, Rectangle&#10;&#10;Description générée automatiquement">
            <a:extLst>
              <a:ext uri="{FF2B5EF4-FFF2-40B4-BE49-F238E27FC236}">
                <a16:creationId xmlns:a16="http://schemas.microsoft.com/office/drawing/2014/main" id="{DAA23E40-273C-C103-9C3B-3E979264FA4F}"/>
              </a:ext>
            </a:extLst>
          </p:cNvPr>
          <p:cNvPicPr>
            <a:picLocks noChangeAspect="1"/>
          </p:cNvPicPr>
          <p:nvPr/>
        </p:nvPicPr>
        <p:blipFill>
          <a:blip r:embed="rId4"/>
          <a:stretch>
            <a:fillRect/>
          </a:stretch>
        </p:blipFill>
        <p:spPr>
          <a:xfrm>
            <a:off x="3652687" y="425448"/>
            <a:ext cx="5276098" cy="4292601"/>
          </a:xfrm>
          <a:prstGeom prst="rect">
            <a:avLst/>
          </a:prstGeom>
          <a:ln>
            <a:solidFill>
              <a:schemeClr val="tx1"/>
            </a:solidFill>
          </a:ln>
        </p:spPr>
      </p:pic>
    </p:spTree>
    <p:extLst>
      <p:ext uri="{BB962C8B-B14F-4D97-AF65-F5344CB8AC3E}">
        <p14:creationId xmlns:p14="http://schemas.microsoft.com/office/powerpoint/2010/main" val="4096587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2" name="ZoneTexte 1">
            <a:extLst>
              <a:ext uri="{FF2B5EF4-FFF2-40B4-BE49-F238E27FC236}">
                <a16:creationId xmlns:a16="http://schemas.microsoft.com/office/drawing/2014/main" id="{DD530B9B-09E0-9F72-86C9-B9F3953D5DCF}"/>
              </a:ext>
            </a:extLst>
          </p:cNvPr>
          <p:cNvSpPr txBox="1"/>
          <p:nvPr/>
        </p:nvSpPr>
        <p:spPr>
          <a:xfrm>
            <a:off x="1891717" y="496842"/>
            <a:ext cx="5360565" cy="1384995"/>
          </a:xfrm>
          <a:prstGeom prst="rect">
            <a:avLst/>
          </a:prstGeom>
          <a:noFill/>
        </p:spPr>
        <p:txBody>
          <a:bodyPr wrap="square">
            <a:spAutoFit/>
          </a:bodyPr>
          <a:lstStyle/>
          <a:p>
            <a:pPr algn="ctr"/>
            <a:r>
              <a:rPr lang="en-US" dirty="0">
                <a:latin typeface="Montserrat" panose="00000500000000000000" pitchFamily="2" charset="0"/>
              </a:rPr>
              <a:t>To prepare the data for model training, I split the dataset into training and testing sets using scikit- train_test_split function. I transformed the text datalearn's into numerical features using the TF-IDF vectorization technique.</a:t>
            </a:r>
          </a:p>
          <a:p>
            <a:pPr algn="ctr"/>
            <a:r>
              <a:rPr lang="en-US" dirty="0">
                <a:latin typeface="Montserrat" panose="00000500000000000000" pitchFamily="2" charset="0"/>
              </a:rPr>
              <a:t> The TF-IDF vectors were then normalized using </a:t>
            </a:r>
          </a:p>
          <a:p>
            <a:pPr algn="ctr"/>
            <a:r>
              <a:rPr lang="en-US" dirty="0">
                <a:latin typeface="Montserrat" panose="00000500000000000000" pitchFamily="2" charset="0"/>
              </a:rPr>
              <a:t>scikit-learn's Normalizer class. </a:t>
            </a:r>
            <a:endParaRPr lang="fr-FR" dirty="0">
              <a:latin typeface="Montserrat" panose="00000500000000000000" pitchFamily="2" charset="0"/>
            </a:endParaRPr>
          </a:p>
        </p:txBody>
      </p:sp>
      <p:pic>
        <p:nvPicPr>
          <p:cNvPr id="4" name="Image 3">
            <a:extLst>
              <a:ext uri="{FF2B5EF4-FFF2-40B4-BE49-F238E27FC236}">
                <a16:creationId xmlns:a16="http://schemas.microsoft.com/office/drawing/2014/main" id="{5A3B6DDB-892B-2B6C-D870-2BAF63703836}"/>
              </a:ext>
            </a:extLst>
          </p:cNvPr>
          <p:cNvPicPr>
            <a:picLocks noChangeAspect="1"/>
          </p:cNvPicPr>
          <p:nvPr/>
        </p:nvPicPr>
        <p:blipFill>
          <a:blip r:embed="rId3"/>
          <a:stretch>
            <a:fillRect/>
          </a:stretch>
        </p:blipFill>
        <p:spPr>
          <a:xfrm>
            <a:off x="714374" y="2162175"/>
            <a:ext cx="7715250" cy="409575"/>
          </a:xfrm>
          <a:prstGeom prst="rect">
            <a:avLst/>
          </a:prstGeom>
          <a:ln>
            <a:solidFill>
              <a:schemeClr val="tx1"/>
            </a:solidFill>
          </a:ln>
        </p:spPr>
      </p:pic>
      <p:pic>
        <p:nvPicPr>
          <p:cNvPr id="6" name="Image 5">
            <a:extLst>
              <a:ext uri="{FF2B5EF4-FFF2-40B4-BE49-F238E27FC236}">
                <a16:creationId xmlns:a16="http://schemas.microsoft.com/office/drawing/2014/main" id="{52FC427A-5F1C-6699-EE7C-AD438DEB1C21}"/>
              </a:ext>
            </a:extLst>
          </p:cNvPr>
          <p:cNvPicPr>
            <a:picLocks noChangeAspect="1"/>
          </p:cNvPicPr>
          <p:nvPr/>
        </p:nvPicPr>
        <p:blipFill>
          <a:blip r:embed="rId4"/>
          <a:stretch>
            <a:fillRect/>
          </a:stretch>
        </p:blipFill>
        <p:spPr>
          <a:xfrm>
            <a:off x="714374" y="2852088"/>
            <a:ext cx="3457575" cy="952500"/>
          </a:xfrm>
          <a:prstGeom prst="rect">
            <a:avLst/>
          </a:prstGeom>
          <a:ln>
            <a:solidFill>
              <a:schemeClr val="tx1"/>
            </a:solidFill>
          </a:ln>
        </p:spPr>
      </p:pic>
      <p:pic>
        <p:nvPicPr>
          <p:cNvPr id="8" name="Image 7">
            <a:extLst>
              <a:ext uri="{FF2B5EF4-FFF2-40B4-BE49-F238E27FC236}">
                <a16:creationId xmlns:a16="http://schemas.microsoft.com/office/drawing/2014/main" id="{638179D5-64C4-69E5-1164-C0F273EA5B1E}"/>
              </a:ext>
            </a:extLst>
          </p:cNvPr>
          <p:cNvPicPr>
            <a:picLocks noChangeAspect="1"/>
          </p:cNvPicPr>
          <p:nvPr/>
        </p:nvPicPr>
        <p:blipFill>
          <a:blip r:embed="rId5"/>
          <a:stretch>
            <a:fillRect/>
          </a:stretch>
        </p:blipFill>
        <p:spPr>
          <a:xfrm>
            <a:off x="4781549" y="2852088"/>
            <a:ext cx="3648075" cy="952500"/>
          </a:xfrm>
          <a:prstGeom prst="rect">
            <a:avLst/>
          </a:prstGeom>
          <a:ln>
            <a:solidFill>
              <a:schemeClr val="tx1"/>
            </a:solidFill>
          </a:ln>
        </p:spPr>
      </p:pic>
    </p:spTree>
    <p:extLst>
      <p:ext uri="{BB962C8B-B14F-4D97-AF65-F5344CB8AC3E}">
        <p14:creationId xmlns:p14="http://schemas.microsoft.com/office/powerpoint/2010/main" val="1551424378"/>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TotalTime>
  <Words>918</Words>
  <Application>Microsoft Office PowerPoint</Application>
  <PresentationFormat>Affichage à l'écran (16:9)</PresentationFormat>
  <Paragraphs>22</Paragraphs>
  <Slides>16</Slides>
  <Notes>12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16</vt:i4>
      </vt:variant>
    </vt:vector>
  </HeadingPairs>
  <TitlesOfParts>
    <vt:vector size="24" baseType="lpstr">
      <vt:lpstr>Arial</vt:lpstr>
      <vt:lpstr>Calibri</vt:lpstr>
      <vt:lpstr>Courier New</vt:lpstr>
      <vt:lpstr>Times New Roman</vt:lpstr>
      <vt:lpstr>Vidaloka</vt:lpstr>
      <vt:lpstr>Montserrat</vt:lpstr>
      <vt:lpstr>Crimson Text</vt:lpstr>
      <vt:lpstr>Minimalist Business Slides XL by Slidesgo</vt:lpstr>
      <vt:lpstr>SPAM TEXT CLASSIFICATION</vt:lpstr>
      <vt:lpstr>Introduction</vt:lpstr>
      <vt:lpstr>Data Preparation and Model Building Pipeline for Text Classification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TEXT CLASSIFICATION</dc:title>
  <cp:lastModifiedBy>Skander Andolsi</cp:lastModifiedBy>
  <cp:revision>5</cp:revision>
  <dcterms:modified xsi:type="dcterms:W3CDTF">2023-05-21T23:06:54Z</dcterms:modified>
</cp:coreProperties>
</file>