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tif"/><Relationship Id="rId3"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tif"/><Relationship Id="rId3" Type="http://schemas.openxmlformats.org/officeDocument/2006/relationships/image" Target="../media/image6.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tif"/><Relationship Id="rId3" Type="http://schemas.openxmlformats.org/officeDocument/2006/relationships/image" Target="../media/image8.tif"/><Relationship Id="rId4" Type="http://schemas.openxmlformats.org/officeDocument/2006/relationships/image" Target="../media/image9.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Бинцаровский Леонид 03.04.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Бинцаровский Леонид 03.04.24</a:t>
            </a:r>
          </a:p>
        </p:txBody>
      </p:sp>
      <p:sp>
        <p:nvSpPr>
          <p:cNvPr id="172" name="Методы и приемы сегментации объектов изображений с использованием нейронных сетей"/>
          <p:cNvSpPr txBox="1"/>
          <p:nvPr>
            <p:ph type="ctrTitle"/>
          </p:nvPr>
        </p:nvSpPr>
        <p:spPr>
          <a:prstGeom prst="rect">
            <a:avLst/>
          </a:prstGeom>
        </p:spPr>
        <p:txBody>
          <a:bodyPr/>
          <a:lstStyle>
            <a:lvl1pPr defTabSz="2170121">
              <a:defRPr spc="-206" sz="10324"/>
            </a:lvl1pPr>
          </a:lstStyle>
          <a:p>
            <a:pPr/>
            <a:r>
              <a:t>Методы и приемы сегментации объектов изображений с использованием нейронных сетей</a:t>
            </a:r>
          </a:p>
        </p:txBody>
      </p:sp>
      <p:sp>
        <p:nvSpPr>
          <p:cNvPr id="17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Сегментация изображений"/>
          <p:cNvSpPr txBox="1"/>
          <p:nvPr>
            <p:ph type="title"/>
          </p:nvPr>
        </p:nvSpPr>
        <p:spPr>
          <a:xfrm>
            <a:off x="1206500" y="1270000"/>
            <a:ext cx="9779000" cy="4479560"/>
          </a:xfrm>
          <a:prstGeom prst="rect">
            <a:avLst/>
          </a:prstGeom>
        </p:spPr>
        <p:txBody>
          <a:bodyPr/>
          <a:lstStyle/>
          <a:p>
            <a:pPr/>
            <a:r>
              <a:t>Сегментация изображений</a:t>
            </a:r>
          </a:p>
        </p:txBody>
      </p:sp>
      <p:sp>
        <p:nvSpPr>
          <p:cNvPr id="176" name="Сегментация изображений — одна из самых важных операций в компьютерном зрении. Это процесс разделения изображения на несколько частей, или сегментов. За последние 40 лет были предложены различные методы: от MATLAB с применением традиционных функций и инс"/>
          <p:cNvSpPr txBox="1"/>
          <p:nvPr>
            <p:ph type="body" sz="quarter" idx="1"/>
          </p:nvPr>
        </p:nvSpPr>
        <p:spPr>
          <a:xfrm>
            <a:off x="1206500" y="5732212"/>
            <a:ext cx="9779000" cy="6713788"/>
          </a:xfrm>
          <a:prstGeom prst="rect">
            <a:avLst/>
          </a:prstGeom>
        </p:spPr>
        <p:txBody>
          <a:bodyPr/>
          <a:lstStyle>
            <a:lvl1pPr defTabSz="457200">
              <a:defRPr b="0" sz="3600">
                <a:latin typeface="Helvetica"/>
                <a:ea typeface="Helvetica"/>
                <a:cs typeface="Helvetica"/>
                <a:sym typeface="Helvetica"/>
              </a:defRPr>
            </a:lvl1pPr>
          </a:lstStyle>
          <a:p>
            <a:pPr/>
            <a:r>
              <a:t>Сегментация изображений — одна из самых важных операций в компьютерном зрении. Это процесс разделения изображения на несколько частей, или сегментов. За последние 40 лет были предложены различные методы: от MATLAB с применением традиционных функций и инструментов компьютерного зрения до современных методов глубокого обучения.</a:t>
            </a:r>
          </a:p>
        </p:txBody>
      </p:sp>
      <p:pic>
        <p:nvPicPr>
          <p:cNvPr id="177" name="Image" descr="Image"/>
          <p:cNvPicPr>
            <a:picLocks noChangeAspect="1"/>
          </p:cNvPicPr>
          <p:nvPr/>
        </p:nvPicPr>
        <p:blipFill>
          <a:blip r:embed="rId2">
            <a:extLst/>
          </a:blip>
          <a:stretch>
            <a:fillRect/>
          </a:stretch>
        </p:blipFill>
        <p:spPr>
          <a:xfrm>
            <a:off x="12556728" y="3924300"/>
            <a:ext cx="10160001" cy="58674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Типы сегментации"/>
          <p:cNvSpPr txBox="1"/>
          <p:nvPr>
            <p:ph type="title"/>
          </p:nvPr>
        </p:nvSpPr>
        <p:spPr>
          <a:xfrm>
            <a:off x="1206500" y="1079500"/>
            <a:ext cx="10790950" cy="1433163"/>
          </a:xfrm>
          <a:prstGeom prst="rect">
            <a:avLst/>
          </a:prstGeom>
        </p:spPr>
        <p:txBody>
          <a:bodyPr/>
          <a:lstStyle/>
          <a:p>
            <a:pPr/>
            <a:r>
              <a:t>Типы сегментации</a:t>
            </a:r>
          </a:p>
        </p:txBody>
      </p:sp>
      <p:sp>
        <p:nvSpPr>
          <p:cNvPr id="180" name="Semantic segmentation — процесс разделения изображения на несколько областей и присвоения каждой из них метки класса, например «человек», «машина», «дерево». Каждому пикселю присваивается свой класс. Такой подход используется при распознавании объектов, "/>
          <p:cNvSpPr txBox="1"/>
          <p:nvPr>
            <p:ph type="body" sz="half" idx="1"/>
          </p:nvPr>
        </p:nvSpPr>
        <p:spPr>
          <a:xfrm>
            <a:off x="1206500" y="2695213"/>
            <a:ext cx="10790950" cy="9809303"/>
          </a:xfrm>
          <a:prstGeom prst="rect">
            <a:avLst/>
          </a:prstGeom>
        </p:spPr>
        <p:txBody>
          <a:bodyPr/>
          <a:lstStyle/>
          <a:p>
            <a:pPr marL="566927" indent="-566927" defTabSz="2267655">
              <a:spcBef>
                <a:spcPts val="4100"/>
              </a:spcBef>
              <a:defRPr sz="4464"/>
            </a:pPr>
            <a:r>
              <a:t>Semantic segmentation — </a:t>
            </a:r>
            <a:r>
              <a:rPr sz="3255"/>
              <a:t>процесс разделения изображения на несколько областей и присвоения каждой из них метки класса, например «человек», «машина», «дерево». Каждому пикселю присваивается свой класс. Такой подход используется при распознавании объектов, анализе медицинских изображений, классификации территорий на спутниковых картах.</a:t>
            </a:r>
            <a:endParaRPr sz="3255"/>
          </a:p>
          <a:p>
            <a:pPr marL="566927" indent="-566927" defTabSz="2267655">
              <a:spcBef>
                <a:spcPts val="4100"/>
              </a:spcBef>
              <a:defRPr sz="4464"/>
            </a:pPr>
            <a:r>
              <a:t>Instance segmentation —</a:t>
            </a:r>
            <a:r>
              <a:rPr sz="3255"/>
              <a:t> более сложный процесс. Кроме метки класса, каждый объект на изображении получает уникальный идентификатор. Например, если на фотографии два автомобиля, каждый, кроме класса «автомобиль», будет помечен идентификатором. Это делают, чтобы научить модель машинного обучения отличать объекты одного класса друг от друга. Подход применяют в робототехнике, беспилотном вождении и виртуальной реальности.</a:t>
            </a:r>
          </a:p>
        </p:txBody>
      </p:sp>
      <p:pic>
        <p:nvPicPr>
          <p:cNvPr id="181" name="Screenshot 2024-04-03 at 09.51.55.png" descr="Screenshot 2024-04-03 at 09.51.55.png"/>
          <p:cNvPicPr>
            <a:picLocks noChangeAspect="1"/>
          </p:cNvPicPr>
          <p:nvPr/>
        </p:nvPicPr>
        <p:blipFill>
          <a:blip r:embed="rId2">
            <a:extLst/>
          </a:blip>
          <a:stretch>
            <a:fillRect/>
          </a:stretch>
        </p:blipFill>
        <p:spPr>
          <a:xfrm>
            <a:off x="14604840" y="2204093"/>
            <a:ext cx="7853296" cy="4680016"/>
          </a:xfrm>
          <a:prstGeom prst="rect">
            <a:avLst/>
          </a:prstGeom>
          <a:ln w="12700">
            <a:miter lim="400000"/>
          </a:ln>
        </p:spPr>
      </p:pic>
      <p:pic>
        <p:nvPicPr>
          <p:cNvPr id="182" name="Screenshot 2024-04-03 at 09.52.28.png" descr="Screenshot 2024-04-03 at 09.52.28.png"/>
          <p:cNvPicPr>
            <a:picLocks noChangeAspect="1"/>
          </p:cNvPicPr>
          <p:nvPr/>
        </p:nvPicPr>
        <p:blipFill>
          <a:blip r:embed="rId3">
            <a:extLst/>
          </a:blip>
          <a:stretch>
            <a:fillRect/>
          </a:stretch>
        </p:blipFill>
        <p:spPr>
          <a:xfrm>
            <a:off x="14627669" y="7457163"/>
            <a:ext cx="7807637" cy="468001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andom forest"/>
          <p:cNvSpPr txBox="1"/>
          <p:nvPr>
            <p:ph type="title"/>
          </p:nvPr>
        </p:nvSpPr>
        <p:spPr>
          <a:xfrm>
            <a:off x="1206500" y="1079500"/>
            <a:ext cx="10138737" cy="1434949"/>
          </a:xfrm>
          <a:prstGeom prst="rect">
            <a:avLst/>
          </a:prstGeom>
        </p:spPr>
        <p:txBody>
          <a:bodyPr/>
          <a:lstStyle/>
          <a:p>
            <a:pPr/>
            <a:r>
              <a:t>Random forest</a:t>
            </a:r>
          </a:p>
        </p:txBody>
      </p:sp>
      <p:sp>
        <p:nvSpPr>
          <p:cNvPr id="185" name="Алгоритм случайного леса (Random Forest). Использует комплексный набор деревьев на основе выборок данных с несколькими переменными для принятия решений о классификации пикселей на изображениях. Каждый пиксель будет проходить через дерево решений, которое"/>
          <p:cNvSpPr txBox="1"/>
          <p:nvPr>
            <p:ph type="body" idx="21"/>
          </p:nvPr>
        </p:nvSpPr>
        <p:spPr>
          <a:xfrm>
            <a:off x="1206500" y="2811532"/>
            <a:ext cx="10138737" cy="10101851"/>
          </a:xfrm>
          <a:prstGeom prst="rect">
            <a:avLst/>
          </a:prstGeom>
          <a:extLst>
            <a:ext uri="{C572A759-6A51-4108-AA02-DFA0A04FC94B}">
              <ma14:wrappingTextBoxFlag xmlns:ma14="http://schemas.microsoft.com/office/mac/drawingml/2011/main" val="1"/>
            </a:ext>
          </a:extLst>
        </p:spPr>
        <p:txBody>
          <a:bodyPr/>
          <a:lstStyle>
            <a:lvl1pPr defTabSz="457200">
              <a:defRPr b="0" sz="4000">
                <a:latin typeface="Helvetica"/>
                <a:ea typeface="Helvetica"/>
                <a:cs typeface="Helvetica"/>
                <a:sym typeface="Helvetica"/>
              </a:defRPr>
            </a:lvl1pPr>
          </a:lstStyle>
          <a:p>
            <a:pPr/>
            <a:r>
              <a:t>Алгоритм случайного леса (Random Forest). Использует комплексный набор деревьев на основе выборок данных с несколькими переменными для принятия решений о классификации пикселей на изображениях. Каждый пиксель будет проходить через дерево решений, которое определит его принадлежность к конкретному классу. Затем будут использованы результаты всех деревьев для определения наиболее вероятного класса для каждого пикселя.</a:t>
            </a:r>
          </a:p>
        </p:txBody>
      </p:sp>
      <p:pic>
        <p:nvPicPr>
          <p:cNvPr id="186" name="Image" descr="Image"/>
          <p:cNvPicPr>
            <a:picLocks noChangeAspect="1"/>
          </p:cNvPicPr>
          <p:nvPr/>
        </p:nvPicPr>
        <p:blipFill>
          <a:blip r:embed="rId2">
            <a:extLst/>
          </a:blip>
          <a:stretch>
            <a:fillRect/>
          </a:stretch>
        </p:blipFill>
        <p:spPr>
          <a:xfrm>
            <a:off x="11577308" y="3372331"/>
            <a:ext cx="12393488" cy="697133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nvolution neural networks (CNN)"/>
          <p:cNvSpPr txBox="1"/>
          <p:nvPr>
            <p:ph type="title"/>
          </p:nvPr>
        </p:nvSpPr>
        <p:spPr>
          <a:xfrm>
            <a:off x="1206500" y="1079500"/>
            <a:ext cx="17638319" cy="1434949"/>
          </a:xfrm>
          <a:prstGeom prst="rect">
            <a:avLst/>
          </a:prstGeom>
        </p:spPr>
        <p:txBody>
          <a:bodyPr/>
          <a:lstStyle/>
          <a:p>
            <a:pPr/>
            <a:r>
              <a:t>Convolution neural networks (CNN)</a:t>
            </a:r>
          </a:p>
        </p:txBody>
      </p:sp>
      <p:sp>
        <p:nvSpPr>
          <p:cNvPr id="189" name="Алгоритм на основе сверточной нейронной сети (CNN). Использует сверточный слой для обнаружения особенностей изображений, а затем применяет сеть для принятия решений о классификации пикселей на изображениях. Один из примеров использования CNN для сегмента"/>
          <p:cNvSpPr txBox="1"/>
          <p:nvPr>
            <p:ph type="body" idx="21"/>
          </p:nvPr>
        </p:nvSpPr>
        <p:spPr>
          <a:xfrm>
            <a:off x="1206500" y="2793378"/>
            <a:ext cx="10963008" cy="9371529"/>
          </a:xfrm>
          <a:prstGeom prst="rect">
            <a:avLst/>
          </a:prstGeom>
          <a:extLst>
            <a:ext uri="{C572A759-6A51-4108-AA02-DFA0A04FC94B}">
              <ma14:wrappingTextBoxFlag xmlns:ma14="http://schemas.microsoft.com/office/mac/drawingml/2011/main" val="1"/>
            </a:ext>
          </a:extLst>
        </p:spPr>
        <p:txBody>
          <a:bodyPr/>
          <a:lstStyle>
            <a:lvl1pPr defTabSz="448055">
              <a:defRPr b="0" sz="3920">
                <a:latin typeface="Helvetica"/>
                <a:ea typeface="Helvetica"/>
                <a:cs typeface="Helvetica"/>
                <a:sym typeface="Helvetica"/>
              </a:defRPr>
            </a:lvl1pPr>
          </a:lstStyle>
          <a:p>
            <a:pPr/>
            <a:r>
              <a:t>Алгоритм на основе сверточной нейронной сети (CNN). Использует сверточный слой для обнаружения особенностей изображений, а затем применяет сеть для принятия решений о классификации пикселей на изображениях. Один из примеров использования CNN для сегментации изображения — сеть U-Net, которая была разработана для медицинской сегментации изображений. Она была обучена на наборе данных, содержащем медицинские изображения и соответствующие им маски, где каждый пиксель маски отмечает, к какому классу он принадлежит (например, опухоль или здоровая ткань).</a:t>
            </a:r>
          </a:p>
        </p:txBody>
      </p:sp>
      <p:pic>
        <p:nvPicPr>
          <p:cNvPr id="190" name="Image" descr="Image"/>
          <p:cNvPicPr>
            <a:picLocks noChangeAspect="1"/>
          </p:cNvPicPr>
          <p:nvPr/>
        </p:nvPicPr>
        <p:blipFill>
          <a:blip r:embed="rId2">
            <a:extLst/>
          </a:blip>
          <a:stretch>
            <a:fillRect/>
          </a:stretch>
        </p:blipFill>
        <p:spPr>
          <a:xfrm>
            <a:off x="12311912" y="2802893"/>
            <a:ext cx="11882984" cy="3257336"/>
          </a:xfrm>
          <a:prstGeom prst="rect">
            <a:avLst/>
          </a:prstGeom>
          <a:ln w="12700">
            <a:miter lim="400000"/>
          </a:ln>
        </p:spPr>
      </p:pic>
      <p:pic>
        <p:nvPicPr>
          <p:cNvPr id="191" name="Image" descr="Image"/>
          <p:cNvPicPr>
            <a:picLocks noChangeAspect="1"/>
          </p:cNvPicPr>
          <p:nvPr/>
        </p:nvPicPr>
        <p:blipFill>
          <a:blip r:embed="rId3">
            <a:extLst/>
          </a:blip>
          <a:stretch>
            <a:fillRect/>
          </a:stretch>
        </p:blipFill>
        <p:spPr>
          <a:xfrm>
            <a:off x="13091672" y="6348673"/>
            <a:ext cx="10323464" cy="67397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K-Means"/>
          <p:cNvSpPr txBox="1"/>
          <p:nvPr>
            <p:ph type="title"/>
          </p:nvPr>
        </p:nvSpPr>
        <p:spPr>
          <a:xfrm>
            <a:off x="1206500" y="1079500"/>
            <a:ext cx="11027448" cy="1434949"/>
          </a:xfrm>
          <a:prstGeom prst="rect">
            <a:avLst/>
          </a:prstGeom>
        </p:spPr>
        <p:txBody>
          <a:bodyPr/>
          <a:lstStyle/>
          <a:p>
            <a:pPr/>
            <a:r>
              <a:t>K-Means</a:t>
            </a:r>
          </a:p>
        </p:txBody>
      </p:sp>
      <p:sp>
        <p:nvSpPr>
          <p:cNvPr id="194" name="Алгоритм на основе метода K-средних (K-Means). Разделяет изображения на сегменты на основе их характеристик, чаще всего цветовых. Для этого изначально задается количество сегментов K, далее инициализируются центры кластеров случайно, каждый пиксель относ"/>
          <p:cNvSpPr txBox="1"/>
          <p:nvPr>
            <p:ph type="body" idx="21"/>
          </p:nvPr>
        </p:nvSpPr>
        <p:spPr>
          <a:xfrm>
            <a:off x="1206500" y="2755481"/>
            <a:ext cx="11027448" cy="9575987"/>
          </a:xfrm>
          <a:prstGeom prst="rect">
            <a:avLst/>
          </a:prstGeom>
          <a:extLst>
            <a:ext uri="{C572A759-6A51-4108-AA02-DFA0A04FC94B}">
              <ma14:wrappingTextBoxFlag xmlns:ma14="http://schemas.microsoft.com/office/mac/drawingml/2011/main" val="1"/>
            </a:ext>
          </a:extLst>
        </p:spPr>
        <p:txBody>
          <a:bodyPr/>
          <a:lstStyle>
            <a:lvl1pPr defTabSz="434340">
              <a:defRPr b="0" sz="3800">
                <a:latin typeface="Helvetica"/>
                <a:ea typeface="Helvetica"/>
                <a:cs typeface="Helvetica"/>
                <a:sym typeface="Helvetica"/>
              </a:defRPr>
            </a:lvl1pPr>
          </a:lstStyle>
          <a:p>
            <a:pPr/>
            <a:r>
              <a:t>Алгоритм на основе метода K-средних (K-Means). Разделяет изображения на сегменты на основе их характеристик, чаще всего цветовых. Для этого изначально задается количество сегментов K, далее инициализируются центры кластеров случайно, каждый пиксель относится к кластеру с ближайшим к нему центру. Теперь алгоритм вычисляет новые центры кластеров и повторяет процедуру до тех пор, пока не достигнуто максимальное число итераций или пока центры кластеров не перестанут изменяться. Таким способом можно создать эффектные фотофильтры или решать другие задачи. Например, сегментировать клетки крови на снимке под микроскопом.</a:t>
            </a:r>
          </a:p>
        </p:txBody>
      </p:sp>
      <p:pic>
        <p:nvPicPr>
          <p:cNvPr id="195" name="Image" descr="Image"/>
          <p:cNvPicPr>
            <a:picLocks noChangeAspect="1"/>
          </p:cNvPicPr>
          <p:nvPr/>
        </p:nvPicPr>
        <p:blipFill>
          <a:blip r:embed="rId2">
            <a:extLst/>
          </a:blip>
          <a:stretch>
            <a:fillRect/>
          </a:stretch>
        </p:blipFill>
        <p:spPr>
          <a:xfrm>
            <a:off x="11998766" y="2158587"/>
            <a:ext cx="11961082" cy="4977859"/>
          </a:xfrm>
          <a:prstGeom prst="rect">
            <a:avLst/>
          </a:prstGeom>
          <a:ln w="12700">
            <a:miter lim="400000"/>
          </a:ln>
        </p:spPr>
      </p:pic>
      <p:pic>
        <p:nvPicPr>
          <p:cNvPr id="196" name="Image" descr="Image"/>
          <p:cNvPicPr>
            <a:picLocks noChangeAspect="1"/>
          </p:cNvPicPr>
          <p:nvPr/>
        </p:nvPicPr>
        <p:blipFill>
          <a:blip r:embed="rId3">
            <a:extLst/>
          </a:blip>
          <a:stretch>
            <a:fillRect/>
          </a:stretch>
        </p:blipFill>
        <p:spPr>
          <a:xfrm>
            <a:off x="12271034" y="6387091"/>
            <a:ext cx="11833854" cy="652287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CNN and МСП"/>
          <p:cNvSpPr txBox="1"/>
          <p:nvPr>
            <p:ph type="title"/>
          </p:nvPr>
        </p:nvSpPr>
        <p:spPr>
          <a:xfrm>
            <a:off x="1206500" y="1079972"/>
            <a:ext cx="11025424" cy="1434950"/>
          </a:xfrm>
          <a:prstGeom prst="rect">
            <a:avLst/>
          </a:prstGeom>
        </p:spPr>
        <p:txBody>
          <a:bodyPr/>
          <a:lstStyle/>
          <a:p>
            <a:pPr/>
            <a:r>
              <a:t>GCNN and МСП</a:t>
            </a:r>
          </a:p>
        </p:txBody>
      </p:sp>
      <p:sp>
        <p:nvSpPr>
          <p:cNvPr id="199" name="Сегментация на основе графов. Такие алгоритмы основаны на графовых моделях, таких как марковские случайные поля (МСП) и графовые сверточные сети (GCNN). Например, модель МСП можно использовать для сегментации медицинских изображений: чтобы разделить обла"/>
          <p:cNvSpPr txBox="1"/>
          <p:nvPr>
            <p:ph type="body" idx="21"/>
          </p:nvPr>
        </p:nvSpPr>
        <p:spPr>
          <a:xfrm>
            <a:off x="1206500" y="2711870"/>
            <a:ext cx="11025424" cy="9712172"/>
          </a:xfrm>
          <a:prstGeom prst="rect">
            <a:avLst/>
          </a:prstGeom>
          <a:extLst>
            <a:ext uri="{C572A759-6A51-4108-AA02-DFA0A04FC94B}">
              <ma14:wrappingTextBoxFlag xmlns:ma14="http://schemas.microsoft.com/office/mac/drawingml/2011/main" val="1"/>
            </a:ext>
          </a:extLst>
        </p:spPr>
        <p:txBody>
          <a:bodyPr/>
          <a:lstStyle>
            <a:lvl1pPr defTabSz="452627">
              <a:defRPr b="0" sz="3959">
                <a:latin typeface="Helvetica"/>
                <a:ea typeface="Helvetica"/>
                <a:cs typeface="Helvetica"/>
                <a:sym typeface="Helvetica"/>
              </a:defRPr>
            </a:lvl1pPr>
          </a:lstStyle>
          <a:p>
            <a:pPr/>
            <a:r>
              <a:t>Сегментация на основе графов. Такие алгоритмы основаны на графовых моделях, таких как марковские случайные поля (МСП) и графовые сверточные сети (GCNN). Например, модель МСП можно использовать для сегментации медицинских изображений: чтобы разделить области здоровых тканей и опухолевых образований. Для этого с помощью стохастического алгоритма модель определяет границы между сегментами, разбивая их на два класса — здоровый или опухолевый. Метод МСП учитывает множество факторов, включая связи между пикселями, текстуры, цвета и формы, что позволяет получать высококачественные результаты сегментации.</a:t>
            </a:r>
          </a:p>
        </p:txBody>
      </p:sp>
      <p:pic>
        <p:nvPicPr>
          <p:cNvPr id="200" name="Screenshot 2024-04-03 at 10.47.35.png" descr="Screenshot 2024-04-03 at 10.47.35.png"/>
          <p:cNvPicPr>
            <a:picLocks noChangeAspect="1"/>
          </p:cNvPicPr>
          <p:nvPr/>
        </p:nvPicPr>
        <p:blipFill>
          <a:blip r:embed="rId2">
            <a:extLst/>
          </a:blip>
          <a:stretch>
            <a:fillRect/>
          </a:stretch>
        </p:blipFill>
        <p:spPr>
          <a:xfrm>
            <a:off x="12620907" y="2831526"/>
            <a:ext cx="11025424" cy="594362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Image" descr="Image"/>
          <p:cNvPicPr>
            <a:picLocks noChangeAspect="1"/>
          </p:cNvPicPr>
          <p:nvPr/>
        </p:nvPicPr>
        <p:blipFill>
          <a:blip r:embed="rId2">
            <a:extLst/>
          </a:blip>
          <a:stretch>
            <a:fillRect/>
          </a:stretch>
        </p:blipFill>
        <p:spPr>
          <a:xfrm>
            <a:off x="12398816" y="9626152"/>
            <a:ext cx="8588641" cy="3333895"/>
          </a:xfrm>
          <a:prstGeom prst="rect">
            <a:avLst/>
          </a:prstGeom>
          <a:ln w="12700">
            <a:miter lim="400000"/>
          </a:ln>
        </p:spPr>
      </p:pic>
      <p:sp>
        <p:nvSpPr>
          <p:cNvPr id="203" name="Методы преобразования пикселей"/>
          <p:cNvSpPr txBox="1"/>
          <p:nvPr>
            <p:ph type="title"/>
          </p:nvPr>
        </p:nvSpPr>
        <p:spPr>
          <a:xfrm>
            <a:off x="1206500" y="1079972"/>
            <a:ext cx="18528766" cy="1434950"/>
          </a:xfrm>
          <a:prstGeom prst="rect">
            <a:avLst/>
          </a:prstGeom>
        </p:spPr>
        <p:txBody>
          <a:bodyPr/>
          <a:lstStyle/>
          <a:p>
            <a:pPr/>
            <a:r>
              <a:t>Методы преобразования пикселей </a:t>
            </a:r>
          </a:p>
        </p:txBody>
      </p:sp>
      <p:sp>
        <p:nvSpPr>
          <p:cNvPr id="204" name="Методы преобразования пикселей в признаки. Переводят пиксели изображения в числовые признаки, которые можно использовать в анализе и классификации.…"/>
          <p:cNvSpPr txBox="1"/>
          <p:nvPr>
            <p:ph type="body" idx="21"/>
          </p:nvPr>
        </p:nvSpPr>
        <p:spPr>
          <a:xfrm>
            <a:off x="1206500" y="2780288"/>
            <a:ext cx="11028968" cy="10012676"/>
          </a:xfrm>
          <a:prstGeom prst="rect">
            <a:avLst/>
          </a:prstGeom>
          <a:extLst>
            <a:ext uri="{C572A759-6A51-4108-AA02-DFA0A04FC94B}">
              <ma14:wrappingTextBoxFlag xmlns:ma14="http://schemas.microsoft.com/office/mac/drawingml/2011/main" val="1"/>
            </a:ext>
          </a:extLst>
        </p:spPr>
        <p:txBody>
          <a:bodyPr/>
          <a:lstStyle/>
          <a:p>
            <a:pPr defTabSz="448055">
              <a:defRPr b="0" sz="3920">
                <a:latin typeface="Helvetica"/>
                <a:ea typeface="Helvetica"/>
                <a:cs typeface="Helvetica"/>
                <a:sym typeface="Helvetica"/>
              </a:defRPr>
            </a:pPr>
            <a:r>
              <a:t>Методы преобразования пикселей в признаки. Переводят пиксели изображения в числовые признаки, которые можно использовать в анализе и классификации. </a:t>
            </a:r>
          </a:p>
          <a:p>
            <a:pPr marL="726016" indent="-726016" defTabSz="448055">
              <a:buSzPct val="100000"/>
              <a:buAutoNum type="arabicPeriod" startAt="1"/>
              <a:defRPr b="0" sz="3920">
                <a:latin typeface="Helvetica"/>
                <a:ea typeface="Helvetica"/>
                <a:cs typeface="Helvetica"/>
                <a:sym typeface="Helvetica"/>
              </a:defRPr>
            </a:pPr>
            <a:r>
              <a:rPr b="1"/>
              <a:t>Метод главных компонент (PCA)</a:t>
            </a:r>
            <a:r>
              <a:t> — </a:t>
            </a:r>
            <a:r>
              <a:rPr sz="3430"/>
              <a:t>один из основных способов уменьшить размерность данных, потеряв наименьшее количество информации.</a:t>
            </a:r>
          </a:p>
          <a:p>
            <a:pPr marL="726016" indent="-726016" defTabSz="448055">
              <a:buSzPct val="100000"/>
              <a:buAutoNum type="arabicPeriod" startAt="1"/>
              <a:defRPr sz="3920">
                <a:latin typeface="Helvetica"/>
                <a:ea typeface="Helvetica"/>
                <a:cs typeface="Helvetica"/>
                <a:sym typeface="Helvetica"/>
              </a:defRPr>
            </a:pPr>
            <a:r>
              <a:t>Метод гистограмм ориентированных градиентов (HOG) </a:t>
            </a:r>
            <a:r>
              <a:rPr b="0"/>
              <a:t>—</a:t>
            </a:r>
            <a:r>
              <a:t> </a:t>
            </a:r>
            <a:r>
              <a:rPr b="0" sz="3430"/>
              <a:t>дескрипторы особых точек, которые используются в компьютерном зрении и обработке изображений с целью распознавания объектов.</a:t>
            </a:r>
          </a:p>
          <a:p>
            <a:pPr marL="726016" indent="-726016" defTabSz="448055">
              <a:buSzPct val="100000"/>
              <a:buAutoNum type="arabicPeriod" startAt="1"/>
              <a:defRPr b="0" sz="3920">
                <a:latin typeface="Helvetica"/>
                <a:ea typeface="Helvetica"/>
                <a:cs typeface="Helvetica"/>
                <a:sym typeface="Helvetica"/>
              </a:defRPr>
            </a:pPr>
            <a:r>
              <a:rPr b="1"/>
              <a:t>Метод градиентной карты (SIFT) </a:t>
            </a:r>
            <a:r>
              <a:t>— </a:t>
            </a:r>
            <a:r>
              <a:rPr sz="3430"/>
              <a:t>является алгоритмом выявления признаков в компьютерном зрении для выявления и описания локальных признаков в изображениях.</a:t>
            </a:r>
          </a:p>
        </p:txBody>
      </p:sp>
      <p:pic>
        <p:nvPicPr>
          <p:cNvPr id="205" name="Image" descr="Image"/>
          <p:cNvPicPr>
            <a:picLocks noChangeAspect="1"/>
          </p:cNvPicPr>
          <p:nvPr/>
        </p:nvPicPr>
        <p:blipFill>
          <a:blip r:embed="rId3">
            <a:extLst/>
          </a:blip>
          <a:stretch>
            <a:fillRect/>
          </a:stretch>
        </p:blipFill>
        <p:spPr>
          <a:xfrm>
            <a:off x="16227997" y="6265410"/>
            <a:ext cx="7924801" cy="3962401"/>
          </a:xfrm>
          <a:prstGeom prst="rect">
            <a:avLst/>
          </a:prstGeom>
          <a:ln w="12700">
            <a:miter lim="400000"/>
          </a:ln>
        </p:spPr>
      </p:pic>
      <p:pic>
        <p:nvPicPr>
          <p:cNvPr id="206" name="Image" descr="Image"/>
          <p:cNvPicPr>
            <a:picLocks noChangeAspect="1"/>
          </p:cNvPicPr>
          <p:nvPr/>
        </p:nvPicPr>
        <p:blipFill>
          <a:blip r:embed="rId4">
            <a:extLst/>
          </a:blip>
          <a:stretch>
            <a:fillRect/>
          </a:stretch>
        </p:blipFill>
        <p:spPr>
          <a:xfrm>
            <a:off x="11967204" y="2292002"/>
            <a:ext cx="5945509" cy="44680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Спасибо за внимание"/>
          <p:cNvSpPr txBox="1"/>
          <p:nvPr>
            <p:ph type="body" sz="quarter" idx="1"/>
          </p:nvPr>
        </p:nvSpPr>
        <p:spPr>
          <a:xfrm>
            <a:off x="1206500" y="5605946"/>
            <a:ext cx="21971000" cy="2504108"/>
          </a:xfrm>
          <a:prstGeom prst="rect">
            <a:avLst/>
          </a:prstGeom>
        </p:spPr>
        <p:txBody>
          <a:bodyPr/>
          <a:lstStyle>
            <a:lvl1pPr>
              <a:defRPr spc="-150" sz="15000"/>
            </a:lvl1pPr>
          </a:lstStyle>
          <a:p>
            <a:pPr/>
            <a:r>
              <a:t>Спасибо за внимание</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