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4" r:id="rId3"/>
    <p:sldId id="265" r:id="rId4"/>
    <p:sldId id="256" r:id="rId5"/>
    <p:sldId id="263" r:id="rId6"/>
    <p:sldId id="259" r:id="rId7"/>
    <p:sldId id="257" r:id="rId8"/>
    <p:sldId id="258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C06"/>
    <a:srgbClr val="E7E200"/>
    <a:srgbClr val="FFFF66"/>
    <a:srgbClr val="DE0000"/>
    <a:srgbClr val="FF4C33"/>
    <a:srgbClr val="FF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324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2D5D-6285-47E6-BFFB-63511C890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A07B3-9B9D-4B71-8322-EAD65CC55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A281-8A8C-4EE0-AB68-BB7E72B6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5384-E93F-4CE9-A3C1-C6F9DF5C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9216E-EC52-4281-BC94-97B5528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3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6049-43D5-4ABC-8CDB-12682F0C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06DD6-DABF-48A8-AD53-870725760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1B609-1E18-4703-8C35-A942A45F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ABCF0-ACE0-48B4-A5F5-4EA12732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83B2A-1B4E-4F20-AC16-E0D3BBF5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FA0E9-D9DC-4FAC-BABC-67C3B79BE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11F78-9C81-46D5-90B9-4E2ABDC2D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C9207-CA01-4BBD-8C24-AAF929D4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865D-3283-41B1-BB5F-3816DACC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CAB09-5B4B-4BE4-9477-B586CF03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1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2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03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8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6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9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6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E2C4-73C4-40B2-9826-00834AA8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9365-A85E-4F39-B8B8-AA9E0458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4F0A0-314E-4FA8-AB47-369BDD70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CA65C-DD53-4A8D-B1D0-4BDFF296A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98CA-BD73-43B7-8245-98FAD39F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50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6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607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8196-8DDF-4B32-BEE6-84285673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FACA4-4C93-499F-81C1-7A3C03549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50C9-79A9-4AFF-9611-38C0545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6139-AB6F-40EC-89C7-7C13BA28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7AA07-49C0-46A7-B40E-C1FE12AE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B0E1-4ECC-4ECC-84A9-F7683018A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C443-CD73-40F2-BCD7-647D37076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0C35-35E1-429E-9664-6349D2F58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B14F6-0E22-41E8-851A-385FCDAC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EEA1-E383-43C4-B209-BFCF21BB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85D3D-A5E7-4FA7-9328-5EE9E02A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BF13-8010-4A18-BC23-11B7623F7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99BC-B8AF-4E35-B949-0243095B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5435-2F50-47D5-B16C-5C5419F40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0FA4-B1FE-4F29-B5FC-72402DFE8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EBAE5C-A532-4EB0-89BD-F89E8D91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7A03CC-BFE8-45AE-AC9A-FCDAE9600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5CB70-D7A6-461B-B62C-F3F79F0A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FC07C-BC49-45D6-A207-8038CDF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D49A-E820-4886-A7F2-29BCC9416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6E520-F893-4295-93A9-AD8FC91A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D4FDA-EDCD-41A5-B9FB-73DF87D7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EF3E3-2F18-4FF1-BC78-7CB0CC9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9F257-B8DB-4160-AB73-740E6714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31A6E-816D-456B-861A-1111F4368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5DDD0-84BC-4DAA-8F92-65E39580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393A-BC0D-4EEE-B729-1C64A39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00A4-860A-4F66-B1CD-BBDF28427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E563-8C80-421B-8A2E-472CD682E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8587F-67F0-4DB0-9D77-90B681BEE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6E323-E8C2-4D19-98FA-5E20F9CD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F4622-A727-4A70-8C1A-57072DC5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4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0EF64-CCD7-489B-BF8F-D5837C19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5FCD5-9C99-4A73-B075-2240899ED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4AC8F-76C8-4067-8A2E-5D302E929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2868F-C78B-49EA-BB91-9076F9CA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D558-D218-4AA7-9928-058FF617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52F67-2793-46F9-AD9B-2FB4310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E439A0-54D8-400A-8CB4-4AF6346A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C252-C960-4582-B720-C6735D869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57C2-5E85-4E1E-A044-BDF1AD0C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E7A72-106C-4865-951F-071F6F5090B3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D9DB-46A8-4996-BA87-71131B411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2A04-C14F-4A2D-9ED0-7A5306AF8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838BA-1B84-4529-B02B-ACD388196B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B8FA-1A17-4AED-A84C-27E00D53457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90A2-4565-4924-BF1B-754C0E503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B49ADD25-9831-41FB-98AD-FC20142C0443}"/>
              </a:ext>
            </a:extLst>
          </p:cNvPr>
          <p:cNvSpPr txBox="1">
            <a:spLocks/>
          </p:cNvSpPr>
          <p:nvPr/>
        </p:nvSpPr>
        <p:spPr bwMode="auto">
          <a:xfrm>
            <a:off x="3499298" y="1914418"/>
            <a:ext cx="3374755" cy="3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Pct val="100000"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Pct val="100000"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16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Pct val="100000"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661988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Tx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object distance calculation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ADAEDC-6EEB-4E8A-8FF4-B6556655D126}"/>
              </a:ext>
            </a:extLst>
          </p:cNvPr>
          <p:cNvSpPr/>
          <p:nvPr/>
        </p:nvSpPr>
        <p:spPr bwMode="auto">
          <a:xfrm rot="16200000">
            <a:off x="2302996" y="2275592"/>
            <a:ext cx="1316477" cy="1906621"/>
          </a:xfrm>
          <a:prstGeom prst="triangle">
            <a:avLst/>
          </a:prstGeom>
          <a:solidFill>
            <a:srgbClr val="00CC99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665AA195-0CDC-40BC-912A-1820B420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09" y="3021382"/>
            <a:ext cx="6960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camera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location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6FD01A7-2B21-4BF1-96B0-893DFF336C6A}"/>
              </a:ext>
            </a:extLst>
          </p:cNvPr>
          <p:cNvSpPr/>
          <p:nvPr/>
        </p:nvSpPr>
        <p:spPr bwMode="auto">
          <a:xfrm>
            <a:off x="2601312" y="3018137"/>
            <a:ext cx="207524" cy="421532"/>
          </a:xfrm>
          <a:prstGeom prst="arc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510ACFC-27C5-4626-9871-5ED11520F8B7}"/>
              </a:ext>
            </a:extLst>
          </p:cNvPr>
          <p:cNvSpPr/>
          <p:nvPr/>
        </p:nvSpPr>
        <p:spPr bwMode="auto">
          <a:xfrm rot="10800000" flipH="1">
            <a:off x="2601312" y="3008412"/>
            <a:ext cx="207524" cy="421532"/>
          </a:xfrm>
          <a:prstGeom prst="arc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BDB56D9-7285-457D-98A8-B6C352D4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97" y="2447953"/>
            <a:ext cx="12678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Camera x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Field of View, 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α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D0E991A-70AE-40D2-AC01-67833A153ADE}"/>
              </a:ext>
            </a:extLst>
          </p:cNvPr>
          <p:cNvCxnSpPr>
            <a:cxnSpLocks/>
          </p:cNvCxnSpPr>
          <p:nvPr/>
        </p:nvCxnSpPr>
        <p:spPr bwMode="auto">
          <a:xfrm>
            <a:off x="2455931" y="2859385"/>
            <a:ext cx="216718" cy="268999"/>
          </a:xfrm>
          <a:prstGeom prst="straightConnector1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BDFDB12-686C-4109-8815-F3D5A93D0646}"/>
              </a:ext>
            </a:extLst>
          </p:cNvPr>
          <p:cNvSpPr/>
          <p:nvPr/>
        </p:nvSpPr>
        <p:spPr>
          <a:xfrm>
            <a:off x="2378843" y="3051809"/>
            <a:ext cx="2773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14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α</a:t>
            </a:r>
            <a:r>
              <a:rPr lang="en-US" altLang="en-US" sz="14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</a:t>
            </a:r>
            <a:endParaRPr lang="en-US" sz="1400" dirty="0">
              <a:solidFill>
                <a:srgbClr val="000000"/>
              </a:solidFill>
              <a:latin typeface="Frutiger 55 Roman"/>
              <a:cs typeface="Arial" pitchFamily="34" charset="0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244457C-6037-4BB8-9D47-671471FD2504}"/>
              </a:ext>
            </a:extLst>
          </p:cNvPr>
          <p:cNvSpPr/>
          <p:nvPr/>
        </p:nvSpPr>
        <p:spPr bwMode="auto">
          <a:xfrm rot="16200000">
            <a:off x="5029983" y="2335579"/>
            <a:ext cx="1316477" cy="1906621"/>
          </a:xfrm>
          <a:prstGeom prst="triangle">
            <a:avLst/>
          </a:prstGeom>
          <a:solidFill>
            <a:srgbClr val="00CC99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8F72ABD-31B0-405E-AF08-362CC19B812A}"/>
              </a:ext>
            </a:extLst>
          </p:cNvPr>
          <p:cNvSpPr/>
          <p:nvPr/>
        </p:nvSpPr>
        <p:spPr bwMode="auto">
          <a:xfrm>
            <a:off x="6265397" y="3359586"/>
            <a:ext cx="326858" cy="32685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8A361B41-8EC5-4D27-8AD3-E8B3A45765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67791" y="3074892"/>
            <a:ext cx="135512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pixels in x (e.g. 320)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2CFE1A-A9F8-4DE0-A54D-809729932BC9}"/>
              </a:ext>
            </a:extLst>
          </p:cNvPr>
          <p:cNvCxnSpPr>
            <a:stCxn id="38" idx="0"/>
            <a:endCxn id="39" idx="0"/>
          </p:cNvCxnSpPr>
          <p:nvPr/>
        </p:nvCxnSpPr>
        <p:spPr bwMode="auto">
          <a:xfrm>
            <a:off x="4734911" y="3288889"/>
            <a:ext cx="1673158" cy="66473"/>
          </a:xfrm>
          <a:prstGeom prst="line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6E6EC5-47DB-4525-BE00-8E766C16C2E6}"/>
              </a:ext>
            </a:extLst>
          </p:cNvPr>
          <p:cNvCxnSpPr>
            <a:cxnSpLocks/>
            <a:stCxn id="38" idx="0"/>
            <a:endCxn id="39" idx="4"/>
          </p:cNvCxnSpPr>
          <p:nvPr/>
        </p:nvCxnSpPr>
        <p:spPr bwMode="auto">
          <a:xfrm>
            <a:off x="4734911" y="3288889"/>
            <a:ext cx="1693915" cy="397555"/>
          </a:xfrm>
          <a:prstGeom prst="line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9C3AC5F-CB7A-44E9-B03F-C73AEF38D1E7}"/>
              </a:ext>
            </a:extLst>
          </p:cNvPr>
          <p:cNvCxnSpPr/>
          <p:nvPr/>
        </p:nvCxnSpPr>
        <p:spPr bwMode="auto">
          <a:xfrm>
            <a:off x="6712869" y="3355362"/>
            <a:ext cx="0" cy="331082"/>
          </a:xfrm>
          <a:prstGeom prst="line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B95CB903-CE38-4143-A6F9-8D3162D4434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11711" y="3410219"/>
            <a:ext cx="89013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object pixels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D9544E18-E83E-4DCC-B813-93AF19D96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655" y="2697497"/>
            <a:ext cx="126783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Object angle,  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θ</a:t>
            </a: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D14FC0-B35D-4354-8040-01EBE5E1EC14}"/>
              </a:ext>
            </a:extLst>
          </p:cNvPr>
          <p:cNvCxnSpPr>
            <a:cxnSpLocks/>
          </p:cNvCxnSpPr>
          <p:nvPr/>
        </p:nvCxnSpPr>
        <p:spPr bwMode="auto">
          <a:xfrm>
            <a:off x="5066189" y="3108929"/>
            <a:ext cx="216718" cy="268999"/>
          </a:xfrm>
          <a:prstGeom prst="straightConnector1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D02E872-7DD1-46F8-AAB2-09153D58B010}"/>
              </a:ext>
            </a:extLst>
          </p:cNvPr>
          <p:cNvSpPr/>
          <p:nvPr/>
        </p:nvSpPr>
        <p:spPr>
          <a:xfrm>
            <a:off x="5417008" y="3244254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14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θ</a:t>
            </a:r>
            <a:endParaRPr lang="en-US" sz="1400" dirty="0">
              <a:solidFill>
                <a:srgbClr val="000000"/>
              </a:solidFill>
              <a:latin typeface="Frutiger 55 Roman"/>
              <a:cs typeface="Arial" pitchFamily="34" charset="0"/>
            </a:endParaRPr>
          </a:p>
        </p:txBody>
      </p:sp>
      <p:sp>
        <p:nvSpPr>
          <p:cNvPr id="48" name="Rectangle 6">
            <a:extLst>
              <a:ext uri="{FF2B5EF4-FFF2-40B4-BE49-F238E27FC236}">
                <a16:creationId xmlns:a16="http://schemas.microsoft.com/office/drawing/2014/main" id="{658E704C-F048-48F1-BDA2-0817F476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150" y="4284575"/>
            <a:ext cx="505298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Known quantities: camera </a:t>
            </a: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FoV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(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α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), camera resolution (pixels along x), object width w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Image analysis gives you object pixels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Calculate 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θ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≈ 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α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* (object pixels / x resolution)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Calculate tan 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θ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/2 ≈ (w/2) / d  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  <a:sym typeface="Wingdings" panose="05000000000000000000" pitchFamily="2" charset="2"/>
              </a:rPr>
              <a:t>  d 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≈ (w/2) tan(θ/2)  (will be in same units as w)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78BB50EF-8425-4510-8807-50083E855613}"/>
              </a:ext>
            </a:extLst>
          </p:cNvPr>
          <p:cNvSpPr/>
          <p:nvPr/>
        </p:nvSpPr>
        <p:spPr bwMode="auto">
          <a:xfrm rot="5773741" flipV="1">
            <a:off x="8063916" y="2466859"/>
            <a:ext cx="326857" cy="1795968"/>
          </a:xfrm>
          <a:prstGeom prst="triangle">
            <a:avLst>
              <a:gd name="adj" fmla="val 60750"/>
            </a:avLst>
          </a:prstGeom>
          <a:noFill/>
          <a:ln w="12700" cap="flat" cmpd="sng" algn="ctr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11D21A-2BB3-47EC-AA8F-BDC79F17DBD2}"/>
              </a:ext>
            </a:extLst>
          </p:cNvPr>
          <p:cNvSpPr/>
          <p:nvPr/>
        </p:nvSpPr>
        <p:spPr bwMode="auto">
          <a:xfrm>
            <a:off x="8954124" y="3292203"/>
            <a:ext cx="326858" cy="32685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0FB067-F515-494D-9ACE-E41579AF5EB1}"/>
              </a:ext>
            </a:extLst>
          </p:cNvPr>
          <p:cNvSpPr/>
          <p:nvPr/>
        </p:nvSpPr>
        <p:spPr>
          <a:xfrm>
            <a:off x="9260707" y="3292202"/>
            <a:ext cx="312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w</a:t>
            </a:r>
            <a:endParaRPr lang="en-US" sz="1400" dirty="0">
              <a:solidFill>
                <a:srgbClr val="000000"/>
              </a:solidFill>
              <a:latin typeface="Frutiger 55 Roman"/>
              <a:cs typeface="Arial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456FC-B81E-47DC-AA26-4CFC13E445F0}"/>
              </a:ext>
            </a:extLst>
          </p:cNvPr>
          <p:cNvCxnSpPr>
            <a:cxnSpLocks/>
            <a:stCxn id="49" idx="0"/>
          </p:cNvCxnSpPr>
          <p:nvPr/>
        </p:nvCxnSpPr>
        <p:spPr bwMode="auto">
          <a:xfrm>
            <a:off x="7330850" y="3302339"/>
            <a:ext cx="1794479" cy="143751"/>
          </a:xfrm>
          <a:prstGeom prst="line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7D5E194-A71C-4B04-980B-51692C3DFD63}"/>
              </a:ext>
            </a:extLst>
          </p:cNvPr>
          <p:cNvSpPr/>
          <p:nvPr/>
        </p:nvSpPr>
        <p:spPr>
          <a:xfrm>
            <a:off x="8463682" y="3520903"/>
            <a:ext cx="2792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d</a:t>
            </a:r>
            <a:endParaRPr lang="en-US" sz="1400" dirty="0">
              <a:solidFill>
                <a:srgbClr val="000000"/>
              </a:solidFill>
              <a:latin typeface="Frutiger 55 Roman"/>
              <a:cs typeface="Arial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DA9D72-257E-4B6B-AF17-5E20CD1E4C04}"/>
              </a:ext>
            </a:extLst>
          </p:cNvPr>
          <p:cNvSpPr/>
          <p:nvPr/>
        </p:nvSpPr>
        <p:spPr>
          <a:xfrm>
            <a:off x="7714258" y="3036404"/>
            <a:ext cx="2808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altLang="en-US" sz="14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θ</a:t>
            </a:r>
            <a:endParaRPr lang="en-US" sz="1400" dirty="0">
              <a:solidFill>
                <a:srgbClr val="000000"/>
              </a:solidFill>
              <a:latin typeface="Frutiger 55 Roman"/>
              <a:cs typeface="Arial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64565F-311D-4E51-94EE-8B3CB54354DC}"/>
              </a:ext>
            </a:extLst>
          </p:cNvPr>
          <p:cNvCxnSpPr/>
          <p:nvPr/>
        </p:nvCxnSpPr>
        <p:spPr bwMode="auto">
          <a:xfrm flipV="1">
            <a:off x="8360087" y="3428162"/>
            <a:ext cx="188068" cy="317834"/>
          </a:xfrm>
          <a:prstGeom prst="straightConnector1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1C3427D-BDC8-4BAB-AF78-5384F29E27EF}"/>
              </a:ext>
            </a:extLst>
          </p:cNvPr>
          <p:cNvCxnSpPr>
            <a:cxnSpLocks/>
          </p:cNvCxnSpPr>
          <p:nvPr/>
        </p:nvCxnSpPr>
        <p:spPr bwMode="auto">
          <a:xfrm flipV="1">
            <a:off x="9093001" y="3300450"/>
            <a:ext cx="45720" cy="320040"/>
          </a:xfrm>
          <a:prstGeom prst="line">
            <a:avLst/>
          </a:prstGeom>
          <a:solidFill>
            <a:srgbClr val="00CC99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D29D4B-73A4-4D7B-BE98-83DC1053BAA3}"/>
                  </a:ext>
                </a:extLst>
              </p:cNvPr>
              <p:cNvSpPr txBox="1"/>
              <p:nvPr/>
            </p:nvSpPr>
            <p:spPr>
              <a:xfrm>
                <a:off x="7914548" y="4013731"/>
                <a:ext cx="980140" cy="5416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4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func>
                            </m:den>
                          </m:f>
                        </m:fName>
                        <m:e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Frutiger 55 Roman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6D29D4B-73A4-4D7B-BE98-83DC1053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548" y="4013731"/>
                <a:ext cx="980140" cy="541687"/>
              </a:xfrm>
              <a:prstGeom prst="rect">
                <a:avLst/>
              </a:prstGeom>
              <a:blipFill>
                <a:blip r:embed="rId2"/>
                <a:stretch>
                  <a:fillRect l="-3727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79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72960" y="4597361"/>
            <a:ext cx="1777729" cy="16738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14543" y="1545849"/>
            <a:ext cx="1777729" cy="1566348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194112" y="3008639"/>
            <a:ext cx="1592204" cy="153947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177147" y="4600922"/>
            <a:ext cx="1498245" cy="156634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88837-411F-4174-AFC9-DCDFDEC079A4}"/>
              </a:ext>
            </a:extLst>
          </p:cNvPr>
          <p:cNvSpPr/>
          <p:nvPr/>
        </p:nvSpPr>
        <p:spPr>
          <a:xfrm>
            <a:off x="834153" y="501504"/>
            <a:ext cx="1592203" cy="175346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9B9EF-1B2D-40FB-B173-D8A5408F807C}"/>
              </a:ext>
            </a:extLst>
          </p:cNvPr>
          <p:cNvSpPr/>
          <p:nvPr/>
        </p:nvSpPr>
        <p:spPr>
          <a:xfrm>
            <a:off x="9585267" y="2254969"/>
            <a:ext cx="1183760" cy="91243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B21B6-35A9-4D72-A8C6-B4DBC02E7508}"/>
              </a:ext>
            </a:extLst>
          </p:cNvPr>
          <p:cNvSpPr/>
          <p:nvPr/>
        </p:nvSpPr>
        <p:spPr>
          <a:xfrm>
            <a:off x="1447480" y="2592059"/>
            <a:ext cx="1653106" cy="1673881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7ED72-8EF9-4163-9571-3E2D170C1C47}"/>
              </a:ext>
            </a:extLst>
          </p:cNvPr>
          <p:cNvSpPr/>
          <p:nvPr/>
        </p:nvSpPr>
        <p:spPr>
          <a:xfrm>
            <a:off x="7817664" y="5010845"/>
            <a:ext cx="1498246" cy="14561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7730E-F6AA-4861-B56F-911A2B4B4837}"/>
              </a:ext>
            </a:extLst>
          </p:cNvPr>
          <p:cNvSpPr/>
          <p:nvPr/>
        </p:nvSpPr>
        <p:spPr>
          <a:xfrm>
            <a:off x="6829624" y="3371261"/>
            <a:ext cx="1125296" cy="116920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952560-D394-4ABA-88CD-8A848A4FA4D6}"/>
              </a:ext>
            </a:extLst>
          </p:cNvPr>
          <p:cNvSpPr/>
          <p:nvPr/>
        </p:nvSpPr>
        <p:spPr>
          <a:xfrm>
            <a:off x="3588057" y="323173"/>
            <a:ext cx="1592204" cy="153947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BB64E0-5762-451F-BD88-D15A24188EDC}"/>
              </a:ext>
            </a:extLst>
          </p:cNvPr>
          <p:cNvSpPr/>
          <p:nvPr/>
        </p:nvSpPr>
        <p:spPr>
          <a:xfrm>
            <a:off x="8526572" y="455803"/>
            <a:ext cx="1407217" cy="127421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AC1DDD-BE9B-4ADD-A468-A6480C41538B}"/>
              </a:ext>
            </a:extLst>
          </p:cNvPr>
          <p:cNvSpPr/>
          <p:nvPr/>
        </p:nvSpPr>
        <p:spPr>
          <a:xfrm>
            <a:off x="4990214" y="5010845"/>
            <a:ext cx="1506257" cy="15394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0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A91DC9-AE9A-42C0-BF04-11D1B6A78EE5}"/>
              </a:ext>
            </a:extLst>
          </p:cNvPr>
          <p:cNvSpPr/>
          <p:nvPr/>
        </p:nvSpPr>
        <p:spPr>
          <a:xfrm>
            <a:off x="2460209" y="1914418"/>
            <a:ext cx="2748036" cy="1829193"/>
          </a:xfrm>
          <a:prstGeom prst="rect">
            <a:avLst/>
          </a:prstGeom>
          <a:solidFill>
            <a:srgbClr val="00CC99">
              <a:lumMod val="20000"/>
              <a:lumOff val="8000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kern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4740A2-BF35-437D-B36F-076D7502A962}"/>
              </a:ext>
            </a:extLst>
          </p:cNvPr>
          <p:cNvSpPr/>
          <p:nvPr/>
        </p:nvSpPr>
        <p:spPr>
          <a:xfrm>
            <a:off x="4268672" y="2199439"/>
            <a:ext cx="326858" cy="3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1">
            <a:extLst>
              <a:ext uri="{FF2B5EF4-FFF2-40B4-BE49-F238E27FC236}">
                <a16:creationId xmlns:a16="http://schemas.microsoft.com/office/drawing/2014/main" id="{B49ADD25-9831-41FB-98AD-FC20142C0443}"/>
              </a:ext>
            </a:extLst>
          </p:cNvPr>
          <p:cNvSpPr txBox="1">
            <a:spLocks/>
          </p:cNvSpPr>
          <p:nvPr/>
        </p:nvSpPr>
        <p:spPr bwMode="auto">
          <a:xfrm>
            <a:off x="3015096" y="1148092"/>
            <a:ext cx="3374755" cy="32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Pct val="100000"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1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Pct val="100000"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16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l" defTabSz="661988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Pct val="100000"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 lang="en-US" sz="1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l" defTabSz="661988" rtl="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buNone/>
              <a:tabLst>
                <a:tab pos="2808288" algn="l"/>
                <a:tab pos="3055938" algn="l"/>
                <a:tab pos="3303588" algn="l"/>
              </a:tabLs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661988" rtl="0" eaLnBrk="0" fontAlgn="base" latinLnBrk="0" hangingPunct="0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1059D"/>
              </a:buClr>
              <a:buSzTx/>
              <a:buFont typeface="Wingdings" pitchFamily="2" charset="2"/>
              <a:buNone/>
              <a:tabLst>
                <a:tab pos="2808288" algn="l"/>
                <a:tab pos="3055938" algn="l"/>
                <a:tab pos="3303588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object center and rotation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BDB56D9-7285-457D-98A8-B6C352D4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209" y="4057879"/>
            <a:ext cx="27480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Camera x resolution (e.g. 320)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Corresponds to field of view, </a:t>
            </a:r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α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in degrees </a:t>
            </a:r>
          </a:p>
        </p:txBody>
      </p:sp>
      <p:sp>
        <p:nvSpPr>
          <p:cNvPr id="58" name="Rectangle 6">
            <a:extLst>
              <a:ext uri="{FF2B5EF4-FFF2-40B4-BE49-F238E27FC236}">
                <a16:creationId xmlns:a16="http://schemas.microsoft.com/office/drawing/2014/main" id="{B78416F1-DDC4-4227-9113-E2B47070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872" y="1907083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0,0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66843B-BFDC-4170-A066-5592C4C45E40}"/>
              </a:ext>
            </a:extLst>
          </p:cNvPr>
          <p:cNvCxnSpPr/>
          <p:nvPr/>
        </p:nvCxnSpPr>
        <p:spPr>
          <a:xfrm>
            <a:off x="1953491" y="1914418"/>
            <a:ext cx="316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A851CE-7DE4-4838-9C23-8DCEA1BD5DB4}"/>
              </a:ext>
            </a:extLst>
          </p:cNvPr>
          <p:cNvCxnSpPr/>
          <p:nvPr/>
        </p:nvCxnSpPr>
        <p:spPr>
          <a:xfrm>
            <a:off x="1958686" y="1914418"/>
            <a:ext cx="0" cy="25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>
            <a:extLst>
              <a:ext uri="{FF2B5EF4-FFF2-40B4-BE49-F238E27FC236}">
                <a16:creationId xmlns:a16="http://schemas.microsoft.com/office/drawing/2014/main" id="{7D72A364-D4D6-41DD-A6E7-4CE6EA17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33" y="1677327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 </a:t>
            </a:r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0AB890C4-EAE7-435C-A841-ED4CE8A69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426" y="1880055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y 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E21F9139-B70A-4517-8278-FA8DD2122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884" y="1516420"/>
            <a:ext cx="73753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cv </a:t>
            </a: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coords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FCEEF7A-7BAD-4937-8A7F-982189155E5E}"/>
              </a:ext>
            </a:extLst>
          </p:cNvPr>
          <p:cNvSpPr/>
          <p:nvPr/>
        </p:nvSpPr>
        <p:spPr bwMode="auto">
          <a:xfrm>
            <a:off x="4268672" y="2225639"/>
            <a:ext cx="326858" cy="32685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59ED5-1252-4EA3-BFF6-C062EDF4268F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2460209" y="2829015"/>
            <a:ext cx="2748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84FB84-58BC-4C5E-A9DA-BC98BA3928E3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3834227" y="1914418"/>
            <a:ext cx="0" cy="182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">
            <a:extLst>
              <a:ext uri="{FF2B5EF4-FFF2-40B4-BE49-F238E27FC236}">
                <a16:creationId xmlns:a16="http://schemas.microsoft.com/office/drawing/2014/main" id="{A4556933-569E-4F12-A3D7-FDC4DD06F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806" y="1924729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x,y</a:t>
            </a: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713E20-0A40-4003-8235-DEDB0DE67761}"/>
              </a:ext>
            </a:extLst>
          </p:cNvPr>
          <p:cNvCxnSpPr>
            <a:cxnSpLocks/>
          </p:cNvCxnSpPr>
          <p:nvPr/>
        </p:nvCxnSpPr>
        <p:spPr>
          <a:xfrm>
            <a:off x="4055534" y="2146769"/>
            <a:ext cx="213138" cy="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">
            <a:extLst>
              <a:ext uri="{FF2B5EF4-FFF2-40B4-BE49-F238E27FC236}">
                <a16:creationId xmlns:a16="http://schemas.microsoft.com/office/drawing/2014/main" id="{89602D10-41CB-4C54-A258-6E396E323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345" y="1830692"/>
            <a:ext cx="3064718" cy="2292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cv2.boundingRect(contour) returns </a:t>
            </a: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x,y,w,h</a:t>
            </a: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x,y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: top left pixels of rectangle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w is width, h is height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e.g. 280, 80, 61,59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object center is (</a:t>
            </a: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x+w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/2, </a:t>
            </a: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y+h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/2)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One way (no if statements) to rotate to center on the object, we let our target x go from -1 to 1: </a:t>
            </a:r>
            <a:b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</a:b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target_x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= 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-</a:t>
            </a:r>
            <a:r>
              <a:rPr lang="en-US" altLang="en-US" sz="1100" dirty="0">
                <a:solidFill>
                  <a:srgbClr val="1750EB"/>
                </a:solidFill>
                <a:latin typeface="JetBrains Mono"/>
              </a:rPr>
              <a:t>1.0 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+ </a:t>
            </a:r>
            <a:r>
              <a:rPr lang="en-US" altLang="en-US" sz="1100" dirty="0">
                <a:solidFill>
                  <a:srgbClr val="1750EB"/>
                </a:solidFill>
                <a:latin typeface="JetBrains Mono"/>
              </a:rPr>
              <a:t>2.0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*</a:t>
            </a:r>
            <a:r>
              <a:rPr lang="en-US" altLang="en-US" sz="1100" dirty="0" err="1">
                <a:solidFill>
                  <a:srgbClr val="080808"/>
                </a:solidFill>
                <a:latin typeface="JetBrains Mono"/>
              </a:rPr>
              <a:t>center_x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/</a:t>
            </a:r>
            <a:r>
              <a:rPr lang="en-US" altLang="en-US" sz="1100" dirty="0" err="1">
                <a:solidFill>
                  <a:srgbClr val="080808"/>
                </a:solidFill>
                <a:latin typeface="JetBrains Mono"/>
              </a:rPr>
              <a:t>x_resolution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then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100" dirty="0" err="1">
                <a:solidFill>
                  <a:srgbClr val="080808"/>
                </a:solidFill>
                <a:latin typeface="JetBrains Mono"/>
              </a:rPr>
              <a:t>rotation_to_target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altLang="en-US" sz="1100" dirty="0" err="1">
                <a:solidFill>
                  <a:srgbClr val="080808"/>
                </a:solidFill>
                <a:latin typeface="JetBrains Mono"/>
              </a:rPr>
              <a:t>target_x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 * </a:t>
            </a:r>
            <a:r>
              <a:rPr lang="en-US" altLang="en-US" sz="1100" dirty="0" err="1">
                <a:solidFill>
                  <a:srgbClr val="080808"/>
                </a:solidFill>
                <a:latin typeface="JetBrains Mono"/>
              </a:rPr>
              <a:t>camera_fov</a:t>
            </a:r>
            <a:r>
              <a:rPr lang="en-US" altLang="en-US" sz="1100" dirty="0">
                <a:solidFill>
                  <a:srgbClr val="080808"/>
                </a:solidFill>
                <a:latin typeface="JetBrains Mono"/>
              </a:rPr>
              <a:t> / </a:t>
            </a:r>
            <a:r>
              <a:rPr lang="en-US" altLang="en-US" sz="1100" dirty="0">
                <a:solidFill>
                  <a:srgbClr val="1750EB"/>
                </a:solidFill>
                <a:latin typeface="JetBrains Mono"/>
              </a:rPr>
              <a:t>2.0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CAF4FD7B-E48E-417D-8935-4AE0FC5D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90" y="2508637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w</a:t>
            </a:r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63DE4B59-FF25-4802-96C1-984720D23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328" y="2250358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55C456-06B9-433F-8C5C-F9D5A00D241D}"/>
              </a:ext>
            </a:extLst>
          </p:cNvPr>
          <p:cNvSpPr/>
          <p:nvPr/>
        </p:nvSpPr>
        <p:spPr>
          <a:xfrm>
            <a:off x="2793276" y="3231977"/>
            <a:ext cx="326858" cy="3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AE29731-626B-4DFC-855A-0268B474727A}"/>
              </a:ext>
            </a:extLst>
          </p:cNvPr>
          <p:cNvSpPr/>
          <p:nvPr/>
        </p:nvSpPr>
        <p:spPr bwMode="auto">
          <a:xfrm>
            <a:off x="2793276" y="3258177"/>
            <a:ext cx="326858" cy="32685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69" name="Rectangle 6">
            <a:extLst>
              <a:ext uri="{FF2B5EF4-FFF2-40B4-BE49-F238E27FC236}">
                <a16:creationId xmlns:a16="http://schemas.microsoft.com/office/drawing/2014/main" id="{EAA85CEB-5088-4B0F-AD9C-D307D735C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841" y="2961046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x,y</a:t>
            </a: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4C6CCB-7072-4594-A977-5EF98E2EF4C8}"/>
              </a:ext>
            </a:extLst>
          </p:cNvPr>
          <p:cNvCxnSpPr>
            <a:cxnSpLocks/>
          </p:cNvCxnSpPr>
          <p:nvPr/>
        </p:nvCxnSpPr>
        <p:spPr>
          <a:xfrm>
            <a:off x="2580138" y="3179307"/>
            <a:ext cx="213138" cy="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6">
            <a:extLst>
              <a:ext uri="{FF2B5EF4-FFF2-40B4-BE49-F238E27FC236}">
                <a16:creationId xmlns:a16="http://schemas.microsoft.com/office/drawing/2014/main" id="{566E8FE2-8718-4C77-92CF-08490EC04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660" y="3523097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w</a:t>
            </a: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55A53980-1326-49D3-9476-00AE000C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28" y="2667809"/>
            <a:ext cx="737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dirty="0">
                <a:solidFill>
                  <a:srgbClr val="FF0000"/>
                </a:solidFill>
                <a:latin typeface="Frutiger 55 Roman" pitchFamily="34" charset="0"/>
                <a:cs typeface="Arial" pitchFamily="34" charset="0"/>
              </a:rPr>
              <a:t>negative rotations</a:t>
            </a: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D6DC6F54-15C6-4357-8C61-90A31083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704" y="2671637"/>
            <a:ext cx="7375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800" dirty="0">
                <a:solidFill>
                  <a:schemeClr val="accent1"/>
                </a:solidFill>
                <a:latin typeface="Frutiger 55 Roman" pitchFamily="34" charset="0"/>
                <a:cs typeface="Arial" pitchFamily="34" charset="0"/>
              </a:rPr>
              <a:t>positive rotations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FFEE8E0-591D-467E-A206-382BB0488E81}"/>
              </a:ext>
            </a:extLst>
          </p:cNvPr>
          <p:cNvSpPr/>
          <p:nvPr/>
        </p:nvSpPr>
        <p:spPr>
          <a:xfrm>
            <a:off x="4746344" y="3284653"/>
            <a:ext cx="326858" cy="3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5CF27E4-01EF-4D34-85D6-938A89B7859F}"/>
              </a:ext>
            </a:extLst>
          </p:cNvPr>
          <p:cNvSpPr/>
          <p:nvPr/>
        </p:nvSpPr>
        <p:spPr bwMode="auto">
          <a:xfrm>
            <a:off x="4746344" y="3310853"/>
            <a:ext cx="326858" cy="32685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696E11FD-6AAE-438C-861B-D426B9F3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478" y="3015138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x,y</a:t>
            </a: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6A037CE-2CB6-47FF-AB80-FFC9AC00B29D}"/>
              </a:ext>
            </a:extLst>
          </p:cNvPr>
          <p:cNvCxnSpPr>
            <a:cxnSpLocks/>
          </p:cNvCxnSpPr>
          <p:nvPr/>
        </p:nvCxnSpPr>
        <p:spPr>
          <a:xfrm>
            <a:off x="4533206" y="3231983"/>
            <a:ext cx="213138" cy="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6">
            <a:extLst>
              <a:ext uri="{FF2B5EF4-FFF2-40B4-BE49-F238E27FC236}">
                <a16:creationId xmlns:a16="http://schemas.microsoft.com/office/drawing/2014/main" id="{C1BF0684-25D5-44DD-BBC1-504B4E3B5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4000" y="3335572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h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A4EEC618-96A2-46A8-8931-52EC8FBD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984" y="3276347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h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A64844D-C4C4-46EB-A10B-3785C9D0BD24}"/>
              </a:ext>
            </a:extLst>
          </p:cNvPr>
          <p:cNvSpPr/>
          <p:nvPr/>
        </p:nvSpPr>
        <p:spPr>
          <a:xfrm>
            <a:off x="3315194" y="2312314"/>
            <a:ext cx="326858" cy="363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12A6FFF-22BF-434A-B4E5-5D2D75180B30}"/>
              </a:ext>
            </a:extLst>
          </p:cNvPr>
          <p:cNvSpPr/>
          <p:nvPr/>
        </p:nvSpPr>
        <p:spPr bwMode="auto">
          <a:xfrm>
            <a:off x="3315194" y="2338514"/>
            <a:ext cx="326858" cy="326858"/>
          </a:xfrm>
          <a:prstGeom prst="ellipse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utiger 55 Roman" pitchFamily="34" charset="0"/>
              <a:cs typeface="Arial" pitchFamily="34" charset="0"/>
            </a:endParaRPr>
          </a:p>
        </p:txBody>
      </p:sp>
      <p:sp>
        <p:nvSpPr>
          <p:cNvPr id="82" name="Rectangle 6">
            <a:extLst>
              <a:ext uri="{FF2B5EF4-FFF2-40B4-BE49-F238E27FC236}">
                <a16:creationId xmlns:a16="http://schemas.microsoft.com/office/drawing/2014/main" id="{DF5AE404-CBC4-4AD4-A307-1F71E292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759" y="2041383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 err="1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x,y</a:t>
            </a:r>
            <a:endParaRPr lang="en-US" altLang="en-US" sz="1100" dirty="0">
              <a:solidFill>
                <a:srgbClr val="000000"/>
              </a:solidFill>
              <a:latin typeface="Frutiger 55 Roman" pitchFamily="34" charset="0"/>
              <a:cs typeface="Arial" pitchFamily="34" charset="0"/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F9BEFFD-4A78-43CF-82E2-F65E953940EE}"/>
              </a:ext>
            </a:extLst>
          </p:cNvPr>
          <p:cNvCxnSpPr>
            <a:cxnSpLocks/>
          </p:cNvCxnSpPr>
          <p:nvPr/>
        </p:nvCxnSpPr>
        <p:spPr>
          <a:xfrm>
            <a:off x="3102056" y="2259644"/>
            <a:ext cx="213138" cy="5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6">
            <a:extLst>
              <a:ext uri="{FF2B5EF4-FFF2-40B4-BE49-F238E27FC236}">
                <a16:creationId xmlns:a16="http://schemas.microsoft.com/office/drawing/2014/main" id="{F86615E2-1D01-41F9-8B1F-0A415651A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78" y="2603434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w</a:t>
            </a:r>
          </a:p>
        </p:txBody>
      </p:sp>
      <p:sp>
        <p:nvSpPr>
          <p:cNvPr id="85" name="Rectangle 6">
            <a:extLst>
              <a:ext uri="{FF2B5EF4-FFF2-40B4-BE49-F238E27FC236}">
                <a16:creationId xmlns:a16="http://schemas.microsoft.com/office/drawing/2014/main" id="{0ECAC0C7-11D2-494E-9C70-D8A31AFA4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902" y="2356684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h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82F830B1-B414-4DA7-911E-B33908285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955" y="3557825"/>
            <a:ext cx="3785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500"/>
              </a:spcBef>
              <a:buClr>
                <a:srgbClr val="01059D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01059D"/>
              </a:buClr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ts val="1825"/>
              </a:lnSpc>
              <a:spcBef>
                <a:spcPct val="40000"/>
              </a:spcBef>
              <a:defRPr sz="1600">
                <a:solidFill>
                  <a:schemeClr val="tx1"/>
                </a:solidFill>
                <a:latin typeface="Frutiger 55 Roman" pitchFamily="34" charset="0"/>
              </a:defRPr>
            </a:lvl5pPr>
            <a:lvl6pPr marL="25146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6pPr>
            <a:lvl7pPr marL="29718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7pPr>
            <a:lvl8pPr marL="34290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8pPr>
            <a:lvl9pPr marL="3886200" indent="-228600" eaLnBrk="0" fontAlgn="base" hangingPunct="0">
              <a:lnSpc>
                <a:spcPts val="1825"/>
              </a:lnSpc>
              <a:spcBef>
                <a:spcPct val="4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Frutiger 55 Roman" pitchFamily="34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770D95-88D2-4C8B-ACE8-EFEB51D388D8}"/>
              </a:ext>
            </a:extLst>
          </p:cNvPr>
          <p:cNvCxnSpPr>
            <a:endCxn id="35" idx="0"/>
          </p:cNvCxnSpPr>
          <p:nvPr/>
        </p:nvCxnSpPr>
        <p:spPr>
          <a:xfrm>
            <a:off x="2460209" y="3759001"/>
            <a:ext cx="1374018" cy="298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1FD274-2803-42A8-8F16-079ED710AA8A}"/>
              </a:ext>
            </a:extLst>
          </p:cNvPr>
          <p:cNvCxnSpPr>
            <a:stCxn id="35" idx="0"/>
          </p:cNvCxnSpPr>
          <p:nvPr/>
        </p:nvCxnSpPr>
        <p:spPr>
          <a:xfrm flipV="1">
            <a:off x="3834227" y="3759754"/>
            <a:ext cx="1337638" cy="298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945FC5A-8198-44D6-A842-5F3F5ED7BBCE}"/>
              </a:ext>
            </a:extLst>
          </p:cNvPr>
          <p:cNvSpPr/>
          <p:nvPr/>
        </p:nvSpPr>
        <p:spPr>
          <a:xfrm>
            <a:off x="3797123" y="3704041"/>
            <a:ext cx="29687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α</a:t>
            </a:r>
            <a:r>
              <a:rPr lang="en-US" altLang="en-US" sz="1100" dirty="0">
                <a:solidFill>
                  <a:srgbClr val="000000"/>
                </a:solidFill>
                <a:latin typeface="Frutiger 55 Roman" pitchFamily="34" charset="0"/>
                <a:cs typeface="Arial" pitchFamily="34" charset="0"/>
              </a:rPr>
              <a:t> </a:t>
            </a:r>
            <a:endParaRPr lang="en-US" sz="1100" dirty="0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89AF9667-1075-4F36-8131-A29D0749B8F1}"/>
              </a:ext>
            </a:extLst>
          </p:cNvPr>
          <p:cNvSpPr/>
          <p:nvPr/>
        </p:nvSpPr>
        <p:spPr>
          <a:xfrm rot="19571505">
            <a:off x="3323562" y="3944307"/>
            <a:ext cx="828941" cy="59341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6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1553" y="651022"/>
            <a:ext cx="2862802" cy="2777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5210" y="210024"/>
            <a:ext cx="3906981" cy="40981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943" y="4080022"/>
            <a:ext cx="2862802" cy="2777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661" y="4606833"/>
            <a:ext cx="2061641" cy="2041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161553" y="651022"/>
            <a:ext cx="2862802" cy="2777978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35210" y="210024"/>
            <a:ext cx="3906981" cy="4098174"/>
          </a:xfrm>
          <a:prstGeom prst="ellipse">
            <a:avLst/>
          </a:prstGeom>
          <a:solidFill>
            <a:srgbClr val="E7E2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7943" y="4080022"/>
            <a:ext cx="2862802" cy="277797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886661" y="4606833"/>
            <a:ext cx="2061641" cy="2041143"/>
          </a:xfrm>
          <a:prstGeom prst="ellipse">
            <a:avLst/>
          </a:prstGeom>
          <a:solidFill>
            <a:srgbClr val="FEEC0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79714" y="1343608"/>
            <a:ext cx="2862802" cy="27779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44093" y="260691"/>
            <a:ext cx="3626452" cy="3273295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98740" y="3819331"/>
            <a:ext cx="2862802" cy="2777978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61240" y="4450701"/>
            <a:ext cx="2061641" cy="2041143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539" y="372501"/>
            <a:ext cx="2862802" cy="277797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06121" y="153317"/>
            <a:ext cx="3906981" cy="409817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047149" y="3707521"/>
            <a:ext cx="2862802" cy="2777978"/>
          </a:xfrm>
          <a:prstGeom prst="ellipse">
            <a:avLst/>
          </a:prstGeom>
          <a:solidFill>
            <a:srgbClr val="FF4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0130359" y="4816857"/>
            <a:ext cx="2061641" cy="2041143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3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2772" y="2259111"/>
            <a:ext cx="2862802" cy="27779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04792" y="54080"/>
            <a:ext cx="3906981" cy="40981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88782" y="1593582"/>
            <a:ext cx="2862802" cy="277797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461240" y="4450701"/>
            <a:ext cx="2061641" cy="204114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05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93062" y="976215"/>
            <a:ext cx="2862802" cy="277797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063023" y="132052"/>
            <a:ext cx="3906981" cy="40981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320577" y="3968186"/>
            <a:ext cx="2862802" cy="277797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85692" y="4436524"/>
            <a:ext cx="2061641" cy="204114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88837-411F-4174-AFC9-DCDFDEC079A4}"/>
              </a:ext>
            </a:extLst>
          </p:cNvPr>
          <p:cNvSpPr/>
          <p:nvPr/>
        </p:nvSpPr>
        <p:spPr>
          <a:xfrm>
            <a:off x="4953554" y="2181139"/>
            <a:ext cx="2061641" cy="2041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9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0048" y="296685"/>
            <a:ext cx="2862802" cy="277797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89729" y="404219"/>
            <a:ext cx="3222413" cy="3296948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341843" y="3493265"/>
            <a:ext cx="2862802" cy="277797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387980" y="4157315"/>
            <a:ext cx="2061641" cy="2041143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988837-411F-4174-AFC9-DCDFDEC079A4}"/>
              </a:ext>
            </a:extLst>
          </p:cNvPr>
          <p:cNvSpPr/>
          <p:nvPr/>
        </p:nvSpPr>
        <p:spPr>
          <a:xfrm>
            <a:off x="3554726" y="404219"/>
            <a:ext cx="2061641" cy="20411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F9B9EF-1B2D-40FB-B173-D8A5408F807C}"/>
              </a:ext>
            </a:extLst>
          </p:cNvPr>
          <p:cNvSpPr/>
          <p:nvPr/>
        </p:nvSpPr>
        <p:spPr>
          <a:xfrm>
            <a:off x="9647275" y="4359350"/>
            <a:ext cx="1842978" cy="19118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EB21B6-35A9-4D72-A8C6-B4DBC02E7508}"/>
              </a:ext>
            </a:extLst>
          </p:cNvPr>
          <p:cNvSpPr/>
          <p:nvPr/>
        </p:nvSpPr>
        <p:spPr>
          <a:xfrm>
            <a:off x="92423" y="4131724"/>
            <a:ext cx="1842978" cy="1911894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07ED72-8EF9-4163-9571-3E2D170C1C47}"/>
              </a:ext>
            </a:extLst>
          </p:cNvPr>
          <p:cNvSpPr/>
          <p:nvPr/>
        </p:nvSpPr>
        <p:spPr>
          <a:xfrm>
            <a:off x="5268448" y="4095300"/>
            <a:ext cx="1842978" cy="19118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77730E-F6AA-4861-B56F-911A2B4B4837}"/>
              </a:ext>
            </a:extLst>
          </p:cNvPr>
          <p:cNvSpPr/>
          <p:nvPr/>
        </p:nvSpPr>
        <p:spPr>
          <a:xfrm>
            <a:off x="5987918" y="1096746"/>
            <a:ext cx="1842978" cy="191189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754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14086</TotalTime>
  <Words>274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Frutiger 55 Roman</vt:lpstr>
      <vt:lpstr>JetBrains Mono</vt:lpstr>
      <vt:lpstr>Wingdings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JPL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Hill, Cory J (389G)</dc:creator>
  <cp:lastModifiedBy>Hill, Cory J (US 389G)</cp:lastModifiedBy>
  <cp:revision>15</cp:revision>
  <dcterms:created xsi:type="dcterms:W3CDTF">2020-02-05T03:04:09Z</dcterms:created>
  <dcterms:modified xsi:type="dcterms:W3CDTF">2022-01-28T16:34:49Z</dcterms:modified>
</cp:coreProperties>
</file>