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9" r:id="rId4"/>
    <p:sldId id="270" r:id="rId5"/>
    <p:sldId id="287" r:id="rId6"/>
    <p:sldId id="289" r:id="rId7"/>
    <p:sldId id="271" r:id="rId8"/>
    <p:sldId id="284" r:id="rId9"/>
    <p:sldId id="264" r:id="rId10"/>
    <p:sldId id="293" r:id="rId1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9" autoAdjust="0"/>
    <p:restoredTop sz="94660"/>
  </p:normalViewPr>
  <p:slideViewPr>
    <p:cSldViewPr snapToGrid="0">
      <p:cViewPr varScale="1">
        <p:scale>
          <a:sx n="120" d="100"/>
          <a:sy n="120"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79783424"/>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2"/>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edenlibrary.ai/" TargetMode="External"/><Relationship Id="rId2" Type="http://schemas.openxmlformats.org/officeDocument/2006/relationships/hyperlink" Target="https://www.kaggle.com/aman2000jaiswal/agriculture-crop-images" TargetMode="External"/><Relationship Id="rId1" Type="http://schemas.openxmlformats.org/officeDocument/2006/relationships/slideLayout" Target="../slideLayouts/slideLayout10.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131" name="Z-SPA"/>
          <p:cNvSpPr txBox="1">
            <a:spLocks noGrp="1"/>
          </p:cNvSpPr>
          <p:nvPr>
            <p:ph type="title"/>
          </p:nvPr>
        </p:nvSpPr>
        <p:spPr>
          <a:xfrm>
            <a:off x="762000" y="990600"/>
            <a:ext cx="7696200" cy="914400"/>
          </a:xfrm>
          <a:prstGeom prst="rect">
            <a:avLst/>
          </a:prstGeom>
        </p:spPr>
        <p:txBody>
          <a:bodyPr>
            <a:normAutofit/>
          </a:bodyPr>
          <a:lstStyle/>
          <a:p>
            <a:pPr>
              <a:defRPr sz="4000" b="1">
                <a:latin typeface="Times New Roman"/>
                <a:ea typeface="Times New Roman"/>
                <a:cs typeface="Times New Roman"/>
                <a:sym typeface="Times New Roman"/>
              </a:defRPr>
            </a:pPr>
            <a:r>
              <a:rPr dirty="0"/>
              <a:t> </a:t>
            </a:r>
            <a:r>
              <a:rPr lang="en-US" sz="3200" dirty="0"/>
              <a:t>Crop classification using </a:t>
            </a:r>
            <a:r>
              <a:rPr lang="en-US" sz="3200"/>
              <a:t>deep learning</a:t>
            </a:r>
            <a:endParaRPr sz="3600" b="0" dirty="0"/>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pSp>
        <p:nvGrpSpPr>
          <p:cNvPr id="135" name="Group"/>
          <p:cNvGrpSpPr/>
          <p:nvPr/>
        </p:nvGrpSpPr>
        <p:grpSpPr>
          <a:xfrm>
            <a:off x="686659" y="1981198"/>
            <a:ext cx="8021913" cy="3907974"/>
            <a:chOff x="0" y="0"/>
            <a:chExt cx="8097814" cy="3788886"/>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34" name="Team Members     Group No: 13…"/>
            <p:cNvSpPr txBox="1"/>
            <p:nvPr/>
          </p:nvSpPr>
          <p:spPr>
            <a:xfrm>
              <a:off x="44575" y="0"/>
              <a:ext cx="8008664" cy="35435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u="sng" dirty="0"/>
                <a:t>Team Members</a:t>
              </a:r>
              <a:r>
                <a:rPr dirty="0"/>
                <a:t>	</a:t>
              </a:r>
              <a:r>
                <a:rPr lang="en-US" dirty="0"/>
                <a:t>    </a:t>
              </a:r>
              <a:r>
                <a:rPr lang="en-US" u="sng" dirty="0"/>
                <a:t>Group</a:t>
              </a:r>
              <a:r>
                <a:rPr lang="en-US" dirty="0"/>
                <a:t>:81	</a:t>
              </a:r>
              <a:r>
                <a:rPr dirty="0"/>
                <a:t>	</a:t>
              </a:r>
              <a:r>
                <a:rPr lang="en-US" dirty="0"/>
                <a:t>    </a:t>
              </a:r>
              <a:r>
                <a:rPr lang="en-US" u="sng" dirty="0"/>
                <a:t>Panel Number</a:t>
              </a:r>
              <a:r>
                <a:rPr dirty="0"/>
                <a:t>:</a:t>
              </a:r>
              <a:r>
                <a:rPr lang="en-US" dirty="0"/>
                <a:t>16</a:t>
              </a:r>
              <a:r>
                <a:rPr b="0" dirty="0"/>
                <a:t>		</a:t>
              </a:r>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b="1">
                  <a:latin typeface="+mn-lt"/>
                  <a:ea typeface="+mn-ea"/>
                  <a:cs typeface="+mn-cs"/>
                  <a:sym typeface="Arial"/>
                </a:defRPr>
              </a:pPr>
              <a:endParaRPr lang="en-US" dirty="0"/>
            </a:p>
            <a:p>
              <a:pPr>
                <a:lnSpc>
                  <a:spcPct val="80000"/>
                </a:lnSpc>
                <a:spcBef>
                  <a:spcPts val="400"/>
                </a:spcBef>
                <a:defRPr sz="2000" b="1">
                  <a:latin typeface="+mn-lt"/>
                  <a:ea typeface="+mn-ea"/>
                  <a:cs typeface="+mn-cs"/>
                  <a:sym typeface="Arial"/>
                </a:defRPr>
              </a:pPr>
              <a:endParaRPr lang="en-US" dirty="0"/>
            </a:p>
            <a:p>
              <a:pPr>
                <a:lnSpc>
                  <a:spcPct val="80000"/>
                </a:lnSpc>
                <a:spcBef>
                  <a:spcPts val="400"/>
                </a:spcBef>
                <a:defRPr sz="2000" b="1">
                  <a:latin typeface="+mn-lt"/>
                  <a:ea typeface="+mn-ea"/>
                  <a:cs typeface="+mn-cs"/>
                  <a:sym typeface="Arial"/>
                </a:defRPr>
              </a:pPr>
              <a:r>
                <a:rPr u="sng" dirty="0"/>
                <a:t>Projec</a:t>
              </a:r>
              <a:r>
                <a:rPr lang="en-US" u="sng" dirty="0"/>
                <a:t>t </a:t>
              </a:r>
              <a:r>
                <a:rPr u="sng" dirty="0"/>
                <a:t>Advisor</a:t>
              </a:r>
              <a:r>
                <a:rPr dirty="0"/>
                <a:t>:</a:t>
              </a:r>
              <a:r>
                <a:rPr lang="en-US" dirty="0"/>
                <a:t> </a:t>
              </a:r>
              <a:r>
                <a:rPr lang="en-US" dirty="0" err="1"/>
                <a:t>Dr.S.Padmavathi</a:t>
              </a:r>
              <a:r>
                <a:rPr lang="en-US" dirty="0"/>
                <a:t> Associate Professor(SG) , Department of CSE</a:t>
              </a:r>
              <a:endParaRPr dirty="0"/>
            </a:p>
          </p:txBody>
        </p:sp>
      </p:grpSp>
      <p:graphicFrame>
        <p:nvGraphicFramePr>
          <p:cNvPr id="137" name="Table"/>
          <p:cNvGraphicFramePr/>
          <p:nvPr>
            <p:extLst>
              <p:ext uri="{D42A27DB-BD31-4B8C-83A1-F6EECF244321}">
                <p14:modId xmlns:p14="http://schemas.microsoft.com/office/powerpoint/2010/main" val="3767642412"/>
              </p:ext>
            </p:extLst>
          </p:nvPr>
        </p:nvGraphicFramePr>
        <p:xfrm>
          <a:off x="636815" y="2458363"/>
          <a:ext cx="8000999" cy="2511782"/>
        </p:xfrm>
        <a:graphic>
          <a:graphicData uri="http://schemas.openxmlformats.org/drawingml/2006/table">
            <a:tbl>
              <a:tblPr>
                <a:tableStyleId>{4C3C2611-4C71-4FC5-86AE-919BDF0F9419}</a:tableStyleId>
              </a:tblPr>
              <a:tblGrid>
                <a:gridCol w="771525">
                  <a:extLst>
                    <a:ext uri="{9D8B030D-6E8A-4147-A177-3AD203B41FA5}">
                      <a16:colId xmlns:a16="http://schemas.microsoft.com/office/drawing/2014/main" val="20000"/>
                    </a:ext>
                  </a:extLst>
                </a:gridCol>
                <a:gridCol w="2268537">
                  <a:extLst>
                    <a:ext uri="{9D8B030D-6E8A-4147-A177-3AD203B41FA5}">
                      <a16:colId xmlns:a16="http://schemas.microsoft.com/office/drawing/2014/main" val="20001"/>
                    </a:ext>
                  </a:extLst>
                </a:gridCol>
                <a:gridCol w="3760787">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tblGrid>
              <a:tr h="595312">
                <a:tc>
                  <a:txBody>
                    <a:bodyPr/>
                    <a:lstStyle/>
                    <a:p>
                      <a:pPr algn="ctr">
                        <a:defRPr sz="1800"/>
                      </a:pPr>
                      <a:r>
                        <a:rPr sz="1600" b="1" dirty="0">
                          <a:latin typeface="Times New Roman"/>
                          <a:ea typeface="Times New Roman"/>
                          <a:cs typeface="Times New Roman"/>
                          <a:sym typeface="Times New Roman"/>
                        </a:rPr>
                        <a:t>SNo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Reg.No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dirty="0">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21045">
                <a:tc>
                  <a:txBody>
                    <a:bodyPr/>
                    <a:lstStyle/>
                    <a:p>
                      <a:pPr algn="ctr">
                        <a:defRPr sz="1800"/>
                      </a:pPr>
                      <a:r>
                        <a:rPr sz="1400" dirty="0">
                          <a:latin typeface="Times New Roman"/>
                          <a:ea typeface="Times New Roman"/>
                          <a:cs typeface="Times New Roman"/>
                          <a:sym typeface="Times New Roman"/>
                        </a:rPr>
                        <a:t>1</a:t>
                      </a: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400" dirty="0">
                          <a:latin typeface="Times New Roman"/>
                          <a:ea typeface="Times New Roman"/>
                          <a:cs typeface="Times New Roman"/>
                          <a:sym typeface="Times New Roman"/>
                        </a:rPr>
                        <a:t>CB.EN.U4CSE1</a:t>
                      </a:r>
                      <a:r>
                        <a:rPr lang="en-US" sz="1400" dirty="0">
                          <a:latin typeface="Times New Roman"/>
                          <a:ea typeface="Times New Roman"/>
                          <a:cs typeface="Times New Roman"/>
                          <a:sym typeface="Times New Roman"/>
                        </a:rPr>
                        <a:t>8101</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AADHITH</a:t>
                      </a:r>
                      <a:r>
                        <a:rPr lang="en-US" sz="1400" baseline="0" dirty="0">
                          <a:latin typeface="Times New Roman"/>
                          <a:ea typeface="Times New Roman"/>
                          <a:cs typeface="Times New Roman"/>
                          <a:sym typeface="Times New Roman"/>
                        </a:rPr>
                        <a:t> S.</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400" dirty="0">
                          <a:latin typeface="Times New Roman"/>
                          <a:ea typeface="Times New Roman"/>
                          <a:cs typeface="Times New Roman"/>
                          <a:sym typeface="Times New Roman"/>
                        </a:rPr>
                        <a:t>CSE B</a:t>
                      </a: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98475">
                <a:tc>
                  <a:txBody>
                    <a:bodyPr/>
                    <a:lstStyle/>
                    <a:p>
                      <a:pPr algn="ctr">
                        <a:defRPr sz="1800"/>
                      </a:pPr>
                      <a:r>
                        <a:rPr lang="en-US" sz="1400" dirty="0">
                          <a:latin typeface="Times New Roman"/>
                          <a:ea typeface="Times New Roman"/>
                          <a:cs typeface="Times New Roman"/>
                          <a:sym typeface="Times New Roman"/>
                        </a:rPr>
                        <a:t>2</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CB.EN.U4CSE18118</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HAREESH</a:t>
                      </a:r>
                      <a:r>
                        <a:rPr lang="en-US" sz="1400" baseline="0" dirty="0">
                          <a:latin typeface="Times New Roman"/>
                          <a:ea typeface="Times New Roman"/>
                          <a:cs typeface="Times New Roman"/>
                          <a:sym typeface="Times New Roman"/>
                        </a:rPr>
                        <a:t> V.</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CSE B</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498475">
                <a:tc>
                  <a:txBody>
                    <a:bodyPr/>
                    <a:lstStyle/>
                    <a:p>
                      <a:pPr algn="ctr">
                        <a:defRPr sz="1800"/>
                      </a:pPr>
                      <a:r>
                        <a:rPr lang="en-US" sz="1400" dirty="0">
                          <a:latin typeface="Times New Roman"/>
                          <a:ea typeface="Times New Roman"/>
                          <a:cs typeface="Times New Roman"/>
                          <a:sym typeface="Times New Roman"/>
                        </a:rPr>
                        <a:t>3</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CB.EN.U4CSE18163</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VIGNESH</a:t>
                      </a:r>
                      <a:r>
                        <a:rPr lang="en-US" sz="1400" baseline="0" dirty="0">
                          <a:latin typeface="Times New Roman"/>
                          <a:ea typeface="Times New Roman"/>
                          <a:cs typeface="Times New Roman"/>
                          <a:sym typeface="Times New Roman"/>
                        </a:rPr>
                        <a:t> H.</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CSE B</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498475">
                <a:tc>
                  <a:txBody>
                    <a:bodyPr/>
                    <a:lstStyle/>
                    <a:p>
                      <a:pPr algn="ctr">
                        <a:defRPr sz="1800"/>
                      </a:pPr>
                      <a:r>
                        <a:rPr lang="en-US" sz="1400" dirty="0">
                          <a:latin typeface="Times New Roman"/>
                          <a:ea typeface="Times New Roman"/>
                          <a:cs typeface="Times New Roman"/>
                          <a:sym typeface="Times New Roman"/>
                        </a:rPr>
                        <a:t>4</a:t>
                      </a:r>
                      <a:endParaRPr sz="14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dirty="0">
                          <a:latin typeface="Times New Roman"/>
                          <a:ea typeface="Times New Roman"/>
                          <a:cs typeface="Times New Roman"/>
                          <a:sym typeface="Times New Roman"/>
                        </a:rPr>
                        <a:t>CB.EN.U4CSE18173</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dirty="0">
                          <a:latin typeface="Times New Roman"/>
                          <a:ea typeface="Times New Roman"/>
                          <a:cs typeface="Times New Roman"/>
                          <a:sym typeface="Times New Roman"/>
                        </a:rPr>
                        <a:t>THARUN KUMAR A.</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dirty="0">
                          <a:latin typeface="Times New Roman"/>
                          <a:ea typeface="Times New Roman"/>
                          <a:cs typeface="Times New Roman"/>
                          <a:sym typeface="Times New Roman"/>
                        </a:rPr>
                        <a:t>CSE B</a:t>
                      </a:r>
                      <a:endParaRPr sz="14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3" name="Slide Number">
            <a:extLst>
              <a:ext uri="{FF2B5EF4-FFF2-40B4-BE49-F238E27FC236}">
                <a16:creationId xmlns:a16="http://schemas.microsoft.com/office/drawing/2014/main" id="{910E5888-7FBD-413E-B815-C29F1BE6987B}"/>
              </a:ext>
            </a:extLst>
          </p:cNvPr>
          <p:cNvSpPr txBox="1">
            <a:spLocks noGrp="1"/>
          </p:cNvSpPr>
          <p:nvPr>
            <p:ph type="sldNum" sz="quarter" idx="2"/>
          </p:nvPr>
        </p:nvSpPr>
        <p:spPr>
          <a:xfrm>
            <a:off x="8319496" y="381000"/>
            <a:ext cx="291104"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10</a:t>
            </a:r>
            <a:endParaRPr dirty="0"/>
          </a:p>
        </p:txBody>
      </p:sp>
    </p:spTree>
    <p:extLst>
      <p:ext uri="{BB962C8B-B14F-4D97-AF65-F5344CB8AC3E}">
        <p14:creationId xmlns:p14="http://schemas.microsoft.com/office/powerpoint/2010/main" val="22901727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t>Problem definition</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929639" y="2867093"/>
            <a:ext cx="7680961" cy="155939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endParaRPr lang="en-IN" sz="1800" u="sng" dirty="0"/>
          </a:p>
          <a:p>
            <a:pPr algn="just"/>
            <a:r>
              <a:rPr lang="en-IN" sz="1800" dirty="0"/>
              <a:t>To develop a web application that would allow users to take images/upload images of different crops, crop fields, identifies the crop using Deep Learning and gives some insight on the crop.</a:t>
            </a:r>
          </a:p>
          <a:p>
            <a:pPr>
              <a:spcBef>
                <a:spcPts val="400"/>
              </a:spcBef>
              <a:buClr>
                <a:srgbClr val="6699FF"/>
              </a:buClr>
              <a:buSzPct val="100000"/>
              <a:defRPr sz="2000"/>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57" name="Motivation"/>
          <p:cNvSpPr txBox="1">
            <a:spLocks noGrp="1"/>
          </p:cNvSpPr>
          <p:nvPr>
            <p:ph type="title"/>
          </p:nvPr>
        </p:nvSpPr>
        <p:spPr>
          <a:xfrm>
            <a:off x="1143000" y="631371"/>
            <a:ext cx="6858000" cy="381000"/>
          </a:xfrm>
          <a:prstGeom prst="rect">
            <a:avLst/>
          </a:prstGeom>
        </p:spPr>
        <p:txBody>
          <a:bodyPr>
            <a:normAutofit fontScale="90000"/>
          </a:bodyPr>
          <a:lstStyle>
            <a:lvl1pPr>
              <a:defRPr>
                <a:latin typeface="Times New Roman"/>
                <a:ea typeface="Times New Roman"/>
                <a:cs typeface="Times New Roman"/>
                <a:sym typeface="Times New Roman"/>
              </a:defRPr>
            </a:lvl1pPr>
          </a:lstStyle>
          <a:p>
            <a:r>
              <a:rPr lang="en-IN" sz="3200" dirty="0"/>
              <a:t>Literature survey (Existing system)</a:t>
            </a:r>
            <a:endParaRPr sz="3200" dirty="0"/>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spcBef>
                <a:spcPts val="400"/>
              </a:spcBef>
              <a:buSzPct val="100000"/>
            </a:pPr>
            <a:endParaRPr sz="1800" dirty="0"/>
          </a:p>
        </p:txBody>
      </p:sp>
      <p:graphicFrame>
        <p:nvGraphicFramePr>
          <p:cNvPr id="2" name="Table 1"/>
          <p:cNvGraphicFramePr>
            <a:graphicFrameLocks noGrp="1"/>
          </p:cNvGraphicFramePr>
          <p:nvPr>
            <p:extLst>
              <p:ext uri="{D42A27DB-BD31-4B8C-83A1-F6EECF244321}">
                <p14:modId xmlns:p14="http://schemas.microsoft.com/office/powerpoint/2010/main" val="2068336611"/>
              </p:ext>
            </p:extLst>
          </p:nvPr>
        </p:nvGraphicFramePr>
        <p:xfrm>
          <a:off x="81644" y="1110343"/>
          <a:ext cx="8980712" cy="5429794"/>
        </p:xfrm>
        <a:graphic>
          <a:graphicData uri="http://schemas.openxmlformats.org/drawingml/2006/table">
            <a:tbl>
              <a:tblPr firstRow="1" bandRow="1">
                <a:tableStyleId>{EEE7283C-3CF3-47DC-8721-378D4A62B228}</a:tableStyleId>
              </a:tblPr>
              <a:tblGrid>
                <a:gridCol w="511629">
                  <a:extLst>
                    <a:ext uri="{9D8B030D-6E8A-4147-A177-3AD203B41FA5}">
                      <a16:colId xmlns:a16="http://schemas.microsoft.com/office/drawing/2014/main" val="20000"/>
                    </a:ext>
                  </a:extLst>
                </a:gridCol>
                <a:gridCol w="2525486">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2971797">
                  <a:extLst>
                    <a:ext uri="{9D8B030D-6E8A-4147-A177-3AD203B41FA5}">
                      <a16:colId xmlns:a16="http://schemas.microsoft.com/office/drawing/2014/main" val="20003"/>
                    </a:ext>
                  </a:extLst>
                </a:gridCol>
              </a:tblGrid>
              <a:tr h="522514">
                <a:tc>
                  <a:txBody>
                    <a:bodyPr/>
                    <a:lstStyle/>
                    <a:p>
                      <a:pPr algn="ctr"/>
                      <a:r>
                        <a:rPr lang="en-US" dirty="0"/>
                        <a:t>S.NO</a:t>
                      </a:r>
                    </a:p>
                  </a:txBody>
                  <a:tcPr marL="0" marR="0" marT="0" marB="0" anchor="ctr"/>
                </a:tc>
                <a:tc>
                  <a:txBody>
                    <a:bodyPr/>
                    <a:lstStyle/>
                    <a:p>
                      <a:pPr algn="ctr"/>
                      <a:r>
                        <a:rPr lang="en-US" dirty="0"/>
                        <a:t>Authors</a:t>
                      </a:r>
                      <a:r>
                        <a:rPr lang="en-US" baseline="0" dirty="0"/>
                        <a:t> Names</a:t>
                      </a:r>
                      <a:endParaRPr lang="en-US" dirty="0"/>
                    </a:p>
                  </a:txBody>
                  <a:tcPr marL="0" marR="0" marT="0" marB="0" anchor="ctr"/>
                </a:tc>
                <a:tc>
                  <a:txBody>
                    <a:bodyPr/>
                    <a:lstStyle/>
                    <a:p>
                      <a:pPr algn="ctr"/>
                      <a:r>
                        <a:rPr lang="en-US" dirty="0"/>
                        <a:t>Title</a:t>
                      </a:r>
                    </a:p>
                  </a:txBody>
                  <a:tcPr marL="0" marR="0" marT="0" marB="0" anchor="ctr"/>
                </a:tc>
                <a:tc>
                  <a:txBody>
                    <a:bodyPr/>
                    <a:lstStyle/>
                    <a:p>
                      <a:pPr algn="ctr"/>
                      <a:r>
                        <a:rPr lang="en-US" dirty="0"/>
                        <a:t>Inference</a:t>
                      </a:r>
                    </a:p>
                  </a:txBody>
                  <a:tcPr marL="0" marR="0" marT="0" marB="0" anchor="ctr"/>
                </a:tc>
                <a:extLst>
                  <a:ext uri="{0D108BD9-81ED-4DB2-BD59-A6C34878D82A}">
                    <a16:rowId xmlns:a16="http://schemas.microsoft.com/office/drawing/2014/main" val="10000"/>
                  </a:ext>
                </a:extLst>
              </a:tr>
              <a:tr h="91440">
                <a:tc>
                  <a:txBody>
                    <a:bodyPr/>
                    <a:lstStyle/>
                    <a:p>
                      <a:pPr algn="ctr"/>
                      <a:r>
                        <a:rPr lang="en-US" dirty="0"/>
                        <a:t>1</a:t>
                      </a:r>
                    </a:p>
                  </a:txBody>
                  <a:tcPr marL="0" marR="0" marT="0" marB="0" anchor="ctr"/>
                </a:tc>
                <a:tc>
                  <a:txBody>
                    <a:bodyPr/>
                    <a:lstStyle/>
                    <a:p>
                      <a:pPr algn="ctr"/>
                      <a:r>
                        <a:rPr lang="sv-SE" dirty="0"/>
                        <a:t>Shamsaldin, Ahmed &amp; Fattah, Polla &amp; Rashid, Tarik &amp; Al-Salihi, Nawzad</a:t>
                      </a:r>
                      <a:endParaRPr lang="en-US" dirty="0"/>
                    </a:p>
                  </a:txBody>
                  <a:tcPr marL="0" marR="0" marT="0" marB="0" anchor="ctr"/>
                </a:tc>
                <a:tc>
                  <a:txBody>
                    <a:bodyPr/>
                    <a:lstStyle/>
                    <a:p>
                      <a:pPr algn="ctr"/>
                      <a:r>
                        <a:rPr lang="en-US" dirty="0"/>
                        <a:t>The Study of The Convolutional Neural Networks Applications,2019</a:t>
                      </a:r>
                    </a:p>
                  </a:txBody>
                  <a:tcPr marL="0" marR="0" marT="0" marB="0" anchor="ctr"/>
                </a:tc>
                <a:tc>
                  <a:txBody>
                    <a:bodyPr/>
                    <a:lstStyle/>
                    <a:p>
                      <a:pPr algn="ctr"/>
                      <a:r>
                        <a:rPr lang="en-US" dirty="0"/>
                        <a:t>CNN architecture consists of multiple trainable multilayer levels, used for segmentation,</a:t>
                      </a:r>
                      <a:r>
                        <a:rPr lang="en-US" baseline="0" dirty="0"/>
                        <a:t> classification and image processing.</a:t>
                      </a:r>
                      <a:endParaRPr lang="en-US" dirty="0"/>
                    </a:p>
                  </a:txBody>
                  <a:tcPr marL="0" marR="0" marT="0" marB="0" anchor="ctr"/>
                </a:tc>
                <a:extLst>
                  <a:ext uri="{0D108BD9-81ED-4DB2-BD59-A6C34878D82A}">
                    <a16:rowId xmlns:a16="http://schemas.microsoft.com/office/drawing/2014/main" val="10001"/>
                  </a:ext>
                </a:extLst>
              </a:tr>
              <a:tr h="91440">
                <a:tc>
                  <a:txBody>
                    <a:bodyPr/>
                    <a:lstStyle/>
                    <a:p>
                      <a:pPr algn="ctr"/>
                      <a:r>
                        <a:rPr lang="en-US" dirty="0"/>
                        <a:t>2</a:t>
                      </a:r>
                    </a:p>
                  </a:txBody>
                  <a:tcPr marL="0" marR="0" marT="0" marB="0" anchor="ctr"/>
                </a:tc>
                <a:tc>
                  <a:txBody>
                    <a:bodyPr/>
                    <a:lstStyle/>
                    <a:p>
                      <a:pPr algn="ctr"/>
                      <a:r>
                        <a:rPr lang="en-US" dirty="0"/>
                        <a:t>Arnold, Taylor B.</a:t>
                      </a:r>
                    </a:p>
                  </a:txBody>
                  <a:tcPr marL="0" marR="0" marT="0" marB="0" anchor="ctr"/>
                </a:tc>
                <a:tc>
                  <a:txBody>
                    <a:bodyPr/>
                    <a:lstStyle/>
                    <a:p>
                      <a:pPr algn="ctr"/>
                      <a:r>
                        <a:rPr lang="en-US" dirty="0" err="1"/>
                        <a:t>kerasR</a:t>
                      </a:r>
                      <a:r>
                        <a:rPr lang="en-US" dirty="0"/>
                        <a:t>: R Interface to the Keras Deep Learning Library, 2017</a:t>
                      </a:r>
                    </a:p>
                  </a:txBody>
                  <a:tcPr marL="0" marR="0" marT="0" marB="0" anchor="ctr"/>
                </a:tc>
                <a:tc>
                  <a:txBody>
                    <a:bodyPr/>
                    <a:lstStyle/>
                    <a:p>
                      <a:pPr algn="ctr"/>
                      <a:r>
                        <a:rPr lang="en-US" dirty="0"/>
                        <a:t> Highly approachable, extensive, user-friendly interface to design machine learning and deep learning models.</a:t>
                      </a:r>
                    </a:p>
                  </a:txBody>
                  <a:tcPr marL="0" marR="0" marT="0" marB="0" anchor="ctr"/>
                </a:tc>
                <a:extLst>
                  <a:ext uri="{0D108BD9-81ED-4DB2-BD59-A6C34878D82A}">
                    <a16:rowId xmlns:a16="http://schemas.microsoft.com/office/drawing/2014/main" val="10002"/>
                  </a:ext>
                </a:extLst>
              </a:tr>
              <a:tr h="91440">
                <a:tc>
                  <a:txBody>
                    <a:bodyPr/>
                    <a:lstStyle/>
                    <a:p>
                      <a:pPr algn="ctr"/>
                      <a:r>
                        <a:rPr lang="en-US" dirty="0"/>
                        <a:t>3</a:t>
                      </a:r>
                    </a:p>
                  </a:txBody>
                  <a:tcPr marL="0" marR="0" marT="0" marB="0" anchor="ctr"/>
                </a:tc>
                <a:tc>
                  <a:txBody>
                    <a:bodyPr/>
                    <a:lstStyle/>
                    <a:p>
                      <a:pPr algn="ctr"/>
                      <a:r>
                        <a:rPr lang="en-US" dirty="0" err="1"/>
                        <a:t>A.Shrestha</a:t>
                      </a:r>
                      <a:r>
                        <a:rPr lang="en-US" dirty="0"/>
                        <a:t> and </a:t>
                      </a:r>
                      <a:r>
                        <a:rPr lang="en-US" dirty="0" err="1"/>
                        <a:t>A.Mahmood</a:t>
                      </a:r>
                      <a:endParaRPr lang="en-US" dirty="0"/>
                    </a:p>
                  </a:txBody>
                  <a:tcPr marL="0" marR="0" marT="0" marB="0" anchor="ctr"/>
                </a:tc>
                <a:tc>
                  <a:txBody>
                    <a:bodyPr/>
                    <a:lstStyle/>
                    <a:p>
                      <a:pPr algn="ctr"/>
                      <a:r>
                        <a:rPr lang="en-US" dirty="0"/>
                        <a:t>Review of deep learning algorithms and architectures,2019</a:t>
                      </a:r>
                    </a:p>
                  </a:txBody>
                  <a:tcPr marL="0" marR="0" marT="0" marB="0" anchor="ctr"/>
                </a:tc>
                <a:tc>
                  <a:txBody>
                    <a:bodyPr/>
                    <a:lstStyle/>
                    <a:p>
                      <a:pPr algn="ctr"/>
                      <a:r>
                        <a:rPr lang="en-US" dirty="0"/>
                        <a:t>AI function that mimics human</a:t>
                      </a:r>
                      <a:r>
                        <a:rPr lang="en-US" baseline="0" dirty="0"/>
                        <a:t> brain in processing data for object detection.</a:t>
                      </a:r>
                      <a:endParaRPr lang="en-US" dirty="0"/>
                    </a:p>
                  </a:txBody>
                  <a:tcPr marL="0" marR="0" marT="0" marB="0" anchor="ctr"/>
                </a:tc>
                <a:extLst>
                  <a:ext uri="{0D108BD9-81ED-4DB2-BD59-A6C34878D82A}">
                    <a16:rowId xmlns:a16="http://schemas.microsoft.com/office/drawing/2014/main" val="10003"/>
                  </a:ext>
                </a:extLst>
              </a:tr>
              <a:tr h="91440">
                <a:tc>
                  <a:txBody>
                    <a:bodyPr/>
                    <a:lstStyle/>
                    <a:p>
                      <a:pPr algn="ctr"/>
                      <a:r>
                        <a:rPr lang="en-US" dirty="0"/>
                        <a:t>4</a:t>
                      </a:r>
                    </a:p>
                  </a:txBody>
                  <a:tcPr marL="0" marR="0" marT="0" marB="0" anchor="ctr"/>
                </a:tc>
                <a:tc>
                  <a:txBody>
                    <a:bodyPr/>
                    <a:lstStyle/>
                    <a:p>
                      <a:pPr algn="ctr"/>
                      <a:r>
                        <a:rPr lang="fi-FI" dirty="0"/>
                        <a:t>Rohith Sri Sai, Mukkamala &amp; Rella, Sindhusha &amp; Veeravalli, Sainagesh</a:t>
                      </a:r>
                      <a:endParaRPr lang="en-US" dirty="0"/>
                    </a:p>
                  </a:txBody>
                  <a:tcPr marL="0" marR="0" marT="0" marB="0" anchor="ctr"/>
                </a:tc>
                <a:tc>
                  <a:txBody>
                    <a:bodyPr/>
                    <a:lstStyle/>
                    <a:p>
                      <a:pPr algn="ctr"/>
                      <a:r>
                        <a:rPr lang="en-US" dirty="0"/>
                        <a:t>OBJECT DETECTION AND IDENTIFICATION A Project Report,2019</a:t>
                      </a:r>
                    </a:p>
                  </a:txBody>
                  <a:tcPr marL="0" marR="0" marT="0" marB="0" anchor="ctr"/>
                </a:tc>
                <a:tc>
                  <a:txBody>
                    <a:bodyPr/>
                    <a:lstStyle/>
                    <a:p>
                      <a:pPr algn="ctr"/>
                      <a:r>
                        <a:rPr lang="en-US" dirty="0"/>
                        <a:t> Using</a:t>
                      </a:r>
                      <a:r>
                        <a:rPr lang="en-US" baseline="0" dirty="0"/>
                        <a:t> </a:t>
                      </a:r>
                      <a:r>
                        <a:rPr lang="en-US" dirty="0"/>
                        <a:t>dependencies such as TensorFlow, OpenCV, imageai, </a:t>
                      </a:r>
                      <a:r>
                        <a:rPr lang="en-US" dirty="0" err="1"/>
                        <a:t>etc</a:t>
                      </a:r>
                      <a:r>
                        <a:rPr lang="en-US" dirty="0"/>
                        <a:t>, we can detect each and every object in image by the area object in an highlighted rectangular boxes and identify each and every object and assign its tag to the object.</a:t>
                      </a:r>
                    </a:p>
                  </a:txBody>
                  <a:tcPr marL="0" marR="0" marT="0" marB="0" anchor="ctr"/>
                </a:tc>
                <a:extLst>
                  <a:ext uri="{0D108BD9-81ED-4DB2-BD59-A6C34878D82A}">
                    <a16:rowId xmlns:a16="http://schemas.microsoft.com/office/drawing/2014/main" val="10004"/>
                  </a:ext>
                </a:extLst>
              </a:tr>
              <a:tr h="91440">
                <a:tc>
                  <a:txBody>
                    <a:bodyPr/>
                    <a:lstStyle/>
                    <a:p>
                      <a:pPr algn="ctr"/>
                      <a:r>
                        <a:rPr lang="en-US" dirty="0"/>
                        <a:t>5</a:t>
                      </a:r>
                    </a:p>
                  </a:txBody>
                  <a:tcPr marL="0" marR="0" marT="0" marB="0" anchor="ctr"/>
                </a:tc>
                <a:tc>
                  <a:txBody>
                    <a:bodyPr/>
                    <a:lstStyle/>
                    <a:p>
                      <a:pPr algn="ctr"/>
                      <a:r>
                        <a:rPr lang="sv-SE" dirty="0"/>
                        <a:t>Swu, Vikaho &amp; Kharir, Ibaphyrnaishisha &amp; Bora, Dibya.</a:t>
                      </a:r>
                      <a:endParaRPr lang="en-US" dirty="0"/>
                    </a:p>
                  </a:txBody>
                  <a:tcPr marL="0" marR="0" marT="0" marB="0" anchor="ctr"/>
                </a:tc>
                <a:tc>
                  <a:txBody>
                    <a:bodyPr/>
                    <a:lstStyle/>
                    <a:p>
                      <a:pPr algn="ctr"/>
                      <a:r>
                        <a:rPr lang="en-US" dirty="0"/>
                        <a:t> Identification of Different Plants through Image Processing Using Different Machine Learning Algorithms,2020</a:t>
                      </a:r>
                    </a:p>
                  </a:txBody>
                  <a:tcPr marL="0" marR="0" marT="0" marB="0" anchor="ctr"/>
                </a:tc>
                <a:tc>
                  <a:txBody>
                    <a:bodyPr/>
                    <a:lstStyle/>
                    <a:p>
                      <a:pPr algn="ctr"/>
                      <a:r>
                        <a:rPr lang="en-US" dirty="0"/>
                        <a:t>Image processing technique is considered as the main method for classifying</a:t>
                      </a:r>
                      <a:r>
                        <a:rPr lang="en-US" baseline="0" dirty="0"/>
                        <a:t> </a:t>
                      </a:r>
                      <a:r>
                        <a:rPr lang="en-US" dirty="0"/>
                        <a:t>different characteristics or specific portions or regions of the plant leaves</a:t>
                      </a:r>
                    </a:p>
                  </a:txBody>
                  <a:tcPr marL="0" marR="0" marT="0" marB="0" anchor="ct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Justification for the proposed problem</a:t>
            </a:r>
            <a:endParaRPr sz="3200" dirty="0"/>
          </a:p>
        </p:txBody>
      </p:sp>
      <p:sp>
        <p:nvSpPr>
          <p:cNvPr id="4" name="Group"/>
          <p:cNvSpPr/>
          <p:nvPr/>
        </p:nvSpPr>
        <p:spPr>
          <a:xfrm>
            <a:off x="772886" y="2249287"/>
            <a:ext cx="7772400" cy="38100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rPr lang="en-IN" sz="1800" u="sng" dirty="0"/>
              <a:t>Motivation and Need</a:t>
            </a:r>
          </a:p>
          <a:p>
            <a:r>
              <a:rPr lang="en-IN" sz="1800" dirty="0"/>
              <a:t>   </a:t>
            </a:r>
          </a:p>
          <a:p>
            <a:r>
              <a:rPr lang="en-US" sz="1800"/>
              <a:t>	The </a:t>
            </a:r>
            <a:r>
              <a:rPr lang="en-US" sz="1800" dirty="0"/>
              <a:t>modern lifestyle has made people less aware of where we get our food from. From a commoner's perspective, it may seem irrelevant but it is our responsibility and a necessary knowledge to know where, how and when our food is being produced. So we are designing a web-based application where a user can upload an image/images to gain insight into the crop.</a:t>
            </a:r>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4</a:t>
            </a:r>
            <a:endParaRPr dirty="0"/>
          </a:p>
        </p:txBody>
      </p:sp>
    </p:spTree>
    <p:extLst>
      <p:ext uri="{BB962C8B-B14F-4D97-AF65-F5344CB8AC3E}">
        <p14:creationId xmlns:p14="http://schemas.microsoft.com/office/powerpoint/2010/main" val="9184188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a:lstStyle/>
          <a:p>
            <a:r>
              <a:rPr lang="en-US" sz="3200" dirty="0">
                <a:latin typeface="Times New Roman" panose="02020603050405020304" pitchFamily="18" charset="0"/>
                <a:cs typeface="Times New Roman" panose="02020603050405020304" pitchFamily="18" charset="0"/>
              </a:rPr>
              <a:t>Software/Tools Requirements</a:t>
            </a:r>
            <a:endParaRPr lang="en-I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40079" y="2763405"/>
            <a:ext cx="7968343"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1800" dirty="0"/>
              <a:t>HTML, CSS, Js, </a:t>
            </a:r>
            <a:r>
              <a:rPr lang="en-US" sz="1800" dirty="0" err="1"/>
              <a:t>BootStrap</a:t>
            </a:r>
            <a:r>
              <a:rPr lang="en-US" sz="1800" dirty="0"/>
              <a:t> – Front-end</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t>NodeJS, Express – Back-end</a:t>
            </a:r>
          </a:p>
          <a:p>
            <a:pPr marL="285750" indent="-285750">
              <a:buFont typeface="Arial" panose="020B0604020202020204" pitchFamily="34" charset="0"/>
              <a:buChar char="•"/>
            </a:pPr>
            <a:r>
              <a:rPr lang="en-US" sz="1800" dirty="0"/>
              <a:t>MongoDB – Database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t>Python – Programming language for Deep Learning</a:t>
            </a:r>
          </a:p>
          <a:p>
            <a:pPr marL="285750" indent="-285750">
              <a:buFont typeface="Arial" panose="020B0604020202020204" pitchFamily="34" charset="0"/>
              <a:buChar char="•"/>
            </a:pPr>
            <a:r>
              <a:rPr lang="en-US" sz="1800" dirty="0"/>
              <a:t>Keras – Python library to design Deep Learning models.</a:t>
            </a:r>
          </a:p>
          <a:p>
            <a:pPr marL="285750" indent="-285750">
              <a:buFont typeface="Arial" panose="020B0604020202020204" pitchFamily="34" charset="0"/>
              <a:buChar char="•"/>
            </a:pPr>
            <a:r>
              <a:rPr lang="en-US" sz="1800" dirty="0"/>
              <a:t>OpenCV – Open source computer vision and ML library</a:t>
            </a:r>
          </a:p>
          <a:p>
            <a:pPr marL="285750" indent="-285750">
              <a:buFont typeface="Arial" panose="020B0604020202020204" pitchFamily="34" charset="0"/>
              <a:buChar char="•"/>
            </a:pPr>
            <a:r>
              <a:rPr lang="en-US" sz="1800" dirty="0"/>
              <a:t>TensorFlow – a open source library used for machine learning applications</a:t>
            </a:r>
          </a:p>
          <a:p>
            <a:pPr marL="285750" indent="-285750">
              <a:buFont typeface="Arial" panose="020B0604020202020204" pitchFamily="34" charset="0"/>
              <a:buChar char="•"/>
            </a:pPr>
            <a:endParaRPr lang="en-US" sz="18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5</a:t>
            </a:r>
            <a:endParaRPr dirty="0"/>
          </a:p>
        </p:txBody>
      </p:sp>
    </p:spTree>
    <p:extLst>
      <p:ext uri="{BB962C8B-B14F-4D97-AF65-F5344CB8AC3E}">
        <p14:creationId xmlns:p14="http://schemas.microsoft.com/office/powerpoint/2010/main" val="24165294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333045"/>
            <a:ext cx="7315200" cy="887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dirty="0">
                <a:latin typeface="Times New Roman" panose="02020603050405020304" pitchFamily="18" charset="0"/>
                <a:cs typeface="Times New Roman" panose="02020603050405020304" pitchFamily="18" charset="0"/>
              </a:rPr>
              <a:t>Data Sets</a:t>
            </a:r>
          </a:p>
        </p:txBody>
      </p:sp>
      <p:sp>
        <p:nvSpPr>
          <p:cNvPr id="4" name="TextBox 3"/>
          <p:cNvSpPr txBox="1"/>
          <p:nvPr/>
        </p:nvSpPr>
        <p:spPr>
          <a:xfrm>
            <a:off x="640080" y="2405351"/>
            <a:ext cx="796834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800" dirty="0"/>
              <a:t>Link to dataset 1: </a:t>
            </a:r>
            <a:r>
              <a:rPr lang="en-IN" sz="1800" dirty="0">
                <a:hlinkClick r:id="rId2"/>
              </a:rPr>
              <a:t>https://www.kaggle.com/aman2000jaiswal/agriculture-crop-images</a:t>
            </a:r>
            <a:r>
              <a:rPr lang="en-IN" sz="1800" dirty="0"/>
              <a:t> </a:t>
            </a:r>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6</a:t>
            </a:r>
            <a:endParaRPr dirty="0"/>
          </a:p>
        </p:txBody>
      </p:sp>
      <p:sp>
        <p:nvSpPr>
          <p:cNvPr id="2" name="TextBox 1"/>
          <p:cNvSpPr txBox="1"/>
          <p:nvPr/>
        </p:nvSpPr>
        <p:spPr>
          <a:xfrm>
            <a:off x="640080" y="2852056"/>
            <a:ext cx="379847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kumimoji="0" lang="en-US" sz="1800" b="0" i="0" u="none" strike="noStrike" cap="none" spc="0" normalizeH="0" baseline="0" dirty="0">
                <a:ln>
                  <a:noFill/>
                </a:ln>
                <a:solidFill>
                  <a:srgbClr val="000000"/>
                </a:solidFill>
                <a:effectLst/>
                <a:uFillTx/>
                <a:sym typeface="Times New Roman"/>
              </a:rPr>
              <a:t>Link </a:t>
            </a:r>
            <a:r>
              <a:rPr lang="en-US" sz="1800" dirty="0"/>
              <a:t>to dataset 2: </a:t>
            </a:r>
            <a:r>
              <a:rPr lang="en-US" sz="1800" dirty="0">
                <a:hlinkClick r:id="rId3"/>
              </a:rPr>
              <a:t>https://edenlibrary.ai/</a:t>
            </a:r>
            <a:r>
              <a:rPr lang="en-US" sz="1800" dirty="0"/>
              <a:t> </a:t>
            </a:r>
            <a:endParaRPr kumimoji="0" lang="en-US" sz="1800" b="0" i="0" u="none" strike="noStrike" cap="none" spc="0" normalizeH="0" baseline="0" dirty="0">
              <a:ln>
                <a:noFill/>
              </a:ln>
              <a:solidFill>
                <a:srgbClr val="000000"/>
              </a:solidFill>
              <a:effectLst/>
              <a:uFillTx/>
              <a:sym typeface="Times New Roman"/>
            </a:endParaRPr>
          </a:p>
        </p:txBody>
      </p:sp>
      <p:sp>
        <p:nvSpPr>
          <p:cNvPr id="6" name="TextBox 5"/>
          <p:cNvSpPr txBox="1"/>
          <p:nvPr/>
        </p:nvSpPr>
        <p:spPr>
          <a:xfrm>
            <a:off x="1022876" y="5075256"/>
            <a:ext cx="6831355"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dirty="0"/>
              <a:t>Since our project is based on a Deep Learning application of identifying crops </a:t>
            </a:r>
          </a:p>
          <a:p>
            <a:pPr marL="0" marR="0" indent="0" algn="l" defTabSz="914400" rtl="0" fontAlgn="auto" latinLnBrk="0" hangingPunct="0">
              <a:lnSpc>
                <a:spcPct val="100000"/>
              </a:lnSpc>
              <a:spcBef>
                <a:spcPts val="0"/>
              </a:spcBef>
              <a:spcAft>
                <a:spcPts val="0"/>
              </a:spcAft>
              <a:buClrTx/>
              <a:buSzTx/>
              <a:buFontTx/>
              <a:buNone/>
              <a:tabLst/>
            </a:pPr>
            <a:r>
              <a:rPr lang="en-US" sz="1600" dirty="0"/>
              <a:t>using field images of crops, we require images of crops to train and test our </a:t>
            </a:r>
          </a:p>
          <a:p>
            <a:pPr marL="0" marR="0" indent="0" algn="l" defTabSz="914400" rtl="0" fontAlgn="auto" latinLnBrk="0" hangingPunct="0">
              <a:lnSpc>
                <a:spcPct val="100000"/>
              </a:lnSpc>
              <a:spcBef>
                <a:spcPts val="0"/>
              </a:spcBef>
              <a:spcAft>
                <a:spcPts val="0"/>
              </a:spcAft>
              <a:buClrTx/>
              <a:buSzTx/>
              <a:buFontTx/>
              <a:buNone/>
              <a:tabLst/>
            </a:pPr>
            <a:r>
              <a:rPr lang="en-US" sz="1600" dirty="0"/>
              <a:t>Deep Learning model. So we have decided to use these 2 d</a:t>
            </a:r>
            <a:r>
              <a:rPr kumimoji="0" lang="en-US" sz="1600" i="0" u="none" strike="noStrike" cap="none" spc="0" normalizeH="0" baseline="0" dirty="0">
                <a:ln>
                  <a:noFill/>
                </a:ln>
                <a:solidFill>
                  <a:srgbClr val="000000"/>
                </a:solidFill>
                <a:effectLst/>
                <a:uFillTx/>
                <a:sym typeface="Times New Roman"/>
              </a:rPr>
              <a:t>atasets</a:t>
            </a:r>
            <a:r>
              <a:rPr kumimoji="0" lang="en-US" sz="1600" i="0" u="none" strike="noStrike" cap="none" spc="0" normalizeH="0" dirty="0">
                <a:ln>
                  <a:noFill/>
                </a:ln>
                <a:solidFill>
                  <a:srgbClr val="000000"/>
                </a:solidFill>
                <a:effectLst/>
                <a:uFillTx/>
                <a:sym typeface="Times New Roman"/>
              </a:rPr>
              <a:t> that consists of </a:t>
            </a:r>
          </a:p>
          <a:p>
            <a:pPr marL="0" marR="0" indent="0" algn="l" defTabSz="914400" rtl="0" fontAlgn="auto" latinLnBrk="0" hangingPunct="0">
              <a:lnSpc>
                <a:spcPct val="100000"/>
              </a:lnSpc>
              <a:spcBef>
                <a:spcPts val="0"/>
              </a:spcBef>
              <a:spcAft>
                <a:spcPts val="0"/>
              </a:spcAft>
              <a:buClrTx/>
              <a:buSzTx/>
              <a:buFontTx/>
              <a:buNone/>
              <a:tabLst/>
            </a:pPr>
            <a:r>
              <a:rPr kumimoji="0" lang="en-US" sz="1600" i="0" u="none" strike="noStrike" cap="none" spc="0" normalizeH="0" dirty="0">
                <a:ln>
                  <a:noFill/>
                </a:ln>
                <a:solidFill>
                  <a:srgbClr val="000000"/>
                </a:solidFill>
                <a:effectLst/>
                <a:uFillTx/>
                <a:sym typeface="Times New Roman"/>
              </a:rPr>
              <a:t>images of various varieties of crops and plants.</a:t>
            </a:r>
            <a:endParaRPr kumimoji="0" lang="en-US" sz="1600" i="0" u="none" strike="noStrike" cap="none" spc="0" normalizeH="0" baseline="0" dirty="0">
              <a:ln>
                <a:noFill/>
              </a:ln>
              <a:solidFill>
                <a:srgbClr val="000000"/>
              </a:solidFill>
              <a:effectLst/>
              <a:uFillTx/>
              <a:sym typeface="Times New Roman"/>
            </a:endParaRPr>
          </a:p>
        </p:txBody>
      </p:sp>
      <p:pic>
        <p:nvPicPr>
          <p:cNvPr id="8" name="Picture 7">
            <a:extLst>
              <a:ext uri="{FF2B5EF4-FFF2-40B4-BE49-F238E27FC236}">
                <a16:creationId xmlns:a16="http://schemas.microsoft.com/office/drawing/2014/main" id="{C915E45A-6A3A-4B18-B89C-2C5E094FFB81}"/>
              </a:ext>
            </a:extLst>
          </p:cNvPr>
          <p:cNvPicPr>
            <a:picLocks noChangeAspect="1"/>
          </p:cNvPicPr>
          <p:nvPr/>
        </p:nvPicPr>
        <p:blipFill>
          <a:blip r:embed="rId4"/>
          <a:stretch>
            <a:fillRect/>
          </a:stretch>
        </p:blipFill>
        <p:spPr>
          <a:xfrm>
            <a:off x="937714" y="3313165"/>
            <a:ext cx="2849088" cy="1670312"/>
          </a:xfrm>
          <a:prstGeom prst="rect">
            <a:avLst/>
          </a:prstGeom>
        </p:spPr>
      </p:pic>
      <p:pic>
        <p:nvPicPr>
          <p:cNvPr id="10" name="Picture 9">
            <a:extLst>
              <a:ext uri="{FF2B5EF4-FFF2-40B4-BE49-F238E27FC236}">
                <a16:creationId xmlns:a16="http://schemas.microsoft.com/office/drawing/2014/main" id="{27CD8222-837C-4E20-B032-A169C06288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2807" y="3313165"/>
            <a:ext cx="1515859" cy="1515859"/>
          </a:xfrm>
          <a:prstGeom prst="rect">
            <a:avLst/>
          </a:prstGeom>
        </p:spPr>
      </p:pic>
      <p:pic>
        <p:nvPicPr>
          <p:cNvPr id="12" name="Picture 11">
            <a:extLst>
              <a:ext uri="{FF2B5EF4-FFF2-40B4-BE49-F238E27FC236}">
                <a16:creationId xmlns:a16="http://schemas.microsoft.com/office/drawing/2014/main" id="{3B396E07-6E1E-4602-AC14-8F44F3EB79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0569" y="3277977"/>
            <a:ext cx="1515859" cy="1515859"/>
          </a:xfrm>
          <a:prstGeom prst="rect">
            <a:avLst/>
          </a:prstGeom>
        </p:spPr>
      </p:pic>
      <p:sp>
        <p:nvSpPr>
          <p:cNvPr id="13" name="TextBox 12">
            <a:extLst>
              <a:ext uri="{FF2B5EF4-FFF2-40B4-BE49-F238E27FC236}">
                <a16:creationId xmlns:a16="http://schemas.microsoft.com/office/drawing/2014/main" id="{BCCA3013-D2FC-4F72-B0B1-3B0D6603823E}"/>
              </a:ext>
            </a:extLst>
          </p:cNvPr>
          <p:cNvSpPr txBox="1"/>
          <p:nvPr/>
        </p:nvSpPr>
        <p:spPr>
          <a:xfrm>
            <a:off x="4624251" y="4808538"/>
            <a:ext cx="45322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Jute</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14" name="TextBox 13">
            <a:extLst>
              <a:ext uri="{FF2B5EF4-FFF2-40B4-BE49-F238E27FC236}">
                <a16:creationId xmlns:a16="http://schemas.microsoft.com/office/drawing/2014/main" id="{1183623E-0E87-4817-ACEE-997DA77DE928}"/>
              </a:ext>
            </a:extLst>
          </p:cNvPr>
          <p:cNvSpPr txBox="1"/>
          <p:nvPr/>
        </p:nvSpPr>
        <p:spPr>
          <a:xfrm>
            <a:off x="6728128" y="4792116"/>
            <a:ext cx="61887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Maize</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8480680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849081" y="1321935"/>
            <a:ext cx="7380515" cy="898752"/>
          </a:xfrm>
        </p:spPr>
        <p:txBody>
          <a:bodyPr/>
          <a:lstStyle/>
          <a:p>
            <a:r>
              <a:rPr lang="en-US" sz="3200" dirty="0">
                <a:latin typeface="Times New Roman" panose="02020603050405020304" pitchFamily="18" charset="0"/>
                <a:cs typeface="Times New Roman" panose="02020603050405020304" pitchFamily="18" charset="0"/>
              </a:rPr>
              <a:t>Work Plan </a:t>
            </a:r>
            <a:endParaRPr lang="en-IN" sz="3200" dirty="0">
              <a:latin typeface="Times New Roman" panose="02020603050405020304" pitchFamily="18" charset="0"/>
              <a:cs typeface="Times New Roman" panose="02020603050405020304" pitchFamily="18" charset="0"/>
            </a:endParaRPr>
          </a:p>
        </p:txBody>
      </p:sp>
      <p:sp>
        <p:nvSpPr>
          <p:cNvPr id="14" name="Rectangle 13"/>
          <p:cNvSpPr/>
          <p:nvPr/>
        </p:nvSpPr>
        <p:spPr>
          <a:xfrm>
            <a:off x="6516187" y="2510242"/>
            <a:ext cx="1881051" cy="923328"/>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6" name="Rectangle 15"/>
          <p:cNvSpPr/>
          <p:nvPr/>
        </p:nvSpPr>
        <p:spPr>
          <a:xfrm>
            <a:off x="3707673" y="2431756"/>
            <a:ext cx="1724297" cy="1111079"/>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7" name="TextBox 16"/>
          <p:cNvSpPr txBox="1"/>
          <p:nvPr/>
        </p:nvSpPr>
        <p:spPr>
          <a:xfrm>
            <a:off x="6766555" y="2583765"/>
            <a:ext cx="1423852"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To create User-interface for the web-app</a:t>
            </a:r>
            <a:endParaRPr lang="en-IN"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18" name="Rectangle 17"/>
          <p:cNvSpPr/>
          <p:nvPr/>
        </p:nvSpPr>
        <p:spPr>
          <a:xfrm>
            <a:off x="6681647" y="4440478"/>
            <a:ext cx="1593669" cy="923328"/>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9" name="TextBox 18"/>
          <p:cNvSpPr txBox="1"/>
          <p:nvPr/>
        </p:nvSpPr>
        <p:spPr>
          <a:xfrm>
            <a:off x="6705597" y="4563438"/>
            <a:ext cx="1502229"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Integrate DL Model with the interface</a:t>
            </a:r>
            <a:endParaRPr lang="en-IN"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20" name="Rectangle 19"/>
          <p:cNvSpPr/>
          <p:nvPr/>
        </p:nvSpPr>
        <p:spPr>
          <a:xfrm>
            <a:off x="3449680" y="4455717"/>
            <a:ext cx="1828801" cy="954105"/>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21" name="TextBox 20"/>
          <p:cNvSpPr txBox="1"/>
          <p:nvPr/>
        </p:nvSpPr>
        <p:spPr>
          <a:xfrm>
            <a:off x="3586838" y="4563438"/>
            <a:ext cx="1554481" cy="738662"/>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To deploy the application online</a:t>
            </a:r>
            <a:endParaRPr lang="en-IN"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cxnSp>
        <p:nvCxnSpPr>
          <p:cNvPr id="25" name="Straight Arrow Connector 24"/>
          <p:cNvCxnSpPr/>
          <p:nvPr/>
        </p:nvCxnSpPr>
        <p:spPr>
          <a:xfrm>
            <a:off x="5516877" y="2987295"/>
            <a:ext cx="783771"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Straight Arrow Connector 26"/>
          <p:cNvCxnSpPr/>
          <p:nvPr/>
        </p:nvCxnSpPr>
        <p:spPr>
          <a:xfrm>
            <a:off x="7478481" y="3612613"/>
            <a:ext cx="1" cy="599482"/>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flipH="1">
            <a:off x="5516877" y="4902142"/>
            <a:ext cx="868677"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3"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7</a:t>
            </a:r>
            <a:endParaRPr dirty="0"/>
          </a:p>
        </p:txBody>
      </p:sp>
      <p:sp>
        <p:nvSpPr>
          <p:cNvPr id="22" name="Rectangle 21"/>
          <p:cNvSpPr/>
          <p:nvPr/>
        </p:nvSpPr>
        <p:spPr>
          <a:xfrm>
            <a:off x="600345" y="2387951"/>
            <a:ext cx="1951808" cy="1224662"/>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cxnSp>
        <p:nvCxnSpPr>
          <p:cNvPr id="24" name="Straight Arrow Connector 23"/>
          <p:cNvCxnSpPr/>
          <p:nvPr/>
        </p:nvCxnSpPr>
        <p:spPr>
          <a:xfrm>
            <a:off x="2665909" y="2971906"/>
            <a:ext cx="783771"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6" name="TextBox 25"/>
          <p:cNvSpPr txBox="1"/>
          <p:nvPr/>
        </p:nvSpPr>
        <p:spPr>
          <a:xfrm>
            <a:off x="651779" y="2510242"/>
            <a:ext cx="184894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IN" dirty="0"/>
              <a:t>Collect dataset containing images of various crops to train and test the DL model</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15" name="TextBox 14"/>
          <p:cNvSpPr txBox="1"/>
          <p:nvPr/>
        </p:nvSpPr>
        <p:spPr>
          <a:xfrm>
            <a:off x="3655420" y="2599540"/>
            <a:ext cx="1828801"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To create an efficient Deep Learning Model</a:t>
            </a:r>
          </a:p>
          <a:p>
            <a:pPr algn="ctr"/>
            <a:r>
              <a:rPr lang="en-US" dirty="0"/>
              <a:t>to identify the crops </a:t>
            </a:r>
            <a:endParaRPr lang="en-IN" dirty="0"/>
          </a:p>
        </p:txBody>
      </p:sp>
    </p:spTree>
    <p:extLst>
      <p:ext uri="{BB962C8B-B14F-4D97-AF65-F5344CB8AC3E}">
        <p14:creationId xmlns:p14="http://schemas.microsoft.com/office/powerpoint/2010/main" val="66412934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53885" y="2884714"/>
            <a:ext cx="7021286"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800" dirty="0"/>
              <a:t>We have gone through various resources to get an idea on how to proceed with our project. We will apply what we have learnt and will also learn in the course of our project execution period. At the time of completion we would have developed a working web application that identifies crop based on its image</a:t>
            </a:r>
            <a:r>
              <a:rPr lang="en-US" dirty="0"/>
              <a:t>. </a:t>
            </a:r>
            <a:r>
              <a:rPr lang="en-US" sz="1800" dirty="0"/>
              <a:t>We expect this project to give the users more affinity towards farming and pave a path to bring awareness on agriculture as </a:t>
            </a:r>
            <a:r>
              <a:rPr lang="en-US" sz="1800"/>
              <a:t>a profession.</a:t>
            </a:r>
            <a:endPar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4" name="Slide Number">
            <a:extLst>
              <a:ext uri="{FF2B5EF4-FFF2-40B4-BE49-F238E27FC236}">
                <a16:creationId xmlns:a16="http://schemas.microsoft.com/office/drawing/2014/main" id="{4EF24C57-3590-4EF5-B4D8-B57F8956A9DA}"/>
              </a:ext>
            </a:extLst>
          </p:cNvPr>
          <p:cNvSpPr txBox="1">
            <a:spLocks noGrp="1"/>
          </p:cNvSpPr>
          <p:nvPr>
            <p:ph type="sldNum" sz="quarter" idx="2"/>
          </p:nvPr>
        </p:nvSpPr>
        <p:spPr>
          <a:xfrm>
            <a:off x="8418883" y="381000"/>
            <a:ext cx="191717"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8</a:t>
            </a:r>
            <a:endParaRPr dirty="0"/>
          </a:p>
        </p:txBody>
      </p:sp>
    </p:spTree>
    <p:extLst>
      <p:ext uri="{BB962C8B-B14F-4D97-AF65-F5344CB8AC3E}">
        <p14:creationId xmlns:p14="http://schemas.microsoft.com/office/powerpoint/2010/main" val="320774424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210" name="References"/>
          <p:cNvSpPr txBox="1">
            <a:spLocks noGrp="1"/>
          </p:cNvSpPr>
          <p:nvPr>
            <p:ph type="title"/>
          </p:nvPr>
        </p:nvSpPr>
        <p:spPr>
          <a:xfrm>
            <a:off x="977537" y="1188720"/>
            <a:ext cx="6858000" cy="487680"/>
          </a:xfrm>
          <a:prstGeom prst="rect">
            <a:avLst/>
          </a:prstGeom>
        </p:spPr>
        <p:txBody>
          <a:bodyPr>
            <a:normAutofit fontScale="90000"/>
          </a:bodyPr>
          <a:lstStyle/>
          <a:p>
            <a:r>
              <a:rPr sz="3200" dirty="0"/>
              <a:t>References</a:t>
            </a:r>
          </a:p>
        </p:txBody>
      </p:sp>
      <p:sp>
        <p:nvSpPr>
          <p:cNvPr id="2" name="TextBox 1"/>
          <p:cNvSpPr txBox="1"/>
          <p:nvPr/>
        </p:nvSpPr>
        <p:spPr>
          <a:xfrm>
            <a:off x="457201" y="1713729"/>
            <a:ext cx="8338456"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just">
              <a:buFont typeface="+mj-lt"/>
              <a:buAutoNum type="arabicPeriod"/>
            </a:pPr>
            <a:r>
              <a:rPr lang="en-US" sz="1800" dirty="0" err="1"/>
              <a:t>Shamsaldin</a:t>
            </a:r>
            <a:r>
              <a:rPr lang="en-US" sz="1800" dirty="0"/>
              <a:t>, Ahmed &amp; Fattah, </a:t>
            </a:r>
            <a:r>
              <a:rPr lang="en-US" sz="1800" dirty="0" err="1"/>
              <a:t>Polla</a:t>
            </a:r>
            <a:r>
              <a:rPr lang="en-US" sz="1800" dirty="0"/>
              <a:t> &amp; Rashid, </a:t>
            </a:r>
            <a:r>
              <a:rPr lang="en-US" sz="1800" dirty="0" err="1"/>
              <a:t>Tarik</a:t>
            </a:r>
            <a:r>
              <a:rPr lang="en-US" sz="1800" dirty="0"/>
              <a:t> &amp; Al-</a:t>
            </a:r>
            <a:r>
              <a:rPr lang="en-US" sz="1800" dirty="0" err="1"/>
              <a:t>Salihi</a:t>
            </a:r>
            <a:r>
              <a:rPr lang="en-US" sz="1800" dirty="0"/>
              <a:t>, </a:t>
            </a:r>
            <a:r>
              <a:rPr lang="en-US" sz="1800" dirty="0" err="1"/>
              <a:t>Nawzad</a:t>
            </a:r>
            <a:r>
              <a:rPr lang="en-US" sz="1800" dirty="0"/>
              <a:t>. (2019). The Study of The Convolutional Neural Networks Applications. UKH Journal of Science and Engineering.3.10.25079/ukhjse.v3n2y2019.pp31-40</a:t>
            </a:r>
          </a:p>
          <a:p>
            <a:pPr marL="342900" indent="-342900" algn="just">
              <a:buFont typeface="+mj-lt"/>
              <a:buAutoNum type="arabicPeriod"/>
            </a:pPr>
            <a:endParaRPr lang="en-US" sz="1800" dirty="0"/>
          </a:p>
          <a:p>
            <a:pPr marL="342900" indent="-342900" algn="just">
              <a:buFont typeface="+mj-lt"/>
              <a:buAutoNum type="arabicPeriod"/>
            </a:pPr>
            <a:r>
              <a:rPr lang="en-US" sz="1800" dirty="0"/>
              <a:t>Arnold, Taylor B.. “</a:t>
            </a:r>
            <a:r>
              <a:rPr lang="en-US" sz="1800" dirty="0" err="1"/>
              <a:t>kerasR</a:t>
            </a:r>
            <a:r>
              <a:rPr lang="en-US" sz="1800" dirty="0"/>
              <a:t>: R Interface to the Keras Deep Learning Library.” J. Open Source </a:t>
            </a:r>
            <a:r>
              <a:rPr lang="en-US" sz="1800" dirty="0" err="1"/>
              <a:t>Softw</a:t>
            </a:r>
            <a:r>
              <a:rPr lang="en-US" sz="1800" dirty="0"/>
              <a:t>. 2 (2017): 296</a:t>
            </a:r>
          </a:p>
          <a:p>
            <a:pPr marL="342900" indent="-342900" algn="just">
              <a:buFont typeface="+mj-lt"/>
              <a:buAutoNum type="arabicPeriod"/>
            </a:pPr>
            <a:endParaRPr lang="en-US" sz="1800" dirty="0"/>
          </a:p>
          <a:p>
            <a:pPr marL="342900" indent="-342900" algn="just">
              <a:buFont typeface="+mj-lt"/>
              <a:buAutoNum type="arabicPeriod"/>
            </a:pPr>
            <a:r>
              <a:rPr lang="en-US" sz="1800" dirty="0"/>
              <a:t>A. </a:t>
            </a:r>
            <a:r>
              <a:rPr lang="en-US" sz="1800" dirty="0" err="1"/>
              <a:t>Shrestha</a:t>
            </a:r>
            <a:r>
              <a:rPr lang="en-US" sz="1800" dirty="0"/>
              <a:t> and A. </a:t>
            </a:r>
            <a:r>
              <a:rPr lang="en-US" sz="1800" dirty="0" err="1"/>
              <a:t>Mahmood</a:t>
            </a:r>
            <a:r>
              <a:rPr lang="en-US" sz="1800" dirty="0"/>
              <a:t>, “Review of deep learning algorithms and architectures,” IEEE Access, vol. 7, pp. 53040–53065, 2019.</a:t>
            </a:r>
          </a:p>
          <a:p>
            <a:pPr marL="342900" indent="-342900" algn="just">
              <a:buFont typeface="+mj-lt"/>
              <a:buAutoNum type="arabicPeriod"/>
            </a:pPr>
            <a:endParaRPr lang="en-US" sz="1800" dirty="0"/>
          </a:p>
          <a:p>
            <a:pPr marL="342900" indent="-342900" algn="just">
              <a:buFont typeface="+mj-lt"/>
              <a:buAutoNum type="arabicPeriod"/>
            </a:pPr>
            <a:r>
              <a:rPr lang="en-US" sz="1800" dirty="0" err="1"/>
              <a:t>Rohith</a:t>
            </a:r>
            <a:r>
              <a:rPr lang="en-US" sz="1800" dirty="0"/>
              <a:t> Sri Sai, </a:t>
            </a:r>
            <a:r>
              <a:rPr lang="en-US" sz="1800" dirty="0" err="1"/>
              <a:t>Mukkamala</a:t>
            </a:r>
            <a:r>
              <a:rPr lang="en-US" sz="1800" dirty="0"/>
              <a:t> &amp; </a:t>
            </a:r>
            <a:r>
              <a:rPr lang="en-US" sz="1800" dirty="0" err="1"/>
              <a:t>Rella</a:t>
            </a:r>
            <a:r>
              <a:rPr lang="en-US" sz="1800" dirty="0"/>
              <a:t>, </a:t>
            </a:r>
            <a:r>
              <a:rPr lang="en-US" sz="1800" dirty="0" err="1"/>
              <a:t>Sindhusha</a:t>
            </a:r>
            <a:r>
              <a:rPr lang="en-US" sz="1800" dirty="0"/>
              <a:t> &amp; </a:t>
            </a:r>
            <a:r>
              <a:rPr lang="en-US" sz="1800" dirty="0" err="1"/>
              <a:t>Veeravalli</a:t>
            </a:r>
            <a:r>
              <a:rPr lang="en-US" sz="1800" dirty="0"/>
              <a:t>, </a:t>
            </a:r>
            <a:r>
              <a:rPr lang="en-US" sz="1800" dirty="0" err="1"/>
              <a:t>Sainagesh</a:t>
            </a:r>
            <a:r>
              <a:rPr lang="en-US" sz="1800" dirty="0"/>
              <a:t>. (2019). OBJECT DETECTION AND IDENTIFICATION A Project Report</a:t>
            </a:r>
          </a:p>
          <a:p>
            <a:pPr marL="342900" indent="-342900" algn="just">
              <a:buFont typeface="+mj-lt"/>
              <a:buAutoNum type="arabicPeriod"/>
            </a:pPr>
            <a:endParaRPr lang="en-US" sz="1800" dirty="0"/>
          </a:p>
          <a:p>
            <a:pPr marL="342900" indent="-342900" algn="just">
              <a:buFont typeface="+mj-lt"/>
              <a:buAutoNum type="arabicPeriod"/>
            </a:pPr>
            <a:r>
              <a:rPr lang="en-US" sz="1800" dirty="0" err="1"/>
              <a:t>Swu</a:t>
            </a:r>
            <a:r>
              <a:rPr lang="en-US" sz="1800" dirty="0"/>
              <a:t>, </a:t>
            </a:r>
            <a:r>
              <a:rPr lang="en-US" sz="1800" dirty="0" err="1"/>
              <a:t>Vikaho</a:t>
            </a:r>
            <a:r>
              <a:rPr lang="en-US" sz="1800" dirty="0"/>
              <a:t> &amp; </a:t>
            </a:r>
            <a:r>
              <a:rPr lang="en-US" sz="1800" dirty="0" err="1"/>
              <a:t>Kharir</a:t>
            </a:r>
            <a:r>
              <a:rPr lang="en-US" sz="1800" dirty="0"/>
              <a:t>, </a:t>
            </a:r>
            <a:r>
              <a:rPr lang="en-US" sz="1800" dirty="0" err="1"/>
              <a:t>Ibaphyrnaishisha</a:t>
            </a:r>
            <a:r>
              <a:rPr lang="en-US" sz="1800" dirty="0"/>
              <a:t> &amp; Bora, </a:t>
            </a:r>
            <a:r>
              <a:rPr lang="en-US" sz="1800" dirty="0" err="1"/>
              <a:t>Dibya</a:t>
            </a:r>
            <a:r>
              <a:rPr lang="en-US" sz="1800" dirty="0"/>
              <a:t>. (2020). Identification of Different Plants through Image Processing Using Different Machine Learning Algorithms. 43. 172-179.</a:t>
            </a:r>
          </a:p>
        </p:txBody>
      </p:sp>
    </p:spTree>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8006</TotalTime>
  <Words>894</Words>
  <Application>Microsoft Office PowerPoint</Application>
  <PresentationFormat>On-screen Show (4:3)</PresentationFormat>
  <Paragraphs>112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11_Default Design</vt:lpstr>
      <vt:lpstr> Crop classification using deep learning</vt:lpstr>
      <vt:lpstr>Problem definition</vt:lpstr>
      <vt:lpstr>Literature survey (Existing system)</vt:lpstr>
      <vt:lpstr>Justification for the proposed problem</vt:lpstr>
      <vt:lpstr>Software/Tools Requirements</vt:lpstr>
      <vt:lpstr>PowerPoint Presentation</vt:lpstr>
      <vt:lpstr>Work Plan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Aadhith S</cp:lastModifiedBy>
  <cp:revision>181</cp:revision>
  <dcterms:modified xsi:type="dcterms:W3CDTF">2021-08-17T08:12:51Z</dcterms:modified>
</cp:coreProperties>
</file>