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94" r:id="rId3"/>
    <p:sldId id="257" r:id="rId4"/>
    <p:sldId id="295" r:id="rId5"/>
    <p:sldId id="296" r:id="rId6"/>
    <p:sldId id="259" r:id="rId7"/>
    <p:sldId id="297" r:id="rId8"/>
    <p:sldId id="298" r:id="rId9"/>
    <p:sldId id="299" r:id="rId10"/>
    <p:sldId id="270" r:id="rId11"/>
    <p:sldId id="301" r:id="rId12"/>
    <p:sldId id="300" r:id="rId13"/>
    <p:sldId id="287" r:id="rId14"/>
    <p:sldId id="293" r:id="rId15"/>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9" autoAdjust="0"/>
    <p:restoredTop sz="94660"/>
  </p:normalViewPr>
  <p:slideViewPr>
    <p:cSldViewPr snapToGrid="0">
      <p:cViewPr varScale="1">
        <p:scale>
          <a:sx n="120" d="100"/>
          <a:sy n="120" d="100"/>
        </p:scale>
        <p:origin x="13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2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25"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2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2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37"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73"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2"/>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data.mendeley.com/datasets/hb74ynkjcn/1" TargetMode="External"/><Relationship Id="rId1" Type="http://schemas.openxmlformats.org/officeDocument/2006/relationships/slideLayout" Target="../slideLayouts/slideLayout10.xml"/><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IN" smtClean="0"/>
              <a:t>1</a:t>
            </a:fld>
            <a:endParaRPr lang="en-IN" dirty="0"/>
          </a:p>
        </p:txBody>
      </p:sp>
      <p:sp>
        <p:nvSpPr>
          <p:cNvPr id="131" name="Z-SPA"/>
          <p:cNvSpPr txBox="1">
            <a:spLocks noGrp="1"/>
          </p:cNvSpPr>
          <p:nvPr>
            <p:ph type="title"/>
          </p:nvPr>
        </p:nvSpPr>
        <p:spPr>
          <a:xfrm>
            <a:off x="762000" y="990600"/>
            <a:ext cx="7696200" cy="914400"/>
          </a:xfrm>
          <a:prstGeom prst="rect">
            <a:avLst/>
          </a:prstGeom>
        </p:spPr>
        <p:txBody>
          <a:bodyPr>
            <a:normAutofit fontScale="90000"/>
          </a:bodyPr>
          <a:lstStyle/>
          <a:p>
            <a:pPr>
              <a:defRPr sz="4000" b="1">
                <a:latin typeface="Times New Roman"/>
                <a:ea typeface="Times New Roman"/>
                <a:cs typeface="Times New Roman"/>
                <a:sym typeface="Times New Roman"/>
              </a:defRPr>
            </a:pPr>
            <a:r>
              <a:rPr lang="en-US" sz="4000" dirty="0"/>
              <a:t>Crop classification using deep learning</a:t>
            </a:r>
            <a:endParaRPr sz="3600" b="0" dirty="0"/>
          </a:p>
        </p:txBody>
      </p:sp>
      <p:sp>
        <p:nvSpPr>
          <p:cNvPr id="13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grpSp>
        <p:nvGrpSpPr>
          <p:cNvPr id="135" name="Group"/>
          <p:cNvGrpSpPr/>
          <p:nvPr/>
        </p:nvGrpSpPr>
        <p:grpSpPr>
          <a:xfrm>
            <a:off x="457200" y="1981200"/>
            <a:ext cx="8097814" cy="3788886"/>
            <a:chOff x="0" y="0"/>
            <a:chExt cx="8097813" cy="3788885"/>
          </a:xfrm>
        </p:grpSpPr>
        <p:sp>
          <p:nvSpPr>
            <p:cNvPr id="133" name="Rectangle"/>
            <p:cNvSpPr/>
            <p:nvPr/>
          </p:nvSpPr>
          <p:spPr>
            <a:xfrm>
              <a:off x="0" y="0"/>
              <a:ext cx="8097814" cy="3788886"/>
            </a:xfrm>
            <a:prstGeom prst="rect">
              <a:avLst/>
            </a:prstGeom>
            <a:solidFill>
              <a:srgbClr val="FFFFFF"/>
            </a:solidFill>
            <a:ln w="12700" cap="flat">
              <a:noFill/>
              <a:miter lim="400000"/>
            </a:ln>
            <a:effectLst/>
          </p:spPr>
          <p:txBody>
            <a:bodyPr wrap="square" lIns="45719" tIns="45719" rIns="45719" bIns="45719" numCol="1" anchor="t">
              <a:noAutofit/>
            </a:bodyPr>
            <a:lstStyle/>
            <a:p>
              <a:pPr algn="ctr">
                <a:lnSpc>
                  <a:spcPct val="80000"/>
                </a:lnSpc>
                <a:spcBef>
                  <a:spcPts val="400"/>
                </a:spcBef>
                <a:defRPr sz="2000" b="1">
                  <a:latin typeface="+mn-lt"/>
                  <a:ea typeface="+mn-ea"/>
                  <a:cs typeface="+mn-cs"/>
                  <a:sym typeface="Arial"/>
                </a:defRPr>
              </a:pPr>
              <a:endParaRPr/>
            </a:p>
          </p:txBody>
        </p:sp>
        <p:sp>
          <p:nvSpPr>
            <p:cNvPr id="134" name="Team Members     Group No: 13…"/>
            <p:cNvSpPr txBox="1"/>
            <p:nvPr/>
          </p:nvSpPr>
          <p:spPr>
            <a:xfrm>
              <a:off x="44575" y="0"/>
              <a:ext cx="8008664" cy="354353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nSpc>
                  <a:spcPct val="80000"/>
                </a:lnSpc>
                <a:spcBef>
                  <a:spcPts val="400"/>
                </a:spcBef>
                <a:defRPr sz="2000" b="1">
                  <a:latin typeface="+mn-lt"/>
                  <a:ea typeface="+mn-ea"/>
                  <a:cs typeface="+mn-cs"/>
                  <a:sym typeface="Arial"/>
                </a:defRPr>
              </a:pPr>
              <a:r>
                <a:rPr lang="en-US" u="sng" dirty="0"/>
                <a:t>Team Members</a:t>
              </a:r>
              <a:r>
                <a:rPr lang="en-US" dirty="0"/>
                <a:t>	    </a:t>
              </a:r>
              <a:r>
                <a:rPr lang="en-US" u="sng" dirty="0"/>
                <a:t>Group</a:t>
              </a:r>
              <a:r>
                <a:rPr lang="en-US" dirty="0"/>
                <a:t>:81		    </a:t>
              </a:r>
              <a:r>
                <a:rPr lang="en-US" u="sng" dirty="0"/>
                <a:t>Panel Number</a:t>
              </a:r>
              <a:r>
                <a:rPr lang="en-US" dirty="0"/>
                <a:t>:16</a:t>
              </a:r>
              <a:r>
                <a:rPr lang="en-US" b="0" dirty="0"/>
                <a:t>		</a:t>
              </a:r>
            </a:p>
            <a:p>
              <a:pPr>
                <a:lnSpc>
                  <a:spcPct val="80000"/>
                </a:lnSpc>
                <a:spcBef>
                  <a:spcPts val="400"/>
                </a:spcBef>
                <a:defRPr sz="2000"/>
              </a:pPr>
              <a:endParaRPr lang="en-US" b="0" dirty="0"/>
            </a:p>
            <a:p>
              <a:pPr>
                <a:lnSpc>
                  <a:spcPct val="80000"/>
                </a:lnSpc>
                <a:spcBef>
                  <a:spcPts val="400"/>
                </a:spcBef>
                <a:defRPr sz="2000"/>
              </a:pPr>
              <a:endParaRPr lang="en-US" b="0" dirty="0"/>
            </a:p>
            <a:p>
              <a:pPr>
                <a:lnSpc>
                  <a:spcPct val="80000"/>
                </a:lnSpc>
                <a:spcBef>
                  <a:spcPts val="400"/>
                </a:spcBef>
                <a:defRPr sz="2000"/>
              </a:pPr>
              <a:endParaRPr lang="en-US" b="0" dirty="0"/>
            </a:p>
            <a:p>
              <a:pPr>
                <a:lnSpc>
                  <a:spcPct val="80000"/>
                </a:lnSpc>
                <a:spcBef>
                  <a:spcPts val="400"/>
                </a:spcBef>
                <a:defRPr sz="2000"/>
              </a:pPr>
              <a:endParaRPr lang="en-US" b="0" dirty="0"/>
            </a:p>
            <a:p>
              <a:pPr>
                <a:lnSpc>
                  <a:spcPct val="80000"/>
                </a:lnSpc>
                <a:spcBef>
                  <a:spcPts val="400"/>
                </a:spcBef>
                <a:defRPr sz="2000"/>
              </a:pPr>
              <a:endParaRPr lang="en-US" b="0" dirty="0"/>
            </a:p>
            <a:p>
              <a:pPr>
                <a:lnSpc>
                  <a:spcPct val="80000"/>
                </a:lnSpc>
                <a:spcBef>
                  <a:spcPts val="400"/>
                </a:spcBef>
                <a:defRPr sz="2000"/>
              </a:pPr>
              <a:endParaRPr lang="en-US" b="0" dirty="0"/>
            </a:p>
            <a:p>
              <a:pPr>
                <a:lnSpc>
                  <a:spcPct val="80000"/>
                </a:lnSpc>
                <a:spcBef>
                  <a:spcPts val="400"/>
                </a:spcBef>
                <a:defRPr sz="2000"/>
              </a:pPr>
              <a:endParaRPr lang="en-US" b="0" dirty="0"/>
            </a:p>
            <a:p>
              <a:pPr>
                <a:lnSpc>
                  <a:spcPct val="80000"/>
                </a:lnSpc>
                <a:spcBef>
                  <a:spcPts val="400"/>
                </a:spcBef>
                <a:defRPr sz="2000"/>
              </a:pPr>
              <a:endParaRPr lang="en-US" b="0" dirty="0"/>
            </a:p>
            <a:p>
              <a:pPr>
                <a:lnSpc>
                  <a:spcPct val="80000"/>
                </a:lnSpc>
                <a:spcBef>
                  <a:spcPts val="400"/>
                </a:spcBef>
                <a:defRPr sz="2000" b="1">
                  <a:latin typeface="+mn-lt"/>
                  <a:ea typeface="+mn-ea"/>
                  <a:cs typeface="+mn-cs"/>
                  <a:sym typeface="Arial"/>
                </a:defRPr>
              </a:pPr>
              <a:endParaRPr lang="en-US" dirty="0"/>
            </a:p>
            <a:p>
              <a:pPr>
                <a:lnSpc>
                  <a:spcPct val="80000"/>
                </a:lnSpc>
                <a:spcBef>
                  <a:spcPts val="400"/>
                </a:spcBef>
                <a:defRPr sz="2000" b="1">
                  <a:latin typeface="+mn-lt"/>
                  <a:ea typeface="+mn-ea"/>
                  <a:cs typeface="+mn-cs"/>
                  <a:sym typeface="Arial"/>
                </a:defRPr>
              </a:pPr>
              <a:r>
                <a:rPr lang="en-US" u="sng" dirty="0"/>
                <a:t>Project Advisor</a:t>
              </a:r>
              <a:r>
                <a:rPr lang="en-US" dirty="0"/>
                <a:t>: Dr.S.Padmavathi, Associate Professor(SG) , Department of CSE</a:t>
              </a:r>
            </a:p>
          </p:txBody>
        </p:sp>
      </p:grpSp>
      <p:graphicFrame>
        <p:nvGraphicFramePr>
          <p:cNvPr id="9" name="Table">
            <a:extLst>
              <a:ext uri="{FF2B5EF4-FFF2-40B4-BE49-F238E27FC236}">
                <a16:creationId xmlns:a16="http://schemas.microsoft.com/office/drawing/2014/main" id="{66D0D83A-4BA2-4473-BA2F-D48C4D87FA35}"/>
              </a:ext>
            </a:extLst>
          </p:cNvPr>
          <p:cNvGraphicFramePr/>
          <p:nvPr>
            <p:extLst>
              <p:ext uri="{D42A27DB-BD31-4B8C-83A1-F6EECF244321}">
                <p14:modId xmlns:p14="http://schemas.microsoft.com/office/powerpoint/2010/main" val="1647613548"/>
              </p:ext>
            </p:extLst>
          </p:nvPr>
        </p:nvGraphicFramePr>
        <p:xfrm>
          <a:off x="636815" y="2458363"/>
          <a:ext cx="8000999" cy="2511782"/>
        </p:xfrm>
        <a:graphic>
          <a:graphicData uri="http://schemas.openxmlformats.org/drawingml/2006/table">
            <a:tbl>
              <a:tblPr>
                <a:tableStyleId>{4C3C2611-4C71-4FC5-86AE-919BDF0F9419}</a:tableStyleId>
              </a:tblPr>
              <a:tblGrid>
                <a:gridCol w="771525">
                  <a:extLst>
                    <a:ext uri="{9D8B030D-6E8A-4147-A177-3AD203B41FA5}">
                      <a16:colId xmlns:a16="http://schemas.microsoft.com/office/drawing/2014/main" val="20000"/>
                    </a:ext>
                  </a:extLst>
                </a:gridCol>
                <a:gridCol w="2268537">
                  <a:extLst>
                    <a:ext uri="{9D8B030D-6E8A-4147-A177-3AD203B41FA5}">
                      <a16:colId xmlns:a16="http://schemas.microsoft.com/office/drawing/2014/main" val="20001"/>
                    </a:ext>
                  </a:extLst>
                </a:gridCol>
                <a:gridCol w="3760787">
                  <a:extLst>
                    <a:ext uri="{9D8B030D-6E8A-4147-A177-3AD203B41FA5}">
                      <a16:colId xmlns:a16="http://schemas.microsoft.com/office/drawing/2014/main" val="20002"/>
                    </a:ext>
                  </a:extLst>
                </a:gridCol>
                <a:gridCol w="1200150">
                  <a:extLst>
                    <a:ext uri="{9D8B030D-6E8A-4147-A177-3AD203B41FA5}">
                      <a16:colId xmlns:a16="http://schemas.microsoft.com/office/drawing/2014/main" val="20003"/>
                    </a:ext>
                  </a:extLst>
                </a:gridCol>
              </a:tblGrid>
              <a:tr h="595312">
                <a:tc>
                  <a:txBody>
                    <a:bodyPr/>
                    <a:lstStyle/>
                    <a:p>
                      <a:pPr algn="ctr">
                        <a:defRPr sz="1800"/>
                      </a:pPr>
                      <a:r>
                        <a:rPr sz="1600" b="1" dirty="0">
                          <a:latin typeface="Times New Roman"/>
                          <a:ea typeface="Times New Roman"/>
                          <a:cs typeface="Times New Roman"/>
                          <a:sym typeface="Times New Roman"/>
                        </a:rPr>
                        <a:t>SNo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a:latin typeface="Times New Roman"/>
                          <a:ea typeface="Times New Roman"/>
                          <a:cs typeface="Times New Roman"/>
                          <a:sym typeface="Times New Roman"/>
                        </a:rPr>
                        <a:t>Reg.No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dirty="0">
                          <a:latin typeface="Times New Roman"/>
                          <a:ea typeface="Times New Roman"/>
                          <a:cs typeface="Times New Roman"/>
                          <a:sym typeface="Times New Roman"/>
                        </a:rPr>
                        <a:t>Name of the Student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a:latin typeface="Times New Roman"/>
                          <a:ea typeface="Times New Roman"/>
                          <a:cs typeface="Times New Roman"/>
                          <a:sym typeface="Times New Roman"/>
                        </a:rPr>
                        <a:t>Section</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421045">
                <a:tc>
                  <a:txBody>
                    <a:bodyPr/>
                    <a:lstStyle/>
                    <a:p>
                      <a:pPr algn="ctr">
                        <a:defRPr sz="1800"/>
                      </a:pPr>
                      <a:r>
                        <a:rPr sz="1400" dirty="0">
                          <a:latin typeface="Times New Roman"/>
                          <a:ea typeface="Times New Roman"/>
                          <a:cs typeface="Times New Roman"/>
                          <a:sym typeface="Times New Roman"/>
                        </a:rPr>
                        <a:t>1</a:t>
                      </a: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sz="1400" dirty="0">
                          <a:latin typeface="Times New Roman"/>
                          <a:ea typeface="Times New Roman"/>
                          <a:cs typeface="Times New Roman"/>
                          <a:sym typeface="Times New Roman"/>
                        </a:rPr>
                        <a:t>CB.EN.U4CSE1</a:t>
                      </a:r>
                      <a:r>
                        <a:rPr lang="en-US" sz="1400" dirty="0">
                          <a:latin typeface="Times New Roman"/>
                          <a:ea typeface="Times New Roman"/>
                          <a:cs typeface="Times New Roman"/>
                          <a:sym typeface="Times New Roman"/>
                        </a:rPr>
                        <a:t>8101</a:t>
                      </a:r>
                      <a:endParaRPr sz="1400" dirty="0">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AADHITH</a:t>
                      </a:r>
                      <a:r>
                        <a:rPr lang="en-US" sz="1400" baseline="0" dirty="0">
                          <a:latin typeface="Times New Roman"/>
                          <a:ea typeface="Times New Roman"/>
                          <a:cs typeface="Times New Roman"/>
                          <a:sym typeface="Times New Roman"/>
                        </a:rPr>
                        <a:t> S.</a:t>
                      </a:r>
                      <a:endParaRPr sz="1400" dirty="0">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400" dirty="0">
                          <a:latin typeface="Times New Roman"/>
                          <a:ea typeface="Times New Roman"/>
                          <a:cs typeface="Times New Roman"/>
                          <a:sym typeface="Times New Roman"/>
                        </a:rPr>
                        <a:t>CSE B</a:t>
                      </a: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498475">
                <a:tc>
                  <a:txBody>
                    <a:bodyPr/>
                    <a:lstStyle/>
                    <a:p>
                      <a:pPr algn="ctr">
                        <a:defRPr sz="1800"/>
                      </a:pPr>
                      <a:r>
                        <a:rPr lang="en-US" sz="1400" dirty="0">
                          <a:latin typeface="Times New Roman"/>
                          <a:ea typeface="Times New Roman"/>
                          <a:cs typeface="Times New Roman"/>
                          <a:sym typeface="Times New Roman"/>
                        </a:rPr>
                        <a:t>2</a:t>
                      </a:r>
                      <a:endParaRPr sz="1400" dirty="0">
                        <a:latin typeface="Times New Roman"/>
                        <a:ea typeface="Times New Roman"/>
                        <a:cs typeface="Times New Roman"/>
                        <a:sym typeface="Times New Roman"/>
                      </a:endParaRPr>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CB.EN.U4CSE18118</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HAREESH</a:t>
                      </a:r>
                      <a:r>
                        <a:rPr lang="en-US" sz="1400" baseline="0" dirty="0">
                          <a:latin typeface="Times New Roman"/>
                          <a:ea typeface="Times New Roman"/>
                          <a:cs typeface="Times New Roman"/>
                          <a:sym typeface="Times New Roman"/>
                        </a:rPr>
                        <a:t> V.</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CSE B</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498475">
                <a:tc>
                  <a:txBody>
                    <a:bodyPr/>
                    <a:lstStyle/>
                    <a:p>
                      <a:pPr algn="ctr">
                        <a:defRPr sz="1800"/>
                      </a:pPr>
                      <a:r>
                        <a:rPr lang="en-US" sz="1400" dirty="0">
                          <a:latin typeface="Times New Roman"/>
                          <a:ea typeface="Times New Roman"/>
                          <a:cs typeface="Times New Roman"/>
                          <a:sym typeface="Times New Roman"/>
                        </a:rPr>
                        <a:t>3</a:t>
                      </a:r>
                      <a:endParaRPr sz="1400" dirty="0">
                        <a:latin typeface="Times New Roman"/>
                        <a:ea typeface="Times New Roman"/>
                        <a:cs typeface="Times New Roman"/>
                        <a:sym typeface="Times New Roman"/>
                      </a:endParaRPr>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CB.EN.U4CSE18163</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VIGNESH</a:t>
                      </a:r>
                      <a:r>
                        <a:rPr lang="en-US" sz="1400" baseline="0" dirty="0">
                          <a:latin typeface="Times New Roman"/>
                          <a:ea typeface="Times New Roman"/>
                          <a:cs typeface="Times New Roman"/>
                          <a:sym typeface="Times New Roman"/>
                        </a:rPr>
                        <a:t> H.</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CSE B</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498475">
                <a:tc>
                  <a:txBody>
                    <a:bodyPr/>
                    <a:lstStyle/>
                    <a:p>
                      <a:pPr algn="ctr">
                        <a:defRPr sz="1800"/>
                      </a:pPr>
                      <a:r>
                        <a:rPr lang="en-US" sz="1400" dirty="0">
                          <a:latin typeface="Times New Roman"/>
                          <a:ea typeface="Times New Roman"/>
                          <a:cs typeface="Times New Roman"/>
                          <a:sym typeface="Times New Roman"/>
                        </a:rPr>
                        <a:t>4</a:t>
                      </a:r>
                      <a:endParaRPr sz="1400" dirty="0">
                        <a:latin typeface="Times New Roman"/>
                        <a:ea typeface="Times New Roman"/>
                        <a:cs typeface="Times New Roman"/>
                        <a:sym typeface="Times New Roman"/>
                      </a:endParaRPr>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ctr">
                        <a:defRPr sz="1800"/>
                      </a:pPr>
                      <a:r>
                        <a:rPr lang="en-US" sz="1400" dirty="0">
                          <a:latin typeface="Times New Roman"/>
                          <a:ea typeface="Times New Roman"/>
                          <a:cs typeface="Times New Roman"/>
                          <a:sym typeface="Times New Roman"/>
                        </a:rPr>
                        <a:t>CB.EN.U4CSE18173</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ctr">
                        <a:defRPr sz="1800"/>
                      </a:pPr>
                      <a:r>
                        <a:rPr lang="en-US" sz="1400" dirty="0">
                          <a:latin typeface="Times New Roman"/>
                          <a:ea typeface="Times New Roman"/>
                          <a:cs typeface="Times New Roman"/>
                          <a:sym typeface="Times New Roman"/>
                        </a:rPr>
                        <a:t>THARUN KUMAR A.</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ctr">
                        <a:defRPr sz="1800"/>
                      </a:pPr>
                      <a:r>
                        <a:rPr lang="en-US" sz="1400" dirty="0">
                          <a:latin typeface="Times New Roman"/>
                          <a:ea typeface="Times New Roman"/>
                          <a:cs typeface="Times New Roman"/>
                          <a:sym typeface="Times New Roman"/>
                        </a:rPr>
                        <a:t>CSE B</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1143000" y="1164866"/>
            <a:ext cx="6858000" cy="473103"/>
          </a:xfrm>
          <a:prstGeom prst="rect">
            <a:avLst/>
          </a:prstGeom>
        </p:spPr>
        <p:txBody>
          <a:bodyPr>
            <a:normAutofit fontScale="90000"/>
          </a:bodyPr>
          <a:lstStyle>
            <a:lvl1pPr>
              <a:defRPr>
                <a:latin typeface="Times New Roman"/>
                <a:ea typeface="Times New Roman"/>
                <a:cs typeface="Times New Roman"/>
                <a:sym typeface="Times New Roman"/>
              </a:defRPr>
            </a:lvl1pPr>
          </a:lstStyle>
          <a:p>
            <a:r>
              <a:rPr lang="en-IN" sz="3200" dirty="0"/>
              <a:t>Modularization</a:t>
            </a:r>
            <a:endParaRPr sz="3200" dirty="0"/>
          </a:p>
        </p:txBody>
      </p:sp>
      <p:pic>
        <p:nvPicPr>
          <p:cNvPr id="6" name="Picture 5">
            <a:extLst>
              <a:ext uri="{FF2B5EF4-FFF2-40B4-BE49-F238E27FC236}">
                <a16:creationId xmlns:a16="http://schemas.microsoft.com/office/drawing/2014/main" id="{CB655E80-AC16-4B57-98F3-D8DF78D6D2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861" y="1908313"/>
            <a:ext cx="8055692" cy="4002191"/>
          </a:xfrm>
          <a:prstGeom prst="rect">
            <a:avLst/>
          </a:prstGeom>
        </p:spPr>
      </p:pic>
      <p:sp>
        <p:nvSpPr>
          <p:cNvPr id="8" name="Slide Number">
            <a:extLst>
              <a:ext uri="{FF2B5EF4-FFF2-40B4-BE49-F238E27FC236}">
                <a16:creationId xmlns:a16="http://schemas.microsoft.com/office/drawing/2014/main" id="{840D23EC-8E31-4525-A2CC-FAF8C82C620B}"/>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IN" smtClean="0"/>
              <a:t>10</a:t>
            </a:fld>
            <a:endParaRPr lang="en-IN" dirty="0"/>
          </a:p>
        </p:txBody>
      </p:sp>
    </p:spTree>
    <p:extLst>
      <p:ext uri="{BB962C8B-B14F-4D97-AF65-F5344CB8AC3E}">
        <p14:creationId xmlns:p14="http://schemas.microsoft.com/office/powerpoint/2010/main" val="9184188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4C3E-8E18-4FE4-BF55-F705E7AD1F16}"/>
              </a:ext>
            </a:extLst>
          </p:cNvPr>
          <p:cNvSpPr>
            <a:spLocks noGrp="1"/>
          </p:cNvSpPr>
          <p:nvPr>
            <p:ph type="title"/>
          </p:nvPr>
        </p:nvSpPr>
        <p:spPr>
          <a:xfrm>
            <a:off x="457200" y="1160890"/>
            <a:ext cx="8229600" cy="685799"/>
          </a:xfrm>
        </p:spPr>
        <p:txBody>
          <a:bodyPr/>
          <a:lstStyle/>
          <a:p>
            <a:r>
              <a:rPr lang="en-US" dirty="0"/>
              <a:t>Work allocation of team members</a:t>
            </a:r>
            <a:endParaRPr lang="en-IN" dirty="0"/>
          </a:p>
        </p:txBody>
      </p:sp>
      <p:graphicFrame>
        <p:nvGraphicFramePr>
          <p:cNvPr id="4" name="Table 4">
            <a:extLst>
              <a:ext uri="{FF2B5EF4-FFF2-40B4-BE49-F238E27FC236}">
                <a16:creationId xmlns:a16="http://schemas.microsoft.com/office/drawing/2014/main" id="{DBDE4AE2-3D18-4210-B4F5-05729FFB59AA}"/>
              </a:ext>
            </a:extLst>
          </p:cNvPr>
          <p:cNvGraphicFramePr>
            <a:graphicFrameLocks noGrp="1"/>
          </p:cNvGraphicFramePr>
          <p:nvPr>
            <p:extLst>
              <p:ext uri="{D42A27DB-BD31-4B8C-83A1-F6EECF244321}">
                <p14:modId xmlns:p14="http://schemas.microsoft.com/office/powerpoint/2010/main" val="3328747779"/>
              </p:ext>
            </p:extLst>
          </p:nvPr>
        </p:nvGraphicFramePr>
        <p:xfrm>
          <a:off x="1255977" y="2001299"/>
          <a:ext cx="6632046" cy="2379870"/>
        </p:xfrm>
        <a:graphic>
          <a:graphicData uri="http://schemas.openxmlformats.org/drawingml/2006/table">
            <a:tbl>
              <a:tblPr firstRow="1" bandRow="1">
                <a:tableStyleId>{08FB837D-C827-4EFA-A057-4D05807E0F7C}</a:tableStyleId>
              </a:tblPr>
              <a:tblGrid>
                <a:gridCol w="1004178">
                  <a:extLst>
                    <a:ext uri="{9D8B030D-6E8A-4147-A177-3AD203B41FA5}">
                      <a16:colId xmlns:a16="http://schemas.microsoft.com/office/drawing/2014/main" val="886447995"/>
                    </a:ext>
                  </a:extLst>
                </a:gridCol>
                <a:gridCol w="3417186">
                  <a:extLst>
                    <a:ext uri="{9D8B030D-6E8A-4147-A177-3AD203B41FA5}">
                      <a16:colId xmlns:a16="http://schemas.microsoft.com/office/drawing/2014/main" val="4106984455"/>
                    </a:ext>
                  </a:extLst>
                </a:gridCol>
                <a:gridCol w="2210682">
                  <a:extLst>
                    <a:ext uri="{9D8B030D-6E8A-4147-A177-3AD203B41FA5}">
                      <a16:colId xmlns:a16="http://schemas.microsoft.com/office/drawing/2014/main" val="2017878624"/>
                    </a:ext>
                  </a:extLst>
                </a:gridCol>
              </a:tblGrid>
              <a:tr h="396645">
                <a:tc>
                  <a:txBody>
                    <a:bodyPr/>
                    <a:lstStyle/>
                    <a:p>
                      <a:r>
                        <a:rPr lang="en-US" dirty="0"/>
                        <a:t>S. No.</a:t>
                      </a:r>
                      <a:endParaRPr lang="en-IN" dirty="0"/>
                    </a:p>
                  </a:txBody>
                  <a:tcPr/>
                </a:tc>
                <a:tc>
                  <a:txBody>
                    <a:bodyPr/>
                    <a:lstStyle/>
                    <a:p>
                      <a:r>
                        <a:rPr lang="en-US" dirty="0"/>
                        <a:t>Task</a:t>
                      </a:r>
                      <a:endParaRPr lang="en-IN" dirty="0"/>
                    </a:p>
                  </a:txBody>
                  <a:tcPr/>
                </a:tc>
                <a:tc>
                  <a:txBody>
                    <a:bodyPr/>
                    <a:lstStyle/>
                    <a:p>
                      <a:r>
                        <a:rPr lang="en-US" dirty="0"/>
                        <a:t>Team members</a:t>
                      </a:r>
                      <a:endParaRPr lang="en-IN" dirty="0"/>
                    </a:p>
                  </a:txBody>
                  <a:tcPr/>
                </a:tc>
                <a:extLst>
                  <a:ext uri="{0D108BD9-81ED-4DB2-BD59-A6C34878D82A}">
                    <a16:rowId xmlns:a16="http://schemas.microsoft.com/office/drawing/2014/main" val="3987041548"/>
                  </a:ext>
                </a:extLst>
              </a:tr>
              <a:tr h="396645">
                <a:tc>
                  <a:txBody>
                    <a:bodyPr/>
                    <a:lstStyle/>
                    <a:p>
                      <a:r>
                        <a:rPr lang="en-US" dirty="0"/>
                        <a:t>1</a:t>
                      </a:r>
                      <a:endParaRPr lang="en-IN" dirty="0"/>
                    </a:p>
                  </a:txBody>
                  <a:tcPr/>
                </a:tc>
                <a:tc>
                  <a:txBody>
                    <a:bodyPr/>
                    <a:lstStyle/>
                    <a:p>
                      <a:r>
                        <a:rPr lang="en-US" dirty="0"/>
                        <a:t>Data collection</a:t>
                      </a:r>
                      <a:endParaRPr lang="en-IN" dirty="0"/>
                    </a:p>
                  </a:txBody>
                  <a:tcPr/>
                </a:tc>
                <a:tc>
                  <a:txBody>
                    <a:bodyPr/>
                    <a:lstStyle/>
                    <a:p>
                      <a:r>
                        <a:rPr lang="en-US" dirty="0"/>
                        <a:t>All members</a:t>
                      </a:r>
                      <a:endParaRPr lang="en-IN" dirty="0"/>
                    </a:p>
                  </a:txBody>
                  <a:tcPr/>
                </a:tc>
                <a:extLst>
                  <a:ext uri="{0D108BD9-81ED-4DB2-BD59-A6C34878D82A}">
                    <a16:rowId xmlns:a16="http://schemas.microsoft.com/office/drawing/2014/main" val="1330079816"/>
                  </a:ext>
                </a:extLst>
              </a:tr>
              <a:tr h="396645">
                <a:tc>
                  <a:txBody>
                    <a:bodyPr/>
                    <a:lstStyle/>
                    <a:p>
                      <a:r>
                        <a:rPr lang="en-US" dirty="0"/>
                        <a:t>2</a:t>
                      </a:r>
                      <a:endParaRPr lang="en-IN" dirty="0"/>
                    </a:p>
                  </a:txBody>
                  <a:tcPr/>
                </a:tc>
                <a:tc>
                  <a:txBody>
                    <a:bodyPr/>
                    <a:lstStyle/>
                    <a:p>
                      <a:r>
                        <a:rPr lang="en-US" dirty="0"/>
                        <a:t>Image pre-processing</a:t>
                      </a:r>
                      <a:endParaRPr lang="en-IN" dirty="0"/>
                    </a:p>
                  </a:txBody>
                  <a:tcPr/>
                </a:tc>
                <a:tc>
                  <a:txBody>
                    <a:bodyPr/>
                    <a:lstStyle/>
                    <a:p>
                      <a:r>
                        <a:rPr lang="en-US" dirty="0" err="1"/>
                        <a:t>Hareesh</a:t>
                      </a:r>
                      <a:r>
                        <a:rPr lang="en-US" dirty="0"/>
                        <a:t> and Vignesh</a:t>
                      </a:r>
                      <a:endParaRPr lang="en-IN" dirty="0"/>
                    </a:p>
                  </a:txBody>
                  <a:tcPr/>
                </a:tc>
                <a:extLst>
                  <a:ext uri="{0D108BD9-81ED-4DB2-BD59-A6C34878D82A}">
                    <a16:rowId xmlns:a16="http://schemas.microsoft.com/office/drawing/2014/main" val="1432616220"/>
                  </a:ext>
                </a:extLst>
              </a:tr>
              <a:tr h="396645">
                <a:tc>
                  <a:txBody>
                    <a:bodyPr/>
                    <a:lstStyle/>
                    <a:p>
                      <a:r>
                        <a:rPr lang="en-US" dirty="0"/>
                        <a:t>3</a:t>
                      </a:r>
                      <a:endParaRPr lang="en-IN" dirty="0"/>
                    </a:p>
                  </a:txBody>
                  <a:tcPr/>
                </a:tc>
                <a:tc>
                  <a:txBody>
                    <a:bodyPr/>
                    <a:lstStyle/>
                    <a:p>
                      <a:r>
                        <a:rPr lang="en-US" dirty="0"/>
                        <a:t>Model creating, training, testing</a:t>
                      </a:r>
                      <a:endParaRPr lang="en-IN" dirty="0"/>
                    </a:p>
                  </a:txBody>
                  <a:tcPr/>
                </a:tc>
                <a:tc>
                  <a:txBody>
                    <a:bodyPr/>
                    <a:lstStyle/>
                    <a:p>
                      <a:r>
                        <a:rPr lang="en-US" dirty="0"/>
                        <a:t>All members</a:t>
                      </a:r>
                      <a:endParaRPr lang="en-IN" dirty="0"/>
                    </a:p>
                  </a:txBody>
                  <a:tcPr/>
                </a:tc>
                <a:extLst>
                  <a:ext uri="{0D108BD9-81ED-4DB2-BD59-A6C34878D82A}">
                    <a16:rowId xmlns:a16="http://schemas.microsoft.com/office/drawing/2014/main" val="1172941714"/>
                  </a:ext>
                </a:extLst>
              </a:tr>
              <a:tr h="396645">
                <a:tc>
                  <a:txBody>
                    <a:bodyPr/>
                    <a:lstStyle/>
                    <a:p>
                      <a:r>
                        <a:rPr lang="en-US" dirty="0"/>
                        <a:t>4</a:t>
                      </a:r>
                      <a:endParaRPr lang="en-IN" dirty="0"/>
                    </a:p>
                  </a:txBody>
                  <a:tcPr/>
                </a:tc>
                <a:tc>
                  <a:txBody>
                    <a:bodyPr/>
                    <a:lstStyle/>
                    <a:p>
                      <a:r>
                        <a:rPr lang="en-US" dirty="0"/>
                        <a:t>User Interface</a:t>
                      </a:r>
                      <a:endParaRPr lang="en-IN" dirty="0"/>
                    </a:p>
                  </a:txBody>
                  <a:tcPr/>
                </a:tc>
                <a:tc>
                  <a:txBody>
                    <a:bodyPr/>
                    <a:lstStyle/>
                    <a:p>
                      <a:r>
                        <a:rPr lang="en-US" dirty="0"/>
                        <a:t>Vignesh and </a:t>
                      </a:r>
                      <a:r>
                        <a:rPr lang="en-US" dirty="0" err="1"/>
                        <a:t>Tharun</a:t>
                      </a:r>
                      <a:endParaRPr lang="en-IN" dirty="0"/>
                    </a:p>
                  </a:txBody>
                  <a:tcPr/>
                </a:tc>
                <a:extLst>
                  <a:ext uri="{0D108BD9-81ED-4DB2-BD59-A6C34878D82A}">
                    <a16:rowId xmlns:a16="http://schemas.microsoft.com/office/drawing/2014/main" val="873530709"/>
                  </a:ext>
                </a:extLst>
              </a:tr>
              <a:tr h="396645">
                <a:tc>
                  <a:txBody>
                    <a:bodyPr/>
                    <a:lstStyle/>
                    <a:p>
                      <a:r>
                        <a:rPr lang="en-US" dirty="0"/>
                        <a:t>5</a:t>
                      </a:r>
                      <a:endParaRPr lang="en-IN" dirty="0"/>
                    </a:p>
                  </a:txBody>
                  <a:tcPr/>
                </a:tc>
                <a:tc>
                  <a:txBody>
                    <a:bodyPr/>
                    <a:lstStyle/>
                    <a:p>
                      <a:r>
                        <a:rPr lang="en-US" dirty="0"/>
                        <a:t>Creation of database and integration</a:t>
                      </a:r>
                      <a:endParaRPr lang="en-IN" dirty="0"/>
                    </a:p>
                  </a:txBody>
                  <a:tcPr/>
                </a:tc>
                <a:tc>
                  <a:txBody>
                    <a:bodyPr/>
                    <a:lstStyle/>
                    <a:p>
                      <a:r>
                        <a:rPr lang="en-US" dirty="0"/>
                        <a:t>Aadhith and </a:t>
                      </a:r>
                      <a:r>
                        <a:rPr lang="en-US" dirty="0" err="1"/>
                        <a:t>Hareesh</a:t>
                      </a:r>
                      <a:endParaRPr lang="en-IN" dirty="0"/>
                    </a:p>
                  </a:txBody>
                  <a:tcPr/>
                </a:tc>
                <a:extLst>
                  <a:ext uri="{0D108BD9-81ED-4DB2-BD59-A6C34878D82A}">
                    <a16:rowId xmlns:a16="http://schemas.microsoft.com/office/drawing/2014/main" val="541752158"/>
                  </a:ext>
                </a:extLst>
              </a:tr>
            </a:tbl>
          </a:graphicData>
        </a:graphic>
      </p:graphicFrame>
      <p:sp>
        <p:nvSpPr>
          <p:cNvPr id="5" name="Slide Number">
            <a:extLst>
              <a:ext uri="{FF2B5EF4-FFF2-40B4-BE49-F238E27FC236}">
                <a16:creationId xmlns:a16="http://schemas.microsoft.com/office/drawing/2014/main" id="{E7A82660-24CC-4866-840D-C84D593A9E8F}"/>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IN" smtClean="0"/>
              <a:t>11</a:t>
            </a:fld>
            <a:endParaRPr lang="en-IN" dirty="0"/>
          </a:p>
        </p:txBody>
      </p:sp>
    </p:spTree>
    <p:extLst>
      <p:ext uri="{BB962C8B-B14F-4D97-AF65-F5344CB8AC3E}">
        <p14:creationId xmlns:p14="http://schemas.microsoft.com/office/powerpoint/2010/main" val="6246773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D9B5-9194-4502-AEF6-588324419741}"/>
              </a:ext>
            </a:extLst>
          </p:cNvPr>
          <p:cNvSpPr>
            <a:spLocks noGrp="1"/>
          </p:cNvSpPr>
          <p:nvPr>
            <p:ph type="title"/>
          </p:nvPr>
        </p:nvSpPr>
        <p:spPr/>
        <p:txBody>
          <a:bodyPr/>
          <a:lstStyle/>
          <a:p>
            <a:r>
              <a:rPr lang="en-US" dirty="0"/>
              <a:t>Data Set</a:t>
            </a:r>
            <a:endParaRPr lang="en-IN" dirty="0"/>
          </a:p>
        </p:txBody>
      </p:sp>
      <p:sp>
        <p:nvSpPr>
          <p:cNvPr id="5" name="Slide Number">
            <a:extLst>
              <a:ext uri="{FF2B5EF4-FFF2-40B4-BE49-F238E27FC236}">
                <a16:creationId xmlns:a16="http://schemas.microsoft.com/office/drawing/2014/main" id="{9BD116BC-9D41-470A-B355-79F3BD83CF8D}"/>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IN" smtClean="0"/>
              <a:t>12</a:t>
            </a:fld>
            <a:endParaRPr lang="en-IN" dirty="0"/>
          </a:p>
        </p:txBody>
      </p:sp>
      <p:sp>
        <p:nvSpPr>
          <p:cNvPr id="6" name="TextBox 5">
            <a:extLst>
              <a:ext uri="{FF2B5EF4-FFF2-40B4-BE49-F238E27FC236}">
                <a16:creationId xmlns:a16="http://schemas.microsoft.com/office/drawing/2014/main" id="{940F20D8-907C-40AB-9C37-B5871F036A72}"/>
              </a:ext>
            </a:extLst>
          </p:cNvPr>
          <p:cNvSpPr txBox="1"/>
          <p:nvPr/>
        </p:nvSpPr>
        <p:spPr>
          <a:xfrm>
            <a:off x="572494" y="1709530"/>
            <a:ext cx="8038106"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000000"/>
                </a:solidFill>
                <a:effectLst/>
                <a:uFillTx/>
                <a:latin typeface="Times New Roman"/>
                <a:ea typeface="Times New Roman"/>
                <a:cs typeface="Times New Roman"/>
                <a:sym typeface="Times New Roman"/>
              </a:rPr>
              <a:t>Data set link: </a:t>
            </a:r>
            <a:r>
              <a:rPr kumimoji="0" lang="en-US" sz="1600" i="0" u="none" strike="noStrike" cap="none" spc="0" normalizeH="0" baseline="0" dirty="0">
                <a:ln>
                  <a:noFill/>
                </a:ln>
                <a:solidFill>
                  <a:srgbClr val="000000"/>
                </a:solidFill>
                <a:effectLst/>
                <a:uFillTx/>
                <a:latin typeface="Times New Roman"/>
                <a:ea typeface="Times New Roman"/>
                <a:cs typeface="Times New Roman"/>
                <a:sym typeface="Times New Roman"/>
              </a:rPr>
              <a:t> </a:t>
            </a:r>
            <a:r>
              <a:rPr kumimoji="0" lang="en-US" sz="1600" i="0" u="none" strike="noStrike" cap="none" spc="0" normalizeH="0" baseline="0" dirty="0">
                <a:ln>
                  <a:noFill/>
                </a:ln>
                <a:solidFill>
                  <a:srgbClr val="000000"/>
                </a:solidFill>
                <a:effectLst/>
                <a:uFillTx/>
                <a:latin typeface="Times New Roman"/>
                <a:ea typeface="Times New Roman"/>
                <a:cs typeface="Times New Roman"/>
                <a:sym typeface="Times New Roman"/>
                <a:hlinkClick r:id="rId2"/>
              </a:rPr>
              <a:t>https://data.mendeley.com/datasets/hb74ynkjcn/1</a:t>
            </a:r>
            <a:endParaRPr kumimoji="0" lang="en-US" sz="160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L="0" marR="0" indent="0" algn="l" defTabSz="914400" rtl="0" fontAlgn="auto" latinLnBrk="0" hangingPunct="0">
              <a:lnSpc>
                <a:spcPct val="100000"/>
              </a:lnSpc>
              <a:spcBef>
                <a:spcPts val="0"/>
              </a:spcBef>
              <a:spcAft>
                <a:spcPts val="0"/>
              </a:spcAft>
              <a:buClrTx/>
              <a:buSzTx/>
              <a:buFontTx/>
              <a:buNone/>
              <a:tabLst/>
            </a:pPr>
            <a:endParaRPr lang="en-US" sz="1600" dirty="0"/>
          </a:p>
          <a:p>
            <a:pPr marL="0" marR="0" indent="0" algn="l" defTabSz="914400" rtl="0" fontAlgn="auto" latinLnBrk="0" hangingPunct="0">
              <a:lnSpc>
                <a:spcPct val="100000"/>
              </a:lnSpc>
              <a:spcBef>
                <a:spcPts val="0"/>
              </a:spcBef>
              <a:spcAft>
                <a:spcPts val="0"/>
              </a:spcAft>
              <a:buClrTx/>
              <a:buSzTx/>
              <a:buFontTx/>
              <a:buNone/>
              <a:tabLst/>
            </a:pPr>
            <a:r>
              <a:rPr lang="en-US" sz="1600" b="1" dirty="0"/>
              <a:t>Crop chosen from the dataset: </a:t>
            </a:r>
            <a:r>
              <a:rPr lang="en-US" sz="1600" dirty="0"/>
              <a:t>Lemon (leaf images)</a:t>
            </a:r>
            <a:endParaRPr lang="en-US" sz="1600" b="1" dirty="0"/>
          </a:p>
          <a:p>
            <a:pPr marL="0" marR="0" indent="0" algn="l" defTabSz="914400" rtl="0" fontAlgn="auto" latinLnBrk="0" hangingPunct="0">
              <a:lnSpc>
                <a:spcPct val="100000"/>
              </a:lnSpc>
              <a:spcBef>
                <a:spcPts val="0"/>
              </a:spcBef>
              <a:spcAft>
                <a:spcPts val="0"/>
              </a:spcAft>
              <a:buClrTx/>
              <a:buSzTx/>
              <a:buFontTx/>
              <a:buNone/>
              <a:tabLst/>
            </a:pPr>
            <a:endParaRPr lang="en-US" sz="1600" dirty="0"/>
          </a:p>
          <a:p>
            <a:pPr marL="0" marR="0" indent="0" algn="l" defTabSz="914400" rtl="0" fontAlgn="auto" latinLnBrk="0" hangingPunct="0">
              <a:lnSpc>
                <a:spcPct val="100000"/>
              </a:lnSpc>
              <a:spcBef>
                <a:spcPts val="0"/>
              </a:spcBef>
              <a:spcAft>
                <a:spcPts val="0"/>
              </a:spcAft>
              <a:buClrTx/>
              <a:buSzTx/>
              <a:buFontTx/>
              <a:buNone/>
              <a:tabLst/>
            </a:pPr>
            <a:r>
              <a:rPr lang="en-US" sz="1600" b="1" dirty="0"/>
              <a:t>Sample images:</a:t>
            </a:r>
          </a:p>
          <a:p>
            <a:pPr marL="0" marR="0" indent="0" algn="l" defTabSz="914400" rtl="0" fontAlgn="auto" latinLnBrk="0" hangingPunct="0">
              <a:lnSpc>
                <a:spcPct val="100000"/>
              </a:lnSpc>
              <a:spcBef>
                <a:spcPts val="0"/>
              </a:spcBef>
              <a:spcAft>
                <a:spcPts val="0"/>
              </a:spcAft>
              <a:buClrTx/>
              <a:buSzTx/>
              <a:buFontTx/>
              <a:buNone/>
              <a:tabLst/>
            </a:pPr>
            <a:endParaRPr kumimoji="0" lang="en-IN" sz="1600" b="1"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pic>
        <p:nvPicPr>
          <p:cNvPr id="14" name="Picture 13">
            <a:extLst>
              <a:ext uri="{FF2B5EF4-FFF2-40B4-BE49-F238E27FC236}">
                <a16:creationId xmlns:a16="http://schemas.microsoft.com/office/drawing/2014/main" id="{5E8074CB-BCB5-4110-AAC4-CA0D34DC7A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3279189"/>
            <a:ext cx="2354487" cy="1569658"/>
          </a:xfrm>
          <a:prstGeom prst="rect">
            <a:avLst/>
          </a:prstGeom>
        </p:spPr>
      </p:pic>
      <p:pic>
        <p:nvPicPr>
          <p:cNvPr id="16" name="Picture 15">
            <a:extLst>
              <a:ext uri="{FF2B5EF4-FFF2-40B4-BE49-F238E27FC236}">
                <a16:creationId xmlns:a16="http://schemas.microsoft.com/office/drawing/2014/main" id="{10101605-9070-463B-9AB0-891EC346E6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1817" y="3279188"/>
            <a:ext cx="2354487" cy="1569658"/>
          </a:xfrm>
          <a:prstGeom prst="rect">
            <a:avLst/>
          </a:prstGeom>
        </p:spPr>
      </p:pic>
      <p:pic>
        <p:nvPicPr>
          <p:cNvPr id="18" name="Picture 17">
            <a:extLst>
              <a:ext uri="{FF2B5EF4-FFF2-40B4-BE49-F238E27FC236}">
                <a16:creationId xmlns:a16="http://schemas.microsoft.com/office/drawing/2014/main" id="{DC60422F-EAFB-41B8-AFDD-478CC88052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30424" y="3279189"/>
            <a:ext cx="2354487" cy="1569658"/>
          </a:xfrm>
          <a:prstGeom prst="rect">
            <a:avLst/>
          </a:prstGeom>
        </p:spPr>
      </p:pic>
    </p:spTree>
    <p:extLst>
      <p:ext uri="{BB962C8B-B14F-4D97-AF65-F5344CB8AC3E}">
        <p14:creationId xmlns:p14="http://schemas.microsoft.com/office/powerpoint/2010/main" val="38774161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44988"/>
            <a:ext cx="7315200" cy="503204"/>
          </a:xfrm>
        </p:spPr>
        <p:txBody>
          <a:bodyPr/>
          <a:lstStyle/>
          <a:p>
            <a:r>
              <a:rPr lang="en-US" sz="3200" dirty="0">
                <a:latin typeface="Times New Roman" panose="02020603050405020304" pitchFamily="18" charset="0"/>
                <a:cs typeface="Times New Roman" panose="02020603050405020304" pitchFamily="18" charset="0"/>
              </a:rPr>
              <a:t>References</a:t>
            </a:r>
            <a:endParaRPr lang="en-IN"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87828" y="1751559"/>
            <a:ext cx="7968343" cy="40476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lvl="0" indent="-342900">
              <a:lnSpc>
                <a:spcPct val="107000"/>
              </a:lnSpc>
              <a:buFont typeface="+mj-lt"/>
              <a:buAutoNum type="arabicPeriod"/>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M´onica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 Larese, Rafael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Nami´as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Roque M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Craviotto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Miriam R Arango, Carina Gallo, and Pablo M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Granitto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Automatic classification of legumes using leaf vein image features. Pattern Recognition, 47(1):158–168, 2014.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Ji-Xiang Du, Xiao-Feng Wang, and Guo-Jun Zhang. Leaf shape based plant species recognition. Applied Mathematics and Computation, 185(2):883–893, 2007. Special Issue on Intelligent Computing Theory and Methodology.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Heng-</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Nian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Qi, Jian-Gang Yang. Sawtooth Feature Extraction of Leaf Edge Based on Support Vector Machine. IEEE. 2003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Joao Camargo Neto, George E. Meyer, David D. Jones, Ashok K.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Samal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Plant species identification using Elliptic Fourier leaf shape analysis. Computers and electronics in agriculture 50 (2006) 121-134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C.L. Lee, S.Y. Chen, Classification for leaf images, Proc. 16th IPPR Conf.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Vision Graphics Image Process. (2003) 355–362.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lide Number">
            <a:extLst>
              <a:ext uri="{FF2B5EF4-FFF2-40B4-BE49-F238E27FC236}">
                <a16:creationId xmlns:a16="http://schemas.microsoft.com/office/drawing/2014/main" id="{D28F4BA9-B32A-46F3-BE44-706121D3ACBF}"/>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IN" smtClean="0"/>
              <a:t>13</a:t>
            </a:fld>
            <a:endParaRPr lang="en-IN" dirty="0"/>
          </a:p>
        </p:txBody>
      </p:sp>
    </p:spTree>
    <p:extLst>
      <p:ext uri="{BB962C8B-B14F-4D97-AF65-F5344CB8AC3E}">
        <p14:creationId xmlns:p14="http://schemas.microsoft.com/office/powerpoint/2010/main" val="241652942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
        <p:nvSpPr>
          <p:cNvPr id="3" name="Slide Number">
            <a:extLst>
              <a:ext uri="{FF2B5EF4-FFF2-40B4-BE49-F238E27FC236}">
                <a16:creationId xmlns:a16="http://schemas.microsoft.com/office/drawing/2014/main" id="{62D9A410-FDA1-42A8-A075-7E4E18B4E6D0}"/>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IN" smtClean="0"/>
              <a:t>14</a:t>
            </a:fld>
            <a:endParaRPr lang="en-IN" dirty="0"/>
          </a:p>
        </p:txBody>
      </p:sp>
    </p:spTree>
    <p:extLst>
      <p:ext uri="{BB962C8B-B14F-4D97-AF65-F5344CB8AC3E}">
        <p14:creationId xmlns:p14="http://schemas.microsoft.com/office/powerpoint/2010/main" val="22901727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2BC9-3A4A-45A4-A01B-60459163759B}"/>
              </a:ext>
            </a:extLst>
          </p:cNvPr>
          <p:cNvSpPr>
            <a:spLocks noGrp="1"/>
          </p:cNvSpPr>
          <p:nvPr>
            <p:ph type="title"/>
          </p:nvPr>
        </p:nvSpPr>
        <p:spPr/>
        <p:txBody>
          <a:bodyPr/>
          <a:lstStyle/>
          <a:p>
            <a:r>
              <a:rPr lang="en-US" dirty="0"/>
              <a:t>Guide approval mail</a:t>
            </a:r>
            <a:endParaRPr lang="en-IN" dirty="0"/>
          </a:p>
        </p:txBody>
      </p:sp>
      <p:sp>
        <p:nvSpPr>
          <p:cNvPr id="3" name="Slide Number">
            <a:extLst>
              <a:ext uri="{FF2B5EF4-FFF2-40B4-BE49-F238E27FC236}">
                <a16:creationId xmlns:a16="http://schemas.microsoft.com/office/drawing/2014/main" id="{0C341CA7-C522-4B29-877B-C699B5FFC5BC}"/>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IN" smtClean="0"/>
              <a:t>2</a:t>
            </a:fld>
            <a:endParaRPr lang="en-IN" dirty="0"/>
          </a:p>
        </p:txBody>
      </p:sp>
      <p:pic>
        <p:nvPicPr>
          <p:cNvPr id="5" name="Picture 4">
            <a:extLst>
              <a:ext uri="{FF2B5EF4-FFF2-40B4-BE49-F238E27FC236}">
                <a16:creationId xmlns:a16="http://schemas.microsoft.com/office/drawing/2014/main" id="{48090C8D-5F45-453D-95A2-0C10FD5DD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203" y="1600200"/>
            <a:ext cx="7577593" cy="4279390"/>
          </a:xfrm>
          <a:prstGeom prst="rect">
            <a:avLst/>
          </a:prstGeom>
        </p:spPr>
      </p:pic>
    </p:spTree>
    <p:extLst>
      <p:ext uri="{BB962C8B-B14F-4D97-AF65-F5344CB8AC3E}">
        <p14:creationId xmlns:p14="http://schemas.microsoft.com/office/powerpoint/2010/main" val="259354548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141" name="Content"/>
          <p:cNvSpPr txBox="1">
            <a:spLocks noGrp="1"/>
          </p:cNvSpPr>
          <p:nvPr>
            <p:ph type="title"/>
          </p:nvPr>
        </p:nvSpPr>
        <p:spPr>
          <a:xfrm>
            <a:off x="685800" y="1114462"/>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dirty="0"/>
              <a:t>Problem statement</a:t>
            </a:r>
            <a:endParaRPr dirty="0"/>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144" name="Introduction…"/>
          <p:cNvSpPr/>
          <p:nvPr/>
        </p:nvSpPr>
        <p:spPr>
          <a:xfrm>
            <a:off x="929639" y="2867093"/>
            <a:ext cx="7680961" cy="169276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pPr algn="ctr"/>
            <a:r>
              <a:rPr lang="en-IN" sz="1800" b="1" dirty="0"/>
              <a:t>Crop identification using deep learning</a:t>
            </a:r>
          </a:p>
          <a:p>
            <a:pPr algn="ctr"/>
            <a:endParaRPr lang="en-IN" sz="1800" b="1" dirty="0"/>
          </a:p>
          <a:p>
            <a:r>
              <a:rPr lang="en-IN" sz="1800" dirty="0"/>
              <a:t>To develop a web application that would allow users to take images/upload images of different crops, crop fields, identifies the crop using Deep Learning and gives some insight on the crop.</a:t>
            </a:r>
          </a:p>
          <a:p>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11E9-8956-4C33-AD58-A97F5BDB65E9}"/>
              </a:ext>
            </a:extLst>
          </p:cNvPr>
          <p:cNvSpPr>
            <a:spLocks noGrp="1"/>
          </p:cNvSpPr>
          <p:nvPr>
            <p:ph type="title"/>
          </p:nvPr>
        </p:nvSpPr>
        <p:spPr>
          <a:xfrm>
            <a:off x="457200" y="1229110"/>
            <a:ext cx="8229600" cy="392956"/>
          </a:xfrm>
        </p:spPr>
        <p:txBody>
          <a:bodyPr/>
          <a:lstStyle/>
          <a:p>
            <a:r>
              <a:rPr lang="en-US" dirty="0"/>
              <a:t>Abstract</a:t>
            </a:r>
            <a:endParaRPr lang="en-IN" dirty="0"/>
          </a:p>
        </p:txBody>
      </p:sp>
      <p:sp>
        <p:nvSpPr>
          <p:cNvPr id="4" name="TextBox 3">
            <a:extLst>
              <a:ext uri="{FF2B5EF4-FFF2-40B4-BE49-F238E27FC236}">
                <a16:creationId xmlns:a16="http://schemas.microsoft.com/office/drawing/2014/main" id="{4D704037-DB8B-45E3-974F-0913DD3DB2A1}"/>
              </a:ext>
            </a:extLst>
          </p:cNvPr>
          <p:cNvSpPr txBox="1"/>
          <p:nvPr/>
        </p:nvSpPr>
        <p:spPr>
          <a:xfrm>
            <a:off x="763325" y="2226365"/>
            <a:ext cx="7808181" cy="30008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50000"/>
              </a:lnSpc>
              <a:spcBef>
                <a:spcPts val="0"/>
              </a:spcBef>
              <a:spcAft>
                <a:spcPts val="0"/>
              </a:spcAft>
              <a:buClrTx/>
              <a:buSzTx/>
              <a:buFontTx/>
              <a:buNone/>
              <a:tabLst/>
            </a:pPr>
            <a:r>
              <a:rPr lang="en-US" dirty="0"/>
              <a:t>The modern lifestyle has made people less aware of where we get our food from. From a commoner’s perspective, it may seem irrelevant but it is our responsibility and is necessary knowledge to know where, when, and how our food is being produced. So, we are designing a web-based application where a user can upload an image to gain insight into the crop. </a:t>
            </a:r>
          </a:p>
          <a:p>
            <a:pPr marL="0" marR="0" indent="0" algn="l" defTabSz="914400" rtl="0" fontAlgn="auto" latinLnBrk="0" hangingPunct="0">
              <a:lnSpc>
                <a:spcPct val="150000"/>
              </a:lnSpc>
              <a:spcBef>
                <a:spcPts val="0"/>
              </a:spcBef>
              <a:spcAft>
                <a:spcPts val="0"/>
              </a:spcAft>
              <a:buClrTx/>
              <a:buSzTx/>
              <a:buFontTx/>
              <a:buNone/>
              <a:tabLst/>
            </a:pPr>
            <a:r>
              <a:rPr lang="en-US" dirty="0"/>
              <a:t>The workflow is as follows, to decide a few couples of crops whose images are abundantly available, to build a deep learning model, to train the same with the datasets, and to build a user interface. To implement this project, we need to learn the core concepts of deep learning, image processing, and neural networks.</a:t>
            </a:r>
          </a:p>
          <a:p>
            <a:pPr marL="0" marR="0" indent="0" algn="l" defTabSz="914400" rtl="0" fontAlgn="auto" latinLnBrk="0" hangingPunct="0">
              <a:lnSpc>
                <a:spcPct val="150000"/>
              </a:lnSpc>
              <a:spcBef>
                <a:spcPts val="0"/>
              </a:spcBef>
              <a:spcAft>
                <a:spcPts val="0"/>
              </a:spcAft>
              <a:buClrTx/>
              <a:buSzTx/>
              <a:buFontTx/>
              <a:buNone/>
              <a:tabLst/>
            </a:pPr>
            <a:r>
              <a:rPr lang="en-US" dirty="0"/>
              <a:t>We expect this project to give the users more affinity towards farming and pave a path to bring awareness on agriculture as a profession. </a:t>
            </a: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5" name="Slide Number">
            <a:extLst>
              <a:ext uri="{FF2B5EF4-FFF2-40B4-BE49-F238E27FC236}">
                <a16:creationId xmlns:a16="http://schemas.microsoft.com/office/drawing/2014/main" id="{3F5B9CED-0774-4047-8FCC-71515BEE927C}"/>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IN" smtClean="0"/>
              <a:t>4</a:t>
            </a:fld>
            <a:endParaRPr lang="en-IN" dirty="0"/>
          </a:p>
        </p:txBody>
      </p:sp>
    </p:spTree>
    <p:extLst>
      <p:ext uri="{BB962C8B-B14F-4D97-AF65-F5344CB8AC3E}">
        <p14:creationId xmlns:p14="http://schemas.microsoft.com/office/powerpoint/2010/main" val="119356649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99AD-FB9C-4FE2-AD01-5205791277FC}"/>
              </a:ext>
            </a:extLst>
          </p:cNvPr>
          <p:cNvSpPr>
            <a:spLocks noGrp="1"/>
          </p:cNvSpPr>
          <p:nvPr>
            <p:ph type="title"/>
          </p:nvPr>
        </p:nvSpPr>
        <p:spPr>
          <a:xfrm>
            <a:off x="457200" y="1157549"/>
            <a:ext cx="8229600" cy="591738"/>
          </a:xfrm>
        </p:spPr>
        <p:txBody>
          <a:bodyPr/>
          <a:lstStyle/>
          <a:p>
            <a:r>
              <a:rPr lang="en-US" dirty="0"/>
              <a:t>Review 0 comments and the actions taken</a:t>
            </a:r>
            <a:endParaRPr lang="en-IN" dirty="0"/>
          </a:p>
        </p:txBody>
      </p:sp>
      <p:sp>
        <p:nvSpPr>
          <p:cNvPr id="3" name="TextBox 2">
            <a:extLst>
              <a:ext uri="{FF2B5EF4-FFF2-40B4-BE49-F238E27FC236}">
                <a16:creationId xmlns:a16="http://schemas.microsoft.com/office/drawing/2014/main" id="{71A43381-F172-440F-9D56-5655AE9DA95A}"/>
              </a:ext>
            </a:extLst>
          </p:cNvPr>
          <p:cNvSpPr txBox="1"/>
          <p:nvPr/>
        </p:nvSpPr>
        <p:spPr>
          <a:xfrm>
            <a:off x="556591" y="2130950"/>
            <a:ext cx="8054672" cy="37548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lgn="l" fontAlgn="base">
              <a:buAutoNum type="arabicPeriod"/>
            </a:pPr>
            <a:r>
              <a:rPr lang="en-US" b="0" i="0" dirty="0">
                <a:solidFill>
                  <a:srgbClr val="000000"/>
                </a:solidFill>
                <a:effectLst/>
                <a:latin typeface="inherit"/>
              </a:rPr>
              <a:t>Specify how many crops we consider and what they are?</a:t>
            </a:r>
          </a:p>
          <a:p>
            <a:pPr lvl="2" indent="0" fontAlgn="base"/>
            <a:r>
              <a:rPr lang="en-US" b="0" i="0" dirty="0">
                <a:solidFill>
                  <a:srgbClr val="000000"/>
                </a:solidFill>
                <a:effectLst/>
                <a:latin typeface="inherit"/>
              </a:rPr>
              <a:t>	We chose 10 kitchen based crops namely Wheat, Maize, Paddy, Sugarcane, Grape, Tomato, Cucumber, Lemon, Orange and Watermelon.</a:t>
            </a:r>
          </a:p>
          <a:p>
            <a:pPr lvl="2" indent="0" fontAlgn="base"/>
            <a:endParaRPr lang="en-US" b="0" i="0" dirty="0">
              <a:solidFill>
                <a:srgbClr val="000000"/>
              </a:solidFill>
              <a:effectLst/>
              <a:latin typeface="inherit"/>
            </a:endParaRPr>
          </a:p>
          <a:p>
            <a:pPr algn="l" fontAlgn="base"/>
            <a:r>
              <a:rPr lang="en-US" b="0" i="0" dirty="0">
                <a:solidFill>
                  <a:srgbClr val="000000"/>
                </a:solidFill>
                <a:effectLst/>
                <a:latin typeface="inherit"/>
              </a:rPr>
              <a:t>2. Is it shrub, herb or tree</a:t>
            </a:r>
          </a:p>
          <a:p>
            <a:pPr algn="l" fontAlgn="base"/>
            <a:r>
              <a:rPr lang="en-US" dirty="0">
                <a:latin typeface="inherit"/>
              </a:rPr>
              <a:t>	We are considering a mix of shrub(wheat, maize, paddy, grape, tomato, cucumber, watermelon) and tree(sugarcane, lemon, orange).</a:t>
            </a:r>
          </a:p>
          <a:p>
            <a:pPr algn="l" fontAlgn="base"/>
            <a:endParaRPr lang="en-US" b="0" i="0" dirty="0">
              <a:solidFill>
                <a:srgbClr val="000000"/>
              </a:solidFill>
              <a:effectLst/>
              <a:latin typeface="inherit"/>
            </a:endParaRPr>
          </a:p>
          <a:p>
            <a:pPr algn="l" fontAlgn="base"/>
            <a:r>
              <a:rPr lang="en-US" b="0" i="0" dirty="0">
                <a:solidFill>
                  <a:srgbClr val="000000"/>
                </a:solidFill>
                <a:effectLst/>
                <a:latin typeface="inherit"/>
              </a:rPr>
              <a:t>3. Is the picture to be individual plant or a group?</a:t>
            </a:r>
          </a:p>
          <a:p>
            <a:pPr algn="l" fontAlgn="base"/>
            <a:r>
              <a:rPr lang="en-US" dirty="0">
                <a:latin typeface="inherit"/>
              </a:rPr>
              <a:t>	We are planning on taking pictures of a single leaf of a plant.</a:t>
            </a:r>
          </a:p>
          <a:p>
            <a:pPr algn="l" fontAlgn="base"/>
            <a:endParaRPr lang="en-US" b="0" i="0" dirty="0">
              <a:solidFill>
                <a:srgbClr val="000000"/>
              </a:solidFill>
              <a:effectLst/>
              <a:latin typeface="inherit"/>
            </a:endParaRPr>
          </a:p>
          <a:p>
            <a:pPr algn="l" fontAlgn="base"/>
            <a:r>
              <a:rPr lang="en-US" b="0" i="0" dirty="0">
                <a:solidFill>
                  <a:srgbClr val="000000"/>
                </a:solidFill>
                <a:effectLst/>
                <a:latin typeface="inherit"/>
              </a:rPr>
              <a:t>4. What is the view?</a:t>
            </a:r>
          </a:p>
          <a:p>
            <a:pPr algn="l" fontAlgn="base"/>
            <a:r>
              <a:rPr lang="en-US" dirty="0">
                <a:latin typeface="inherit"/>
              </a:rPr>
              <a:t>	We are planning on taking pictures of the leaf on top view.</a:t>
            </a:r>
          </a:p>
          <a:p>
            <a:pPr algn="l" fontAlgn="base"/>
            <a:endParaRPr lang="en-US" b="0" i="0" dirty="0">
              <a:solidFill>
                <a:srgbClr val="000000"/>
              </a:solidFill>
              <a:effectLst/>
              <a:latin typeface="inherit"/>
            </a:endParaRPr>
          </a:p>
          <a:p>
            <a:pPr algn="l" fontAlgn="base"/>
            <a:r>
              <a:rPr lang="en-US" b="0" i="0" dirty="0">
                <a:solidFill>
                  <a:srgbClr val="000000"/>
                </a:solidFill>
                <a:effectLst/>
                <a:latin typeface="inherit"/>
              </a:rPr>
              <a:t>5. Which stage of crop we consider?</a:t>
            </a:r>
          </a:p>
          <a:p>
            <a:pPr algn="l" fontAlgn="base"/>
            <a:r>
              <a:rPr lang="en-US" b="0" i="0" dirty="0">
                <a:solidFill>
                  <a:srgbClr val="000000"/>
                </a:solidFill>
                <a:effectLst/>
                <a:latin typeface="inherit"/>
              </a:rPr>
              <a:t>	The stage we are considering is almost or ready to harvest stage in shrubs and fully grown tree if it is a tree.</a:t>
            </a:r>
          </a:p>
        </p:txBody>
      </p:sp>
      <p:sp>
        <p:nvSpPr>
          <p:cNvPr id="4" name="Slide Number">
            <a:extLst>
              <a:ext uri="{FF2B5EF4-FFF2-40B4-BE49-F238E27FC236}">
                <a16:creationId xmlns:a16="http://schemas.microsoft.com/office/drawing/2014/main" id="{23DF9BF7-CA64-45AF-B067-19DE997E2F41}"/>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IN" smtClean="0"/>
              <a:t>5</a:t>
            </a:fld>
            <a:endParaRPr lang="en-IN" dirty="0"/>
          </a:p>
        </p:txBody>
      </p:sp>
    </p:spTree>
    <p:extLst>
      <p:ext uri="{BB962C8B-B14F-4D97-AF65-F5344CB8AC3E}">
        <p14:creationId xmlns:p14="http://schemas.microsoft.com/office/powerpoint/2010/main" val="129612913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
        <p:nvSpPr>
          <p:cNvPr id="157" name="Motivation"/>
          <p:cNvSpPr txBox="1">
            <a:spLocks noGrp="1"/>
          </p:cNvSpPr>
          <p:nvPr>
            <p:ph type="title"/>
          </p:nvPr>
        </p:nvSpPr>
        <p:spPr>
          <a:xfrm>
            <a:off x="1143000" y="265805"/>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 (Existing system)</a:t>
            </a:r>
            <a:endParaRPr sz="3200" dirty="0"/>
          </a:p>
        </p:txBody>
      </p:sp>
      <p:sp>
        <p:nvSpPr>
          <p:cNvPr id="158"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a:spcBef>
                <a:spcPts val="400"/>
              </a:spcBef>
              <a:buSzPct val="100000"/>
            </a:pPr>
            <a:endParaRPr sz="1800" dirty="0"/>
          </a:p>
        </p:txBody>
      </p:sp>
      <p:sp>
        <p:nvSpPr>
          <p:cNvPr id="2" name="TextBox 1">
            <a:extLst>
              <a:ext uri="{FF2B5EF4-FFF2-40B4-BE49-F238E27FC236}">
                <a16:creationId xmlns:a16="http://schemas.microsoft.com/office/drawing/2014/main" id="{416AFC67-C1FE-46E5-A388-9ED201E652B5}"/>
              </a:ext>
            </a:extLst>
          </p:cNvPr>
          <p:cNvSpPr txBox="1"/>
          <p:nvPr/>
        </p:nvSpPr>
        <p:spPr>
          <a:xfrm>
            <a:off x="685800" y="1423284"/>
            <a:ext cx="8038106" cy="51398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Tx/>
              <a:buAutoNum type="arabicParenR"/>
              <a:tabLst/>
            </a:pPr>
            <a:r>
              <a:rPr lang="en-US" sz="1600" dirty="0"/>
              <a:t>Classification of plant leaf images with complicated background, 2008</a:t>
            </a:r>
          </a:p>
          <a:p>
            <a:pPr marR="0" algn="l" defTabSz="914400" rtl="0" fontAlgn="auto" latinLnBrk="0" hangingPunct="0">
              <a:lnSpc>
                <a:spcPct val="100000"/>
              </a:lnSpc>
              <a:spcBef>
                <a:spcPts val="0"/>
              </a:spcBef>
              <a:spcAft>
                <a:spcPts val="0"/>
              </a:spcAft>
              <a:buClrTx/>
              <a:buSzTx/>
              <a:tabLst/>
            </a:pPr>
            <a:endParaRPr lang="en-US" dirty="0"/>
          </a:p>
          <a:p>
            <a:pPr marR="0" algn="l" defTabSz="914400" rtl="0" fontAlgn="auto" latinLnBrk="0" hangingPunct="0">
              <a:lnSpc>
                <a:spcPct val="100000"/>
              </a:lnSpc>
              <a:spcBef>
                <a:spcPts val="0"/>
              </a:spcBef>
              <a:spcAft>
                <a:spcPts val="500"/>
              </a:spcAft>
              <a:buClrTx/>
              <a:buSzTx/>
              <a:tabLst/>
            </a:pPr>
            <a:r>
              <a:rPr kumimoji="0" lang="en-US" sz="1600" b="0" i="0" u="sng" strike="noStrike" cap="none" spc="0" normalizeH="0" baseline="0" dirty="0">
                <a:ln>
                  <a:noFill/>
                </a:ln>
                <a:solidFill>
                  <a:srgbClr val="000000"/>
                </a:solidFill>
                <a:effectLst/>
                <a:uFillTx/>
                <a:latin typeface="Times New Roman"/>
                <a:ea typeface="Times New Roman"/>
                <a:cs typeface="Times New Roman"/>
                <a:sym typeface="Times New Roman"/>
              </a:rPr>
              <a:t>Authors:</a:t>
            </a:r>
            <a:r>
              <a:rPr kumimoji="0" lang="en-US" sz="1600" b="0" i="0" strike="noStrike" cap="none" spc="0" normalizeH="0" baseline="0" dirty="0">
                <a:ln>
                  <a:noFill/>
                </a:ln>
                <a:solidFill>
                  <a:srgbClr val="000000"/>
                </a:solidFill>
                <a:effectLst/>
                <a:uFillTx/>
                <a:latin typeface="Times New Roman"/>
                <a:ea typeface="Times New Roman"/>
                <a:cs typeface="Times New Roman"/>
                <a:sym typeface="Times New Roman"/>
              </a:rPr>
              <a:t> </a:t>
            </a:r>
            <a:r>
              <a:rPr kumimoji="0" lang="en-US" sz="1600" b="0" i="0" u="none" strike="noStrike" cap="none" spc="0" normalizeH="0" baseline="0" dirty="0">
                <a:ln>
                  <a:noFill/>
                </a:ln>
                <a:solidFill>
                  <a:srgbClr val="000000"/>
                </a:solidFill>
                <a:effectLst/>
                <a:uFillTx/>
                <a:latin typeface="Times New Roman"/>
                <a:ea typeface="Times New Roman"/>
                <a:cs typeface="Times New Roman"/>
                <a:sym typeface="Times New Roman"/>
              </a:rPr>
              <a:t>Xiao-Feng Wang, De-Shuang Huang, Ji-Xiang Du, Huan Xu, Laurent </a:t>
            </a:r>
            <a:r>
              <a:rPr kumimoji="0" lang="en-US" sz="1600" b="0" i="0" u="none" strike="noStrike" cap="none" spc="0" normalizeH="0" baseline="0" dirty="0" err="1">
                <a:ln>
                  <a:noFill/>
                </a:ln>
                <a:solidFill>
                  <a:srgbClr val="000000"/>
                </a:solidFill>
                <a:effectLst/>
                <a:uFillTx/>
                <a:latin typeface="Times New Roman"/>
                <a:ea typeface="Times New Roman"/>
                <a:cs typeface="Times New Roman"/>
                <a:sym typeface="Times New Roman"/>
              </a:rPr>
              <a:t>Heutte</a:t>
            </a:r>
            <a:endParaRPr kumimoji="0" lang="en-US"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R="0" algn="l" defTabSz="914400" rtl="0" fontAlgn="auto" latinLnBrk="0" hangingPunct="0">
              <a:lnSpc>
                <a:spcPct val="100000"/>
              </a:lnSpc>
              <a:spcBef>
                <a:spcPts val="0"/>
              </a:spcBef>
              <a:spcAft>
                <a:spcPts val="500"/>
              </a:spcAft>
              <a:buClrTx/>
              <a:buSzTx/>
              <a:tabLst/>
            </a:pPr>
            <a:r>
              <a:rPr kumimoji="0" lang="en-US" sz="1400" b="0" i="0" u="sng" strike="noStrike" cap="none" spc="0" normalizeH="0" baseline="0" dirty="0">
                <a:ln>
                  <a:noFill/>
                </a:ln>
                <a:solidFill>
                  <a:srgbClr val="000000"/>
                </a:solidFill>
                <a:effectLst/>
                <a:uFillTx/>
                <a:latin typeface="Times New Roman"/>
                <a:ea typeface="Times New Roman"/>
                <a:cs typeface="Times New Roman"/>
                <a:sym typeface="Times New Roman"/>
              </a:rPr>
              <a:t>Inference:</a:t>
            </a:r>
            <a:r>
              <a:rPr kumimoji="0" lang="en-US" sz="1400" b="0" i="0" u="none" strike="noStrike" cap="none" spc="0" normalizeH="0" baseline="0" dirty="0">
                <a:ln>
                  <a:noFill/>
                </a:ln>
                <a:solidFill>
                  <a:srgbClr val="000000"/>
                </a:solidFill>
                <a:effectLst/>
                <a:uFillTx/>
                <a:latin typeface="Times New Roman"/>
                <a:ea typeface="Times New Roman"/>
                <a:cs typeface="Times New Roman"/>
                <a:sym typeface="Times New Roman"/>
              </a:rPr>
              <a:t> Crop identification can be done using the leaf of the plant alone using techniques of automatic marked-controlled watershed segmentation, Otsu thresholding, erosion operation with feature extractors like Hu, Zernike moments and Moving Center Hypersphere (MCH) classifier. This works even for images with overlapping leaves or background interferences like small stones.</a:t>
            </a:r>
          </a:p>
          <a:p>
            <a:pPr marR="0" algn="l" defTabSz="914400" rtl="0" fontAlgn="auto" latinLnBrk="0" hangingPunct="0">
              <a:lnSpc>
                <a:spcPct val="100000"/>
              </a:lnSpc>
              <a:spcBef>
                <a:spcPts val="0"/>
              </a:spcBef>
              <a:spcAft>
                <a:spcPts val="500"/>
              </a:spcAft>
              <a:buClrTx/>
              <a:buSzTx/>
              <a:tabLst/>
            </a:pPr>
            <a:r>
              <a:rPr kumimoji="0" lang="en-US" sz="1400" b="0" i="0" u="sng" strike="noStrike" cap="none" spc="0" normalizeH="0" baseline="0" dirty="0">
                <a:ln>
                  <a:noFill/>
                </a:ln>
                <a:solidFill>
                  <a:srgbClr val="000000"/>
                </a:solidFill>
                <a:effectLst/>
                <a:uFillTx/>
                <a:latin typeface="Times New Roman"/>
                <a:ea typeface="Times New Roman"/>
                <a:cs typeface="Times New Roman"/>
                <a:sym typeface="Times New Roman"/>
              </a:rPr>
              <a:t>Research gap:</a:t>
            </a:r>
            <a:r>
              <a:rPr kumimoji="0" lang="en-US" sz="1400" b="0" i="0" strike="noStrike" cap="none" spc="0" normalizeH="0" baseline="0" dirty="0">
                <a:ln>
                  <a:noFill/>
                </a:ln>
                <a:solidFill>
                  <a:srgbClr val="000000"/>
                </a:solidFill>
                <a:effectLst/>
                <a:uFillTx/>
                <a:latin typeface="Times New Roman"/>
                <a:ea typeface="Times New Roman"/>
                <a:cs typeface="Times New Roman"/>
                <a:sym typeface="Times New Roman"/>
              </a:rPr>
              <a:t> This method doesn’t work if the image has the plant as a whole or if at least one of th</a:t>
            </a:r>
            <a:r>
              <a:rPr lang="en-US" dirty="0"/>
              <a:t>e leaves isn’t clearly visible.</a:t>
            </a:r>
            <a:endParaRPr kumimoji="0" lang="en-US" sz="1400" b="1"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R="0" algn="l" defTabSz="914400" rtl="0" fontAlgn="auto" latinLnBrk="0" hangingPunct="0">
              <a:lnSpc>
                <a:spcPct val="100000"/>
              </a:lnSpc>
              <a:spcBef>
                <a:spcPts val="0"/>
              </a:spcBef>
              <a:spcAft>
                <a:spcPts val="0"/>
              </a:spcAft>
              <a:buClrTx/>
              <a:buSzTx/>
              <a:tabLst/>
            </a:pPr>
            <a:endParaRPr kumimoji="0" lang="en-US"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L="342900" marR="0" indent="-342900" algn="l" defTabSz="914400" rtl="0" fontAlgn="auto" latinLnBrk="0" hangingPunct="0">
              <a:lnSpc>
                <a:spcPct val="100000"/>
              </a:lnSpc>
              <a:spcBef>
                <a:spcPts val="0"/>
              </a:spcBef>
              <a:spcAft>
                <a:spcPts val="0"/>
              </a:spcAft>
              <a:buClrTx/>
              <a:buSzTx/>
              <a:buAutoNum type="arabicParenR" startAt="2"/>
              <a:tabLst/>
            </a:pPr>
            <a:r>
              <a:rPr lang="en-US" sz="1500" dirty="0"/>
              <a:t>[IEEE 2013 20th IEEE International Conference on Image Processing (ICIP) - Melbourne, Australia (2013.09.15-2013.09.18)] 2013 IEEE International Conference on Image Processing - Mobile plant leaf identification using smart-phones</a:t>
            </a:r>
          </a:p>
          <a:p>
            <a:pPr marR="0" algn="l" defTabSz="914400" rtl="0" fontAlgn="auto" latinLnBrk="0" hangingPunct="0">
              <a:lnSpc>
                <a:spcPct val="100000"/>
              </a:lnSpc>
              <a:spcBef>
                <a:spcPts val="0"/>
              </a:spcBef>
              <a:spcAft>
                <a:spcPts val="0"/>
              </a:spcAft>
              <a:buClrTx/>
              <a:buSzTx/>
              <a:tabLst/>
            </a:pPr>
            <a:endParaRPr lang="en-US" dirty="0"/>
          </a:p>
          <a:p>
            <a:pPr marR="0" algn="l" defTabSz="914400" rtl="0" fontAlgn="auto" latinLnBrk="0" hangingPunct="0">
              <a:lnSpc>
                <a:spcPct val="100000"/>
              </a:lnSpc>
              <a:spcBef>
                <a:spcPts val="0"/>
              </a:spcBef>
              <a:spcAft>
                <a:spcPts val="500"/>
              </a:spcAft>
              <a:buClrTx/>
              <a:buSzTx/>
              <a:tabLst/>
            </a:pPr>
            <a:r>
              <a:rPr lang="en-US" sz="1600" u="sng" dirty="0"/>
              <a:t>Authors:</a:t>
            </a:r>
            <a:r>
              <a:rPr lang="en-US" sz="1600" dirty="0"/>
              <a:t> Bin Wang, Douglas Brown, </a:t>
            </a:r>
            <a:r>
              <a:rPr lang="en-US" sz="1600" dirty="0" err="1"/>
              <a:t>Yongsheng</a:t>
            </a:r>
            <a:r>
              <a:rPr lang="en-US" sz="1600" dirty="0"/>
              <a:t> Gao, John La Salle</a:t>
            </a:r>
          </a:p>
          <a:p>
            <a:pPr marR="0" algn="l" defTabSz="914400" rtl="0" fontAlgn="auto" latinLnBrk="0" hangingPunct="0">
              <a:lnSpc>
                <a:spcPct val="100000"/>
              </a:lnSpc>
              <a:spcBef>
                <a:spcPts val="0"/>
              </a:spcBef>
              <a:spcAft>
                <a:spcPts val="500"/>
              </a:spcAft>
              <a:buClrTx/>
              <a:buSzTx/>
              <a:tabLst/>
            </a:pPr>
            <a:r>
              <a:rPr kumimoji="0" lang="en-US" sz="1400" b="0" i="0" u="sng" strike="noStrike" cap="none" spc="0" normalizeH="0" baseline="0" dirty="0">
                <a:ln>
                  <a:noFill/>
                </a:ln>
                <a:solidFill>
                  <a:srgbClr val="000000"/>
                </a:solidFill>
                <a:effectLst/>
                <a:uFillTx/>
                <a:latin typeface="Times New Roman"/>
                <a:ea typeface="Times New Roman"/>
                <a:cs typeface="Times New Roman"/>
                <a:sym typeface="Times New Roman"/>
              </a:rPr>
              <a:t>Inference:</a:t>
            </a:r>
            <a:r>
              <a:rPr kumimoji="0" lang="en-US" sz="1400" b="0" i="0" strike="noStrike" cap="none" spc="0" normalizeH="0" baseline="0" dirty="0">
                <a:ln>
                  <a:noFill/>
                </a:ln>
                <a:solidFill>
                  <a:srgbClr val="000000"/>
                </a:solidFill>
                <a:effectLst/>
                <a:uFillTx/>
                <a:latin typeface="Times New Roman"/>
                <a:ea typeface="Times New Roman"/>
                <a:cs typeface="Times New Roman"/>
                <a:sym typeface="Times New Roman"/>
              </a:rPr>
              <a:t> </a:t>
            </a:r>
            <a:r>
              <a:rPr kumimoji="0" lang="en-US" sz="1400" b="0" i="0" u="none" strike="noStrike" cap="none" spc="0" normalizeH="0" baseline="0" dirty="0">
                <a:ln>
                  <a:noFill/>
                </a:ln>
                <a:solidFill>
                  <a:srgbClr val="000000"/>
                </a:solidFill>
                <a:effectLst/>
                <a:uFillTx/>
                <a:latin typeface="Times New Roman"/>
                <a:ea typeface="Times New Roman"/>
                <a:cs typeface="Times New Roman"/>
                <a:sym typeface="Times New Roman"/>
              </a:rPr>
              <a:t>A crop is identified by scanning the image of the leaf of the plant through a newly created method, a novel multiscale shape descriptor which is highly accurate than many general methods at an accuracy of 96.05%.</a:t>
            </a:r>
          </a:p>
          <a:p>
            <a:pPr marR="0" algn="l" defTabSz="914400" rtl="0" fontAlgn="auto" latinLnBrk="0" hangingPunct="0">
              <a:lnSpc>
                <a:spcPct val="100000"/>
              </a:lnSpc>
              <a:spcBef>
                <a:spcPts val="0"/>
              </a:spcBef>
              <a:spcAft>
                <a:spcPts val="500"/>
              </a:spcAft>
              <a:buClrTx/>
              <a:buSzTx/>
              <a:tabLst/>
            </a:pPr>
            <a:r>
              <a:rPr kumimoji="0" lang="en-US" sz="1400" b="0" i="0" u="sng" strike="noStrike" cap="none" spc="0" normalizeH="0" baseline="0" dirty="0">
                <a:ln>
                  <a:noFill/>
                </a:ln>
                <a:solidFill>
                  <a:srgbClr val="000000"/>
                </a:solidFill>
                <a:effectLst/>
                <a:uFillTx/>
                <a:latin typeface="Times New Roman"/>
                <a:ea typeface="Times New Roman"/>
                <a:cs typeface="Times New Roman"/>
                <a:sym typeface="Times New Roman"/>
              </a:rPr>
              <a:t>Research gap:</a:t>
            </a:r>
            <a:r>
              <a:rPr kumimoji="0" lang="en-US" sz="1400" b="0" i="0" strike="noStrike" cap="none" spc="0" normalizeH="0" baseline="0" dirty="0">
                <a:ln>
                  <a:noFill/>
                </a:ln>
                <a:solidFill>
                  <a:srgbClr val="000000"/>
                </a:solidFill>
                <a:effectLst/>
                <a:uFillTx/>
                <a:latin typeface="Times New Roman"/>
                <a:ea typeface="Times New Roman"/>
                <a:cs typeface="Times New Roman"/>
                <a:sym typeface="Times New Roman"/>
              </a:rPr>
              <a:t> </a:t>
            </a:r>
            <a:r>
              <a:rPr kumimoji="0" lang="en-US" sz="1400" b="0" i="0" u="none" strike="noStrike" cap="none" spc="0" normalizeH="0" baseline="0" dirty="0">
                <a:ln>
                  <a:noFill/>
                </a:ln>
                <a:solidFill>
                  <a:srgbClr val="000000"/>
                </a:solidFill>
                <a:effectLst/>
                <a:uFillTx/>
                <a:latin typeface="Times New Roman"/>
                <a:ea typeface="Times New Roman"/>
                <a:cs typeface="Times New Roman"/>
                <a:sym typeface="Times New Roman"/>
              </a:rPr>
              <a:t>The method doesn’t work if there are any background interference or if the leaves overlap.</a:t>
            </a:r>
          </a:p>
          <a:p>
            <a:pPr marR="0" algn="l" defTabSz="914400" rtl="0" fontAlgn="auto" latinLnBrk="0" hangingPunct="0">
              <a:lnSpc>
                <a:spcPct val="100000"/>
              </a:lnSpc>
              <a:spcBef>
                <a:spcPts val="0"/>
              </a:spcBef>
              <a:spcAft>
                <a:spcPts val="0"/>
              </a:spcAft>
              <a:buClrTx/>
              <a:buSzTx/>
              <a:tabLst/>
            </a:pPr>
            <a:endParaRPr kumimoji="0" lang="en-US"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R="0" algn="l" defTabSz="914400" rtl="0" fontAlgn="auto" latinLnBrk="0" hangingPunct="0">
              <a:lnSpc>
                <a:spcPct val="100000"/>
              </a:lnSpc>
              <a:spcBef>
                <a:spcPts val="0"/>
              </a:spcBef>
              <a:spcAft>
                <a:spcPts val="0"/>
              </a:spcAft>
              <a:buClrTx/>
              <a:buSzTx/>
              <a:tabLst/>
            </a:pP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834AFE-DE49-4FF3-ACA9-1E63B959BB12}"/>
              </a:ext>
            </a:extLst>
          </p:cNvPr>
          <p:cNvSpPr txBox="1"/>
          <p:nvPr/>
        </p:nvSpPr>
        <p:spPr>
          <a:xfrm>
            <a:off x="667910" y="1391478"/>
            <a:ext cx="8094428" cy="45166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Times New Roman"/>
                <a:ea typeface="Times New Roman"/>
                <a:cs typeface="Times New Roman"/>
                <a:sym typeface="Times New Roman"/>
              </a:rPr>
              <a:t>3)   Leaf plant identification system on hidden naïve bayes classifier, 2015</a:t>
            </a:r>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500"/>
              </a:spcAft>
              <a:buClrTx/>
              <a:buSzTx/>
              <a:buFontTx/>
              <a:buNone/>
              <a:tabLst/>
            </a:pPr>
            <a:r>
              <a:rPr kumimoji="0" lang="en-US" sz="1600" b="0" i="0" u="sng" strike="noStrike" cap="none" spc="0" normalizeH="0" baseline="0" dirty="0">
                <a:ln>
                  <a:noFill/>
                </a:ln>
                <a:solidFill>
                  <a:srgbClr val="000000"/>
                </a:solidFill>
                <a:effectLst/>
                <a:uFillTx/>
                <a:latin typeface="Times New Roman"/>
                <a:ea typeface="Times New Roman"/>
                <a:cs typeface="Times New Roman"/>
                <a:sym typeface="Times New Roman"/>
              </a:rPr>
              <a:t>Authors:</a:t>
            </a:r>
            <a:r>
              <a:rPr kumimoji="0" lang="en-US" sz="1600" b="0" i="0" u="none" strike="noStrike" cap="none" spc="0" normalizeH="0" baseline="0" dirty="0">
                <a:ln>
                  <a:noFill/>
                </a:ln>
                <a:solidFill>
                  <a:srgbClr val="000000"/>
                </a:solidFill>
                <a:effectLst/>
                <a:uFillTx/>
                <a:latin typeface="Times New Roman"/>
                <a:ea typeface="Times New Roman"/>
                <a:cs typeface="Times New Roman"/>
                <a:sym typeface="Times New Roman"/>
              </a:rPr>
              <a:t> Heba F. </a:t>
            </a:r>
            <a:r>
              <a:rPr kumimoji="0" lang="en-US" sz="1600" b="0" i="0" u="none" strike="noStrike" cap="none" spc="0" normalizeH="0" baseline="0" dirty="0" err="1">
                <a:ln>
                  <a:noFill/>
                </a:ln>
                <a:solidFill>
                  <a:srgbClr val="000000"/>
                </a:solidFill>
                <a:effectLst/>
                <a:uFillTx/>
                <a:latin typeface="Times New Roman"/>
                <a:ea typeface="Times New Roman"/>
                <a:cs typeface="Times New Roman"/>
                <a:sym typeface="Times New Roman"/>
              </a:rPr>
              <a:t>Eid,Aboul</a:t>
            </a:r>
            <a:r>
              <a:rPr kumimoji="0" lang="en-US" sz="1600" b="0" i="0" u="none" strike="noStrike" cap="none" spc="0" normalizeH="0" baseline="0" dirty="0">
                <a:ln>
                  <a:noFill/>
                </a:ln>
                <a:solidFill>
                  <a:srgbClr val="000000"/>
                </a:solidFill>
                <a:effectLst/>
                <a:uFillTx/>
                <a:latin typeface="Times New Roman"/>
                <a:ea typeface="Times New Roman"/>
                <a:cs typeface="Times New Roman"/>
                <a:sym typeface="Times New Roman"/>
              </a:rPr>
              <a:t> Ella </a:t>
            </a:r>
            <a:r>
              <a:rPr kumimoji="0" lang="en-US" sz="1600" b="0" i="0" u="none" strike="noStrike" cap="none" spc="0" normalizeH="0" baseline="0" dirty="0" err="1">
                <a:ln>
                  <a:noFill/>
                </a:ln>
                <a:solidFill>
                  <a:srgbClr val="000000"/>
                </a:solidFill>
                <a:effectLst/>
                <a:uFillTx/>
                <a:latin typeface="Times New Roman"/>
                <a:ea typeface="Times New Roman"/>
                <a:cs typeface="Times New Roman"/>
                <a:sym typeface="Times New Roman"/>
              </a:rPr>
              <a:t>Hassanien</a:t>
            </a:r>
            <a:endParaRPr kumimoji="0" lang="en-US" sz="16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L="0" marR="0" indent="0" algn="l" defTabSz="914400" rtl="0" fontAlgn="auto" latinLnBrk="0" hangingPunct="0">
              <a:lnSpc>
                <a:spcPct val="100000"/>
              </a:lnSpc>
              <a:spcBef>
                <a:spcPts val="0"/>
              </a:spcBef>
              <a:spcAft>
                <a:spcPts val="500"/>
              </a:spcAft>
              <a:buClrTx/>
              <a:buSzTx/>
              <a:buFontTx/>
              <a:buNone/>
              <a:tabLst/>
            </a:pPr>
            <a:r>
              <a:rPr kumimoji="0" lang="en-US" sz="1400" b="0" i="0" u="sng" strike="noStrike" cap="none" spc="0" normalizeH="0" baseline="0" dirty="0">
                <a:ln>
                  <a:noFill/>
                </a:ln>
                <a:solidFill>
                  <a:srgbClr val="000000"/>
                </a:solidFill>
                <a:effectLst/>
                <a:uFillTx/>
                <a:latin typeface="Times New Roman"/>
                <a:ea typeface="Times New Roman"/>
                <a:cs typeface="Times New Roman"/>
                <a:sym typeface="Times New Roman"/>
              </a:rPr>
              <a:t>Inference:</a:t>
            </a:r>
            <a:r>
              <a:rPr kumimoji="0" lang="en-US" sz="1400" b="0" i="0" u="none" strike="noStrike" cap="none" spc="0" normalizeH="0" baseline="0" dirty="0">
                <a:ln>
                  <a:noFill/>
                </a:ln>
                <a:solidFill>
                  <a:srgbClr val="000000"/>
                </a:solidFill>
                <a:effectLst/>
                <a:uFillTx/>
                <a:latin typeface="Times New Roman"/>
                <a:ea typeface="Times New Roman"/>
                <a:cs typeface="Times New Roman"/>
                <a:sym typeface="Times New Roman"/>
              </a:rPr>
              <a:t>  Crop species are identified using a hidden Bayes Classifier which uses 10 features extracted from leaf shape and leaf vein as input. The model has a high precision of 97 percent when tested against the Flavia dataset.</a:t>
            </a:r>
          </a:p>
          <a:p>
            <a:pPr marL="0" marR="0" indent="0" algn="l" defTabSz="914400" rtl="0" fontAlgn="auto" latinLnBrk="0" hangingPunct="0">
              <a:lnSpc>
                <a:spcPct val="100000"/>
              </a:lnSpc>
              <a:spcBef>
                <a:spcPts val="0"/>
              </a:spcBef>
              <a:spcAft>
                <a:spcPts val="500"/>
              </a:spcAft>
              <a:buClrTx/>
              <a:buSzTx/>
              <a:buFontTx/>
              <a:buNone/>
              <a:tabLst/>
            </a:pPr>
            <a:r>
              <a:rPr kumimoji="0" lang="en-US" sz="1400" b="0" i="0" u="sng" strike="noStrike" cap="none" spc="0" normalizeH="0" baseline="0" dirty="0">
                <a:ln>
                  <a:noFill/>
                </a:ln>
                <a:solidFill>
                  <a:srgbClr val="000000"/>
                </a:solidFill>
                <a:effectLst/>
                <a:uFillTx/>
                <a:latin typeface="Times New Roman"/>
                <a:ea typeface="Times New Roman"/>
                <a:cs typeface="Times New Roman"/>
                <a:sym typeface="Times New Roman"/>
              </a:rPr>
              <a:t>Research gap:</a:t>
            </a:r>
            <a:r>
              <a:rPr kumimoji="0" lang="en-US" sz="1400" b="0" i="0" u="none" strike="noStrike" cap="none" spc="0" normalizeH="0" baseline="0" dirty="0">
                <a:ln>
                  <a:noFill/>
                </a:ln>
                <a:solidFill>
                  <a:srgbClr val="000000"/>
                </a:solidFill>
                <a:effectLst/>
                <a:uFillTx/>
                <a:latin typeface="Times New Roman"/>
                <a:ea typeface="Times New Roman"/>
                <a:cs typeface="Times New Roman"/>
                <a:sym typeface="Times New Roman"/>
              </a:rPr>
              <a:t> Even though this model has a high accuracy for plant species but doesn't work well when used to identify a plant specifically.</a:t>
            </a:r>
          </a:p>
          <a:p>
            <a:pPr marL="0" marR="0" indent="0" algn="l" defTabSz="914400" rtl="0" fontAlgn="auto" latinLnBrk="0" hangingPunct="0">
              <a:lnSpc>
                <a:spcPct val="100000"/>
              </a:lnSpc>
              <a:spcBef>
                <a:spcPts val="0"/>
              </a:spcBef>
              <a:spcAft>
                <a:spcPts val="500"/>
              </a:spcAft>
              <a:buClrTx/>
              <a:buSzTx/>
              <a:buFontTx/>
              <a:buNone/>
              <a:tabLst/>
            </a:pPr>
            <a:endParaRPr kumimoji="0" lang="en-US"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L="0" marR="0" indent="0" algn="l" defTabSz="914400" rtl="0" fontAlgn="auto" latinLnBrk="0" hangingPunct="0">
              <a:lnSpc>
                <a:spcPct val="100000"/>
              </a:lnSpc>
              <a:spcBef>
                <a:spcPts val="0"/>
              </a:spcBef>
              <a:spcAft>
                <a:spcPts val="500"/>
              </a:spcAft>
              <a:buClrTx/>
              <a:buSzTx/>
              <a:buFontTx/>
              <a:buNone/>
              <a:tabLst/>
            </a:pPr>
            <a:r>
              <a:rPr kumimoji="0" lang="en-US" sz="1600" b="0" i="0" u="none" strike="noStrike" cap="none" spc="0" normalizeH="0" baseline="0" dirty="0">
                <a:ln>
                  <a:noFill/>
                </a:ln>
                <a:solidFill>
                  <a:srgbClr val="000000"/>
                </a:solidFill>
                <a:effectLst/>
                <a:uFillTx/>
                <a:latin typeface="Times New Roman"/>
                <a:ea typeface="Times New Roman"/>
                <a:cs typeface="Times New Roman"/>
                <a:sym typeface="Times New Roman"/>
              </a:rPr>
              <a:t>4) Plant identification with convolutional neural networks, 2015</a:t>
            </a:r>
          </a:p>
          <a:p>
            <a:pPr marL="0" marR="0" indent="0" algn="l" defTabSz="914400" rtl="0" fontAlgn="auto" latinLnBrk="0" hangingPunct="0">
              <a:lnSpc>
                <a:spcPct val="100000"/>
              </a:lnSpc>
              <a:spcBef>
                <a:spcPts val="0"/>
              </a:spcBef>
              <a:spcAft>
                <a:spcPts val="500"/>
              </a:spcAft>
              <a:buClrTx/>
              <a:buSzTx/>
              <a:buFontTx/>
              <a:buNone/>
              <a:tabLst/>
            </a:pPr>
            <a:endParaRPr kumimoji="0" lang="en-US"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L="0" marR="0" indent="0" algn="l" defTabSz="914400" rtl="0" fontAlgn="auto" latinLnBrk="0" hangingPunct="0">
              <a:lnSpc>
                <a:spcPct val="100000"/>
              </a:lnSpc>
              <a:spcBef>
                <a:spcPts val="0"/>
              </a:spcBef>
              <a:spcAft>
                <a:spcPts val="500"/>
              </a:spcAft>
              <a:buClrTx/>
              <a:buSzTx/>
              <a:buFontTx/>
              <a:buNone/>
              <a:tabLst/>
            </a:pPr>
            <a:r>
              <a:rPr kumimoji="0" lang="en-US" sz="1600" b="0" i="0" u="sng" strike="noStrike" cap="none" spc="0" normalizeH="0" baseline="0" dirty="0">
                <a:ln>
                  <a:noFill/>
                </a:ln>
                <a:solidFill>
                  <a:srgbClr val="000000"/>
                </a:solidFill>
                <a:effectLst/>
                <a:uFillTx/>
                <a:latin typeface="Times New Roman"/>
                <a:ea typeface="Times New Roman"/>
                <a:cs typeface="Times New Roman"/>
                <a:sym typeface="Times New Roman"/>
              </a:rPr>
              <a:t>Authors:</a:t>
            </a:r>
            <a:r>
              <a:rPr kumimoji="0" lang="en-US" sz="1600" b="0" i="0" u="none" strike="noStrike" cap="none" spc="0" normalizeH="0" baseline="0" dirty="0">
                <a:ln>
                  <a:noFill/>
                </a:ln>
                <a:solidFill>
                  <a:srgbClr val="000000"/>
                </a:solidFill>
                <a:effectLst/>
                <a:uFillTx/>
                <a:latin typeface="Times New Roman"/>
                <a:ea typeface="Times New Roman"/>
                <a:cs typeface="Times New Roman"/>
                <a:sym typeface="Times New Roman"/>
              </a:rPr>
              <a:t> Sue Han Lee, Chee Seng Chan, Paul Wilkin, Paolo </a:t>
            </a:r>
            <a:r>
              <a:rPr kumimoji="0" lang="en-US" sz="1600" b="0" i="0" u="none" strike="noStrike" cap="none" spc="0" normalizeH="0" baseline="0" dirty="0" err="1">
                <a:ln>
                  <a:noFill/>
                </a:ln>
                <a:solidFill>
                  <a:srgbClr val="000000"/>
                </a:solidFill>
                <a:effectLst/>
                <a:uFillTx/>
                <a:latin typeface="Times New Roman"/>
                <a:ea typeface="Times New Roman"/>
                <a:cs typeface="Times New Roman"/>
                <a:sym typeface="Times New Roman"/>
              </a:rPr>
              <a:t>Remagino</a:t>
            </a:r>
            <a:endParaRPr kumimoji="0" lang="en-US" sz="16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L="0" marR="0" indent="0" algn="l" defTabSz="914400" rtl="0" fontAlgn="auto" latinLnBrk="0" hangingPunct="0">
              <a:lnSpc>
                <a:spcPct val="100000"/>
              </a:lnSpc>
              <a:spcBef>
                <a:spcPts val="0"/>
              </a:spcBef>
              <a:spcAft>
                <a:spcPts val="500"/>
              </a:spcAft>
              <a:buClrTx/>
              <a:buSzTx/>
              <a:buFontTx/>
              <a:buNone/>
              <a:tabLst/>
            </a:pPr>
            <a:r>
              <a:rPr kumimoji="0" lang="en-US" sz="1400" b="0" i="0" u="sng" strike="noStrike" cap="none" spc="0" normalizeH="0" baseline="0" dirty="0">
                <a:ln>
                  <a:noFill/>
                </a:ln>
                <a:solidFill>
                  <a:srgbClr val="000000"/>
                </a:solidFill>
                <a:effectLst/>
                <a:uFillTx/>
                <a:latin typeface="Times New Roman"/>
                <a:ea typeface="Times New Roman"/>
                <a:cs typeface="Times New Roman"/>
                <a:sym typeface="Times New Roman"/>
              </a:rPr>
              <a:t>Inference:</a:t>
            </a:r>
            <a:r>
              <a:rPr kumimoji="0" lang="en-US" sz="1400" b="0" i="0" u="none" strike="noStrike" cap="none" spc="0" normalizeH="0" baseline="0" dirty="0">
                <a:ln>
                  <a:noFill/>
                </a:ln>
                <a:solidFill>
                  <a:srgbClr val="000000"/>
                </a:solidFill>
                <a:effectLst/>
                <a:uFillTx/>
                <a:latin typeface="Times New Roman"/>
                <a:ea typeface="Times New Roman"/>
                <a:cs typeface="Times New Roman"/>
                <a:sym typeface="Times New Roman"/>
              </a:rPr>
              <a:t> This paper uses a deep learning approach to learn discriminative features from leaf images with classifiers for plants. It also proves that using CNN provides a better feature representation of leaf features compared to hand-crafted features. The model has a high precision of 99.5 percent.</a:t>
            </a:r>
          </a:p>
          <a:p>
            <a:pPr marL="0" marR="0" indent="0" algn="l" defTabSz="914400" rtl="0" fontAlgn="auto" latinLnBrk="0" hangingPunct="0">
              <a:lnSpc>
                <a:spcPct val="100000"/>
              </a:lnSpc>
              <a:spcBef>
                <a:spcPts val="0"/>
              </a:spcBef>
              <a:spcAft>
                <a:spcPts val="500"/>
              </a:spcAft>
              <a:buClrTx/>
              <a:buSzTx/>
              <a:buFontTx/>
              <a:buNone/>
              <a:tabLst/>
            </a:pPr>
            <a:r>
              <a:rPr kumimoji="0" lang="en-US" sz="1400" b="0" i="0" u="sng" strike="noStrike" cap="none" spc="0" normalizeH="0" baseline="0" dirty="0">
                <a:ln>
                  <a:noFill/>
                </a:ln>
                <a:solidFill>
                  <a:srgbClr val="000000"/>
                </a:solidFill>
                <a:effectLst/>
                <a:uFillTx/>
                <a:latin typeface="Times New Roman"/>
                <a:ea typeface="Times New Roman"/>
                <a:cs typeface="Times New Roman"/>
                <a:sym typeface="Times New Roman"/>
              </a:rPr>
              <a:t>Research gap:</a:t>
            </a:r>
            <a:r>
              <a:rPr kumimoji="0" lang="en-US" sz="1400" b="0" i="0" u="none" strike="noStrike" cap="none" spc="0" normalizeH="0" baseline="0" dirty="0">
                <a:ln>
                  <a:noFill/>
                </a:ln>
                <a:solidFill>
                  <a:srgbClr val="000000"/>
                </a:solidFill>
                <a:effectLst/>
                <a:uFillTx/>
                <a:latin typeface="Times New Roman"/>
                <a:ea typeface="Times New Roman"/>
                <a:cs typeface="Times New Roman"/>
                <a:sym typeface="Times New Roman"/>
              </a:rPr>
              <a:t> Low accuracy when done on plant and not on plant species and also doesn’t work on images having backgrounds.</a:t>
            </a: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3" name="Slide Number">
            <a:extLst>
              <a:ext uri="{FF2B5EF4-FFF2-40B4-BE49-F238E27FC236}">
                <a16:creationId xmlns:a16="http://schemas.microsoft.com/office/drawing/2014/main" id="{E04F8A2F-7277-4D1A-8BC3-A308DA88CEFB}"/>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IN" smtClean="0"/>
              <a:t>7</a:t>
            </a:fld>
            <a:endParaRPr lang="en-IN" dirty="0"/>
          </a:p>
        </p:txBody>
      </p:sp>
    </p:spTree>
    <p:extLst>
      <p:ext uri="{BB962C8B-B14F-4D97-AF65-F5344CB8AC3E}">
        <p14:creationId xmlns:p14="http://schemas.microsoft.com/office/powerpoint/2010/main" val="247519558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CF9D54-4F0E-4510-9E00-B1B37982598D}"/>
              </a:ext>
            </a:extLst>
          </p:cNvPr>
          <p:cNvSpPr txBox="1"/>
          <p:nvPr/>
        </p:nvSpPr>
        <p:spPr>
          <a:xfrm>
            <a:off x="747423" y="1208598"/>
            <a:ext cx="8110330" cy="51321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buClrTx/>
              <a:buSzTx/>
              <a:buFontTx/>
              <a:buNone/>
              <a:tabLst/>
            </a:pPr>
            <a:r>
              <a:rPr kumimoji="0" lang="en-US" sz="1600" b="0" i="0" u="none" strike="noStrike" cap="none" spc="0" normalizeH="0" baseline="0" dirty="0">
                <a:ln>
                  <a:noFill/>
                </a:ln>
                <a:solidFill>
                  <a:srgbClr val="000000"/>
                </a:solidFill>
                <a:effectLst/>
                <a:uFillTx/>
                <a:latin typeface="Times New Roman"/>
                <a:ea typeface="Times New Roman"/>
                <a:cs typeface="Times New Roman"/>
                <a:sym typeface="Times New Roman"/>
              </a:rPr>
              <a:t>5)    INFOPLANT: Plant Recognition using Convolutional Neural Networks, 2020</a:t>
            </a:r>
          </a:p>
          <a:p>
            <a:pPr marL="0" marR="0" indent="0" algn="l" defTabSz="914400" rtl="0" fontAlgn="auto" latinLnBrk="0" hangingPunct="0">
              <a:lnSpc>
                <a:spcPct val="100000"/>
              </a:lnSpc>
              <a:spcBef>
                <a:spcPts val="0"/>
              </a:spcBef>
              <a:buClrTx/>
              <a:buSzTx/>
              <a:buFontTx/>
              <a:buNone/>
              <a:tabLst/>
            </a:pPr>
            <a:r>
              <a:rPr kumimoji="0" lang="en-US" sz="1600" b="0" i="0" u="none" strike="noStrike" cap="none" spc="0" normalizeH="0" baseline="0" dirty="0">
                <a:ln>
                  <a:noFill/>
                </a:ln>
                <a:solidFill>
                  <a:srgbClr val="000000"/>
                </a:solidFill>
                <a:effectLst/>
                <a:uFillTx/>
                <a:latin typeface="Times New Roman"/>
                <a:ea typeface="Times New Roman"/>
                <a:cs typeface="Times New Roman"/>
                <a:sym typeface="Times New Roman"/>
              </a:rPr>
              <a:t> </a:t>
            </a:r>
          </a:p>
          <a:p>
            <a:pPr marL="0" marR="0" indent="0" algn="l" defTabSz="914400" rtl="0" fontAlgn="auto" latinLnBrk="0" hangingPunct="0">
              <a:lnSpc>
                <a:spcPct val="100000"/>
              </a:lnSpc>
              <a:spcBef>
                <a:spcPts val="0"/>
              </a:spcBef>
              <a:spcAft>
                <a:spcPts val="500"/>
              </a:spcAft>
              <a:buClrTx/>
              <a:buSzTx/>
              <a:buFontTx/>
              <a:buNone/>
              <a:tabLst/>
            </a:pPr>
            <a:r>
              <a:rPr lang="en-US" sz="1600" u="sng" dirty="0"/>
              <a:t>Authors:</a:t>
            </a:r>
            <a:r>
              <a:rPr lang="en-US" sz="1600" dirty="0"/>
              <a:t> </a:t>
            </a:r>
            <a:r>
              <a:rPr lang="en-IN" sz="1600" dirty="0" err="1"/>
              <a:t>Baizel</a:t>
            </a:r>
            <a:r>
              <a:rPr lang="en-IN" sz="1600" dirty="0"/>
              <a:t> Kurian Varghese</a:t>
            </a:r>
            <a:r>
              <a:rPr lang="en-US" sz="1600" dirty="0"/>
              <a:t>, </a:t>
            </a:r>
            <a:r>
              <a:rPr lang="en-IN" sz="1600" dirty="0"/>
              <a:t>Albin Augustine</a:t>
            </a:r>
            <a:r>
              <a:rPr lang="en-US" sz="1600" dirty="0"/>
              <a:t>, </a:t>
            </a:r>
            <a:r>
              <a:rPr lang="en-IN" sz="1600" dirty="0" err="1"/>
              <a:t>Jubil</a:t>
            </a:r>
            <a:r>
              <a:rPr lang="en-IN" sz="1600" dirty="0"/>
              <a:t> Maria Babu</a:t>
            </a:r>
            <a:r>
              <a:rPr lang="en-US" sz="1600" dirty="0"/>
              <a:t>, </a:t>
            </a:r>
            <a:r>
              <a:rPr lang="en-IN" sz="1600" dirty="0"/>
              <a:t>Deepa Sunny</a:t>
            </a:r>
            <a:r>
              <a:rPr lang="en-US" sz="1600" dirty="0"/>
              <a:t>, </a:t>
            </a:r>
            <a:r>
              <a:rPr lang="en-IN" sz="1600" dirty="0" err="1"/>
              <a:t>Er.Sijo</a:t>
            </a:r>
            <a:r>
              <a:rPr lang="en-IN" sz="1600" dirty="0"/>
              <a:t> Cherian </a:t>
            </a:r>
            <a:endParaRPr lang="en-US" sz="1600" dirty="0"/>
          </a:p>
          <a:p>
            <a:pPr marL="0" marR="0" indent="0" algn="l" defTabSz="914400" rtl="0" fontAlgn="auto" latinLnBrk="0" hangingPunct="0">
              <a:lnSpc>
                <a:spcPct val="100000"/>
              </a:lnSpc>
              <a:spcBef>
                <a:spcPts val="0"/>
              </a:spcBef>
              <a:spcAft>
                <a:spcPts val="500"/>
              </a:spcAft>
              <a:buClrTx/>
              <a:buSzTx/>
              <a:buFontTx/>
              <a:buNone/>
              <a:tabLst/>
            </a:pPr>
            <a:r>
              <a:rPr kumimoji="0" lang="en-US" sz="1400" b="0" i="0" u="sng" strike="noStrike" cap="none" spc="0" normalizeH="0" baseline="0" dirty="0">
                <a:ln>
                  <a:noFill/>
                </a:ln>
                <a:solidFill>
                  <a:srgbClr val="000000"/>
                </a:solidFill>
                <a:effectLst/>
                <a:uFillTx/>
                <a:latin typeface="Times New Roman"/>
                <a:ea typeface="Times New Roman"/>
                <a:cs typeface="Times New Roman"/>
                <a:sym typeface="Times New Roman"/>
              </a:rPr>
              <a:t>Inference:</a:t>
            </a:r>
            <a:r>
              <a:rPr kumimoji="0" lang="en-US" sz="1400" b="0" i="0" u="none" strike="noStrike" cap="none" spc="0" normalizeH="0" baseline="0" dirty="0">
                <a:ln>
                  <a:noFill/>
                </a:ln>
                <a:solidFill>
                  <a:srgbClr val="000000"/>
                </a:solidFill>
                <a:effectLst/>
                <a:uFillTx/>
                <a:latin typeface="Times New Roman"/>
                <a:ea typeface="Times New Roman"/>
                <a:cs typeface="Times New Roman"/>
                <a:sym typeface="Times New Roman"/>
              </a:rPr>
              <a:t> Convolutional Neural networks can be used effectively to extract features from images that help in object detection and classification. From the comparisons with various CNN models, Mobile Net CNN was found to be more effective with an accuracy of 99%.</a:t>
            </a:r>
          </a:p>
          <a:p>
            <a:pPr marL="0" marR="0" indent="0" algn="l" defTabSz="914400" rtl="0" fontAlgn="auto" latinLnBrk="0" hangingPunct="0">
              <a:lnSpc>
                <a:spcPct val="100000"/>
              </a:lnSpc>
              <a:spcBef>
                <a:spcPts val="0"/>
              </a:spcBef>
              <a:spcAft>
                <a:spcPts val="500"/>
              </a:spcAft>
              <a:buClrTx/>
              <a:buSzTx/>
              <a:buFontTx/>
              <a:buNone/>
              <a:tabLst/>
            </a:pPr>
            <a:r>
              <a:rPr kumimoji="0" lang="en-US" sz="1400" b="0" i="0" u="sng" strike="noStrike" cap="none" spc="0" normalizeH="0" baseline="0" dirty="0">
                <a:ln>
                  <a:noFill/>
                </a:ln>
                <a:solidFill>
                  <a:srgbClr val="000000"/>
                </a:solidFill>
                <a:effectLst/>
                <a:uFillTx/>
                <a:latin typeface="Times New Roman"/>
                <a:ea typeface="Times New Roman"/>
                <a:cs typeface="Times New Roman"/>
                <a:sym typeface="Times New Roman"/>
              </a:rPr>
              <a:t>Research gap:</a:t>
            </a:r>
            <a:r>
              <a:rPr kumimoji="0" lang="en-US" sz="1400" b="0" i="0" u="none" strike="noStrike" cap="none" spc="0" normalizeH="0" baseline="0" dirty="0">
                <a:ln>
                  <a:noFill/>
                </a:ln>
                <a:solidFill>
                  <a:srgbClr val="000000"/>
                </a:solidFill>
                <a:effectLst/>
                <a:uFillTx/>
                <a:latin typeface="Times New Roman"/>
                <a:ea typeface="Times New Roman"/>
                <a:cs typeface="Times New Roman"/>
                <a:sym typeface="Times New Roman"/>
              </a:rPr>
              <a:t> Extracting features of plant parts other than leaf isn't addressed. So given an image of a complete plant or a group of plants as input, the way in which the model would process, extract features from the input image and classify it is not clearly addressed.</a:t>
            </a:r>
          </a:p>
          <a:p>
            <a:pPr marL="0" marR="0" indent="0" algn="l" defTabSz="914400" rtl="0" fontAlgn="auto" latinLnBrk="0" hangingPunct="0">
              <a:lnSpc>
                <a:spcPct val="100000"/>
              </a:lnSpc>
              <a:spcBef>
                <a:spcPts val="0"/>
              </a:spcBef>
              <a:spcAft>
                <a:spcPts val="500"/>
              </a:spcAft>
              <a:buClrTx/>
              <a:buSzTx/>
              <a:buFontTx/>
              <a:buNone/>
              <a:tabLst/>
            </a:pPr>
            <a:endParaRPr lang="en-US" dirty="0"/>
          </a:p>
          <a:p>
            <a:pPr marL="0" marR="0" indent="0" algn="l" defTabSz="914400" rtl="0" fontAlgn="auto" latinLnBrk="0" hangingPunct="0">
              <a:lnSpc>
                <a:spcPct val="100000"/>
              </a:lnSpc>
              <a:spcBef>
                <a:spcPts val="0"/>
              </a:spcBef>
              <a:spcAft>
                <a:spcPts val="500"/>
              </a:spcAft>
              <a:buClrTx/>
              <a:buSzTx/>
              <a:buFontTx/>
              <a:buNone/>
              <a:tabLst/>
            </a:pPr>
            <a:r>
              <a:rPr kumimoji="0" lang="en-US" sz="1600" b="0" i="0" u="none" strike="noStrike" cap="none" spc="0" normalizeH="0" baseline="0" dirty="0">
                <a:ln>
                  <a:noFill/>
                </a:ln>
                <a:solidFill>
                  <a:srgbClr val="000000"/>
                </a:solidFill>
                <a:effectLst/>
                <a:uFillTx/>
                <a:latin typeface="Times New Roman"/>
                <a:ea typeface="Times New Roman"/>
                <a:cs typeface="Times New Roman"/>
                <a:sym typeface="Times New Roman"/>
              </a:rPr>
              <a:t>6) </a:t>
            </a:r>
            <a:r>
              <a:rPr lang="en-US" sz="1600" dirty="0"/>
              <a:t>Image Processing Methods for Identifying Species of Plants, 1995</a:t>
            </a:r>
          </a:p>
          <a:p>
            <a:pPr marL="0" marR="0" indent="0" algn="l" defTabSz="914400" rtl="0" fontAlgn="auto" latinLnBrk="0" hangingPunct="0">
              <a:lnSpc>
                <a:spcPct val="100000"/>
              </a:lnSpc>
              <a:spcBef>
                <a:spcPts val="0"/>
              </a:spcBef>
              <a:spcAft>
                <a:spcPts val="500"/>
              </a:spcAft>
              <a:buClrTx/>
              <a:buSzTx/>
              <a:buFontTx/>
              <a:buNone/>
              <a:tabLst/>
            </a:pPr>
            <a:endParaRPr lang="en-US" sz="1200" dirty="0"/>
          </a:p>
          <a:p>
            <a:pPr marL="0" marR="0" indent="0" algn="l" defTabSz="914400" rtl="0" fontAlgn="auto" latinLnBrk="0" hangingPunct="0">
              <a:lnSpc>
                <a:spcPct val="100000"/>
              </a:lnSpc>
              <a:spcBef>
                <a:spcPts val="0"/>
              </a:spcBef>
              <a:spcAft>
                <a:spcPts val="500"/>
              </a:spcAft>
              <a:buClrTx/>
              <a:buSzTx/>
              <a:buFontTx/>
              <a:buNone/>
              <a:tabLst/>
            </a:pPr>
            <a:r>
              <a:rPr kumimoji="0" lang="en-US" sz="1600" b="0" i="0" u="sng" strike="noStrike" cap="none" spc="0" normalizeH="0" baseline="0" dirty="0">
                <a:ln>
                  <a:noFill/>
                </a:ln>
                <a:solidFill>
                  <a:srgbClr val="000000"/>
                </a:solidFill>
                <a:effectLst/>
                <a:uFillTx/>
                <a:latin typeface="Times New Roman"/>
                <a:ea typeface="Times New Roman"/>
                <a:cs typeface="Times New Roman"/>
                <a:sym typeface="Times New Roman"/>
              </a:rPr>
              <a:t>Authors:</a:t>
            </a:r>
            <a:r>
              <a:rPr kumimoji="0" lang="en-US" sz="1600" b="0" i="0" u="none" strike="noStrike" cap="none" spc="0" normalizeH="0" baseline="0" dirty="0">
                <a:ln>
                  <a:noFill/>
                </a:ln>
                <a:solidFill>
                  <a:srgbClr val="000000"/>
                </a:solidFill>
                <a:effectLst/>
                <a:uFillTx/>
                <a:latin typeface="Times New Roman"/>
                <a:ea typeface="Times New Roman"/>
                <a:cs typeface="Times New Roman"/>
                <a:sym typeface="Times New Roman"/>
              </a:rPr>
              <a:t> </a:t>
            </a:r>
            <a:r>
              <a:rPr lang="en-IN" sz="1600" dirty="0" err="1"/>
              <a:t>Shulin</a:t>
            </a:r>
            <a:r>
              <a:rPr lang="en-IN" sz="1600" dirty="0"/>
              <a:t> Dave, Ken </a:t>
            </a:r>
            <a:r>
              <a:rPr lang="en-IN" sz="1600" dirty="0" err="1"/>
              <a:t>Runtz</a:t>
            </a:r>
            <a:endParaRPr lang="en-IN" sz="1600" dirty="0"/>
          </a:p>
          <a:p>
            <a:pPr marL="0" marR="0" indent="0" algn="l" defTabSz="914400" rtl="0" fontAlgn="auto" latinLnBrk="0" hangingPunct="0">
              <a:lnSpc>
                <a:spcPct val="100000"/>
              </a:lnSpc>
              <a:spcBef>
                <a:spcPts val="0"/>
              </a:spcBef>
              <a:spcAft>
                <a:spcPts val="500"/>
              </a:spcAft>
              <a:buClrTx/>
              <a:buSzTx/>
              <a:buFontTx/>
              <a:buNone/>
              <a:tabLst/>
            </a:pPr>
            <a:r>
              <a:rPr kumimoji="0" lang="en-IN" sz="1400" b="0" i="0" u="sng" strike="noStrike" cap="none" spc="0" normalizeH="0" baseline="0" dirty="0">
                <a:ln>
                  <a:noFill/>
                </a:ln>
                <a:solidFill>
                  <a:srgbClr val="000000"/>
                </a:solidFill>
                <a:effectLst/>
                <a:uFillTx/>
                <a:latin typeface="Times New Roman"/>
                <a:ea typeface="Times New Roman"/>
                <a:cs typeface="Times New Roman"/>
                <a:sym typeface="Times New Roman"/>
              </a:rPr>
              <a:t>Inference:</a:t>
            </a:r>
            <a:r>
              <a:rPr kumimoji="0" lang="en-IN" sz="1400" b="0" i="0" strike="noStrike" cap="none" spc="0" normalizeH="0" baseline="0" dirty="0">
                <a:ln>
                  <a:noFill/>
                </a:ln>
                <a:solidFill>
                  <a:srgbClr val="000000"/>
                </a:solidFill>
                <a:effectLst/>
                <a:uFillTx/>
                <a:latin typeface="Times New Roman"/>
                <a:ea typeface="Times New Roman"/>
                <a:cs typeface="Times New Roman"/>
                <a:sym typeface="Times New Roman"/>
              </a:rPr>
              <a:t> </a:t>
            </a:r>
            <a:r>
              <a:rPr kumimoji="0" lang="en-US" sz="1400" b="0" i="0" strike="noStrike" cap="none" spc="0" normalizeH="0" baseline="0" dirty="0">
                <a:ln>
                  <a:noFill/>
                </a:ln>
                <a:solidFill>
                  <a:srgbClr val="000000"/>
                </a:solidFill>
                <a:effectLst/>
                <a:uFillTx/>
                <a:latin typeface="Times New Roman"/>
                <a:ea typeface="Times New Roman"/>
                <a:cs typeface="Times New Roman"/>
                <a:sym typeface="Times New Roman"/>
              </a:rPr>
              <a:t>Frequency domain methods gave results but were time consuming as it depends and varies on when the image was grabbed. Whereas Co-occurrence method worked accurately and effectively than Frequency domain method and also takes less time compared to the former. Fractal dimension method results also vary highly if the orientation of the images are changed.</a:t>
            </a:r>
            <a:endParaRPr kumimoji="0" lang="en-IN" sz="1400" b="0" i="0" u="sng" strike="noStrike" cap="none" spc="0" normalizeH="0" baseline="0" dirty="0">
              <a:ln>
                <a:noFill/>
              </a:ln>
              <a:solidFill>
                <a:srgbClr val="000000"/>
              </a:solidFill>
              <a:effectLst/>
              <a:uFillTx/>
              <a:latin typeface="Times New Roman"/>
              <a:ea typeface="Times New Roman"/>
              <a:cs typeface="Times New Roman"/>
              <a:sym typeface="Times New Roman"/>
            </a:endParaRPr>
          </a:p>
          <a:p>
            <a:pPr marL="0" marR="0" indent="0" algn="l" defTabSz="914400" rtl="0" fontAlgn="auto" latinLnBrk="0" hangingPunct="0">
              <a:lnSpc>
                <a:spcPct val="100000"/>
              </a:lnSpc>
              <a:spcBef>
                <a:spcPts val="0"/>
              </a:spcBef>
              <a:spcAft>
                <a:spcPts val="500"/>
              </a:spcAft>
              <a:buClrTx/>
              <a:buSzTx/>
              <a:buFontTx/>
              <a:buNone/>
              <a:tabLst/>
            </a:pPr>
            <a:r>
              <a:rPr lang="en-IN" u="sng" dirty="0"/>
              <a:t>Research gap:</a:t>
            </a:r>
            <a:r>
              <a:rPr lang="en-IN" dirty="0"/>
              <a:t> </a:t>
            </a:r>
            <a:r>
              <a:rPr lang="en-US" dirty="0"/>
              <a:t>Though there is information on segmenting the image to identify parts of image, no proper information on which part of plant is being </a:t>
            </a:r>
            <a:r>
              <a:rPr lang="en-US" dirty="0" err="1"/>
              <a:t>analysed</a:t>
            </a:r>
            <a:r>
              <a:rPr lang="en-US" dirty="0"/>
              <a:t> to identify the plants.</a:t>
            </a:r>
            <a:endParaRPr kumimoji="0" lang="en-IN" sz="1400" b="0" i="0" u="sng"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4" name="Slide Number">
            <a:extLst>
              <a:ext uri="{FF2B5EF4-FFF2-40B4-BE49-F238E27FC236}">
                <a16:creationId xmlns:a16="http://schemas.microsoft.com/office/drawing/2014/main" id="{45BEB2BC-6A36-47C4-90C9-8771E377992F}"/>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IN" smtClean="0"/>
              <a:t>8</a:t>
            </a:fld>
            <a:endParaRPr lang="en-IN" dirty="0"/>
          </a:p>
        </p:txBody>
      </p:sp>
    </p:spTree>
    <p:extLst>
      <p:ext uri="{BB962C8B-B14F-4D97-AF65-F5344CB8AC3E}">
        <p14:creationId xmlns:p14="http://schemas.microsoft.com/office/powerpoint/2010/main" val="207817475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49741F-3115-44F5-97FE-DABE6545AF49}"/>
              </a:ext>
            </a:extLst>
          </p:cNvPr>
          <p:cNvSpPr txBox="1"/>
          <p:nvPr/>
        </p:nvSpPr>
        <p:spPr>
          <a:xfrm>
            <a:off x="715617" y="1431235"/>
            <a:ext cx="8102379" cy="37523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spcAft>
                <a:spcPts val="500"/>
              </a:spcAft>
            </a:pPr>
            <a:r>
              <a:rPr lang="en-US" sz="1600" dirty="0"/>
              <a:t>7)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Plant Species Identification Based on Neural Network, 2008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l" defTabSz="914400" rtl="0" fontAlgn="auto" latinLnBrk="0" hangingPunct="0">
              <a:lnSpc>
                <a:spcPct val="100000"/>
              </a:lnSpc>
              <a:spcBef>
                <a:spcPts val="0"/>
              </a:spcBef>
              <a:spcAft>
                <a:spcPts val="500"/>
              </a:spcAft>
              <a:buClrTx/>
              <a:buSzTx/>
              <a:buFontTx/>
              <a:buNone/>
              <a:tabLst/>
            </a:pPr>
            <a:endParaRPr lang="en-US" dirty="0"/>
          </a:p>
          <a:p>
            <a:pPr marL="0" marR="0" indent="0" algn="l" defTabSz="914400" rtl="0" fontAlgn="auto" latinLnBrk="0" hangingPunct="0">
              <a:lnSpc>
                <a:spcPct val="100000"/>
              </a:lnSpc>
              <a:spcBef>
                <a:spcPts val="0"/>
              </a:spcBef>
              <a:spcAft>
                <a:spcPts val="500"/>
              </a:spcAft>
              <a:buClrTx/>
              <a:buSzTx/>
              <a:buFontTx/>
              <a:buNone/>
              <a:tabLst/>
            </a:pPr>
            <a:r>
              <a:rPr kumimoji="0" lang="en-US" sz="1600" b="0" i="0" u="sng" strike="noStrike" cap="none" spc="0" normalizeH="0" baseline="0" dirty="0">
                <a:ln>
                  <a:noFill/>
                </a:ln>
                <a:solidFill>
                  <a:srgbClr val="000000"/>
                </a:solidFill>
                <a:effectLst/>
                <a:uFillTx/>
                <a:latin typeface="Times New Roman"/>
                <a:ea typeface="Times New Roman"/>
                <a:cs typeface="Times New Roman"/>
                <a:sym typeface="Times New Roman"/>
              </a:rPr>
              <a:t>Authors:</a:t>
            </a:r>
            <a:r>
              <a:rPr kumimoji="0" lang="en-US" sz="1600" b="0" i="0" strike="noStrike" cap="none" spc="0" normalizeH="0" baseline="0" dirty="0">
                <a:ln>
                  <a:noFill/>
                </a:ln>
                <a:solidFill>
                  <a:srgbClr val="000000"/>
                </a:solidFill>
                <a:effectLst/>
                <a:uFillTx/>
                <a:latin typeface="Times New Roman"/>
                <a:ea typeface="Times New Roman"/>
                <a:cs typeface="Times New Roman"/>
                <a:sym typeface="Times New Roman"/>
              </a:rPr>
              <a:t> </a:t>
            </a:r>
            <a:r>
              <a:rPr lang="en-IN" sz="1600" dirty="0"/>
              <a:t>Lei Zhang, Jun Kong, </a:t>
            </a:r>
            <a:r>
              <a:rPr lang="en-IN" sz="1600" dirty="0" err="1"/>
              <a:t>Xiaoyun</a:t>
            </a:r>
            <a:r>
              <a:rPr lang="en-IN" sz="1600" dirty="0"/>
              <a:t> Zeng, </a:t>
            </a:r>
            <a:r>
              <a:rPr lang="en-IN" sz="1600" dirty="0" err="1"/>
              <a:t>Jiayue</a:t>
            </a:r>
            <a:r>
              <a:rPr lang="en-IN" sz="1600" dirty="0"/>
              <a:t> Ren</a:t>
            </a:r>
            <a:endParaRPr kumimoji="0" lang="en-US" sz="1600" b="0" i="0" u="sng" strike="noStrike" cap="none" spc="0" normalizeH="0" baseline="0" dirty="0">
              <a:ln>
                <a:noFill/>
              </a:ln>
              <a:solidFill>
                <a:srgbClr val="000000"/>
              </a:solidFill>
              <a:effectLst/>
              <a:uFillTx/>
              <a:latin typeface="Times New Roman"/>
              <a:ea typeface="Times New Roman"/>
              <a:cs typeface="Times New Roman"/>
              <a:sym typeface="Times New Roman"/>
            </a:endParaRPr>
          </a:p>
          <a:p>
            <a:pPr marL="0" marR="0" indent="0" algn="l" defTabSz="914400" rtl="0" fontAlgn="auto" latinLnBrk="0" hangingPunct="0">
              <a:lnSpc>
                <a:spcPct val="100000"/>
              </a:lnSpc>
              <a:spcBef>
                <a:spcPts val="0"/>
              </a:spcBef>
              <a:spcAft>
                <a:spcPts val="500"/>
              </a:spcAft>
              <a:buClrTx/>
              <a:buSzTx/>
              <a:buFontTx/>
              <a:buNone/>
              <a:tabLst/>
            </a:pPr>
            <a:r>
              <a:rPr lang="en-US" u="sng" dirty="0"/>
              <a:t>Inference:</a:t>
            </a:r>
            <a:r>
              <a:rPr lang="en-US" dirty="0"/>
              <a:t> SOM neural network is used for identifying plant species.</a:t>
            </a:r>
          </a:p>
          <a:p>
            <a:pPr marL="0" marR="0" indent="0" algn="l" defTabSz="914400" rtl="0" fontAlgn="auto" latinLnBrk="0" hangingPunct="0">
              <a:lnSpc>
                <a:spcPct val="100000"/>
              </a:lnSpc>
              <a:spcBef>
                <a:spcPts val="0"/>
              </a:spcBef>
              <a:spcAft>
                <a:spcPts val="500"/>
              </a:spcAft>
              <a:buClrTx/>
              <a:buSzTx/>
              <a:buFontTx/>
              <a:buNone/>
              <a:tabLst/>
            </a:pPr>
            <a:r>
              <a:rPr kumimoji="0" lang="en-US" sz="1400" b="0" i="0" u="sng" strike="noStrike" cap="none" spc="0" normalizeH="0" baseline="0" dirty="0">
                <a:ln>
                  <a:noFill/>
                </a:ln>
                <a:solidFill>
                  <a:srgbClr val="000000"/>
                </a:solidFill>
                <a:effectLst/>
                <a:uFillTx/>
                <a:latin typeface="Times New Roman"/>
                <a:ea typeface="Times New Roman"/>
                <a:cs typeface="Times New Roman"/>
                <a:sym typeface="Times New Roman"/>
              </a:rPr>
              <a:t>Research gap:</a:t>
            </a:r>
            <a:r>
              <a:rPr kumimoji="0" lang="en-US" sz="1400" b="0" i="0" u="none" strike="noStrike" cap="none" spc="0" normalizeH="0" baseline="0" dirty="0">
                <a:ln>
                  <a:noFill/>
                </a:ln>
                <a:solidFill>
                  <a:srgbClr val="000000"/>
                </a:solidFill>
                <a:effectLst/>
                <a:uFillTx/>
                <a:latin typeface="Times New Roman"/>
                <a:ea typeface="Times New Roman"/>
                <a:cs typeface="Times New Roman"/>
                <a:sym typeface="Times New Roman"/>
              </a:rPr>
              <a:t> Classification between two different plant species whose leaves have similar dimensions will produce a false identification.</a:t>
            </a:r>
          </a:p>
          <a:p>
            <a:pPr marL="0" marR="0" indent="0" algn="l" defTabSz="914400" rtl="0" fontAlgn="auto" latinLnBrk="0" hangingPunct="0">
              <a:lnSpc>
                <a:spcPct val="100000"/>
              </a:lnSpc>
              <a:spcBef>
                <a:spcPts val="0"/>
              </a:spcBef>
              <a:spcAft>
                <a:spcPts val="500"/>
              </a:spcAft>
              <a:buClrTx/>
              <a:buSzTx/>
              <a:buFontTx/>
              <a:buNone/>
              <a:tabLst/>
            </a:pPr>
            <a:endParaRPr lang="en-US" dirty="0"/>
          </a:p>
          <a:p>
            <a:pPr marL="0" marR="0" indent="0" algn="l" defTabSz="914400" rtl="0" fontAlgn="auto" latinLnBrk="0" hangingPunct="0">
              <a:lnSpc>
                <a:spcPct val="100000"/>
              </a:lnSpc>
              <a:spcBef>
                <a:spcPts val="0"/>
              </a:spcBef>
              <a:spcAft>
                <a:spcPts val="500"/>
              </a:spcAft>
              <a:buClrTx/>
              <a:buSzTx/>
              <a:buFontTx/>
              <a:buNone/>
              <a:tabLst/>
            </a:pPr>
            <a:r>
              <a:rPr kumimoji="0" lang="en-US" sz="1600" b="0" i="0" u="none" strike="noStrike" cap="none" spc="0" normalizeH="0" baseline="0" dirty="0">
                <a:ln>
                  <a:noFill/>
                </a:ln>
                <a:solidFill>
                  <a:srgbClr val="000000"/>
                </a:solidFill>
                <a:effectLst/>
                <a:uFillTx/>
                <a:latin typeface="Times New Roman"/>
                <a:ea typeface="Times New Roman"/>
                <a:cs typeface="Times New Roman"/>
                <a:sym typeface="Times New Roman"/>
              </a:rPr>
              <a:t>8)    Deep Learning for plant identification using vein morphological Patterns, 2016</a:t>
            </a:r>
          </a:p>
          <a:p>
            <a:pPr marL="0" marR="0" indent="0" algn="l" defTabSz="914400" rtl="0" fontAlgn="auto" latinLnBrk="0" hangingPunct="0">
              <a:lnSpc>
                <a:spcPct val="100000"/>
              </a:lnSpc>
              <a:spcBef>
                <a:spcPts val="0"/>
              </a:spcBef>
              <a:spcAft>
                <a:spcPts val="500"/>
              </a:spcAft>
              <a:buClrTx/>
              <a:buSzTx/>
              <a:buFontTx/>
              <a:buNone/>
              <a:tabLst/>
            </a:pPr>
            <a:endParaRPr kumimoji="0" lang="en-US"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L="0" marR="0" indent="0" algn="l" defTabSz="914400" rtl="0" fontAlgn="auto" latinLnBrk="0" hangingPunct="0">
              <a:lnSpc>
                <a:spcPct val="100000"/>
              </a:lnSpc>
              <a:spcBef>
                <a:spcPts val="0"/>
              </a:spcBef>
              <a:spcAft>
                <a:spcPts val="500"/>
              </a:spcAft>
              <a:buClrTx/>
              <a:buSzTx/>
              <a:buFontTx/>
              <a:buNone/>
              <a:tabLst/>
            </a:pPr>
            <a:r>
              <a:rPr lang="en-US" sz="1600" u="sng" dirty="0"/>
              <a:t>Authors:</a:t>
            </a:r>
            <a:r>
              <a:rPr lang="en-US" sz="1600" dirty="0"/>
              <a:t> Guillermo L. </a:t>
            </a:r>
            <a:r>
              <a:rPr lang="en-US" sz="1600" dirty="0" err="1"/>
              <a:t>Grinblat</a:t>
            </a:r>
            <a:r>
              <a:rPr lang="en-US" sz="1600" dirty="0"/>
              <a:t>,  Lucas C. </a:t>
            </a:r>
            <a:r>
              <a:rPr lang="en-US" sz="1600" dirty="0" err="1"/>
              <a:t>Uzal</a:t>
            </a:r>
            <a:r>
              <a:rPr lang="en-US" sz="1600" dirty="0"/>
              <a:t>, </a:t>
            </a:r>
            <a:r>
              <a:rPr lang="en-US" sz="1600" dirty="0" err="1"/>
              <a:t>M´onica</a:t>
            </a:r>
            <a:r>
              <a:rPr lang="en-US" sz="1600" dirty="0"/>
              <a:t> G. Larese and Pablo M. </a:t>
            </a:r>
            <a:r>
              <a:rPr lang="en-US" sz="1600" dirty="0" err="1"/>
              <a:t>Granitto</a:t>
            </a:r>
            <a:endParaRPr lang="en-US" sz="1600" dirty="0"/>
          </a:p>
          <a:p>
            <a:pPr marL="0" marR="0" indent="0" algn="l" defTabSz="914400" rtl="0" fontAlgn="auto" latinLnBrk="0" hangingPunct="0">
              <a:lnSpc>
                <a:spcPct val="100000"/>
              </a:lnSpc>
              <a:spcBef>
                <a:spcPts val="0"/>
              </a:spcBef>
              <a:spcAft>
                <a:spcPts val="500"/>
              </a:spcAft>
              <a:buClrTx/>
              <a:buSzTx/>
              <a:buFontTx/>
              <a:buNone/>
              <a:tabLst/>
            </a:pPr>
            <a:r>
              <a:rPr kumimoji="0" lang="en-US" sz="1400" b="0" i="0" u="sng" strike="noStrike" cap="none" spc="0" normalizeH="0" baseline="0" dirty="0">
                <a:ln>
                  <a:noFill/>
                </a:ln>
                <a:solidFill>
                  <a:srgbClr val="000000"/>
                </a:solidFill>
                <a:effectLst/>
                <a:uFillTx/>
                <a:latin typeface="Times New Roman"/>
                <a:ea typeface="Times New Roman"/>
                <a:cs typeface="Times New Roman"/>
                <a:sym typeface="Times New Roman"/>
              </a:rPr>
              <a:t>Inference:</a:t>
            </a:r>
            <a:r>
              <a:rPr kumimoji="0" lang="en-US" sz="1400" b="0" i="0" u="none" strike="noStrike" cap="none" spc="0" normalizeH="0" baseline="0" dirty="0">
                <a:ln>
                  <a:noFill/>
                </a:ln>
                <a:solidFill>
                  <a:srgbClr val="000000"/>
                </a:solidFill>
                <a:effectLst/>
                <a:uFillTx/>
                <a:latin typeface="Times New Roman"/>
                <a:ea typeface="Times New Roman"/>
                <a:cs typeface="Times New Roman"/>
                <a:sym typeface="Times New Roman"/>
              </a:rPr>
              <a:t> Depth of the convolutional network is a key element for increasing the accuracy of the model.</a:t>
            </a:r>
          </a:p>
          <a:p>
            <a:pPr marL="0" marR="0" indent="0" algn="l" defTabSz="914400" rtl="0" fontAlgn="auto" latinLnBrk="0" hangingPunct="0">
              <a:lnSpc>
                <a:spcPct val="100000"/>
              </a:lnSpc>
              <a:spcBef>
                <a:spcPts val="0"/>
              </a:spcBef>
              <a:spcAft>
                <a:spcPts val="500"/>
              </a:spcAft>
              <a:buClrTx/>
              <a:buSzTx/>
              <a:buFontTx/>
              <a:buNone/>
              <a:tabLst/>
            </a:pPr>
            <a:r>
              <a:rPr lang="en-US" u="sng" dirty="0"/>
              <a:t>Research gap:</a:t>
            </a:r>
            <a:r>
              <a:rPr lang="en-US" dirty="0"/>
              <a:t> In this paper they consider classifying three different legume species: white </a:t>
            </a:r>
            <a:r>
              <a:rPr lang="en-US" dirty="0" err="1"/>
              <a:t>bean,red</a:t>
            </a:r>
            <a:r>
              <a:rPr lang="en-US" dirty="0"/>
              <a:t> bean and soybean in particular. So classification of other species using this model is questionable.</a:t>
            </a:r>
            <a:endParaRPr kumimoji="0" lang="en-US"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4" name="Slide Number">
            <a:extLst>
              <a:ext uri="{FF2B5EF4-FFF2-40B4-BE49-F238E27FC236}">
                <a16:creationId xmlns:a16="http://schemas.microsoft.com/office/drawing/2014/main" id="{E5ECC1B7-2492-455B-A985-D24380655B70}"/>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IN" smtClean="0"/>
              <a:t>9</a:t>
            </a:fld>
            <a:endParaRPr lang="en-IN" dirty="0"/>
          </a:p>
        </p:txBody>
      </p:sp>
    </p:spTree>
    <p:extLst>
      <p:ext uri="{BB962C8B-B14F-4D97-AF65-F5344CB8AC3E}">
        <p14:creationId xmlns:p14="http://schemas.microsoft.com/office/powerpoint/2010/main" val="1607644817"/>
      </p:ext>
    </p:extLst>
  </p:cSld>
  <p:clrMapOvr>
    <a:masterClrMapping/>
  </p:clrMapOvr>
  <p:transition spd="med"/>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7825</TotalTime>
  <Words>1550</Words>
  <Application>Microsoft Office PowerPoint</Application>
  <PresentationFormat>On-screen Show (4:3)</PresentationFormat>
  <Paragraphs>148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inherit</vt:lpstr>
      <vt:lpstr>Times New Roman</vt:lpstr>
      <vt:lpstr>11_Default Design</vt:lpstr>
      <vt:lpstr>Crop classification using deep learning</vt:lpstr>
      <vt:lpstr>Guide approval mail</vt:lpstr>
      <vt:lpstr>Problem statement</vt:lpstr>
      <vt:lpstr>Abstract</vt:lpstr>
      <vt:lpstr>Review 0 comments and the actions taken</vt:lpstr>
      <vt:lpstr>Literature survey (Existing system)</vt:lpstr>
      <vt:lpstr>PowerPoint Presentation</vt:lpstr>
      <vt:lpstr>PowerPoint Presentation</vt:lpstr>
      <vt:lpstr>PowerPoint Presentation</vt:lpstr>
      <vt:lpstr>Modularization</vt:lpstr>
      <vt:lpstr>Work allocation of team members</vt:lpstr>
      <vt:lpstr>Data Set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Aadhith S</cp:lastModifiedBy>
  <cp:revision>182</cp:revision>
  <dcterms:modified xsi:type="dcterms:W3CDTF">2021-09-30T10:32:25Z</dcterms:modified>
</cp:coreProperties>
</file>