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94" r:id="rId3"/>
    <p:sldId id="296" r:id="rId4"/>
    <p:sldId id="257" r:id="rId5"/>
    <p:sldId id="295" r:id="rId6"/>
    <p:sldId id="303" r:id="rId7"/>
    <p:sldId id="300" r:id="rId8"/>
    <p:sldId id="311" r:id="rId9"/>
    <p:sldId id="312" r:id="rId10"/>
    <p:sldId id="304" r:id="rId11"/>
    <p:sldId id="305" r:id="rId12"/>
    <p:sldId id="307" r:id="rId13"/>
    <p:sldId id="306" r:id="rId14"/>
    <p:sldId id="308" r:id="rId15"/>
    <p:sldId id="310" r:id="rId16"/>
    <p:sldId id="313" r:id="rId17"/>
    <p:sldId id="287" r:id="rId18"/>
    <p:sldId id="293" r:id="rId19"/>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1pPr>
    <a:lvl2pPr marL="0" marR="0" indent="4572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2pPr>
    <a:lvl3pPr marL="0" marR="0" indent="9144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3pPr>
    <a:lvl4pPr marL="0" marR="0" indent="13716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4pPr>
    <a:lvl5pPr marL="0" marR="0" indent="18288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7F3F4"/>
          </a:solidFill>
        </a:fill>
      </a:tcStyle>
    </a:wholeTbl>
    <a:band2H>
      <a:tcTxStyle/>
      <a:tcStyle>
        <a:tcBdr/>
        <a:fill>
          <a:solidFill>
            <a:srgbClr val="F3F9FA"/>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32" autoAdjust="0"/>
    <p:restoredTop sz="94660"/>
  </p:normalViewPr>
  <p:slideViewPr>
    <p:cSldViewPr snapToGrid="0">
      <p:cViewPr varScale="1">
        <p:scale>
          <a:sx n="120" d="100"/>
          <a:sy n="120" d="100"/>
        </p:scale>
        <p:origin x="140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6" name="Shape 126"/>
          <p:cNvSpPr>
            <a:spLocks noGrp="1" noRot="1" noChangeAspect="1"/>
          </p:cNvSpPr>
          <p:nvPr>
            <p:ph type="sldImg"/>
          </p:nvPr>
        </p:nvSpPr>
        <p:spPr>
          <a:xfrm>
            <a:off x="1143000" y="685800"/>
            <a:ext cx="4572000" cy="3429000"/>
          </a:xfrm>
          <a:prstGeom prst="rect">
            <a:avLst/>
          </a:prstGeom>
        </p:spPr>
        <p:txBody>
          <a:bodyPr/>
          <a:lstStyle/>
          <a:p>
            <a:endParaRPr/>
          </a:p>
        </p:txBody>
      </p:sp>
      <p:sp>
        <p:nvSpPr>
          <p:cNvPr id="127" name="Shape 12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Arial"/>
      </a:defRPr>
    </a:lvl1pPr>
    <a:lvl2pPr indent="228600" latinLnBrk="0">
      <a:spcBef>
        <a:spcPts val="400"/>
      </a:spcBef>
      <a:defRPr sz="1200">
        <a:latin typeface="+mn-lt"/>
        <a:ea typeface="+mn-ea"/>
        <a:cs typeface="+mn-cs"/>
        <a:sym typeface="Arial"/>
      </a:defRPr>
    </a:lvl2pPr>
    <a:lvl3pPr indent="457200" latinLnBrk="0">
      <a:spcBef>
        <a:spcPts val="400"/>
      </a:spcBef>
      <a:defRPr sz="1200">
        <a:latin typeface="+mn-lt"/>
        <a:ea typeface="+mn-ea"/>
        <a:cs typeface="+mn-cs"/>
        <a:sym typeface="Arial"/>
      </a:defRPr>
    </a:lvl3pPr>
    <a:lvl4pPr indent="685800" latinLnBrk="0">
      <a:spcBef>
        <a:spcPts val="400"/>
      </a:spcBef>
      <a:defRPr sz="1200">
        <a:latin typeface="+mn-lt"/>
        <a:ea typeface="+mn-ea"/>
        <a:cs typeface="+mn-cs"/>
        <a:sym typeface="Arial"/>
      </a:defRPr>
    </a:lvl4pPr>
    <a:lvl5pPr indent="914400" latinLnBrk="0">
      <a:spcBef>
        <a:spcPts val="400"/>
      </a:spcBef>
      <a:defRPr sz="1200">
        <a:latin typeface="+mn-lt"/>
        <a:ea typeface="+mn-ea"/>
        <a:cs typeface="+mn-cs"/>
        <a:sym typeface="Arial"/>
      </a:defRPr>
    </a:lvl5pPr>
    <a:lvl6pPr indent="1143000" latinLnBrk="0">
      <a:spcBef>
        <a:spcPts val="400"/>
      </a:spcBef>
      <a:defRPr sz="1200">
        <a:latin typeface="+mn-lt"/>
        <a:ea typeface="+mn-ea"/>
        <a:cs typeface="+mn-cs"/>
        <a:sym typeface="Arial"/>
      </a:defRPr>
    </a:lvl6pPr>
    <a:lvl7pPr indent="1371600" latinLnBrk="0">
      <a:spcBef>
        <a:spcPts val="400"/>
      </a:spcBef>
      <a:defRPr sz="1200">
        <a:latin typeface="+mn-lt"/>
        <a:ea typeface="+mn-ea"/>
        <a:cs typeface="+mn-cs"/>
        <a:sym typeface="Arial"/>
      </a:defRPr>
    </a:lvl7pPr>
    <a:lvl8pPr indent="1600200" latinLnBrk="0">
      <a:spcBef>
        <a:spcPts val="400"/>
      </a:spcBef>
      <a:defRPr sz="1200">
        <a:latin typeface="+mn-lt"/>
        <a:ea typeface="+mn-ea"/>
        <a:cs typeface="+mn-cs"/>
        <a:sym typeface="Arial"/>
      </a:defRPr>
    </a:lvl8pPr>
    <a:lvl9pPr indent="1828800" latinLnBrk="0">
      <a:spcBef>
        <a:spcPts val="400"/>
      </a:spcBef>
      <a:defRPr sz="12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23"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24"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25" name="Text"/>
          <p:cNvSpPr txBox="1"/>
          <p:nvPr/>
        </p:nvSpPr>
        <p:spPr>
          <a:xfrm>
            <a:off x="1264919" y="304800"/>
            <a:ext cx="6918961"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sp>
        <p:nvSpPr>
          <p:cNvPr id="26"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27"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2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35"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36"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37" name="Text"/>
          <p:cNvSpPr txBox="1"/>
          <p:nvPr/>
        </p:nvSpPr>
        <p:spPr>
          <a:xfrm>
            <a:off x="1264919" y="304800"/>
            <a:ext cx="6918961"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sp>
        <p:nvSpPr>
          <p:cNvPr id="38"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39"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47"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48"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49" name="Text"/>
          <p:cNvSpPr txBox="1"/>
          <p:nvPr/>
        </p:nvSpPr>
        <p:spPr>
          <a:xfrm>
            <a:off x="1264919" y="304800"/>
            <a:ext cx="6918961"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sp>
        <p:nvSpPr>
          <p:cNvPr id="50"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51"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5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59"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60"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61" name="Text"/>
          <p:cNvSpPr txBox="1"/>
          <p:nvPr/>
        </p:nvSpPr>
        <p:spPr>
          <a:xfrm>
            <a:off x="1264919" y="304800"/>
            <a:ext cx="6918961"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sp>
        <p:nvSpPr>
          <p:cNvPr id="62"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63"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71"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72"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73" name="Text"/>
          <p:cNvSpPr txBox="1"/>
          <p:nvPr/>
        </p:nvSpPr>
        <p:spPr>
          <a:xfrm>
            <a:off x="1264919" y="304800"/>
            <a:ext cx="6918961"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sp>
        <p:nvSpPr>
          <p:cNvPr id="74"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75"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83"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84"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85" name="Text"/>
          <p:cNvSpPr txBox="1"/>
          <p:nvPr/>
        </p:nvSpPr>
        <p:spPr>
          <a:xfrm>
            <a:off x="1264919" y="304800"/>
            <a:ext cx="6918961"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sp>
        <p:nvSpPr>
          <p:cNvPr id="86"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87"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8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95"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96"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97" name="Text"/>
          <p:cNvSpPr txBox="1"/>
          <p:nvPr/>
        </p:nvSpPr>
        <p:spPr>
          <a:xfrm>
            <a:off x="1264919" y="304800"/>
            <a:ext cx="6918961"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sp>
        <p:nvSpPr>
          <p:cNvPr id="98"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99"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107"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108"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109" name="Text"/>
          <p:cNvSpPr txBox="1"/>
          <p:nvPr/>
        </p:nvSpPr>
        <p:spPr>
          <a:xfrm>
            <a:off x="1264919" y="304800"/>
            <a:ext cx="6918961"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sp>
        <p:nvSpPr>
          <p:cNvPr id="110"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111"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20" name="Title Text"/>
          <p:cNvSpPr txBox="1">
            <a:spLocks noGrp="1"/>
          </p:cNvSpPr>
          <p:nvPr>
            <p:ph type="title"/>
          </p:nvPr>
        </p:nvSpPr>
        <p:spPr>
          <a:prstGeom prst="rect">
            <a:avLst/>
          </a:prstGeom>
        </p:spPr>
        <p:txBody>
          <a:bodyPr/>
          <a:lstStyle/>
          <a:p>
            <a:r>
              <a:t>Title Text</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sp>
        <p:nvSpPr>
          <p:cNvPr id="3" name="Text"/>
          <p:cNvSpPr txBox="1"/>
          <p:nvPr/>
        </p:nvSpPr>
        <p:spPr>
          <a:xfrm>
            <a:off x="1264919" y="304800"/>
            <a:ext cx="6918961"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pic>
        <p:nvPicPr>
          <p:cNvPr id="4" name="image.png" descr="image.png"/>
          <p:cNvPicPr>
            <a:picLocks noChangeAspect="1"/>
          </p:cNvPicPr>
          <p:nvPr/>
        </p:nvPicPr>
        <p:blipFill>
          <a:blip r:embed="rId11"/>
          <a:stretch>
            <a:fillRect/>
          </a:stretch>
        </p:blipFill>
        <p:spPr>
          <a:xfrm>
            <a:off x="0" y="38100"/>
            <a:ext cx="1104900" cy="1104900"/>
          </a:xfrm>
          <a:prstGeom prst="rect">
            <a:avLst/>
          </a:prstGeom>
          <a:ln w="12700">
            <a:miter lim="400000"/>
          </a:ln>
        </p:spPr>
      </p:pic>
      <p:sp>
        <p:nvSpPr>
          <p:cNvPr id="5" name="Slide Number"/>
          <p:cNvSpPr txBox="1">
            <a:spLocks noGrp="1"/>
          </p:cNvSpPr>
          <p:nvPr>
            <p:ph type="sldNum" sz="quarter" idx="2"/>
          </p:nvPr>
        </p:nvSpPr>
        <p:spPr>
          <a:xfrm>
            <a:off x="8308692" y="381000"/>
            <a:ext cx="301909" cy="288824"/>
          </a:xfrm>
          <a:prstGeom prst="rect">
            <a:avLst/>
          </a:prstGeom>
          <a:ln w="12700">
            <a:miter lim="400000"/>
          </a:ln>
        </p:spPr>
        <p:txBody>
          <a:bodyPr wrap="none" lIns="45719" rIns="45719">
            <a:spAutoFit/>
          </a:bodyPr>
          <a:lstStyle>
            <a:lvl1pPr algn="r">
              <a:defRPr>
                <a:latin typeface="+mn-lt"/>
                <a:ea typeface="+mn-ea"/>
                <a:cs typeface="+mn-cs"/>
                <a:sym typeface="Arial"/>
              </a:defRPr>
            </a:lvl1pPr>
          </a:lstStyle>
          <a:p>
            <a:fld id="{86CB4B4D-7CA3-9044-876B-883B54F8677D}" type="slidenum">
              <a:t>‹#›</a:t>
            </a:fld>
            <a:endParaRPr/>
          </a:p>
        </p:txBody>
      </p:sp>
      <p:sp>
        <p:nvSpPr>
          <p:cNvPr id="6" name="Title Text"/>
          <p:cNvSpPr txBox="1">
            <a:spLocks noGrp="1"/>
          </p:cNvSpPr>
          <p:nvPr>
            <p:ph type="title"/>
          </p:nvPr>
        </p:nvSpPr>
        <p:spPr>
          <a:xfrm>
            <a:off x="457200" y="92074"/>
            <a:ext cx="8229600" cy="15081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r>
              <a:t>Title Text</a:t>
            </a:r>
          </a:p>
        </p:txBody>
      </p:sp>
      <p:sp>
        <p:nvSpPr>
          <p:cNvPr id="7" name="Body Level One…"/>
          <p:cNvSpPr txBox="1">
            <a:spLocks noGrp="1"/>
          </p:cNvSpPr>
          <p:nvPr>
            <p:ph type="body" idx="1"/>
          </p:nvPr>
        </p:nvSpPr>
        <p:spPr>
          <a:xfrm>
            <a:off x="457200" y="1600200"/>
            <a:ext cx="8229600" cy="4525963"/>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transition spd="med"/>
  <p:txStyles>
    <p:titleStyle>
      <a:lvl1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4572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9144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13716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18288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p:titleStyle>
    <p:bodyStyle>
      <a:lvl1pPr marL="342900" marR="0" indent="-3429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1pPr>
      <a:lvl2pPr marL="661307" marR="0" indent="-204107"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2pPr>
      <a:lvl3pPr marL="1200150" marR="0" indent="-28575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3pPr>
      <a:lvl4pPr marL="1600200" marR="0" indent="-2286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4pPr>
      <a:lvl5pPr marL="20828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5pPr>
      <a:lvl6pPr marL="25400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6pPr>
      <a:lvl7pPr marL="29972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7pPr>
      <a:lvl8pPr marL="34544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8pPr>
      <a:lvl9pPr marL="39116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data.mendeley.com/datasets/hb74ynkjcn/1" TargetMode="External"/><Relationship Id="rId1" Type="http://schemas.openxmlformats.org/officeDocument/2006/relationships/slideLayout" Target="../slideLayouts/slideLayout9.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lang="en-IN" smtClean="0"/>
              <a:t>1</a:t>
            </a:fld>
            <a:endParaRPr lang="en-IN" dirty="0"/>
          </a:p>
        </p:txBody>
      </p:sp>
      <p:sp>
        <p:nvSpPr>
          <p:cNvPr id="131" name="Z-SPA"/>
          <p:cNvSpPr txBox="1">
            <a:spLocks noGrp="1"/>
          </p:cNvSpPr>
          <p:nvPr>
            <p:ph type="title"/>
          </p:nvPr>
        </p:nvSpPr>
        <p:spPr>
          <a:xfrm>
            <a:off x="762000" y="990600"/>
            <a:ext cx="7696200" cy="914400"/>
          </a:xfrm>
          <a:prstGeom prst="rect">
            <a:avLst/>
          </a:prstGeom>
        </p:spPr>
        <p:txBody>
          <a:bodyPr>
            <a:normAutofit fontScale="90000"/>
          </a:bodyPr>
          <a:lstStyle/>
          <a:p>
            <a:pPr>
              <a:defRPr sz="4000" b="1">
                <a:latin typeface="Times New Roman"/>
                <a:ea typeface="Times New Roman"/>
                <a:cs typeface="Times New Roman"/>
                <a:sym typeface="Times New Roman"/>
              </a:defRPr>
            </a:pPr>
            <a:r>
              <a:rPr lang="en-US" sz="4000" dirty="0"/>
              <a:t>Crop classification using deep learning</a:t>
            </a:r>
            <a:endParaRPr sz="3600" b="0" dirty="0"/>
          </a:p>
        </p:txBody>
      </p:sp>
      <p:sp>
        <p:nvSpPr>
          <p:cNvPr id="132" name="Rectangle"/>
          <p:cNvSpPr/>
          <p:nvPr/>
        </p:nvSpPr>
        <p:spPr>
          <a:xfrm>
            <a:off x="1295400" y="304800"/>
            <a:ext cx="6858000" cy="457200"/>
          </a:xfrm>
          <a:prstGeom prst="rect">
            <a:avLst/>
          </a:prstGeom>
          <a:solidFill>
            <a:srgbClr val="FFFFFF"/>
          </a:solidFill>
          <a:ln>
            <a:solidFill>
              <a:srgbClr val="FFFFFF"/>
            </a:solidFill>
          </a:ln>
        </p:spPr>
        <p:txBody>
          <a:bodyPr lIns="45719" rIns="45719" anchor="ctr"/>
          <a:lstStyle/>
          <a:p>
            <a:pPr>
              <a:defRPr sz="2800">
                <a:latin typeface="+mn-lt"/>
                <a:ea typeface="+mn-ea"/>
                <a:cs typeface="+mn-cs"/>
                <a:sym typeface="Arial"/>
              </a:defRPr>
            </a:pPr>
            <a:endParaRPr/>
          </a:p>
        </p:txBody>
      </p:sp>
      <p:grpSp>
        <p:nvGrpSpPr>
          <p:cNvPr id="135" name="Group"/>
          <p:cNvGrpSpPr/>
          <p:nvPr/>
        </p:nvGrpSpPr>
        <p:grpSpPr>
          <a:xfrm>
            <a:off x="457200" y="1981200"/>
            <a:ext cx="8097814" cy="3788886"/>
            <a:chOff x="0" y="0"/>
            <a:chExt cx="8097813" cy="3788885"/>
          </a:xfrm>
        </p:grpSpPr>
        <p:sp>
          <p:nvSpPr>
            <p:cNvPr id="133" name="Rectangle"/>
            <p:cNvSpPr/>
            <p:nvPr/>
          </p:nvSpPr>
          <p:spPr>
            <a:xfrm>
              <a:off x="0" y="0"/>
              <a:ext cx="8097814" cy="3788886"/>
            </a:xfrm>
            <a:prstGeom prst="rect">
              <a:avLst/>
            </a:prstGeom>
            <a:solidFill>
              <a:srgbClr val="FFFFFF"/>
            </a:solidFill>
            <a:ln w="12700" cap="flat">
              <a:noFill/>
              <a:miter lim="400000"/>
            </a:ln>
            <a:effectLst/>
          </p:spPr>
          <p:txBody>
            <a:bodyPr wrap="square" lIns="45719" tIns="45719" rIns="45719" bIns="45719" numCol="1" anchor="t">
              <a:noAutofit/>
            </a:bodyPr>
            <a:lstStyle/>
            <a:p>
              <a:pPr algn="ctr">
                <a:lnSpc>
                  <a:spcPct val="80000"/>
                </a:lnSpc>
                <a:spcBef>
                  <a:spcPts val="400"/>
                </a:spcBef>
                <a:defRPr sz="2000" b="1">
                  <a:latin typeface="+mn-lt"/>
                  <a:ea typeface="+mn-ea"/>
                  <a:cs typeface="+mn-cs"/>
                  <a:sym typeface="Arial"/>
                </a:defRPr>
              </a:pPr>
              <a:endParaRPr/>
            </a:p>
          </p:txBody>
        </p:sp>
        <p:sp>
          <p:nvSpPr>
            <p:cNvPr id="134" name="Team Members     Group No: 13…"/>
            <p:cNvSpPr txBox="1"/>
            <p:nvPr/>
          </p:nvSpPr>
          <p:spPr>
            <a:xfrm>
              <a:off x="44575" y="0"/>
              <a:ext cx="8008664" cy="354353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p>
              <a:pPr>
                <a:lnSpc>
                  <a:spcPct val="80000"/>
                </a:lnSpc>
                <a:spcBef>
                  <a:spcPts val="400"/>
                </a:spcBef>
                <a:defRPr sz="2000" b="1">
                  <a:latin typeface="+mn-lt"/>
                  <a:ea typeface="+mn-ea"/>
                  <a:cs typeface="+mn-cs"/>
                  <a:sym typeface="Arial"/>
                </a:defRPr>
              </a:pPr>
              <a:r>
                <a:rPr lang="en-US" u="sng" dirty="0"/>
                <a:t>Team Members</a:t>
              </a:r>
              <a:r>
                <a:rPr lang="en-US" dirty="0"/>
                <a:t>	    </a:t>
              </a:r>
              <a:r>
                <a:rPr lang="en-US" u="sng" dirty="0"/>
                <a:t>Group</a:t>
              </a:r>
              <a:r>
                <a:rPr lang="en-US" dirty="0"/>
                <a:t>:81		    </a:t>
              </a:r>
              <a:r>
                <a:rPr lang="en-US" u="sng" dirty="0"/>
                <a:t>Panel Number</a:t>
              </a:r>
              <a:r>
                <a:rPr lang="en-US" dirty="0"/>
                <a:t>:16</a:t>
              </a:r>
              <a:r>
                <a:rPr lang="en-US" b="0" dirty="0"/>
                <a:t>		</a:t>
              </a:r>
            </a:p>
            <a:p>
              <a:pPr>
                <a:lnSpc>
                  <a:spcPct val="80000"/>
                </a:lnSpc>
                <a:spcBef>
                  <a:spcPts val="400"/>
                </a:spcBef>
                <a:defRPr sz="2000"/>
              </a:pPr>
              <a:endParaRPr lang="en-US" b="0" dirty="0"/>
            </a:p>
            <a:p>
              <a:pPr>
                <a:lnSpc>
                  <a:spcPct val="80000"/>
                </a:lnSpc>
                <a:spcBef>
                  <a:spcPts val="400"/>
                </a:spcBef>
                <a:defRPr sz="2000"/>
              </a:pPr>
              <a:endParaRPr lang="en-US" b="0" dirty="0"/>
            </a:p>
            <a:p>
              <a:pPr>
                <a:lnSpc>
                  <a:spcPct val="80000"/>
                </a:lnSpc>
                <a:spcBef>
                  <a:spcPts val="400"/>
                </a:spcBef>
                <a:defRPr sz="2000"/>
              </a:pPr>
              <a:endParaRPr lang="en-US" b="0" dirty="0"/>
            </a:p>
            <a:p>
              <a:pPr>
                <a:lnSpc>
                  <a:spcPct val="80000"/>
                </a:lnSpc>
                <a:spcBef>
                  <a:spcPts val="400"/>
                </a:spcBef>
                <a:defRPr sz="2000"/>
              </a:pPr>
              <a:endParaRPr lang="en-US" b="0" dirty="0"/>
            </a:p>
            <a:p>
              <a:pPr>
                <a:lnSpc>
                  <a:spcPct val="80000"/>
                </a:lnSpc>
                <a:spcBef>
                  <a:spcPts val="400"/>
                </a:spcBef>
                <a:defRPr sz="2000"/>
              </a:pPr>
              <a:endParaRPr lang="en-US" b="0" dirty="0"/>
            </a:p>
            <a:p>
              <a:pPr>
                <a:lnSpc>
                  <a:spcPct val="80000"/>
                </a:lnSpc>
                <a:spcBef>
                  <a:spcPts val="400"/>
                </a:spcBef>
                <a:defRPr sz="2000"/>
              </a:pPr>
              <a:endParaRPr lang="en-US" b="0" dirty="0"/>
            </a:p>
            <a:p>
              <a:pPr>
                <a:lnSpc>
                  <a:spcPct val="80000"/>
                </a:lnSpc>
                <a:spcBef>
                  <a:spcPts val="400"/>
                </a:spcBef>
                <a:defRPr sz="2000"/>
              </a:pPr>
              <a:endParaRPr lang="en-US" b="0" dirty="0"/>
            </a:p>
            <a:p>
              <a:pPr>
                <a:lnSpc>
                  <a:spcPct val="80000"/>
                </a:lnSpc>
                <a:spcBef>
                  <a:spcPts val="400"/>
                </a:spcBef>
                <a:defRPr sz="2000"/>
              </a:pPr>
              <a:endParaRPr lang="en-US" b="0" dirty="0"/>
            </a:p>
            <a:p>
              <a:pPr>
                <a:lnSpc>
                  <a:spcPct val="80000"/>
                </a:lnSpc>
                <a:spcBef>
                  <a:spcPts val="400"/>
                </a:spcBef>
                <a:defRPr sz="2000" b="1">
                  <a:latin typeface="+mn-lt"/>
                  <a:ea typeface="+mn-ea"/>
                  <a:cs typeface="+mn-cs"/>
                  <a:sym typeface="Arial"/>
                </a:defRPr>
              </a:pPr>
              <a:endParaRPr lang="en-US" dirty="0"/>
            </a:p>
            <a:p>
              <a:pPr>
                <a:lnSpc>
                  <a:spcPct val="80000"/>
                </a:lnSpc>
                <a:spcBef>
                  <a:spcPts val="400"/>
                </a:spcBef>
                <a:defRPr sz="2000" b="1">
                  <a:latin typeface="+mn-lt"/>
                  <a:ea typeface="+mn-ea"/>
                  <a:cs typeface="+mn-cs"/>
                  <a:sym typeface="Arial"/>
                </a:defRPr>
              </a:pPr>
              <a:r>
                <a:rPr lang="en-US" u="sng" dirty="0"/>
                <a:t>Project Advisor</a:t>
              </a:r>
              <a:r>
                <a:rPr lang="en-US" dirty="0"/>
                <a:t>: Dr.S.Padmavathi, Associate Professor(SG) , Department of CSE</a:t>
              </a:r>
            </a:p>
          </p:txBody>
        </p:sp>
      </p:grpSp>
      <p:graphicFrame>
        <p:nvGraphicFramePr>
          <p:cNvPr id="9" name="Table">
            <a:extLst>
              <a:ext uri="{FF2B5EF4-FFF2-40B4-BE49-F238E27FC236}">
                <a16:creationId xmlns:a16="http://schemas.microsoft.com/office/drawing/2014/main" id="{66D0D83A-4BA2-4473-BA2F-D48C4D87FA35}"/>
              </a:ext>
            </a:extLst>
          </p:cNvPr>
          <p:cNvGraphicFramePr/>
          <p:nvPr>
            <p:extLst>
              <p:ext uri="{D42A27DB-BD31-4B8C-83A1-F6EECF244321}">
                <p14:modId xmlns:p14="http://schemas.microsoft.com/office/powerpoint/2010/main" val="1647613548"/>
              </p:ext>
            </p:extLst>
          </p:nvPr>
        </p:nvGraphicFramePr>
        <p:xfrm>
          <a:off x="636815" y="2458363"/>
          <a:ext cx="8000999" cy="2511782"/>
        </p:xfrm>
        <a:graphic>
          <a:graphicData uri="http://schemas.openxmlformats.org/drawingml/2006/table">
            <a:tbl>
              <a:tblPr>
                <a:tableStyleId>{4C3C2611-4C71-4FC5-86AE-919BDF0F9419}</a:tableStyleId>
              </a:tblPr>
              <a:tblGrid>
                <a:gridCol w="771525">
                  <a:extLst>
                    <a:ext uri="{9D8B030D-6E8A-4147-A177-3AD203B41FA5}">
                      <a16:colId xmlns:a16="http://schemas.microsoft.com/office/drawing/2014/main" val="20000"/>
                    </a:ext>
                  </a:extLst>
                </a:gridCol>
                <a:gridCol w="2268537">
                  <a:extLst>
                    <a:ext uri="{9D8B030D-6E8A-4147-A177-3AD203B41FA5}">
                      <a16:colId xmlns:a16="http://schemas.microsoft.com/office/drawing/2014/main" val="20001"/>
                    </a:ext>
                  </a:extLst>
                </a:gridCol>
                <a:gridCol w="3760787">
                  <a:extLst>
                    <a:ext uri="{9D8B030D-6E8A-4147-A177-3AD203B41FA5}">
                      <a16:colId xmlns:a16="http://schemas.microsoft.com/office/drawing/2014/main" val="20002"/>
                    </a:ext>
                  </a:extLst>
                </a:gridCol>
                <a:gridCol w="1200150">
                  <a:extLst>
                    <a:ext uri="{9D8B030D-6E8A-4147-A177-3AD203B41FA5}">
                      <a16:colId xmlns:a16="http://schemas.microsoft.com/office/drawing/2014/main" val="20003"/>
                    </a:ext>
                  </a:extLst>
                </a:gridCol>
              </a:tblGrid>
              <a:tr h="595312">
                <a:tc>
                  <a:txBody>
                    <a:bodyPr/>
                    <a:lstStyle/>
                    <a:p>
                      <a:pPr algn="ctr">
                        <a:defRPr sz="1800"/>
                      </a:pPr>
                      <a:r>
                        <a:rPr sz="1600" b="1" dirty="0">
                          <a:latin typeface="Times New Roman"/>
                          <a:ea typeface="Times New Roman"/>
                          <a:cs typeface="Times New Roman"/>
                          <a:sym typeface="Times New Roman"/>
                        </a:rPr>
                        <a:t>SNo</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defRPr sz="1800"/>
                      </a:pPr>
                      <a:r>
                        <a:rPr sz="1600" b="1">
                          <a:latin typeface="Times New Roman"/>
                          <a:ea typeface="Times New Roman"/>
                          <a:cs typeface="Times New Roman"/>
                          <a:sym typeface="Times New Roman"/>
                        </a:rPr>
                        <a:t>Reg.No</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defRPr sz="1800"/>
                      </a:pPr>
                      <a:r>
                        <a:rPr sz="1600" b="1" dirty="0">
                          <a:latin typeface="Times New Roman"/>
                          <a:ea typeface="Times New Roman"/>
                          <a:cs typeface="Times New Roman"/>
                          <a:sym typeface="Times New Roman"/>
                        </a:rPr>
                        <a:t>Name of the Student</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defRPr sz="1800"/>
                      </a:pPr>
                      <a:r>
                        <a:rPr sz="1600" b="1">
                          <a:latin typeface="Times New Roman"/>
                          <a:ea typeface="Times New Roman"/>
                          <a:cs typeface="Times New Roman"/>
                          <a:sym typeface="Times New Roman"/>
                        </a:rPr>
                        <a:t>Section</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0"/>
                  </a:ext>
                </a:extLst>
              </a:tr>
              <a:tr h="421045">
                <a:tc>
                  <a:txBody>
                    <a:bodyPr/>
                    <a:lstStyle/>
                    <a:p>
                      <a:pPr algn="ctr">
                        <a:defRPr sz="1800"/>
                      </a:pPr>
                      <a:r>
                        <a:rPr sz="1400" dirty="0">
                          <a:latin typeface="Times New Roman"/>
                          <a:ea typeface="Times New Roman"/>
                          <a:cs typeface="Times New Roman"/>
                          <a:sym typeface="Times New Roman"/>
                        </a:rPr>
                        <a:t>1</a:t>
                      </a:r>
                    </a:p>
                  </a:txBody>
                  <a:tcPr marL="0" marR="0" marT="0" marB="0" anchor="ctr" horzOverflow="overflow">
                    <a:lnL w="12700">
                      <a:solidFill>
                        <a:srgbClr val="000000"/>
                      </a:solidFill>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ctr">
                        <a:defRPr sz="1800"/>
                      </a:pPr>
                      <a:r>
                        <a:rPr sz="1400" dirty="0">
                          <a:latin typeface="Times New Roman"/>
                          <a:ea typeface="Times New Roman"/>
                          <a:cs typeface="Times New Roman"/>
                          <a:sym typeface="Times New Roman"/>
                        </a:rPr>
                        <a:t>CB.EN.U4CSE1</a:t>
                      </a:r>
                      <a:r>
                        <a:rPr lang="en-US" sz="1400" dirty="0">
                          <a:latin typeface="Times New Roman"/>
                          <a:ea typeface="Times New Roman"/>
                          <a:cs typeface="Times New Roman"/>
                          <a:sym typeface="Times New Roman"/>
                        </a:rPr>
                        <a:t>8101</a:t>
                      </a:r>
                      <a:endParaRPr sz="1400" dirty="0">
                        <a:latin typeface="Times New Roman"/>
                        <a:ea typeface="Times New Roman"/>
                        <a:cs typeface="Times New Roman"/>
                        <a:sym typeface="Times New Roman"/>
                      </a:endParaRPr>
                    </a:p>
                  </a:txBody>
                  <a:tcPr marL="0" marR="0" marT="0" marB="0" anchor="ctr" horzOverflow="overflow">
                    <a:lnL w="12700">
                      <a:solidFill>
                        <a:srgbClr val="000000"/>
                      </a:solidFill>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ctr">
                        <a:defRPr sz="1800"/>
                      </a:pPr>
                      <a:r>
                        <a:rPr lang="en-US" sz="1400" dirty="0">
                          <a:latin typeface="Times New Roman"/>
                          <a:ea typeface="Times New Roman"/>
                          <a:cs typeface="Times New Roman"/>
                          <a:sym typeface="Times New Roman"/>
                        </a:rPr>
                        <a:t>AADHITH</a:t>
                      </a:r>
                      <a:r>
                        <a:rPr lang="en-US" sz="1400" baseline="0" dirty="0">
                          <a:latin typeface="Times New Roman"/>
                          <a:ea typeface="Times New Roman"/>
                          <a:cs typeface="Times New Roman"/>
                          <a:sym typeface="Times New Roman"/>
                        </a:rPr>
                        <a:t> S.</a:t>
                      </a:r>
                      <a:endParaRPr sz="1400" dirty="0">
                        <a:latin typeface="Times New Roman"/>
                        <a:ea typeface="Times New Roman"/>
                        <a:cs typeface="Times New Roman"/>
                        <a:sym typeface="Times New Roman"/>
                      </a:endParaRPr>
                    </a:p>
                  </a:txBody>
                  <a:tcPr marL="0" marR="0" marT="0" marB="0" anchor="ctr" horzOverflow="overflow">
                    <a:lnL w="12700">
                      <a:solidFill>
                        <a:srgbClr val="000000"/>
                      </a:solidFill>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1800"/>
                      </a:pPr>
                      <a:r>
                        <a:rPr lang="en-US" sz="1400" dirty="0">
                          <a:latin typeface="Times New Roman"/>
                          <a:ea typeface="Times New Roman"/>
                          <a:cs typeface="Times New Roman"/>
                          <a:sym typeface="Times New Roman"/>
                        </a:rPr>
                        <a:t>CSE B</a:t>
                      </a:r>
                    </a:p>
                  </a:txBody>
                  <a:tcPr marL="0" marR="0" marT="0" marB="0" anchor="ctr" horzOverflow="overflow">
                    <a:lnL w="12700">
                      <a:solidFill>
                        <a:srgbClr val="000000"/>
                      </a:solidFill>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1"/>
                  </a:ext>
                </a:extLst>
              </a:tr>
              <a:tr h="498475">
                <a:tc>
                  <a:txBody>
                    <a:bodyPr/>
                    <a:lstStyle/>
                    <a:p>
                      <a:pPr algn="ctr">
                        <a:defRPr sz="1800"/>
                      </a:pPr>
                      <a:r>
                        <a:rPr lang="en-US" sz="1400" dirty="0">
                          <a:latin typeface="Times New Roman"/>
                          <a:ea typeface="Times New Roman"/>
                          <a:cs typeface="Times New Roman"/>
                          <a:sym typeface="Times New Roman"/>
                        </a:rPr>
                        <a:t>2</a:t>
                      </a:r>
                      <a:endParaRPr sz="1400" dirty="0">
                        <a:latin typeface="Times New Roman"/>
                        <a:ea typeface="Times New Roman"/>
                        <a:cs typeface="Times New Roman"/>
                        <a:sym typeface="Times New Roman"/>
                      </a:endParaRPr>
                    </a:p>
                  </a:txBody>
                  <a:tcPr marL="0" marR="0" marT="0" marB="0" anchor="ctr" horzOverflow="overflow">
                    <a:lnL w="12700">
                      <a:solidFill>
                        <a:srgbClr val="000000"/>
                      </a:solidFill>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ctr">
                        <a:defRPr sz="1800"/>
                      </a:pPr>
                      <a:r>
                        <a:rPr lang="en-US" sz="1400" dirty="0">
                          <a:latin typeface="Times New Roman"/>
                          <a:ea typeface="Times New Roman"/>
                          <a:cs typeface="Times New Roman"/>
                          <a:sym typeface="Times New Roman"/>
                        </a:rPr>
                        <a:t>CB.EN.U4CSE18118</a:t>
                      </a:r>
                      <a:endParaRPr sz="1400" dirty="0">
                        <a:latin typeface="Times New Roman"/>
                        <a:ea typeface="Times New Roman"/>
                        <a:cs typeface="Times New Roman"/>
                        <a:sym typeface="Times New Roman"/>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ctr">
                        <a:defRPr sz="1800"/>
                      </a:pPr>
                      <a:r>
                        <a:rPr lang="en-US" sz="1400" dirty="0">
                          <a:latin typeface="Times New Roman"/>
                          <a:ea typeface="Times New Roman"/>
                          <a:cs typeface="Times New Roman"/>
                          <a:sym typeface="Times New Roman"/>
                        </a:rPr>
                        <a:t>HAREESH</a:t>
                      </a:r>
                      <a:r>
                        <a:rPr lang="en-US" sz="1400" baseline="0" dirty="0">
                          <a:latin typeface="Times New Roman"/>
                          <a:ea typeface="Times New Roman"/>
                          <a:cs typeface="Times New Roman"/>
                          <a:sym typeface="Times New Roman"/>
                        </a:rPr>
                        <a:t> V.</a:t>
                      </a:r>
                      <a:endParaRPr sz="1400" dirty="0">
                        <a:latin typeface="Times New Roman"/>
                        <a:ea typeface="Times New Roman"/>
                        <a:cs typeface="Times New Roman"/>
                        <a:sym typeface="Times New Roman"/>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ctr">
                        <a:defRPr sz="1800"/>
                      </a:pPr>
                      <a:r>
                        <a:rPr lang="en-US" sz="1400" dirty="0">
                          <a:latin typeface="Times New Roman"/>
                          <a:ea typeface="Times New Roman"/>
                          <a:cs typeface="Times New Roman"/>
                          <a:sym typeface="Times New Roman"/>
                        </a:rPr>
                        <a:t>CSE B</a:t>
                      </a:r>
                      <a:endParaRPr sz="1400" dirty="0">
                        <a:latin typeface="Times New Roman"/>
                        <a:ea typeface="Times New Roman"/>
                        <a:cs typeface="Times New Roman"/>
                        <a:sym typeface="Times New Roman"/>
                      </a:endParaRPr>
                    </a:p>
                  </a:txBody>
                  <a:tcPr marL="0" marR="0" marT="0" marB="0" anchor="ctr" horzOverflow="overflow">
                    <a:lnL w="12700" cap="flat" cmpd="sng" algn="ctr">
                      <a:solidFill>
                        <a:srgbClr val="000000"/>
                      </a:solidFill>
                      <a:prstDash val="solid"/>
                      <a:round/>
                      <a:headEnd type="none" w="med" len="med"/>
                      <a:tailEnd type="none" w="med" len="med"/>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2"/>
                  </a:ext>
                </a:extLst>
              </a:tr>
              <a:tr h="498475">
                <a:tc>
                  <a:txBody>
                    <a:bodyPr/>
                    <a:lstStyle/>
                    <a:p>
                      <a:pPr algn="ctr">
                        <a:defRPr sz="1800"/>
                      </a:pPr>
                      <a:r>
                        <a:rPr lang="en-US" sz="1400" dirty="0">
                          <a:latin typeface="Times New Roman"/>
                          <a:ea typeface="Times New Roman"/>
                          <a:cs typeface="Times New Roman"/>
                          <a:sym typeface="Times New Roman"/>
                        </a:rPr>
                        <a:t>3</a:t>
                      </a:r>
                      <a:endParaRPr sz="1400" dirty="0">
                        <a:latin typeface="Times New Roman"/>
                        <a:ea typeface="Times New Roman"/>
                        <a:cs typeface="Times New Roman"/>
                        <a:sym typeface="Times New Roman"/>
                      </a:endParaRPr>
                    </a:p>
                  </a:txBody>
                  <a:tcPr marL="0" marR="0" marT="0" marB="0" anchor="ctr" horzOverflow="overflow">
                    <a:lnL w="12700">
                      <a:solidFill>
                        <a:srgbClr val="000000"/>
                      </a:solidFill>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ctr">
                        <a:defRPr sz="1800"/>
                      </a:pPr>
                      <a:r>
                        <a:rPr lang="en-US" sz="1400" dirty="0">
                          <a:latin typeface="Times New Roman"/>
                          <a:ea typeface="Times New Roman"/>
                          <a:cs typeface="Times New Roman"/>
                          <a:sym typeface="Times New Roman"/>
                        </a:rPr>
                        <a:t>CB.EN.U4CSE18163</a:t>
                      </a:r>
                      <a:endParaRPr sz="1400" dirty="0">
                        <a:latin typeface="Times New Roman"/>
                        <a:ea typeface="Times New Roman"/>
                        <a:cs typeface="Times New Roman"/>
                        <a:sym typeface="Times New Roman"/>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ctr">
                        <a:defRPr sz="1800"/>
                      </a:pPr>
                      <a:r>
                        <a:rPr lang="en-US" sz="1400" dirty="0">
                          <a:latin typeface="Times New Roman"/>
                          <a:ea typeface="Times New Roman"/>
                          <a:cs typeface="Times New Roman"/>
                          <a:sym typeface="Times New Roman"/>
                        </a:rPr>
                        <a:t>VIGNESH</a:t>
                      </a:r>
                      <a:r>
                        <a:rPr lang="en-US" sz="1400" baseline="0" dirty="0">
                          <a:latin typeface="Times New Roman"/>
                          <a:ea typeface="Times New Roman"/>
                          <a:cs typeface="Times New Roman"/>
                          <a:sym typeface="Times New Roman"/>
                        </a:rPr>
                        <a:t> H.</a:t>
                      </a:r>
                      <a:endParaRPr sz="1400" dirty="0">
                        <a:latin typeface="Times New Roman"/>
                        <a:ea typeface="Times New Roman"/>
                        <a:cs typeface="Times New Roman"/>
                        <a:sym typeface="Times New Roman"/>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ctr">
                        <a:defRPr sz="1800"/>
                      </a:pPr>
                      <a:r>
                        <a:rPr lang="en-US" sz="1400" dirty="0">
                          <a:latin typeface="Times New Roman"/>
                          <a:ea typeface="Times New Roman"/>
                          <a:cs typeface="Times New Roman"/>
                          <a:sym typeface="Times New Roman"/>
                        </a:rPr>
                        <a:t>CSE B</a:t>
                      </a:r>
                      <a:endParaRPr sz="1400" dirty="0">
                        <a:latin typeface="Times New Roman"/>
                        <a:ea typeface="Times New Roman"/>
                        <a:cs typeface="Times New Roman"/>
                        <a:sym typeface="Times New Roman"/>
                      </a:endParaRPr>
                    </a:p>
                  </a:txBody>
                  <a:tcPr marL="0" marR="0" marT="0" marB="0" anchor="ctr" horzOverflow="overflow">
                    <a:lnL w="12700" cap="flat" cmpd="sng" algn="ctr">
                      <a:solidFill>
                        <a:srgbClr val="000000"/>
                      </a:solidFill>
                      <a:prstDash val="solid"/>
                      <a:round/>
                      <a:headEnd type="none" w="med" len="med"/>
                      <a:tailEnd type="none" w="med" len="med"/>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3"/>
                  </a:ext>
                </a:extLst>
              </a:tr>
              <a:tr h="498475">
                <a:tc>
                  <a:txBody>
                    <a:bodyPr/>
                    <a:lstStyle/>
                    <a:p>
                      <a:pPr algn="ctr">
                        <a:defRPr sz="1800"/>
                      </a:pPr>
                      <a:r>
                        <a:rPr lang="en-US" sz="1400" dirty="0">
                          <a:latin typeface="Times New Roman"/>
                          <a:ea typeface="Times New Roman"/>
                          <a:cs typeface="Times New Roman"/>
                          <a:sym typeface="Times New Roman"/>
                        </a:rPr>
                        <a:t>4</a:t>
                      </a:r>
                      <a:endParaRPr sz="1400" dirty="0">
                        <a:latin typeface="Times New Roman"/>
                        <a:ea typeface="Times New Roman"/>
                        <a:cs typeface="Times New Roman"/>
                        <a:sym typeface="Times New Roman"/>
                      </a:endParaRPr>
                    </a:p>
                  </a:txBody>
                  <a:tcPr marL="0" marR="0" marT="0" marB="0" anchor="ctr" horzOverflow="overflow">
                    <a:lnL w="12700">
                      <a:solidFill>
                        <a:srgbClr val="000000"/>
                      </a:solidFill>
                    </a:lnL>
                    <a:lnR w="12700" cap="flat" cmpd="sng" algn="ctr">
                      <a:solidFill>
                        <a:srgbClr val="000000"/>
                      </a:solidFill>
                      <a:prstDash val="solid"/>
                      <a:round/>
                      <a:headEnd type="none" w="med" len="med"/>
                      <a:tailEnd type="none" w="med" len="med"/>
                    </a:lnR>
                    <a:lnT w="12700">
                      <a:solidFill>
                        <a:srgbClr val="000000"/>
                      </a:solidFill>
                    </a:lnT>
                    <a:lnB w="12700">
                      <a:solidFill>
                        <a:srgbClr val="000000"/>
                      </a:solidFill>
                    </a:lnB>
                    <a:noFill/>
                  </a:tcPr>
                </a:tc>
                <a:tc>
                  <a:txBody>
                    <a:bodyPr/>
                    <a:lstStyle/>
                    <a:p>
                      <a:pPr algn="ctr">
                        <a:defRPr sz="1800"/>
                      </a:pPr>
                      <a:r>
                        <a:rPr lang="en-US" sz="1400" dirty="0">
                          <a:latin typeface="Times New Roman"/>
                          <a:ea typeface="Times New Roman"/>
                          <a:cs typeface="Times New Roman"/>
                          <a:sym typeface="Times New Roman"/>
                        </a:rPr>
                        <a:t>CB.EN.U4CSE18173</a:t>
                      </a:r>
                      <a:endParaRPr sz="1400" dirty="0">
                        <a:latin typeface="Times New Roman"/>
                        <a:ea typeface="Times New Roman"/>
                        <a:cs typeface="Times New Roman"/>
                        <a:sym typeface="Times New Roman"/>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lnT>
                    <a:lnB w="12700">
                      <a:solidFill>
                        <a:srgbClr val="000000"/>
                      </a:solidFill>
                    </a:lnB>
                    <a:noFill/>
                  </a:tcPr>
                </a:tc>
                <a:tc>
                  <a:txBody>
                    <a:bodyPr/>
                    <a:lstStyle/>
                    <a:p>
                      <a:pPr algn="ctr">
                        <a:defRPr sz="1800"/>
                      </a:pPr>
                      <a:r>
                        <a:rPr lang="en-US" sz="1400" dirty="0">
                          <a:latin typeface="Times New Roman"/>
                          <a:ea typeface="Times New Roman"/>
                          <a:cs typeface="Times New Roman"/>
                          <a:sym typeface="Times New Roman"/>
                        </a:rPr>
                        <a:t>THARUN KUMAR A.</a:t>
                      </a:r>
                      <a:endParaRPr sz="1400" dirty="0">
                        <a:latin typeface="Times New Roman"/>
                        <a:ea typeface="Times New Roman"/>
                        <a:cs typeface="Times New Roman"/>
                        <a:sym typeface="Times New Roman"/>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lnT>
                    <a:lnB w="12700">
                      <a:solidFill>
                        <a:srgbClr val="000000"/>
                      </a:solidFill>
                    </a:lnB>
                    <a:noFill/>
                  </a:tcPr>
                </a:tc>
                <a:tc>
                  <a:txBody>
                    <a:bodyPr/>
                    <a:lstStyle/>
                    <a:p>
                      <a:pPr algn="ctr">
                        <a:defRPr sz="1800"/>
                      </a:pPr>
                      <a:r>
                        <a:rPr lang="en-US" sz="1400" dirty="0">
                          <a:latin typeface="Times New Roman"/>
                          <a:ea typeface="Times New Roman"/>
                          <a:cs typeface="Times New Roman"/>
                          <a:sym typeface="Times New Roman"/>
                        </a:rPr>
                        <a:t>CSE B</a:t>
                      </a:r>
                      <a:endParaRPr sz="1400" dirty="0">
                        <a:latin typeface="Times New Roman"/>
                        <a:ea typeface="Times New Roman"/>
                        <a:cs typeface="Times New Roman"/>
                        <a:sym typeface="Times New Roman"/>
                      </a:endParaRPr>
                    </a:p>
                  </a:txBody>
                  <a:tcPr marL="0" marR="0" marT="0" marB="0" anchor="ctr" horzOverflow="overflow">
                    <a:lnL w="12700" cap="flat" cmpd="sng" algn="ctr">
                      <a:solidFill>
                        <a:srgbClr val="000000"/>
                      </a:solidFill>
                      <a:prstDash val="solid"/>
                      <a:round/>
                      <a:headEnd type="none" w="med" len="med"/>
                      <a:tailEnd type="none" w="med" len="med"/>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CD9B5-9194-4502-AEF6-588324419741}"/>
              </a:ext>
            </a:extLst>
          </p:cNvPr>
          <p:cNvSpPr>
            <a:spLocks noGrp="1"/>
          </p:cNvSpPr>
          <p:nvPr>
            <p:ph type="title"/>
          </p:nvPr>
        </p:nvSpPr>
        <p:spPr/>
        <p:txBody>
          <a:bodyPr/>
          <a:lstStyle/>
          <a:p>
            <a:r>
              <a:rPr lang="en-US" dirty="0"/>
              <a:t>Description of Modules</a:t>
            </a:r>
            <a:endParaRPr lang="en-IN" dirty="0"/>
          </a:p>
        </p:txBody>
      </p:sp>
      <p:sp>
        <p:nvSpPr>
          <p:cNvPr id="5" name="Slide Number">
            <a:extLst>
              <a:ext uri="{FF2B5EF4-FFF2-40B4-BE49-F238E27FC236}">
                <a16:creationId xmlns:a16="http://schemas.microsoft.com/office/drawing/2014/main" id="{9BD116BC-9D41-470A-B355-79F3BD83CF8D}"/>
              </a:ext>
            </a:extLst>
          </p:cNvPr>
          <p:cNvSpPr txBox="1">
            <a:spLocks noGrp="1"/>
          </p:cNvSpPr>
          <p:nvPr>
            <p:ph type="sldNum" sz="quarter" idx="2"/>
          </p:nvPr>
        </p:nvSpPr>
        <p:spPr>
          <a:xfrm>
            <a:off x="8407576" y="381000"/>
            <a:ext cx="203024" cy="28882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lang="en-IN" smtClean="0"/>
              <a:t>10</a:t>
            </a:fld>
            <a:endParaRPr lang="en-IN" dirty="0"/>
          </a:p>
        </p:txBody>
      </p:sp>
      <p:sp>
        <p:nvSpPr>
          <p:cNvPr id="6" name="TextBox 5">
            <a:extLst>
              <a:ext uri="{FF2B5EF4-FFF2-40B4-BE49-F238E27FC236}">
                <a16:creationId xmlns:a16="http://schemas.microsoft.com/office/drawing/2014/main" id="{940F20D8-907C-40AB-9C37-B5871F036A72}"/>
              </a:ext>
            </a:extLst>
          </p:cNvPr>
          <p:cNvSpPr txBox="1"/>
          <p:nvPr/>
        </p:nvSpPr>
        <p:spPr>
          <a:xfrm>
            <a:off x="648694" y="1532879"/>
            <a:ext cx="8038106" cy="28007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600" b="1" i="0" u="sng" strike="noStrike" cap="none" spc="0" normalizeH="0" baseline="0" dirty="0">
                <a:ln>
                  <a:noFill/>
                </a:ln>
                <a:solidFill>
                  <a:srgbClr val="000000"/>
                </a:solidFill>
                <a:effectLst/>
                <a:uFillTx/>
                <a:latin typeface="Times New Roman"/>
                <a:ea typeface="Times New Roman"/>
                <a:cs typeface="Times New Roman"/>
                <a:sym typeface="Times New Roman"/>
              </a:rPr>
              <a:t>DATA SPLITTING:</a:t>
            </a:r>
          </a:p>
          <a:p>
            <a:pPr marL="0" marR="0" indent="0" algn="l" defTabSz="914400" rtl="0" fontAlgn="auto" latinLnBrk="0" hangingPunct="0">
              <a:lnSpc>
                <a:spcPct val="100000"/>
              </a:lnSpc>
              <a:spcBef>
                <a:spcPts val="0"/>
              </a:spcBef>
              <a:spcAft>
                <a:spcPts val="0"/>
              </a:spcAft>
              <a:buClrTx/>
              <a:buSzTx/>
              <a:buFontTx/>
              <a:buNone/>
              <a:tabLst/>
            </a:pPr>
            <a:r>
              <a:rPr lang="en-US" sz="1600" b="1" dirty="0"/>
              <a:t>	</a:t>
            </a:r>
          </a:p>
          <a:p>
            <a:pPr marL="0" marR="0" indent="0" algn="l" defTabSz="914400" rtl="0" fontAlgn="auto" latinLnBrk="0" hangingPunct="0">
              <a:lnSpc>
                <a:spcPct val="100000"/>
              </a:lnSpc>
              <a:spcBef>
                <a:spcPts val="0"/>
              </a:spcBef>
              <a:spcAft>
                <a:spcPts val="0"/>
              </a:spcAft>
              <a:buClrTx/>
              <a:buSzTx/>
              <a:buFontTx/>
              <a:buNone/>
              <a:tabLst/>
            </a:pPr>
            <a:r>
              <a:rPr lang="en-US" sz="1600" b="1" dirty="0"/>
              <a:t>	</a:t>
            </a:r>
            <a:r>
              <a:rPr lang="en-US" sz="1600" dirty="0"/>
              <a:t>In this module, the data collected (Image of leaves) are being split into training and testing data, where training data is used to train the Machine learning model and the testing data is used to test and evaluate the trained model. </a:t>
            </a:r>
          </a:p>
          <a:p>
            <a:pPr marL="0" marR="0" indent="0" algn="l" defTabSz="914400" rtl="0" fontAlgn="auto" latinLnBrk="0" hangingPunct="0">
              <a:lnSpc>
                <a:spcPct val="100000"/>
              </a:lnSpc>
              <a:spcBef>
                <a:spcPts val="0"/>
              </a:spcBef>
              <a:spcAft>
                <a:spcPts val="0"/>
              </a:spcAft>
              <a:buClrTx/>
              <a:buSzTx/>
              <a:buFontTx/>
              <a:buNone/>
              <a:tabLst/>
            </a:pPr>
            <a:endParaRPr lang="en-US" sz="1600" b="1" dirty="0"/>
          </a:p>
          <a:p>
            <a:pPr marL="0" marR="0" indent="0" algn="l" defTabSz="914400" rtl="0" fontAlgn="auto" latinLnBrk="0" hangingPunct="0">
              <a:lnSpc>
                <a:spcPct val="100000"/>
              </a:lnSpc>
              <a:spcBef>
                <a:spcPts val="0"/>
              </a:spcBef>
              <a:spcAft>
                <a:spcPts val="0"/>
              </a:spcAft>
              <a:buClrTx/>
              <a:buSzTx/>
              <a:buFontTx/>
              <a:buNone/>
              <a:tabLst/>
            </a:pPr>
            <a:r>
              <a:rPr lang="en-US" sz="1600" dirty="0"/>
              <a:t>There is a general rule : </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600" dirty="0"/>
              <a:t>70-30 rule where 70% of training data and 30% of testing data.</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600" dirty="0"/>
              <a:t>80-20 rule where 80% of training data and 20% of testing data.</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US" sz="1600" dirty="0"/>
          </a:p>
          <a:p>
            <a:pPr marR="0" algn="l" defTabSz="914400" rtl="0" fontAlgn="auto" latinLnBrk="0" hangingPunct="0">
              <a:lnSpc>
                <a:spcPct val="100000"/>
              </a:lnSpc>
              <a:spcBef>
                <a:spcPts val="0"/>
              </a:spcBef>
              <a:spcAft>
                <a:spcPts val="0"/>
              </a:spcAft>
              <a:buClrTx/>
              <a:buSzTx/>
              <a:tabLst/>
            </a:pPr>
            <a:r>
              <a:rPr lang="en-US" sz="1600" b="1" dirty="0"/>
              <a:t>We have chosen 70-30 rule.</a:t>
            </a:r>
          </a:p>
        </p:txBody>
      </p:sp>
    </p:spTree>
    <p:extLst>
      <p:ext uri="{BB962C8B-B14F-4D97-AF65-F5344CB8AC3E}">
        <p14:creationId xmlns:p14="http://schemas.microsoft.com/office/powerpoint/2010/main" val="117336118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CD9B5-9194-4502-AEF6-588324419741}"/>
              </a:ext>
            </a:extLst>
          </p:cNvPr>
          <p:cNvSpPr>
            <a:spLocks noGrp="1"/>
          </p:cNvSpPr>
          <p:nvPr>
            <p:ph type="title"/>
          </p:nvPr>
        </p:nvSpPr>
        <p:spPr/>
        <p:txBody>
          <a:bodyPr/>
          <a:lstStyle/>
          <a:p>
            <a:r>
              <a:rPr lang="en-US" dirty="0"/>
              <a:t>Description of Modules</a:t>
            </a:r>
            <a:endParaRPr lang="en-IN" dirty="0"/>
          </a:p>
        </p:txBody>
      </p:sp>
      <p:sp>
        <p:nvSpPr>
          <p:cNvPr id="5" name="Slide Number">
            <a:extLst>
              <a:ext uri="{FF2B5EF4-FFF2-40B4-BE49-F238E27FC236}">
                <a16:creationId xmlns:a16="http://schemas.microsoft.com/office/drawing/2014/main" id="{9BD116BC-9D41-470A-B355-79F3BD83CF8D}"/>
              </a:ext>
            </a:extLst>
          </p:cNvPr>
          <p:cNvSpPr txBox="1">
            <a:spLocks noGrp="1"/>
          </p:cNvSpPr>
          <p:nvPr>
            <p:ph type="sldNum" sz="quarter" idx="2"/>
          </p:nvPr>
        </p:nvSpPr>
        <p:spPr>
          <a:xfrm>
            <a:off x="8407576" y="381000"/>
            <a:ext cx="203024" cy="28882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lang="en-IN" smtClean="0"/>
              <a:t>11</a:t>
            </a:fld>
            <a:endParaRPr lang="en-IN" dirty="0"/>
          </a:p>
        </p:txBody>
      </p:sp>
      <p:sp>
        <p:nvSpPr>
          <p:cNvPr id="6" name="TextBox 5">
            <a:extLst>
              <a:ext uri="{FF2B5EF4-FFF2-40B4-BE49-F238E27FC236}">
                <a16:creationId xmlns:a16="http://schemas.microsoft.com/office/drawing/2014/main" id="{940F20D8-907C-40AB-9C37-B5871F036A72}"/>
              </a:ext>
            </a:extLst>
          </p:cNvPr>
          <p:cNvSpPr txBox="1"/>
          <p:nvPr/>
        </p:nvSpPr>
        <p:spPr>
          <a:xfrm>
            <a:off x="572494" y="1600201"/>
            <a:ext cx="8038106" cy="32932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600" b="1" u="sng" dirty="0"/>
              <a:t>ML MODEL CREATION :</a:t>
            </a:r>
            <a:r>
              <a:rPr lang="en-US" sz="1600" b="1" dirty="0"/>
              <a:t>	</a:t>
            </a:r>
          </a:p>
          <a:p>
            <a:pPr marL="0" marR="0" indent="0" algn="l" defTabSz="914400" rtl="0" fontAlgn="auto" latinLnBrk="0" hangingPunct="0">
              <a:lnSpc>
                <a:spcPct val="100000"/>
              </a:lnSpc>
              <a:spcBef>
                <a:spcPts val="0"/>
              </a:spcBef>
              <a:spcAft>
                <a:spcPts val="0"/>
              </a:spcAft>
              <a:buClrTx/>
              <a:buSzTx/>
              <a:buFontTx/>
              <a:buNone/>
              <a:tabLst/>
            </a:pPr>
            <a:r>
              <a:rPr lang="en-US" sz="1600" b="1" dirty="0"/>
              <a:t>	</a:t>
            </a:r>
          </a:p>
          <a:p>
            <a:pPr marR="0" algn="l" defTabSz="914400" rtl="0" fontAlgn="auto" latinLnBrk="0" hangingPunct="0">
              <a:lnSpc>
                <a:spcPct val="100000"/>
              </a:lnSpc>
              <a:spcBef>
                <a:spcPts val="0"/>
              </a:spcBef>
              <a:spcAft>
                <a:spcPts val="0"/>
              </a:spcAft>
              <a:buClrTx/>
              <a:buSzTx/>
              <a:tabLst/>
            </a:pPr>
            <a:r>
              <a:rPr lang="en-US" sz="1600" b="1" u="sng" dirty="0"/>
              <a:t>Create a Sequential Model :</a:t>
            </a:r>
          </a:p>
          <a:p>
            <a:pPr marL="342900" marR="0" indent="-342900" algn="l" defTabSz="914400" rtl="0" fontAlgn="auto" latinLnBrk="0" hangingPunct="0">
              <a:lnSpc>
                <a:spcPct val="100000"/>
              </a:lnSpc>
              <a:spcBef>
                <a:spcPts val="0"/>
              </a:spcBef>
              <a:spcAft>
                <a:spcPts val="0"/>
              </a:spcAft>
              <a:buClrTx/>
              <a:buSzTx/>
              <a:buFont typeface="+mj-lt"/>
              <a:buAutoNum type="arabicPeriod"/>
              <a:tabLst/>
            </a:pPr>
            <a:endParaRPr lang="en-US" sz="1600" b="1" u="sng" dirty="0"/>
          </a:p>
          <a:p>
            <a:pPr lvl="2" indent="0"/>
            <a:r>
              <a:rPr lang="en-AU" dirty="0"/>
              <a:t>	</a:t>
            </a:r>
            <a:r>
              <a:rPr lang="en-AU" sz="1600" dirty="0"/>
              <a:t>Sequential model is a Linear Stack of Layers where we create the model by stacking one layer upon another layer. This model is mostly suited in many deep learning problems. We use sequential model for our use-case since it is simple and easy to create a model and moreover, our model doesn’t require any shared layers and requires only one layer at a time.</a:t>
            </a:r>
            <a:endParaRPr kumimoji="0" lang="en-IN" sz="1600" b="0" i="0" u="none" strike="noStrike" cap="none" spc="0" normalizeH="0" baseline="0" dirty="0">
              <a:ln>
                <a:noFill/>
              </a:ln>
              <a:solidFill>
                <a:srgbClr val="000000"/>
              </a:solidFill>
              <a:effectLst/>
              <a:uFillTx/>
              <a:latin typeface="Times New Roman"/>
              <a:ea typeface="Times New Roman"/>
              <a:cs typeface="Times New Roman"/>
              <a:sym typeface="Times New Roman"/>
            </a:endParaRPr>
          </a:p>
          <a:p>
            <a:pPr lvl="2" indent="0"/>
            <a:r>
              <a:rPr lang="en-AU" sz="1600" dirty="0"/>
              <a:t>To create a sequential model, the following steps are followed: </a:t>
            </a:r>
          </a:p>
          <a:p>
            <a:pPr marL="285750" lvl="1" indent="-285750">
              <a:buFont typeface="Arial" panose="020B0604020202020204" pitchFamily="34" charset="0"/>
              <a:buChar char="•"/>
            </a:pPr>
            <a:r>
              <a:rPr lang="en-AU" sz="1600" dirty="0"/>
              <a:t>Instantiate the model</a:t>
            </a:r>
          </a:p>
          <a:p>
            <a:pPr marL="285750" lvl="2" indent="-285750">
              <a:buFont typeface="Arial" panose="020B0604020202020204" pitchFamily="34" charset="0"/>
              <a:buChar char="•"/>
            </a:pPr>
            <a:r>
              <a:rPr lang="en-AU" sz="1600" dirty="0"/>
              <a:t>Stack layers using add()</a:t>
            </a:r>
          </a:p>
          <a:p>
            <a:pPr marL="285750" lvl="2" indent="-285750">
              <a:buFont typeface="Arial" panose="020B0604020202020204" pitchFamily="34" charset="0"/>
              <a:buChar char="•"/>
            </a:pPr>
            <a:r>
              <a:rPr lang="en-AU" sz="1600" dirty="0"/>
              <a:t>Compile the model</a:t>
            </a:r>
            <a:endParaRPr lang="en-IN" sz="1600" dirty="0"/>
          </a:p>
          <a:p>
            <a:pPr lvl="2" indent="0"/>
            <a:endParaRPr lang="en-US" sz="1600" dirty="0"/>
          </a:p>
        </p:txBody>
      </p:sp>
    </p:spTree>
    <p:extLst>
      <p:ext uri="{BB962C8B-B14F-4D97-AF65-F5344CB8AC3E}">
        <p14:creationId xmlns:p14="http://schemas.microsoft.com/office/powerpoint/2010/main" val="394466794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CD9B5-9194-4502-AEF6-588324419741}"/>
              </a:ext>
            </a:extLst>
          </p:cNvPr>
          <p:cNvSpPr>
            <a:spLocks noGrp="1"/>
          </p:cNvSpPr>
          <p:nvPr>
            <p:ph type="title"/>
          </p:nvPr>
        </p:nvSpPr>
        <p:spPr/>
        <p:txBody>
          <a:bodyPr/>
          <a:lstStyle/>
          <a:p>
            <a:r>
              <a:rPr lang="en-US" dirty="0"/>
              <a:t>Description of Modules</a:t>
            </a:r>
            <a:endParaRPr lang="en-IN" dirty="0"/>
          </a:p>
        </p:txBody>
      </p:sp>
      <p:sp>
        <p:nvSpPr>
          <p:cNvPr id="5" name="Slide Number">
            <a:extLst>
              <a:ext uri="{FF2B5EF4-FFF2-40B4-BE49-F238E27FC236}">
                <a16:creationId xmlns:a16="http://schemas.microsoft.com/office/drawing/2014/main" id="{9BD116BC-9D41-470A-B355-79F3BD83CF8D}"/>
              </a:ext>
            </a:extLst>
          </p:cNvPr>
          <p:cNvSpPr txBox="1">
            <a:spLocks noGrp="1"/>
          </p:cNvSpPr>
          <p:nvPr>
            <p:ph type="sldNum" sz="quarter" idx="2"/>
          </p:nvPr>
        </p:nvSpPr>
        <p:spPr>
          <a:xfrm>
            <a:off x="8407576" y="381000"/>
            <a:ext cx="203024" cy="28882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lang="en-IN" smtClean="0"/>
              <a:t>12</a:t>
            </a:fld>
            <a:endParaRPr lang="en-IN" dirty="0"/>
          </a:p>
        </p:txBody>
      </p:sp>
      <p:sp>
        <p:nvSpPr>
          <p:cNvPr id="6" name="TextBox 5">
            <a:extLst>
              <a:ext uri="{FF2B5EF4-FFF2-40B4-BE49-F238E27FC236}">
                <a16:creationId xmlns:a16="http://schemas.microsoft.com/office/drawing/2014/main" id="{940F20D8-907C-40AB-9C37-B5871F036A72}"/>
              </a:ext>
            </a:extLst>
          </p:cNvPr>
          <p:cNvSpPr txBox="1"/>
          <p:nvPr/>
        </p:nvSpPr>
        <p:spPr>
          <a:xfrm>
            <a:off x="648694" y="1377564"/>
            <a:ext cx="8038106" cy="37856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lang="en-US" sz="1600" dirty="0"/>
          </a:p>
          <a:p>
            <a:pPr marR="0" algn="l" defTabSz="914400" rtl="0" fontAlgn="auto" latinLnBrk="0" hangingPunct="0">
              <a:lnSpc>
                <a:spcPct val="100000"/>
              </a:lnSpc>
              <a:spcBef>
                <a:spcPts val="0"/>
              </a:spcBef>
              <a:spcAft>
                <a:spcPts val="0"/>
              </a:spcAft>
              <a:buClrTx/>
              <a:buSzTx/>
              <a:tabLst/>
            </a:pPr>
            <a:r>
              <a:rPr lang="en-US" sz="1600" b="1" u="sng" dirty="0"/>
              <a:t>Add Convolutional Layer : </a:t>
            </a:r>
          </a:p>
          <a:p>
            <a:pPr marL="342900" marR="0" indent="-342900" algn="l" defTabSz="914400" rtl="0" fontAlgn="auto" latinLnBrk="0" hangingPunct="0">
              <a:lnSpc>
                <a:spcPct val="100000"/>
              </a:lnSpc>
              <a:spcBef>
                <a:spcPts val="0"/>
              </a:spcBef>
              <a:spcAft>
                <a:spcPts val="0"/>
              </a:spcAft>
              <a:buClrTx/>
              <a:buSzTx/>
              <a:buFont typeface="+mj-lt"/>
              <a:buAutoNum type="arabicPeriod"/>
              <a:tabLst/>
            </a:pPr>
            <a:endParaRPr lang="en-US" sz="1600" b="1" u="sng" dirty="0"/>
          </a:p>
          <a:p>
            <a:pPr lvl="2" indent="0"/>
            <a:r>
              <a:rPr lang="en-AU" dirty="0"/>
              <a:t>	</a:t>
            </a:r>
            <a:r>
              <a:rPr lang="en-AU" sz="1600" dirty="0"/>
              <a:t>This layer helps the filter learn and recognize features within the image. It recognizes edges, lines and other distinct shapes within the images. Hence convolutional step is also called Feature Mapping. We will have multiple channels and each channel will be trained to detect certain key features of the image. </a:t>
            </a:r>
          </a:p>
          <a:p>
            <a:pPr lvl="2" indent="0"/>
            <a:endParaRPr lang="en-AU" sz="1600" dirty="0"/>
          </a:p>
          <a:p>
            <a:pPr lvl="2" indent="0"/>
            <a:r>
              <a:rPr lang="en-US" sz="1600" dirty="0"/>
              <a:t>The input image obtained is convolved using a filter (kernel) basically of size 3*3 or 5*5. The neural network learns the filter values of the filter that is used to detect the small and important features of the input, to match to the output. the filter (kernel) is glided through the input (receptive field) and element-wise product of the filter and input value is done and finally sum of those specific values is calculated for every sliding action to derive at the output.</a:t>
            </a:r>
            <a:endParaRPr lang="en-AU" sz="1600" dirty="0"/>
          </a:p>
          <a:p>
            <a:pPr lvl="2" indent="0"/>
            <a:endParaRPr lang="en-AU" sz="1600" i="1" dirty="0"/>
          </a:p>
          <a:p>
            <a:pPr lvl="2" indent="0"/>
            <a:endParaRPr lang="en-IN" sz="1600" i="1" dirty="0"/>
          </a:p>
        </p:txBody>
      </p:sp>
    </p:spTree>
    <p:extLst>
      <p:ext uri="{BB962C8B-B14F-4D97-AF65-F5344CB8AC3E}">
        <p14:creationId xmlns:p14="http://schemas.microsoft.com/office/powerpoint/2010/main" val="187861628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CD9B5-9194-4502-AEF6-588324419741}"/>
              </a:ext>
            </a:extLst>
          </p:cNvPr>
          <p:cNvSpPr>
            <a:spLocks noGrp="1"/>
          </p:cNvSpPr>
          <p:nvPr>
            <p:ph type="title"/>
          </p:nvPr>
        </p:nvSpPr>
        <p:spPr/>
        <p:txBody>
          <a:bodyPr/>
          <a:lstStyle/>
          <a:p>
            <a:r>
              <a:rPr lang="en-US" dirty="0"/>
              <a:t>Description of Modules</a:t>
            </a:r>
            <a:endParaRPr lang="en-IN" dirty="0"/>
          </a:p>
        </p:txBody>
      </p:sp>
      <p:sp>
        <p:nvSpPr>
          <p:cNvPr id="5" name="Slide Number">
            <a:extLst>
              <a:ext uri="{FF2B5EF4-FFF2-40B4-BE49-F238E27FC236}">
                <a16:creationId xmlns:a16="http://schemas.microsoft.com/office/drawing/2014/main" id="{9BD116BC-9D41-470A-B355-79F3BD83CF8D}"/>
              </a:ext>
            </a:extLst>
          </p:cNvPr>
          <p:cNvSpPr txBox="1">
            <a:spLocks noGrp="1"/>
          </p:cNvSpPr>
          <p:nvPr>
            <p:ph type="sldNum" sz="quarter" idx="2"/>
          </p:nvPr>
        </p:nvSpPr>
        <p:spPr>
          <a:xfrm>
            <a:off x="8407576" y="381000"/>
            <a:ext cx="203024" cy="28882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lang="en-IN" smtClean="0"/>
              <a:t>13</a:t>
            </a:fld>
            <a:endParaRPr lang="en-IN" dirty="0"/>
          </a:p>
        </p:txBody>
      </p:sp>
      <p:sp>
        <p:nvSpPr>
          <p:cNvPr id="6" name="TextBox 5">
            <a:extLst>
              <a:ext uri="{FF2B5EF4-FFF2-40B4-BE49-F238E27FC236}">
                <a16:creationId xmlns:a16="http://schemas.microsoft.com/office/drawing/2014/main" id="{940F20D8-907C-40AB-9C37-B5871F036A72}"/>
              </a:ext>
            </a:extLst>
          </p:cNvPr>
          <p:cNvSpPr txBox="1"/>
          <p:nvPr/>
        </p:nvSpPr>
        <p:spPr>
          <a:xfrm>
            <a:off x="648694" y="1382287"/>
            <a:ext cx="8038106" cy="40934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lang="en-US" sz="1600" b="1" dirty="0"/>
          </a:p>
          <a:p>
            <a:r>
              <a:rPr lang="en-US" sz="1600" b="1" u="sng" dirty="0"/>
              <a:t>Add Pooling Layer : </a:t>
            </a:r>
          </a:p>
          <a:p>
            <a:r>
              <a:rPr lang="en-AU" dirty="0"/>
              <a:t>	</a:t>
            </a:r>
          </a:p>
          <a:p>
            <a:r>
              <a:rPr lang="en-AU" dirty="0"/>
              <a:t>	</a:t>
            </a:r>
            <a:r>
              <a:rPr lang="en-AU" sz="1600" dirty="0"/>
              <a:t>The default pool size is (2, 2). We can also add our own pool size. This reduces the number of parameters in our network which is called as down-sampling and makes the model robust to detect features by making it impervious to orient and scale changes.</a:t>
            </a:r>
          </a:p>
          <a:p>
            <a:endParaRPr lang="en-AU" sz="1600" dirty="0"/>
          </a:p>
          <a:p>
            <a:r>
              <a:rPr lang="en-US" sz="1600" dirty="0"/>
              <a:t>Pooling layer involves down sampling of the obtained image. That is, the image is shrunk into smaller size. The network is further simplified by reducing the number of parameters. Various steps are involved in this layer. First, window size is selected (ideally 2 or 3). Second, stride is selected (usually 2). [24] Third, iterate the window chosen across the entire image and take the maximum value </a:t>
            </a:r>
            <a:endParaRPr lang="en-IN" sz="1600" dirty="0"/>
          </a:p>
          <a:p>
            <a:pPr marL="342900" marR="0" indent="-342900" algn="l" defTabSz="914400" rtl="0" fontAlgn="auto" latinLnBrk="0" hangingPunct="0">
              <a:lnSpc>
                <a:spcPct val="100000"/>
              </a:lnSpc>
              <a:spcBef>
                <a:spcPts val="0"/>
              </a:spcBef>
              <a:spcAft>
                <a:spcPts val="0"/>
              </a:spcAft>
              <a:buClrTx/>
              <a:buSzTx/>
              <a:buFont typeface="+mj-lt"/>
              <a:buAutoNum type="arabicPeriod" startAt="3"/>
              <a:tabLst/>
            </a:pPr>
            <a:endParaRPr lang="en-US" sz="1600" b="1" u="sng" dirty="0"/>
          </a:p>
          <a:p>
            <a:pPr marR="0" algn="l" defTabSz="914400" rtl="0" fontAlgn="auto" latinLnBrk="0" hangingPunct="0">
              <a:lnSpc>
                <a:spcPct val="100000"/>
              </a:lnSpc>
              <a:spcBef>
                <a:spcPts val="0"/>
              </a:spcBef>
              <a:spcAft>
                <a:spcPts val="0"/>
              </a:spcAft>
              <a:buClrTx/>
              <a:buSzTx/>
              <a:tabLst/>
            </a:pPr>
            <a:endParaRPr lang="en-IN" i="1" dirty="0"/>
          </a:p>
          <a:p>
            <a:pPr marR="0" algn="l" defTabSz="914400" rtl="0" fontAlgn="auto" latinLnBrk="0" hangingPunct="0">
              <a:lnSpc>
                <a:spcPct val="100000"/>
              </a:lnSpc>
              <a:spcBef>
                <a:spcPts val="0"/>
              </a:spcBef>
              <a:spcAft>
                <a:spcPts val="0"/>
              </a:spcAft>
              <a:buClrTx/>
              <a:buSzTx/>
              <a:tabLst/>
            </a:pPr>
            <a:endParaRPr lang="en-US" sz="1600" b="1" u="sng" dirty="0"/>
          </a:p>
          <a:p>
            <a:pPr lvl="2" indent="0"/>
            <a:r>
              <a:rPr lang="en-AU" dirty="0"/>
              <a:t>	</a:t>
            </a:r>
            <a:endParaRPr lang="en-IN" i="1" dirty="0"/>
          </a:p>
        </p:txBody>
      </p:sp>
    </p:spTree>
    <p:extLst>
      <p:ext uri="{BB962C8B-B14F-4D97-AF65-F5344CB8AC3E}">
        <p14:creationId xmlns:p14="http://schemas.microsoft.com/office/powerpoint/2010/main" val="330837320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CD9B5-9194-4502-AEF6-588324419741}"/>
              </a:ext>
            </a:extLst>
          </p:cNvPr>
          <p:cNvSpPr>
            <a:spLocks noGrp="1"/>
          </p:cNvSpPr>
          <p:nvPr>
            <p:ph type="title"/>
          </p:nvPr>
        </p:nvSpPr>
        <p:spPr/>
        <p:txBody>
          <a:bodyPr/>
          <a:lstStyle/>
          <a:p>
            <a:r>
              <a:rPr lang="en-US" dirty="0"/>
              <a:t>Description of Modules</a:t>
            </a:r>
            <a:endParaRPr lang="en-IN" dirty="0"/>
          </a:p>
        </p:txBody>
      </p:sp>
      <p:sp>
        <p:nvSpPr>
          <p:cNvPr id="5" name="Slide Number">
            <a:extLst>
              <a:ext uri="{FF2B5EF4-FFF2-40B4-BE49-F238E27FC236}">
                <a16:creationId xmlns:a16="http://schemas.microsoft.com/office/drawing/2014/main" id="{9BD116BC-9D41-470A-B355-79F3BD83CF8D}"/>
              </a:ext>
            </a:extLst>
          </p:cNvPr>
          <p:cNvSpPr txBox="1">
            <a:spLocks noGrp="1"/>
          </p:cNvSpPr>
          <p:nvPr>
            <p:ph type="sldNum" sz="quarter" idx="2"/>
          </p:nvPr>
        </p:nvSpPr>
        <p:spPr>
          <a:xfrm>
            <a:off x="8407576" y="381000"/>
            <a:ext cx="203024" cy="28882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lang="en-IN" smtClean="0"/>
              <a:t>14</a:t>
            </a:fld>
            <a:endParaRPr lang="en-IN" dirty="0"/>
          </a:p>
        </p:txBody>
      </p:sp>
      <p:sp>
        <p:nvSpPr>
          <p:cNvPr id="6" name="TextBox 5">
            <a:extLst>
              <a:ext uri="{FF2B5EF4-FFF2-40B4-BE49-F238E27FC236}">
                <a16:creationId xmlns:a16="http://schemas.microsoft.com/office/drawing/2014/main" id="{940F20D8-907C-40AB-9C37-B5871F036A72}"/>
              </a:ext>
            </a:extLst>
          </p:cNvPr>
          <p:cNvSpPr txBox="1"/>
          <p:nvPr/>
        </p:nvSpPr>
        <p:spPr>
          <a:xfrm>
            <a:off x="648694" y="1600200"/>
            <a:ext cx="8038106" cy="36625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00000"/>
              </a:lnSpc>
              <a:spcBef>
                <a:spcPts val="0"/>
              </a:spcBef>
              <a:spcAft>
                <a:spcPts val="0"/>
              </a:spcAft>
              <a:buClrTx/>
              <a:buSzTx/>
              <a:tabLst/>
            </a:pPr>
            <a:r>
              <a:rPr lang="en-US" sz="1600" b="1" u="sng" dirty="0"/>
              <a:t>Add Flatten Layer</a:t>
            </a:r>
          </a:p>
          <a:p>
            <a:pPr marR="0" algn="l" defTabSz="914400" rtl="0" fontAlgn="auto" latinLnBrk="0" hangingPunct="0">
              <a:lnSpc>
                <a:spcPct val="100000"/>
              </a:lnSpc>
              <a:spcBef>
                <a:spcPts val="0"/>
              </a:spcBef>
              <a:spcAft>
                <a:spcPts val="0"/>
              </a:spcAft>
              <a:buClrTx/>
              <a:buSzTx/>
              <a:tabLst/>
            </a:pPr>
            <a:r>
              <a:rPr lang="en-US" sz="1600" dirty="0"/>
              <a:t>	</a:t>
            </a:r>
          </a:p>
          <a:p>
            <a:r>
              <a:rPr lang="en-US" sz="1600" dirty="0"/>
              <a:t>	 </a:t>
            </a:r>
            <a:r>
              <a:rPr lang="en-AU" sz="1600" dirty="0"/>
              <a:t>The 2 dimensional array output after Pooling is flattened and converted into a 1 dimensional single long feature vector and passed as input to the fully connected layer where classification is undergone. </a:t>
            </a:r>
            <a:r>
              <a:rPr lang="en-US" sz="1600" dirty="0"/>
              <a:t>Finally Sigmoid, Softmax are some of the activation functions applied to classify the output, in other words, identify the class of the object or image.</a:t>
            </a:r>
            <a:endParaRPr lang="en-AU" sz="1600" i="1" dirty="0"/>
          </a:p>
          <a:p>
            <a:endParaRPr lang="en-AU" sz="1600" i="1" dirty="0"/>
          </a:p>
          <a:p>
            <a:pPr marR="0" algn="l" defTabSz="914400" rtl="0" fontAlgn="auto" latinLnBrk="0" hangingPunct="0">
              <a:lnSpc>
                <a:spcPct val="100000"/>
              </a:lnSpc>
              <a:spcBef>
                <a:spcPts val="0"/>
              </a:spcBef>
              <a:spcAft>
                <a:spcPts val="0"/>
              </a:spcAft>
              <a:buClrTx/>
              <a:buSzTx/>
              <a:tabLst/>
            </a:pPr>
            <a:r>
              <a:rPr lang="en-US" sz="1600" b="1" u="sng" dirty="0"/>
              <a:t>Add Dense Layer</a:t>
            </a:r>
          </a:p>
          <a:p>
            <a:pPr marR="0" algn="l" defTabSz="914400" rtl="0" fontAlgn="auto" latinLnBrk="0" hangingPunct="0">
              <a:lnSpc>
                <a:spcPct val="100000"/>
              </a:lnSpc>
              <a:spcBef>
                <a:spcPts val="0"/>
              </a:spcBef>
              <a:spcAft>
                <a:spcPts val="0"/>
              </a:spcAft>
              <a:buClrTx/>
              <a:buSzTx/>
              <a:tabLst/>
            </a:pPr>
            <a:r>
              <a:rPr lang="en-US" sz="1800" dirty="0"/>
              <a:t>	</a:t>
            </a:r>
          </a:p>
          <a:p>
            <a:r>
              <a:rPr lang="en-US" sz="1800" dirty="0"/>
              <a:t>	</a:t>
            </a:r>
            <a:r>
              <a:rPr lang="en-AU" sz="1600" dirty="0"/>
              <a:t>Add the fully connected layer using Dense which is the last layer of CNN where neurons in this layer are fully connected with all the neurons of previous layers. </a:t>
            </a:r>
            <a:r>
              <a:rPr lang="en-AU" sz="1600" dirty="0" err="1"/>
              <a:t>Softmax</a:t>
            </a:r>
            <a:r>
              <a:rPr lang="en-AU" sz="1600" dirty="0"/>
              <a:t> is finally used as activation function for multiclass classification.</a:t>
            </a:r>
            <a:endParaRPr lang="en-AU" sz="1800" i="1" dirty="0"/>
          </a:p>
          <a:p>
            <a:endParaRPr lang="en-AU" sz="1800" i="1" dirty="0"/>
          </a:p>
          <a:p>
            <a:endParaRPr lang="en-AU" sz="1600" i="1" dirty="0"/>
          </a:p>
        </p:txBody>
      </p:sp>
    </p:spTree>
    <p:extLst>
      <p:ext uri="{BB962C8B-B14F-4D97-AF65-F5344CB8AC3E}">
        <p14:creationId xmlns:p14="http://schemas.microsoft.com/office/powerpoint/2010/main" val="113015823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CD9B5-9194-4502-AEF6-588324419741}"/>
              </a:ext>
            </a:extLst>
          </p:cNvPr>
          <p:cNvSpPr>
            <a:spLocks noGrp="1"/>
          </p:cNvSpPr>
          <p:nvPr>
            <p:ph type="title"/>
          </p:nvPr>
        </p:nvSpPr>
        <p:spPr/>
        <p:txBody>
          <a:bodyPr/>
          <a:lstStyle/>
          <a:p>
            <a:r>
              <a:rPr lang="en-US" dirty="0"/>
              <a:t>Description of Modules</a:t>
            </a:r>
            <a:endParaRPr lang="en-IN" dirty="0"/>
          </a:p>
        </p:txBody>
      </p:sp>
      <p:sp>
        <p:nvSpPr>
          <p:cNvPr id="5" name="Slide Number">
            <a:extLst>
              <a:ext uri="{FF2B5EF4-FFF2-40B4-BE49-F238E27FC236}">
                <a16:creationId xmlns:a16="http://schemas.microsoft.com/office/drawing/2014/main" id="{9BD116BC-9D41-470A-B355-79F3BD83CF8D}"/>
              </a:ext>
            </a:extLst>
          </p:cNvPr>
          <p:cNvSpPr txBox="1">
            <a:spLocks noGrp="1"/>
          </p:cNvSpPr>
          <p:nvPr>
            <p:ph type="sldNum" sz="quarter" idx="2"/>
          </p:nvPr>
        </p:nvSpPr>
        <p:spPr>
          <a:xfrm>
            <a:off x="8407576" y="381000"/>
            <a:ext cx="203024" cy="28882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lang="en-IN" smtClean="0"/>
              <a:t>15</a:t>
            </a:fld>
            <a:endParaRPr lang="en-IN" dirty="0"/>
          </a:p>
        </p:txBody>
      </p:sp>
      <p:sp>
        <p:nvSpPr>
          <p:cNvPr id="6" name="TextBox 5">
            <a:extLst>
              <a:ext uri="{FF2B5EF4-FFF2-40B4-BE49-F238E27FC236}">
                <a16:creationId xmlns:a16="http://schemas.microsoft.com/office/drawing/2014/main" id="{940F20D8-907C-40AB-9C37-B5871F036A72}"/>
              </a:ext>
            </a:extLst>
          </p:cNvPr>
          <p:cNvSpPr txBox="1"/>
          <p:nvPr/>
        </p:nvSpPr>
        <p:spPr>
          <a:xfrm>
            <a:off x="648694" y="1600200"/>
            <a:ext cx="8038106" cy="30469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00000"/>
              </a:lnSpc>
              <a:spcBef>
                <a:spcPts val="0"/>
              </a:spcBef>
              <a:spcAft>
                <a:spcPts val="0"/>
              </a:spcAft>
              <a:buClrTx/>
              <a:buSzTx/>
              <a:tabLst/>
            </a:pPr>
            <a:r>
              <a:rPr lang="en-US" sz="1600" b="1" u="sng" dirty="0"/>
              <a:t>Compiling the model :</a:t>
            </a:r>
            <a:r>
              <a:rPr lang="en-US" sz="1600" dirty="0"/>
              <a:t>	</a:t>
            </a:r>
          </a:p>
          <a:p>
            <a:r>
              <a:rPr lang="en-US" sz="1600" dirty="0"/>
              <a:t>	</a:t>
            </a:r>
          </a:p>
          <a:p>
            <a:r>
              <a:rPr lang="en-US" sz="1600" dirty="0"/>
              <a:t>	Compile defines the </a:t>
            </a:r>
            <a:r>
              <a:rPr lang="en-US" sz="1600" b="1" dirty="0"/>
              <a:t>loss function</a:t>
            </a:r>
            <a:r>
              <a:rPr lang="en-US" sz="1600" dirty="0"/>
              <a:t>, the </a:t>
            </a:r>
            <a:r>
              <a:rPr lang="en-US" sz="1600" b="1" dirty="0"/>
              <a:t>optimizer</a:t>
            </a:r>
            <a:r>
              <a:rPr lang="en-US" sz="1600" dirty="0"/>
              <a:t> and the </a:t>
            </a:r>
            <a:r>
              <a:rPr lang="en-US" sz="1600" b="1" dirty="0"/>
              <a:t>metrics.</a:t>
            </a:r>
          </a:p>
          <a:p>
            <a:endParaRPr lang="en-US" sz="1600" b="1" i="1" dirty="0"/>
          </a:p>
          <a:p>
            <a:r>
              <a:rPr lang="en-US" sz="1600" b="1" dirty="0"/>
              <a:t>Loss</a:t>
            </a:r>
            <a:r>
              <a:rPr lang="en-US" sz="1600" dirty="0"/>
              <a:t> function is used to find error or deviation in the learning process. We use “</a:t>
            </a:r>
            <a:r>
              <a:rPr lang="en-US" sz="1600" dirty="0" err="1"/>
              <a:t>binary_crossentropy</a:t>
            </a:r>
            <a:r>
              <a:rPr lang="en-US" sz="1600" dirty="0"/>
              <a:t>” for our loss function.</a:t>
            </a:r>
          </a:p>
          <a:p>
            <a:endParaRPr lang="en-US" sz="1600" i="1" dirty="0"/>
          </a:p>
          <a:p>
            <a:r>
              <a:rPr lang="en-US" sz="1600" b="1" dirty="0"/>
              <a:t>Optimization</a:t>
            </a:r>
            <a:r>
              <a:rPr lang="en-US" sz="1600" dirty="0"/>
              <a:t> is an important process which optimize the input weights by comparing the prediction and the loss function. We use “Adam” optimizer for our CNN.</a:t>
            </a:r>
          </a:p>
          <a:p>
            <a:endParaRPr lang="en-US" sz="1600" i="1" dirty="0"/>
          </a:p>
          <a:p>
            <a:r>
              <a:rPr lang="en-US" sz="1600" b="1" dirty="0"/>
              <a:t>Metrics</a:t>
            </a:r>
            <a:r>
              <a:rPr lang="en-US" sz="1600" dirty="0"/>
              <a:t> is used to evaluate the performance of your model. We find the reliability of the model using </a:t>
            </a:r>
            <a:r>
              <a:rPr lang="en-US" sz="1600"/>
              <a:t>the “accuracy” </a:t>
            </a:r>
            <a:r>
              <a:rPr lang="en-US" sz="1600" dirty="0"/>
              <a:t>metric.</a:t>
            </a:r>
          </a:p>
        </p:txBody>
      </p:sp>
    </p:spTree>
    <p:extLst>
      <p:ext uri="{BB962C8B-B14F-4D97-AF65-F5344CB8AC3E}">
        <p14:creationId xmlns:p14="http://schemas.microsoft.com/office/powerpoint/2010/main" val="1755375410"/>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CD9B5-9194-4502-AEF6-588324419741}"/>
              </a:ext>
            </a:extLst>
          </p:cNvPr>
          <p:cNvSpPr>
            <a:spLocks noGrp="1"/>
          </p:cNvSpPr>
          <p:nvPr>
            <p:ph type="title"/>
          </p:nvPr>
        </p:nvSpPr>
        <p:spPr/>
        <p:txBody>
          <a:bodyPr/>
          <a:lstStyle/>
          <a:p>
            <a:r>
              <a:rPr lang="en-US" dirty="0"/>
              <a:t>Description of Modules</a:t>
            </a:r>
            <a:endParaRPr lang="en-IN" dirty="0"/>
          </a:p>
        </p:txBody>
      </p:sp>
      <p:sp>
        <p:nvSpPr>
          <p:cNvPr id="5" name="Slide Number">
            <a:extLst>
              <a:ext uri="{FF2B5EF4-FFF2-40B4-BE49-F238E27FC236}">
                <a16:creationId xmlns:a16="http://schemas.microsoft.com/office/drawing/2014/main" id="{9BD116BC-9D41-470A-B355-79F3BD83CF8D}"/>
              </a:ext>
            </a:extLst>
          </p:cNvPr>
          <p:cNvSpPr txBox="1">
            <a:spLocks noGrp="1"/>
          </p:cNvSpPr>
          <p:nvPr>
            <p:ph type="sldNum" sz="quarter" idx="2"/>
          </p:nvPr>
        </p:nvSpPr>
        <p:spPr>
          <a:xfrm>
            <a:off x="8407576" y="381000"/>
            <a:ext cx="203024" cy="28882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lang="en-IN" smtClean="0"/>
              <a:t>16</a:t>
            </a:fld>
            <a:endParaRPr lang="en-IN" dirty="0"/>
          </a:p>
        </p:txBody>
      </p:sp>
      <p:sp>
        <p:nvSpPr>
          <p:cNvPr id="6" name="TextBox 5">
            <a:extLst>
              <a:ext uri="{FF2B5EF4-FFF2-40B4-BE49-F238E27FC236}">
                <a16:creationId xmlns:a16="http://schemas.microsoft.com/office/drawing/2014/main" id="{940F20D8-907C-40AB-9C37-B5871F036A72}"/>
              </a:ext>
            </a:extLst>
          </p:cNvPr>
          <p:cNvSpPr txBox="1"/>
          <p:nvPr/>
        </p:nvSpPr>
        <p:spPr>
          <a:xfrm>
            <a:off x="648694" y="1600200"/>
            <a:ext cx="8038106" cy="25545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00000"/>
              </a:lnSpc>
              <a:spcBef>
                <a:spcPts val="0"/>
              </a:spcBef>
              <a:spcAft>
                <a:spcPts val="0"/>
              </a:spcAft>
              <a:buClrTx/>
              <a:buSzTx/>
              <a:tabLst/>
            </a:pPr>
            <a:r>
              <a:rPr lang="en-US" sz="1600" b="1" u="sng" dirty="0"/>
              <a:t>Training and Testing the Model :</a:t>
            </a:r>
          </a:p>
          <a:p>
            <a:pPr marR="0" algn="l" defTabSz="914400" rtl="0" fontAlgn="auto" latinLnBrk="0" hangingPunct="0">
              <a:lnSpc>
                <a:spcPct val="100000"/>
              </a:lnSpc>
              <a:spcBef>
                <a:spcPts val="0"/>
              </a:spcBef>
              <a:spcAft>
                <a:spcPts val="0"/>
              </a:spcAft>
              <a:buClrTx/>
              <a:buSzTx/>
              <a:tabLst/>
            </a:pPr>
            <a:endParaRPr lang="en-US" sz="1600" b="1" u="sng" dirty="0"/>
          </a:p>
          <a:p>
            <a:pPr marR="0" algn="l" defTabSz="914400" rtl="0" fontAlgn="auto" latinLnBrk="0" hangingPunct="0">
              <a:lnSpc>
                <a:spcPct val="100000"/>
              </a:lnSpc>
              <a:spcBef>
                <a:spcPts val="0"/>
              </a:spcBef>
              <a:spcAft>
                <a:spcPts val="0"/>
              </a:spcAft>
              <a:buClrTx/>
              <a:buSzTx/>
              <a:tabLst/>
            </a:pPr>
            <a:r>
              <a:rPr lang="en-US" sz="1600" dirty="0"/>
              <a:t>	In this module, the split training data is used to train the compiled model. The model understands and trains itself with suitable weight values. The trained model is then fed with the testing data such that various metrics of the model can be evaluated.</a:t>
            </a:r>
          </a:p>
          <a:p>
            <a:pPr marR="0" algn="l" defTabSz="914400" rtl="0" fontAlgn="auto" latinLnBrk="0" hangingPunct="0">
              <a:lnSpc>
                <a:spcPct val="100000"/>
              </a:lnSpc>
              <a:spcBef>
                <a:spcPts val="0"/>
              </a:spcBef>
              <a:spcAft>
                <a:spcPts val="0"/>
              </a:spcAft>
              <a:buClrTx/>
              <a:buSzTx/>
              <a:tabLst/>
            </a:pPr>
            <a:endParaRPr lang="en-US" sz="1600" dirty="0"/>
          </a:p>
          <a:p>
            <a:pPr marR="0" algn="l" defTabSz="914400" rtl="0" fontAlgn="auto" latinLnBrk="0" hangingPunct="0">
              <a:lnSpc>
                <a:spcPct val="100000"/>
              </a:lnSpc>
              <a:spcBef>
                <a:spcPts val="0"/>
              </a:spcBef>
              <a:spcAft>
                <a:spcPts val="0"/>
              </a:spcAft>
              <a:buClrTx/>
              <a:buSzTx/>
              <a:tabLst/>
            </a:pPr>
            <a:endParaRPr lang="en-US" sz="1600" dirty="0"/>
          </a:p>
          <a:p>
            <a:pPr marR="0" algn="l" defTabSz="914400" rtl="0" fontAlgn="auto" latinLnBrk="0" hangingPunct="0">
              <a:lnSpc>
                <a:spcPct val="100000"/>
              </a:lnSpc>
              <a:spcBef>
                <a:spcPts val="0"/>
              </a:spcBef>
              <a:spcAft>
                <a:spcPts val="0"/>
              </a:spcAft>
              <a:buClrTx/>
              <a:buSzTx/>
              <a:tabLst/>
            </a:pPr>
            <a:r>
              <a:rPr lang="en-US" sz="1600" dirty="0"/>
              <a:t>Finally the UI for the web/mobile app will be created and the Deep Learning model created will be then integrated with the UI so that images can be captured and given such that the model identifies and displays the details of the plant.</a:t>
            </a:r>
          </a:p>
        </p:txBody>
      </p:sp>
    </p:spTree>
    <p:extLst>
      <p:ext uri="{BB962C8B-B14F-4D97-AF65-F5344CB8AC3E}">
        <p14:creationId xmlns:p14="http://schemas.microsoft.com/office/powerpoint/2010/main" val="2726723440"/>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44988"/>
            <a:ext cx="7315200" cy="503204"/>
          </a:xfrm>
        </p:spPr>
        <p:txBody>
          <a:bodyPr/>
          <a:lstStyle/>
          <a:p>
            <a:r>
              <a:rPr lang="en-US" sz="3200" dirty="0">
                <a:latin typeface="Times New Roman" panose="02020603050405020304" pitchFamily="18" charset="0"/>
                <a:cs typeface="Times New Roman" panose="02020603050405020304" pitchFamily="18" charset="0"/>
              </a:rPr>
              <a:t>References</a:t>
            </a:r>
            <a:endParaRPr lang="en-IN" sz="3200" dirty="0">
              <a:latin typeface="Times New Roman" panose="02020603050405020304" pitchFamily="18" charset="0"/>
              <a:cs typeface="Times New Roman" panose="02020603050405020304" pitchFamily="18" charset="0"/>
            </a:endParaRPr>
          </a:p>
        </p:txBody>
      </p:sp>
      <p:sp>
        <p:nvSpPr>
          <p:cNvPr id="6" name="Slide Number">
            <a:extLst>
              <a:ext uri="{FF2B5EF4-FFF2-40B4-BE49-F238E27FC236}">
                <a16:creationId xmlns:a16="http://schemas.microsoft.com/office/drawing/2014/main" id="{D28F4BA9-B32A-46F3-BE44-706121D3ACBF}"/>
              </a:ext>
            </a:extLst>
          </p:cNvPr>
          <p:cNvSpPr txBox="1">
            <a:spLocks noGrp="1"/>
          </p:cNvSpPr>
          <p:nvPr>
            <p:ph type="sldNum" sz="quarter" idx="2"/>
          </p:nvPr>
        </p:nvSpPr>
        <p:spPr>
          <a:xfrm>
            <a:off x="8407576" y="381000"/>
            <a:ext cx="203024" cy="28882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lang="en-IN" smtClean="0"/>
              <a:t>17</a:t>
            </a:fld>
            <a:endParaRPr lang="en-IN" dirty="0"/>
          </a:p>
        </p:txBody>
      </p:sp>
      <p:sp>
        <p:nvSpPr>
          <p:cNvPr id="4" name="TextBox 3"/>
          <p:cNvSpPr txBox="1"/>
          <p:nvPr/>
        </p:nvSpPr>
        <p:spPr>
          <a:xfrm>
            <a:off x="792480" y="1816608"/>
            <a:ext cx="7615096" cy="418575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lvl="0" indent="-342900">
              <a:buFont typeface="+mj-lt"/>
              <a:buAutoNum type="arabicPeriod"/>
            </a:pPr>
            <a:r>
              <a:rPr lang="en-US" dirty="0" err="1"/>
              <a:t>Sowmya</a:t>
            </a:r>
            <a:r>
              <a:rPr lang="en-US" dirty="0"/>
              <a:t> V., Dr. </a:t>
            </a:r>
            <a:r>
              <a:rPr lang="en-US" dirty="0" err="1"/>
              <a:t>Soman</a:t>
            </a:r>
            <a:r>
              <a:rPr lang="en-US" dirty="0"/>
              <a:t> K. P., and </a:t>
            </a:r>
            <a:r>
              <a:rPr lang="en-US" dirty="0" err="1"/>
              <a:t>Deepika</a:t>
            </a:r>
            <a:r>
              <a:rPr lang="en-US" dirty="0"/>
              <a:t>, J., “Image Classification Using Convolutional Neural Networks”, International Journal of Scientific &amp; Engineering Research , vol. 5, no. 6, p. 06/2014, 2014.</a:t>
            </a:r>
          </a:p>
          <a:p>
            <a:pPr marL="342900" lvl="0" indent="-342900">
              <a:buFont typeface="+mj-lt"/>
              <a:buAutoNum type="arabicPeriod"/>
            </a:pPr>
            <a:endParaRPr lang="en-US" dirty="0"/>
          </a:p>
          <a:p>
            <a:pPr marL="342900" lvl="0" indent="-342900">
              <a:buFont typeface="+mj-lt"/>
              <a:buAutoNum type="arabicPeriod"/>
            </a:pPr>
            <a:r>
              <a:rPr lang="en-US" dirty="0" err="1"/>
              <a:t>Shamsaldin</a:t>
            </a:r>
            <a:r>
              <a:rPr lang="en-US" dirty="0"/>
              <a:t>, Ahmed &amp; Fattah, </a:t>
            </a:r>
            <a:r>
              <a:rPr lang="en-US" dirty="0" err="1"/>
              <a:t>Polla</a:t>
            </a:r>
            <a:r>
              <a:rPr lang="en-US" dirty="0"/>
              <a:t> &amp; Rashid, Tarik &amp; Al-</a:t>
            </a:r>
            <a:r>
              <a:rPr lang="en-US" dirty="0" err="1"/>
              <a:t>Salihi</a:t>
            </a:r>
            <a:r>
              <a:rPr lang="en-US" dirty="0"/>
              <a:t>, </a:t>
            </a:r>
            <a:r>
              <a:rPr lang="en-US" dirty="0" err="1"/>
              <a:t>Nawzad</a:t>
            </a:r>
            <a:r>
              <a:rPr lang="en-US" dirty="0"/>
              <a:t>. (2019). The Study of The Convolutional Neural Networks Applications. UKH Journal of Science and Engineering.3.10.25079/ukhjse.v3n2y2019.pp31-40</a:t>
            </a:r>
          </a:p>
          <a:p>
            <a:pPr marL="342900" lvl="0" indent="-342900">
              <a:buFont typeface="+mj-lt"/>
              <a:buAutoNum type="arabicPeriod"/>
            </a:pPr>
            <a:endParaRPr lang="en-US" dirty="0"/>
          </a:p>
          <a:p>
            <a:pPr marL="342900" indent="-342900">
              <a:buFont typeface="+mj-lt"/>
              <a:buAutoNum type="arabicPeriod"/>
            </a:pPr>
            <a:r>
              <a:rPr lang="en-US" dirty="0"/>
              <a:t>Arnold, Taylor B.. “</a:t>
            </a:r>
            <a:r>
              <a:rPr lang="en-US" dirty="0" err="1"/>
              <a:t>kerasR</a:t>
            </a:r>
            <a:r>
              <a:rPr lang="en-US" dirty="0"/>
              <a:t>: R Interface to the </a:t>
            </a:r>
            <a:r>
              <a:rPr lang="en-US" dirty="0" err="1"/>
              <a:t>Keras</a:t>
            </a:r>
            <a:r>
              <a:rPr lang="en-US" dirty="0"/>
              <a:t> Deep Learning Library.” J. Open Source </a:t>
            </a:r>
            <a:r>
              <a:rPr lang="en-US" dirty="0" err="1"/>
              <a:t>Softw</a:t>
            </a:r>
            <a:r>
              <a:rPr lang="en-US" dirty="0"/>
              <a:t>. 2 (2017): 296</a:t>
            </a:r>
            <a:endParaRPr lang="en-IN" dirty="0"/>
          </a:p>
          <a:p>
            <a:pPr marL="342900" lvl="0" indent="-342900">
              <a:buFont typeface="+mj-lt"/>
              <a:buAutoNum type="arabicPeriod"/>
            </a:pPr>
            <a:endParaRPr lang="en-US" dirty="0"/>
          </a:p>
          <a:p>
            <a:pPr marL="342900" indent="-342900">
              <a:buFont typeface="+mj-lt"/>
              <a:buAutoNum type="arabicPeriod"/>
            </a:pPr>
            <a:r>
              <a:rPr lang="en-US" dirty="0"/>
              <a:t>W. G. Hatcher and W. Yu, "A Survey of Deep Learning: Platforms, Applications and Emerging Research Trends," in IEEE Access, vol. 6, pp. 24411-24432, 2018, </a:t>
            </a:r>
            <a:r>
              <a:rPr lang="en-US" dirty="0" err="1"/>
              <a:t>doi</a:t>
            </a:r>
            <a:r>
              <a:rPr lang="en-US" dirty="0"/>
              <a:t>: 10.1109/ACCESS.2018.2830661.</a:t>
            </a:r>
            <a:endParaRPr lang="en-IN" dirty="0"/>
          </a:p>
          <a:p>
            <a:pPr marL="342900" lvl="0" indent="-342900">
              <a:buFont typeface="+mj-lt"/>
              <a:buAutoNum type="arabicPeriod"/>
            </a:pPr>
            <a:endParaRPr lang="en-US" dirty="0"/>
          </a:p>
          <a:p>
            <a:pPr marL="342900" indent="-342900">
              <a:buFont typeface="+mj-lt"/>
              <a:buAutoNum type="arabicPeriod"/>
            </a:pPr>
            <a:r>
              <a:rPr lang="en-US" dirty="0"/>
              <a:t>H. .S and </a:t>
            </a:r>
            <a:r>
              <a:rPr lang="en-US" dirty="0" err="1"/>
              <a:t>Aarthi</a:t>
            </a:r>
            <a:r>
              <a:rPr lang="en-US" dirty="0"/>
              <a:t>, R., “A Survey of Deep Convolutional Neural Network Applications in Image Processing”, International journal of pure and applied mathematics , vol. 118, no. 7, pp. 185-189, 2018.</a:t>
            </a:r>
            <a:endParaRPr lang="en-IN" dirty="0"/>
          </a:p>
          <a:p>
            <a:pPr marL="342900" lvl="0" indent="-342900">
              <a:buFont typeface="+mj-lt"/>
              <a:buAutoNum type="arabicPeriod"/>
            </a:pPr>
            <a:endParaRPr lang="en-IN" dirty="0"/>
          </a:p>
        </p:txBody>
      </p:sp>
    </p:spTree>
    <p:extLst>
      <p:ext uri="{BB962C8B-B14F-4D97-AF65-F5344CB8AC3E}">
        <p14:creationId xmlns:p14="http://schemas.microsoft.com/office/powerpoint/2010/main" val="2416529429"/>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86" y="2809149"/>
            <a:ext cx="8229600" cy="1508126"/>
          </a:xfrm>
        </p:spPr>
        <p:txBody>
          <a:bodyPr/>
          <a:lstStyle/>
          <a:p>
            <a:r>
              <a:rPr lang="en-US" dirty="0">
                <a:latin typeface="Times New Roman" panose="02020603050405020304" pitchFamily="18" charset="0"/>
                <a:cs typeface="Times New Roman" panose="02020603050405020304" pitchFamily="18" charset="0"/>
              </a:rPr>
              <a:t>THANK YOU</a:t>
            </a:r>
            <a:endParaRPr lang="en-IN" dirty="0">
              <a:latin typeface="Times New Roman" panose="02020603050405020304" pitchFamily="18" charset="0"/>
              <a:cs typeface="Times New Roman" panose="02020603050405020304" pitchFamily="18" charset="0"/>
            </a:endParaRPr>
          </a:p>
        </p:txBody>
      </p:sp>
      <p:sp>
        <p:nvSpPr>
          <p:cNvPr id="3" name="Slide Number">
            <a:extLst>
              <a:ext uri="{FF2B5EF4-FFF2-40B4-BE49-F238E27FC236}">
                <a16:creationId xmlns:a16="http://schemas.microsoft.com/office/drawing/2014/main" id="{62D9A410-FDA1-42A8-A075-7E4E18B4E6D0}"/>
              </a:ext>
            </a:extLst>
          </p:cNvPr>
          <p:cNvSpPr txBox="1">
            <a:spLocks noGrp="1"/>
          </p:cNvSpPr>
          <p:nvPr>
            <p:ph type="sldNum" sz="quarter" idx="2"/>
          </p:nvPr>
        </p:nvSpPr>
        <p:spPr>
          <a:xfrm>
            <a:off x="8407576" y="381000"/>
            <a:ext cx="203024" cy="28882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lang="en-IN" smtClean="0"/>
              <a:t>18</a:t>
            </a:fld>
            <a:endParaRPr lang="en-IN" dirty="0"/>
          </a:p>
        </p:txBody>
      </p:sp>
    </p:spTree>
    <p:extLst>
      <p:ext uri="{BB962C8B-B14F-4D97-AF65-F5344CB8AC3E}">
        <p14:creationId xmlns:p14="http://schemas.microsoft.com/office/powerpoint/2010/main" val="229017277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62BC9-3A4A-45A4-A01B-60459163759B}"/>
              </a:ext>
            </a:extLst>
          </p:cNvPr>
          <p:cNvSpPr>
            <a:spLocks noGrp="1"/>
          </p:cNvSpPr>
          <p:nvPr>
            <p:ph type="title"/>
          </p:nvPr>
        </p:nvSpPr>
        <p:spPr/>
        <p:txBody>
          <a:bodyPr/>
          <a:lstStyle/>
          <a:p>
            <a:r>
              <a:rPr lang="en-US" dirty="0"/>
              <a:t>Guide approval mail</a:t>
            </a:r>
            <a:endParaRPr lang="en-IN" dirty="0"/>
          </a:p>
        </p:txBody>
      </p:sp>
      <p:sp>
        <p:nvSpPr>
          <p:cNvPr id="3" name="Slide Number">
            <a:extLst>
              <a:ext uri="{FF2B5EF4-FFF2-40B4-BE49-F238E27FC236}">
                <a16:creationId xmlns:a16="http://schemas.microsoft.com/office/drawing/2014/main" id="{0C341CA7-C522-4B29-877B-C699B5FFC5BC}"/>
              </a:ext>
            </a:extLst>
          </p:cNvPr>
          <p:cNvSpPr txBox="1">
            <a:spLocks noGrp="1"/>
          </p:cNvSpPr>
          <p:nvPr>
            <p:ph type="sldNum" sz="quarter" idx="2"/>
          </p:nvPr>
        </p:nvSpPr>
        <p:spPr>
          <a:xfrm>
            <a:off x="8407576" y="381000"/>
            <a:ext cx="203024" cy="28882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lang="en-IN" smtClean="0"/>
              <a:t>2</a:t>
            </a:fld>
            <a:endParaRPr lang="en-IN" dirty="0"/>
          </a:p>
        </p:txBody>
      </p:sp>
      <p:pic>
        <p:nvPicPr>
          <p:cNvPr id="5" name="Picture 4">
            <a:extLst>
              <a:ext uri="{FF2B5EF4-FFF2-40B4-BE49-F238E27FC236}">
                <a16:creationId xmlns:a16="http://schemas.microsoft.com/office/drawing/2014/main" id="{11B6B85F-ACB0-4FD4-B3BA-517B45FD87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4527" y="1226922"/>
            <a:ext cx="4894946" cy="4967144"/>
          </a:xfrm>
          <a:prstGeom prst="rect">
            <a:avLst/>
          </a:prstGeom>
        </p:spPr>
      </p:pic>
    </p:spTree>
    <p:extLst>
      <p:ext uri="{BB962C8B-B14F-4D97-AF65-F5344CB8AC3E}">
        <p14:creationId xmlns:p14="http://schemas.microsoft.com/office/powerpoint/2010/main" val="2593545480"/>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099AD-FB9C-4FE2-AD01-5205791277FC}"/>
              </a:ext>
            </a:extLst>
          </p:cNvPr>
          <p:cNvSpPr>
            <a:spLocks noGrp="1"/>
          </p:cNvSpPr>
          <p:nvPr>
            <p:ph type="title"/>
          </p:nvPr>
        </p:nvSpPr>
        <p:spPr>
          <a:xfrm>
            <a:off x="457200" y="1157549"/>
            <a:ext cx="8229600" cy="591738"/>
          </a:xfrm>
        </p:spPr>
        <p:txBody>
          <a:bodyPr/>
          <a:lstStyle/>
          <a:p>
            <a:r>
              <a:rPr lang="en-US" dirty="0"/>
              <a:t>Review 1 comments and the actions taken</a:t>
            </a:r>
            <a:endParaRPr lang="en-IN" dirty="0"/>
          </a:p>
        </p:txBody>
      </p:sp>
      <p:sp>
        <p:nvSpPr>
          <p:cNvPr id="3" name="TextBox 2">
            <a:extLst>
              <a:ext uri="{FF2B5EF4-FFF2-40B4-BE49-F238E27FC236}">
                <a16:creationId xmlns:a16="http://schemas.microsoft.com/office/drawing/2014/main" id="{71A43381-F172-440F-9D56-5655AE9DA95A}"/>
              </a:ext>
            </a:extLst>
          </p:cNvPr>
          <p:cNvSpPr txBox="1"/>
          <p:nvPr/>
        </p:nvSpPr>
        <p:spPr>
          <a:xfrm>
            <a:off x="922351" y="1933303"/>
            <a:ext cx="7764449" cy="39703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l" fontAlgn="base"/>
            <a:r>
              <a:rPr lang="en-US" b="1" i="0" dirty="0">
                <a:solidFill>
                  <a:srgbClr val="000000"/>
                </a:solidFill>
                <a:effectLst/>
                <a:latin typeface="inherit"/>
              </a:rPr>
              <a:t>1. </a:t>
            </a:r>
            <a:r>
              <a:rPr lang="en-US" b="1" dirty="0">
                <a:latin typeface="inherit"/>
              </a:rPr>
              <a:t>Find out relevant papers of seniors.</a:t>
            </a:r>
            <a:endParaRPr lang="en-US" b="1" i="0" dirty="0">
              <a:solidFill>
                <a:srgbClr val="000000"/>
              </a:solidFill>
              <a:effectLst/>
              <a:latin typeface="inherit"/>
            </a:endParaRPr>
          </a:p>
          <a:p>
            <a:pPr lvl="2" indent="0" fontAlgn="base"/>
            <a:r>
              <a:rPr lang="en-US" b="0" i="0" dirty="0">
                <a:solidFill>
                  <a:srgbClr val="000000"/>
                </a:solidFill>
                <a:effectLst/>
                <a:latin typeface="inherit"/>
              </a:rPr>
              <a:t>	One paper by our seniors Niranjana, Nikhil, </a:t>
            </a:r>
            <a:r>
              <a:rPr lang="en-US" b="0" i="0" dirty="0" err="1">
                <a:solidFill>
                  <a:srgbClr val="000000"/>
                </a:solidFill>
                <a:effectLst/>
                <a:latin typeface="inherit"/>
              </a:rPr>
              <a:t>Sahit</a:t>
            </a:r>
            <a:r>
              <a:rPr lang="en-US" b="0" i="0" dirty="0">
                <a:solidFill>
                  <a:srgbClr val="000000"/>
                </a:solidFill>
                <a:effectLst/>
                <a:latin typeface="inherit"/>
              </a:rPr>
              <a:t> and </a:t>
            </a:r>
            <a:r>
              <a:rPr lang="en-US" b="0" i="0" dirty="0" err="1">
                <a:solidFill>
                  <a:srgbClr val="000000"/>
                </a:solidFill>
                <a:effectLst/>
                <a:latin typeface="inherit"/>
              </a:rPr>
              <a:t>Rohit</a:t>
            </a:r>
            <a:r>
              <a:rPr lang="en-US" b="0" i="0" dirty="0">
                <a:solidFill>
                  <a:srgbClr val="000000"/>
                </a:solidFill>
                <a:effectLst/>
                <a:latin typeface="inherit"/>
              </a:rPr>
              <a:t> Varma on Plant leaf disease classification was found. But that </a:t>
            </a:r>
            <a:r>
              <a:rPr lang="en-US" dirty="0">
                <a:latin typeface="inherit"/>
              </a:rPr>
              <a:t>too is not so related on our project where we are trying to classify and display the plant details by its leaf.</a:t>
            </a:r>
            <a:endParaRPr lang="en-US" b="0" i="0" dirty="0">
              <a:solidFill>
                <a:srgbClr val="000000"/>
              </a:solidFill>
              <a:effectLst/>
              <a:latin typeface="inherit"/>
            </a:endParaRPr>
          </a:p>
          <a:p>
            <a:pPr lvl="2" indent="0" fontAlgn="base"/>
            <a:endParaRPr lang="en-US" b="0" i="0" dirty="0">
              <a:solidFill>
                <a:srgbClr val="000000"/>
              </a:solidFill>
              <a:effectLst/>
              <a:latin typeface="inherit"/>
            </a:endParaRPr>
          </a:p>
          <a:p>
            <a:pPr algn="l" fontAlgn="base"/>
            <a:r>
              <a:rPr lang="en-US" b="1" i="0" dirty="0">
                <a:solidFill>
                  <a:srgbClr val="000000"/>
                </a:solidFill>
                <a:effectLst/>
                <a:latin typeface="inherit"/>
              </a:rPr>
              <a:t>2. </a:t>
            </a:r>
            <a:r>
              <a:rPr lang="en-US" b="1" dirty="0">
                <a:latin typeface="inherit"/>
              </a:rPr>
              <a:t>Are you doing intraclass variation?</a:t>
            </a:r>
          </a:p>
          <a:p>
            <a:pPr algn="l" fontAlgn="base"/>
            <a:r>
              <a:rPr lang="en-US" dirty="0">
                <a:latin typeface="inherit"/>
              </a:rPr>
              <a:t>	We have planned to create a model that does only interclass classification.</a:t>
            </a:r>
          </a:p>
          <a:p>
            <a:pPr algn="l" fontAlgn="base"/>
            <a:endParaRPr lang="en-US" b="0" i="0" dirty="0">
              <a:solidFill>
                <a:srgbClr val="000000"/>
              </a:solidFill>
              <a:effectLst/>
              <a:latin typeface="inherit"/>
            </a:endParaRPr>
          </a:p>
          <a:p>
            <a:pPr algn="l" fontAlgn="base"/>
            <a:r>
              <a:rPr lang="en-US" b="1" i="0" dirty="0">
                <a:solidFill>
                  <a:srgbClr val="000000"/>
                </a:solidFill>
                <a:effectLst/>
                <a:latin typeface="inherit"/>
              </a:rPr>
              <a:t>3. </a:t>
            </a:r>
            <a:r>
              <a:rPr lang="en-US" b="1" dirty="0">
                <a:latin typeface="inherit"/>
              </a:rPr>
              <a:t>How is your product different from Google Lens?</a:t>
            </a:r>
          </a:p>
          <a:p>
            <a:pPr algn="l" fontAlgn="base"/>
            <a:r>
              <a:rPr lang="en-US" b="0" i="0" dirty="0">
                <a:solidFill>
                  <a:srgbClr val="000000"/>
                </a:solidFill>
                <a:effectLst/>
                <a:latin typeface="inherit"/>
              </a:rPr>
              <a:t>	On giving an image input of a plant, Google lens provides a search result which was highly inaccurate to the desired result. On scanning the leaf image of a lemon tree, Google lens provides results of many other plants like </a:t>
            </a:r>
            <a:r>
              <a:rPr lang="en-US" b="0" i="0" dirty="0" err="1">
                <a:solidFill>
                  <a:srgbClr val="000000"/>
                </a:solidFill>
                <a:effectLst/>
                <a:latin typeface="inherit"/>
              </a:rPr>
              <a:t>makroot</a:t>
            </a:r>
            <a:r>
              <a:rPr lang="en-US" b="0" i="0" dirty="0">
                <a:solidFill>
                  <a:srgbClr val="000000"/>
                </a:solidFill>
                <a:effectLst/>
                <a:latin typeface="inherit"/>
              </a:rPr>
              <a:t>, orange, lemon and the like, but the desired result was to be lemon alone. But our model specifically points out a crop when we provide an input image.</a:t>
            </a:r>
          </a:p>
          <a:p>
            <a:pPr algn="l" fontAlgn="base"/>
            <a:endParaRPr lang="en-US" b="0" i="0" dirty="0">
              <a:solidFill>
                <a:srgbClr val="000000"/>
              </a:solidFill>
              <a:effectLst/>
              <a:latin typeface="inherit"/>
            </a:endParaRPr>
          </a:p>
          <a:p>
            <a:pPr algn="l" fontAlgn="base"/>
            <a:r>
              <a:rPr lang="en-US" b="1" i="0" dirty="0">
                <a:solidFill>
                  <a:srgbClr val="000000"/>
                </a:solidFill>
                <a:effectLst/>
                <a:latin typeface="inherit"/>
              </a:rPr>
              <a:t>4. </a:t>
            </a:r>
            <a:r>
              <a:rPr lang="en-US" b="1" dirty="0">
                <a:latin typeface="inherit"/>
              </a:rPr>
              <a:t>Where do you save the ML model, cloud or in the website/mobile app?</a:t>
            </a:r>
          </a:p>
          <a:p>
            <a:pPr algn="l" fontAlgn="base"/>
            <a:r>
              <a:rPr lang="en-US" b="0" i="0" dirty="0">
                <a:solidFill>
                  <a:srgbClr val="000000"/>
                </a:solidFill>
                <a:effectLst/>
                <a:latin typeface="inherit"/>
              </a:rPr>
              <a:t>	We have planned to integrate the ML model in the offline mobile app, to reduce the use of internet and to make it accessible for people anywhere.</a:t>
            </a:r>
            <a:r>
              <a:rPr lang="en-US" dirty="0">
                <a:latin typeface="inherit"/>
              </a:rPr>
              <a:t>	</a:t>
            </a:r>
            <a:endParaRPr lang="en-US" b="0" i="0" dirty="0">
              <a:solidFill>
                <a:srgbClr val="000000"/>
              </a:solidFill>
              <a:effectLst/>
              <a:latin typeface="inherit"/>
            </a:endParaRPr>
          </a:p>
          <a:p>
            <a:pPr algn="l" fontAlgn="base"/>
            <a:r>
              <a:rPr lang="en-US" b="0" i="0" dirty="0">
                <a:solidFill>
                  <a:srgbClr val="000000"/>
                </a:solidFill>
                <a:effectLst/>
                <a:latin typeface="inherit"/>
              </a:rPr>
              <a:t>	</a:t>
            </a:r>
          </a:p>
        </p:txBody>
      </p:sp>
      <p:sp>
        <p:nvSpPr>
          <p:cNvPr id="4" name="Slide Number">
            <a:extLst>
              <a:ext uri="{FF2B5EF4-FFF2-40B4-BE49-F238E27FC236}">
                <a16:creationId xmlns:a16="http://schemas.microsoft.com/office/drawing/2014/main" id="{23DF9BF7-CA64-45AF-B067-19DE997E2F41}"/>
              </a:ext>
            </a:extLst>
          </p:cNvPr>
          <p:cNvSpPr txBox="1">
            <a:spLocks noGrp="1"/>
          </p:cNvSpPr>
          <p:nvPr>
            <p:ph type="sldNum" sz="quarter" idx="2"/>
          </p:nvPr>
        </p:nvSpPr>
        <p:spPr>
          <a:xfrm>
            <a:off x="8407576" y="381000"/>
            <a:ext cx="203024" cy="28882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lang="en-IN" smtClean="0"/>
              <a:t>3</a:t>
            </a:fld>
            <a:endParaRPr lang="en-IN" dirty="0"/>
          </a:p>
        </p:txBody>
      </p:sp>
    </p:spTree>
    <p:extLst>
      <p:ext uri="{BB962C8B-B14F-4D97-AF65-F5344CB8AC3E}">
        <p14:creationId xmlns:p14="http://schemas.microsoft.com/office/powerpoint/2010/main" val="129612913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a:t>
            </a:fld>
            <a:endParaRPr/>
          </a:p>
        </p:txBody>
      </p:sp>
      <p:sp>
        <p:nvSpPr>
          <p:cNvPr id="141" name="Content"/>
          <p:cNvSpPr txBox="1">
            <a:spLocks noGrp="1"/>
          </p:cNvSpPr>
          <p:nvPr>
            <p:ph type="title"/>
          </p:nvPr>
        </p:nvSpPr>
        <p:spPr>
          <a:xfrm>
            <a:off x="685800" y="1114462"/>
            <a:ext cx="7772400" cy="685800"/>
          </a:xfrm>
          <a:prstGeom prst="rect">
            <a:avLst/>
          </a:prstGeom>
        </p:spPr>
        <p:txBody>
          <a:bodyPr>
            <a:normAutofit/>
          </a:bodyPr>
          <a:lstStyle>
            <a:lvl1pPr>
              <a:defRPr sz="3200">
                <a:latin typeface="Times New Roman"/>
                <a:ea typeface="Times New Roman"/>
                <a:cs typeface="Times New Roman"/>
                <a:sym typeface="Times New Roman"/>
              </a:defRPr>
            </a:lvl1pPr>
          </a:lstStyle>
          <a:p>
            <a:r>
              <a:rPr lang="en-IN" dirty="0"/>
              <a:t>Problem statement</a:t>
            </a:r>
            <a:endParaRPr dirty="0"/>
          </a:p>
        </p:txBody>
      </p:sp>
      <p:sp>
        <p:nvSpPr>
          <p:cNvPr id="142" name="Rectangle"/>
          <p:cNvSpPr/>
          <p:nvPr/>
        </p:nvSpPr>
        <p:spPr>
          <a:xfrm>
            <a:off x="1295400" y="304800"/>
            <a:ext cx="6858000" cy="457200"/>
          </a:xfrm>
          <a:prstGeom prst="rect">
            <a:avLst/>
          </a:prstGeom>
          <a:solidFill>
            <a:srgbClr val="FFFFFF"/>
          </a:solidFill>
          <a:ln>
            <a:solidFill>
              <a:srgbClr val="FFFFFF"/>
            </a:solidFill>
          </a:ln>
        </p:spPr>
        <p:txBody>
          <a:bodyPr lIns="45719" rIns="45719" anchor="ctr"/>
          <a:lstStyle/>
          <a:p>
            <a:pPr>
              <a:defRPr sz="2800">
                <a:latin typeface="+mn-lt"/>
                <a:ea typeface="+mn-ea"/>
                <a:cs typeface="+mn-cs"/>
                <a:sym typeface="Arial"/>
              </a:defRPr>
            </a:pPr>
            <a:endParaRPr/>
          </a:p>
        </p:txBody>
      </p:sp>
      <p:sp>
        <p:nvSpPr>
          <p:cNvPr id="144" name="Introduction…"/>
          <p:cNvSpPr/>
          <p:nvPr/>
        </p:nvSpPr>
        <p:spPr>
          <a:xfrm>
            <a:off x="929639" y="2867093"/>
            <a:ext cx="7680961" cy="1692769"/>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lgn="ctr"/>
            <a:r>
              <a:rPr lang="en-IN" sz="1800" b="1" dirty="0"/>
              <a:t>Crop identification using deep learning</a:t>
            </a:r>
          </a:p>
          <a:p>
            <a:pPr algn="ctr"/>
            <a:endParaRPr lang="en-IN" sz="1800" b="1" dirty="0"/>
          </a:p>
          <a:p>
            <a:r>
              <a:rPr lang="en-IN" sz="1800" dirty="0"/>
              <a:t>To develop a web application that would allow users to take images/upload images of different leaves of fruit bearing trees, identifies the tree using Deep Learning and gives some insight on the crop.</a:t>
            </a:r>
          </a:p>
          <a:p>
            <a:endParaRPr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711E9-8956-4C33-AD58-A97F5BDB65E9}"/>
              </a:ext>
            </a:extLst>
          </p:cNvPr>
          <p:cNvSpPr>
            <a:spLocks noGrp="1"/>
          </p:cNvSpPr>
          <p:nvPr>
            <p:ph type="title"/>
          </p:nvPr>
        </p:nvSpPr>
        <p:spPr>
          <a:xfrm>
            <a:off x="457200" y="1229110"/>
            <a:ext cx="8229600" cy="392956"/>
          </a:xfrm>
        </p:spPr>
        <p:txBody>
          <a:bodyPr/>
          <a:lstStyle/>
          <a:p>
            <a:r>
              <a:rPr lang="en-US" dirty="0"/>
              <a:t>Abstract</a:t>
            </a:r>
            <a:endParaRPr lang="en-IN" dirty="0"/>
          </a:p>
        </p:txBody>
      </p:sp>
      <p:sp>
        <p:nvSpPr>
          <p:cNvPr id="4" name="TextBox 3">
            <a:extLst>
              <a:ext uri="{FF2B5EF4-FFF2-40B4-BE49-F238E27FC236}">
                <a16:creationId xmlns:a16="http://schemas.microsoft.com/office/drawing/2014/main" id="{4D704037-DB8B-45E3-974F-0913DD3DB2A1}"/>
              </a:ext>
            </a:extLst>
          </p:cNvPr>
          <p:cNvSpPr txBox="1"/>
          <p:nvPr/>
        </p:nvSpPr>
        <p:spPr>
          <a:xfrm>
            <a:off x="763325" y="2226365"/>
            <a:ext cx="7808181" cy="26776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50000"/>
              </a:lnSpc>
              <a:spcBef>
                <a:spcPts val="0"/>
              </a:spcBef>
              <a:spcAft>
                <a:spcPts val="0"/>
              </a:spcAft>
              <a:buClrTx/>
              <a:buSzTx/>
              <a:buFontTx/>
              <a:buNone/>
              <a:tabLst/>
            </a:pPr>
            <a:r>
              <a:rPr lang="en-US" dirty="0"/>
              <a:t>The modern lifestyle has made people less aware of where we get our food from. From a commoner’s perspective, it may seem irrelevant but it is our responsibility and is necessary knowledge to know where, when, and how our food is being produced. So, we are designing a web-based application where a user can upload an image to gain insight into the crop. </a:t>
            </a:r>
          </a:p>
          <a:p>
            <a:pPr marL="0" marR="0" indent="0" algn="l" defTabSz="914400" rtl="0" fontAlgn="auto" latinLnBrk="0" hangingPunct="0">
              <a:lnSpc>
                <a:spcPct val="150000"/>
              </a:lnSpc>
              <a:spcBef>
                <a:spcPts val="0"/>
              </a:spcBef>
              <a:spcAft>
                <a:spcPts val="0"/>
              </a:spcAft>
              <a:buClrTx/>
              <a:buSzTx/>
              <a:buFontTx/>
              <a:buNone/>
              <a:tabLst/>
            </a:pPr>
            <a:r>
              <a:rPr lang="en-US" dirty="0"/>
              <a:t>The workflow is as follows, to decide a few couples of crops whose images are abundantly available, to build a deep learning model, to train the same with the datasets, and to build a user interface</a:t>
            </a:r>
            <a:r>
              <a:rPr lang="en-US"/>
              <a:t>. We </a:t>
            </a:r>
            <a:r>
              <a:rPr lang="en-US" dirty="0"/>
              <a:t>expect this project to give the users more affinity towards farming and pave a path to bring awareness on agriculture as a profession. </a:t>
            </a:r>
            <a:endParaRPr kumimoji="0" lang="en-IN" sz="1400" b="0" i="0" u="none" strike="noStrike" cap="none" spc="0" normalizeH="0" baseline="0" dirty="0">
              <a:ln>
                <a:noFill/>
              </a:ln>
              <a:solidFill>
                <a:srgbClr val="000000"/>
              </a:solidFill>
              <a:effectLst/>
              <a:uFillTx/>
              <a:latin typeface="Times New Roman"/>
              <a:ea typeface="Times New Roman"/>
              <a:cs typeface="Times New Roman"/>
              <a:sym typeface="Times New Roman"/>
            </a:endParaRPr>
          </a:p>
        </p:txBody>
      </p:sp>
      <p:sp>
        <p:nvSpPr>
          <p:cNvPr id="5" name="Slide Number">
            <a:extLst>
              <a:ext uri="{FF2B5EF4-FFF2-40B4-BE49-F238E27FC236}">
                <a16:creationId xmlns:a16="http://schemas.microsoft.com/office/drawing/2014/main" id="{3F5B9CED-0774-4047-8FCC-71515BEE927C}"/>
              </a:ext>
            </a:extLst>
          </p:cNvPr>
          <p:cNvSpPr txBox="1">
            <a:spLocks noGrp="1"/>
          </p:cNvSpPr>
          <p:nvPr>
            <p:ph type="sldNum" sz="quarter" idx="2"/>
          </p:nvPr>
        </p:nvSpPr>
        <p:spPr>
          <a:xfrm>
            <a:off x="8407576" y="381000"/>
            <a:ext cx="203024" cy="28882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lang="en-IN" smtClean="0"/>
              <a:t>5</a:t>
            </a:fld>
            <a:endParaRPr lang="en-IN" dirty="0"/>
          </a:p>
        </p:txBody>
      </p:sp>
    </p:spTree>
    <p:extLst>
      <p:ext uri="{BB962C8B-B14F-4D97-AF65-F5344CB8AC3E}">
        <p14:creationId xmlns:p14="http://schemas.microsoft.com/office/powerpoint/2010/main" val="119356649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099AD-FB9C-4FE2-AD01-5205791277FC}"/>
              </a:ext>
            </a:extLst>
          </p:cNvPr>
          <p:cNvSpPr>
            <a:spLocks noGrp="1"/>
          </p:cNvSpPr>
          <p:nvPr>
            <p:ph type="title"/>
          </p:nvPr>
        </p:nvSpPr>
        <p:spPr>
          <a:xfrm>
            <a:off x="506895" y="712172"/>
            <a:ext cx="8229600" cy="403027"/>
          </a:xfrm>
        </p:spPr>
        <p:txBody>
          <a:bodyPr/>
          <a:lstStyle/>
          <a:p>
            <a:r>
              <a:rPr lang="en-US" sz="2400" dirty="0"/>
              <a:t>Proposed System</a:t>
            </a:r>
            <a:endParaRPr lang="en-IN" sz="2400" dirty="0"/>
          </a:p>
        </p:txBody>
      </p:sp>
      <p:sp>
        <p:nvSpPr>
          <p:cNvPr id="3" name="TextBox 2">
            <a:extLst>
              <a:ext uri="{FF2B5EF4-FFF2-40B4-BE49-F238E27FC236}">
                <a16:creationId xmlns:a16="http://schemas.microsoft.com/office/drawing/2014/main" id="{71A43381-F172-440F-9D56-5655AE9DA95A}"/>
              </a:ext>
            </a:extLst>
          </p:cNvPr>
          <p:cNvSpPr txBox="1"/>
          <p:nvPr/>
        </p:nvSpPr>
        <p:spPr>
          <a:xfrm>
            <a:off x="972046" y="1208791"/>
            <a:ext cx="7764449" cy="5539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l" fontAlgn="base"/>
            <a:r>
              <a:rPr lang="en-US" sz="1600" b="1" u="sng" dirty="0">
                <a:latin typeface="Times New Roman" panose="02020603050405020304" pitchFamily="18" charset="0"/>
                <a:cs typeface="Times New Roman" panose="02020603050405020304" pitchFamily="18" charset="0"/>
              </a:rPr>
              <a:t>Architecture Diagram</a:t>
            </a:r>
            <a:r>
              <a:rPr lang="en-US" b="1" u="sng" dirty="0">
                <a:latin typeface="inherit"/>
              </a:rPr>
              <a:t>:</a:t>
            </a:r>
            <a:endParaRPr lang="en-US" b="1" i="0" u="sng" dirty="0">
              <a:solidFill>
                <a:srgbClr val="000000"/>
              </a:solidFill>
              <a:effectLst/>
              <a:latin typeface="inherit"/>
            </a:endParaRPr>
          </a:p>
          <a:p>
            <a:pPr algn="l" fontAlgn="base"/>
            <a:r>
              <a:rPr lang="en-US" b="0" i="0" dirty="0">
                <a:solidFill>
                  <a:srgbClr val="000000"/>
                </a:solidFill>
                <a:effectLst/>
                <a:latin typeface="inherit"/>
              </a:rPr>
              <a:t>	</a:t>
            </a:r>
          </a:p>
        </p:txBody>
      </p:sp>
      <p:sp>
        <p:nvSpPr>
          <p:cNvPr id="4" name="Slide Number">
            <a:extLst>
              <a:ext uri="{FF2B5EF4-FFF2-40B4-BE49-F238E27FC236}">
                <a16:creationId xmlns:a16="http://schemas.microsoft.com/office/drawing/2014/main" id="{23DF9BF7-CA64-45AF-B067-19DE997E2F41}"/>
              </a:ext>
            </a:extLst>
          </p:cNvPr>
          <p:cNvSpPr txBox="1">
            <a:spLocks noGrp="1"/>
          </p:cNvSpPr>
          <p:nvPr>
            <p:ph type="sldNum" sz="quarter" idx="2"/>
          </p:nvPr>
        </p:nvSpPr>
        <p:spPr>
          <a:xfrm>
            <a:off x="8407576" y="381000"/>
            <a:ext cx="203024" cy="28882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lang="en-IN" smtClean="0"/>
              <a:t>6</a:t>
            </a:fld>
            <a:endParaRPr lang="en-IN" dirty="0"/>
          </a:p>
        </p:txBody>
      </p:sp>
      <p:pic>
        <p:nvPicPr>
          <p:cNvPr id="6" name="Picture 5"/>
          <p:cNvPicPr>
            <a:picLocks noChangeAspect="1"/>
          </p:cNvPicPr>
          <p:nvPr/>
        </p:nvPicPr>
        <p:blipFill>
          <a:blip r:embed="rId2"/>
          <a:stretch>
            <a:fillRect/>
          </a:stretch>
        </p:blipFill>
        <p:spPr>
          <a:xfrm>
            <a:off x="1175526" y="1597207"/>
            <a:ext cx="6792948" cy="4644751"/>
          </a:xfrm>
          <a:prstGeom prst="rect">
            <a:avLst/>
          </a:prstGeom>
        </p:spPr>
      </p:pic>
    </p:spTree>
    <p:extLst>
      <p:ext uri="{BB962C8B-B14F-4D97-AF65-F5344CB8AC3E}">
        <p14:creationId xmlns:p14="http://schemas.microsoft.com/office/powerpoint/2010/main" val="300290708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CD9B5-9194-4502-AEF6-588324419741}"/>
              </a:ext>
            </a:extLst>
          </p:cNvPr>
          <p:cNvSpPr>
            <a:spLocks noGrp="1"/>
          </p:cNvSpPr>
          <p:nvPr>
            <p:ph type="title"/>
          </p:nvPr>
        </p:nvSpPr>
        <p:spPr/>
        <p:txBody>
          <a:bodyPr/>
          <a:lstStyle/>
          <a:p>
            <a:r>
              <a:rPr lang="en-US" dirty="0"/>
              <a:t>Description of Modules</a:t>
            </a:r>
            <a:endParaRPr lang="en-IN" dirty="0"/>
          </a:p>
        </p:txBody>
      </p:sp>
      <p:sp>
        <p:nvSpPr>
          <p:cNvPr id="5" name="Slide Number">
            <a:extLst>
              <a:ext uri="{FF2B5EF4-FFF2-40B4-BE49-F238E27FC236}">
                <a16:creationId xmlns:a16="http://schemas.microsoft.com/office/drawing/2014/main" id="{9BD116BC-9D41-470A-B355-79F3BD83CF8D}"/>
              </a:ext>
            </a:extLst>
          </p:cNvPr>
          <p:cNvSpPr txBox="1">
            <a:spLocks noGrp="1"/>
          </p:cNvSpPr>
          <p:nvPr>
            <p:ph type="sldNum" sz="quarter" idx="2"/>
          </p:nvPr>
        </p:nvSpPr>
        <p:spPr>
          <a:xfrm>
            <a:off x="8407576" y="381000"/>
            <a:ext cx="203024" cy="28882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lang="en-IN" smtClean="0"/>
              <a:t>7</a:t>
            </a:fld>
            <a:endParaRPr lang="en-IN" dirty="0"/>
          </a:p>
        </p:txBody>
      </p:sp>
      <p:sp>
        <p:nvSpPr>
          <p:cNvPr id="6" name="TextBox 5">
            <a:extLst>
              <a:ext uri="{FF2B5EF4-FFF2-40B4-BE49-F238E27FC236}">
                <a16:creationId xmlns:a16="http://schemas.microsoft.com/office/drawing/2014/main" id="{940F20D8-907C-40AB-9C37-B5871F036A72}"/>
              </a:ext>
            </a:extLst>
          </p:cNvPr>
          <p:cNvSpPr txBox="1"/>
          <p:nvPr/>
        </p:nvSpPr>
        <p:spPr>
          <a:xfrm>
            <a:off x="648694" y="1600200"/>
            <a:ext cx="8038106" cy="18158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600" b="1" i="0" u="sng" strike="noStrike" cap="none" spc="0" normalizeH="0" baseline="0" dirty="0">
                <a:ln>
                  <a:noFill/>
                </a:ln>
                <a:solidFill>
                  <a:srgbClr val="000000"/>
                </a:solidFill>
                <a:effectLst/>
                <a:uFillTx/>
                <a:latin typeface="Times New Roman"/>
                <a:ea typeface="Times New Roman"/>
                <a:cs typeface="Times New Roman"/>
                <a:sym typeface="Times New Roman"/>
              </a:rPr>
              <a:t>DATA COLLECTION and DATA PRE-PROCESSING:</a:t>
            </a:r>
          </a:p>
          <a:p>
            <a:pPr marL="0" marR="0" indent="0" algn="l" defTabSz="914400" rtl="0" fontAlgn="auto" latinLnBrk="0" hangingPunct="0">
              <a:lnSpc>
                <a:spcPct val="100000"/>
              </a:lnSpc>
              <a:spcBef>
                <a:spcPts val="0"/>
              </a:spcBef>
              <a:spcAft>
                <a:spcPts val="0"/>
              </a:spcAft>
              <a:buClrTx/>
              <a:buSzTx/>
              <a:buFontTx/>
              <a:buNone/>
              <a:tabLst/>
            </a:pPr>
            <a:endParaRPr lang="en-US" sz="1600" b="1" dirty="0"/>
          </a:p>
          <a:p>
            <a:pPr marL="0" marR="0" indent="0" algn="l" defTabSz="914400" rtl="0" fontAlgn="auto" latinLnBrk="0" hangingPunct="0">
              <a:lnSpc>
                <a:spcPct val="100000"/>
              </a:lnSpc>
              <a:spcBef>
                <a:spcPts val="0"/>
              </a:spcBef>
              <a:spcAft>
                <a:spcPts val="0"/>
              </a:spcAft>
              <a:buClrTx/>
              <a:buSzTx/>
              <a:buFontTx/>
              <a:buNone/>
              <a:tabLst/>
            </a:pPr>
            <a:r>
              <a:rPr kumimoji="0" lang="en-US" sz="1600" b="1" i="0" strike="noStrike" cap="none" spc="0" normalizeH="0" baseline="0" dirty="0">
                <a:ln>
                  <a:noFill/>
                </a:ln>
                <a:solidFill>
                  <a:srgbClr val="000000"/>
                </a:solidFill>
                <a:effectLst/>
                <a:uFillTx/>
                <a:latin typeface="Times New Roman"/>
                <a:ea typeface="Times New Roman"/>
                <a:cs typeface="Times New Roman"/>
                <a:sym typeface="Times New Roman"/>
              </a:rPr>
              <a:t>	</a:t>
            </a:r>
            <a:r>
              <a:rPr lang="en-US" sz="1600" dirty="0"/>
              <a:t>This module is the data collection phase of various images to train and test the model.</a:t>
            </a:r>
          </a:p>
          <a:p>
            <a:pPr marL="0" marR="0" indent="0" algn="l" defTabSz="914400" rtl="0" fontAlgn="auto" latinLnBrk="0" hangingPunct="0">
              <a:lnSpc>
                <a:spcPct val="100000"/>
              </a:lnSpc>
              <a:spcBef>
                <a:spcPts val="0"/>
              </a:spcBef>
              <a:spcAft>
                <a:spcPts val="0"/>
              </a:spcAft>
              <a:buClrTx/>
              <a:buSzTx/>
              <a:buFontTx/>
              <a:buNone/>
              <a:tabLst/>
            </a:pPr>
            <a:r>
              <a:rPr lang="en-US" sz="1600" dirty="0"/>
              <a:t>Further in the pre-processing phase, all the images are being converted to same size and resolution.</a:t>
            </a:r>
          </a:p>
          <a:p>
            <a:pPr marL="0" marR="0" indent="0" algn="l" defTabSz="914400" rtl="0" fontAlgn="auto" latinLnBrk="0" hangingPunct="0">
              <a:lnSpc>
                <a:spcPct val="100000"/>
              </a:lnSpc>
              <a:spcBef>
                <a:spcPts val="0"/>
              </a:spcBef>
              <a:spcAft>
                <a:spcPts val="0"/>
              </a:spcAft>
              <a:buClrTx/>
              <a:buSzTx/>
              <a:buFontTx/>
              <a:buNone/>
              <a:tabLst/>
            </a:pPr>
            <a:r>
              <a:rPr lang="en-US" sz="1600" dirty="0"/>
              <a:t>	</a:t>
            </a:r>
            <a:endParaRPr lang="en-US" sz="1600" b="1" dirty="0"/>
          </a:p>
          <a:p>
            <a:r>
              <a:rPr kumimoji="0" lang="en-US" sz="1600" b="1" i="0" u="none" strike="noStrike" cap="none" spc="0" normalizeH="0" baseline="0" dirty="0">
                <a:ln>
                  <a:noFill/>
                </a:ln>
                <a:solidFill>
                  <a:srgbClr val="000000"/>
                </a:solidFill>
                <a:effectLst/>
                <a:uFillTx/>
                <a:latin typeface="Times New Roman"/>
                <a:ea typeface="Times New Roman"/>
                <a:cs typeface="Times New Roman"/>
                <a:sym typeface="Times New Roman"/>
              </a:rPr>
              <a:t>Data set link</a:t>
            </a:r>
            <a:r>
              <a:rPr lang="en-US" sz="1600" b="1" dirty="0"/>
              <a:t>: </a:t>
            </a:r>
            <a:r>
              <a:rPr lang="en-US" sz="1600" b="1" dirty="0">
                <a:hlinkClick r:id="rId2"/>
              </a:rPr>
              <a:t>https://data.mendeley.com/datasets/hb74ynkjcn/1</a:t>
            </a:r>
            <a:r>
              <a:rPr lang="en-US" sz="1600" b="1" dirty="0"/>
              <a:t> </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8694" y="4241274"/>
            <a:ext cx="1851660" cy="1234440"/>
          </a:xfrm>
          <a:prstGeom prst="rect">
            <a:avLst/>
          </a:prstGeom>
        </p:spPr>
      </p:pic>
      <p:sp>
        <p:nvSpPr>
          <p:cNvPr id="4" name="TextBox 3"/>
          <p:cNvSpPr txBox="1"/>
          <p:nvPr/>
        </p:nvSpPr>
        <p:spPr>
          <a:xfrm>
            <a:off x="856455" y="5497522"/>
            <a:ext cx="14361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a:ln>
                  <a:noFill/>
                </a:ln>
                <a:solidFill>
                  <a:srgbClr val="000000"/>
                </a:solidFill>
                <a:effectLst/>
                <a:uFillTx/>
                <a:latin typeface="Times New Roman"/>
                <a:ea typeface="Times New Roman"/>
                <a:cs typeface="Times New Roman"/>
                <a:sym typeface="Times New Roman"/>
              </a:rPr>
              <a:t>Guava</a:t>
            </a:r>
            <a:endParaRPr kumimoji="0" lang="en-IN" sz="2000" b="0" i="0" u="none" strike="noStrike" cap="none" spc="0" normalizeH="0" baseline="0" dirty="0">
              <a:ln>
                <a:noFill/>
              </a:ln>
              <a:solidFill>
                <a:srgbClr val="000000"/>
              </a:solidFill>
              <a:effectLst/>
              <a:uFillTx/>
              <a:latin typeface="Times New Roman"/>
              <a:ea typeface="Times New Roman"/>
              <a:cs typeface="Times New Roman"/>
              <a:sym typeface="Times New Roman"/>
            </a:endParaRP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20340" y="4241274"/>
            <a:ext cx="1851660" cy="1234440"/>
          </a:xfrm>
          <a:prstGeom prst="rect">
            <a:avLst/>
          </a:prstGeom>
        </p:spPr>
      </p:pic>
      <p:sp>
        <p:nvSpPr>
          <p:cNvPr id="11" name="TextBox 10"/>
          <p:cNvSpPr txBox="1"/>
          <p:nvPr/>
        </p:nvSpPr>
        <p:spPr>
          <a:xfrm>
            <a:off x="2928101" y="5497522"/>
            <a:ext cx="14361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2000" dirty="0"/>
              <a:t>Mango</a:t>
            </a:r>
            <a:endParaRPr kumimoji="0" lang="en-IN" sz="2000" b="0" i="0" u="none" strike="noStrike" cap="none" spc="0" normalizeH="0" baseline="0" dirty="0">
              <a:ln>
                <a:noFill/>
              </a:ln>
              <a:solidFill>
                <a:srgbClr val="000000"/>
              </a:solidFill>
              <a:effectLst/>
              <a:uFillTx/>
              <a:latin typeface="Times New Roman"/>
              <a:ea typeface="Times New Roman"/>
              <a:cs typeface="Times New Roman"/>
              <a:sym typeface="Times New Roman"/>
            </a:endParaRPr>
          </a:p>
        </p:txBody>
      </p:sp>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91986" y="4241274"/>
            <a:ext cx="1851660" cy="1234440"/>
          </a:xfrm>
          <a:prstGeom prst="rect">
            <a:avLst/>
          </a:prstGeom>
        </p:spPr>
      </p:pic>
      <p:sp>
        <p:nvSpPr>
          <p:cNvPr id="13" name="TextBox 12"/>
          <p:cNvSpPr txBox="1"/>
          <p:nvPr/>
        </p:nvSpPr>
        <p:spPr>
          <a:xfrm>
            <a:off x="4999747" y="5497522"/>
            <a:ext cx="14361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2000" dirty="0"/>
              <a:t>Pomegranate</a:t>
            </a:r>
            <a:endParaRPr kumimoji="0" lang="en-IN" sz="2000" b="0" i="0" u="none" strike="noStrike" cap="none" spc="0" normalizeH="0" baseline="0" dirty="0">
              <a:ln>
                <a:noFill/>
              </a:ln>
              <a:solidFill>
                <a:srgbClr val="000000"/>
              </a:solidFill>
              <a:effectLst/>
              <a:uFillTx/>
              <a:latin typeface="Times New Roman"/>
              <a:ea typeface="Times New Roman"/>
              <a:cs typeface="Times New Roman"/>
              <a:sym typeface="Times New Roman"/>
            </a:endParaRPr>
          </a:p>
        </p:txBody>
      </p:sp>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58000" y="4241274"/>
            <a:ext cx="1828800" cy="1219200"/>
          </a:xfrm>
          <a:prstGeom prst="rect">
            <a:avLst/>
          </a:prstGeom>
        </p:spPr>
      </p:pic>
      <p:sp>
        <p:nvSpPr>
          <p:cNvPr id="15" name="TextBox 14"/>
          <p:cNvSpPr txBox="1"/>
          <p:nvPr/>
        </p:nvSpPr>
        <p:spPr>
          <a:xfrm>
            <a:off x="7054331" y="5499028"/>
            <a:ext cx="14361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2000" dirty="0"/>
              <a:t>Jamun</a:t>
            </a:r>
          </a:p>
        </p:txBody>
      </p:sp>
      <p:sp>
        <p:nvSpPr>
          <p:cNvPr id="10" name="TextBox 9"/>
          <p:cNvSpPr txBox="1"/>
          <p:nvPr/>
        </p:nvSpPr>
        <p:spPr>
          <a:xfrm>
            <a:off x="648694" y="3676375"/>
            <a:ext cx="185166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1" u="sng" strike="noStrike" cap="none" spc="0" normalizeH="0" baseline="0" dirty="0">
                <a:ln>
                  <a:noFill/>
                </a:ln>
                <a:solidFill>
                  <a:srgbClr val="000000"/>
                </a:solidFill>
                <a:effectLst/>
                <a:uFillTx/>
                <a:sym typeface="Times New Roman"/>
              </a:rPr>
              <a:t>Sample</a:t>
            </a:r>
            <a:r>
              <a:rPr lang="en-US" sz="1800" b="1" u="sng" dirty="0"/>
              <a:t> Images</a:t>
            </a:r>
            <a:endParaRPr kumimoji="0" lang="en-IN" sz="1800" b="1" u="sng" strike="noStrike" cap="none" spc="0" normalizeH="0" baseline="0" dirty="0">
              <a:ln>
                <a:noFill/>
              </a:ln>
              <a:solidFill>
                <a:srgbClr val="000000"/>
              </a:solidFill>
              <a:effectLst/>
              <a:uFillTx/>
              <a:sym typeface="Times New Roman"/>
            </a:endParaRPr>
          </a:p>
        </p:txBody>
      </p:sp>
    </p:spTree>
    <p:extLst>
      <p:ext uri="{BB962C8B-B14F-4D97-AF65-F5344CB8AC3E}">
        <p14:creationId xmlns:p14="http://schemas.microsoft.com/office/powerpoint/2010/main" val="38774161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CD9B5-9194-4502-AEF6-588324419741}"/>
              </a:ext>
            </a:extLst>
          </p:cNvPr>
          <p:cNvSpPr>
            <a:spLocks noGrp="1"/>
          </p:cNvSpPr>
          <p:nvPr>
            <p:ph type="title"/>
          </p:nvPr>
        </p:nvSpPr>
        <p:spPr/>
        <p:txBody>
          <a:bodyPr/>
          <a:lstStyle/>
          <a:p>
            <a:r>
              <a:rPr lang="en-US" dirty="0"/>
              <a:t>Description of Modules</a:t>
            </a:r>
            <a:endParaRPr lang="en-IN" dirty="0"/>
          </a:p>
        </p:txBody>
      </p:sp>
      <p:sp>
        <p:nvSpPr>
          <p:cNvPr id="5" name="Slide Number">
            <a:extLst>
              <a:ext uri="{FF2B5EF4-FFF2-40B4-BE49-F238E27FC236}">
                <a16:creationId xmlns:a16="http://schemas.microsoft.com/office/drawing/2014/main" id="{9BD116BC-9D41-470A-B355-79F3BD83CF8D}"/>
              </a:ext>
            </a:extLst>
          </p:cNvPr>
          <p:cNvSpPr txBox="1">
            <a:spLocks noGrp="1"/>
          </p:cNvSpPr>
          <p:nvPr>
            <p:ph type="sldNum" sz="quarter" idx="2"/>
          </p:nvPr>
        </p:nvSpPr>
        <p:spPr>
          <a:xfrm>
            <a:off x="8407576" y="381000"/>
            <a:ext cx="203024" cy="28882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lang="en-IN" smtClean="0"/>
              <a:t>8</a:t>
            </a:fld>
            <a:endParaRPr lang="en-IN" dirty="0"/>
          </a:p>
        </p:txBody>
      </p:sp>
      <p:sp>
        <p:nvSpPr>
          <p:cNvPr id="6" name="TextBox 5">
            <a:extLst>
              <a:ext uri="{FF2B5EF4-FFF2-40B4-BE49-F238E27FC236}">
                <a16:creationId xmlns:a16="http://schemas.microsoft.com/office/drawing/2014/main" id="{940F20D8-907C-40AB-9C37-B5871F036A72}"/>
              </a:ext>
            </a:extLst>
          </p:cNvPr>
          <p:cNvSpPr txBox="1"/>
          <p:nvPr/>
        </p:nvSpPr>
        <p:spPr>
          <a:xfrm>
            <a:off x="648694" y="1600200"/>
            <a:ext cx="8038106" cy="15696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600" b="1" i="0" u="sng" strike="noStrike" cap="none" spc="0" normalizeH="0" baseline="0" dirty="0">
                <a:ln>
                  <a:noFill/>
                </a:ln>
                <a:solidFill>
                  <a:srgbClr val="000000"/>
                </a:solidFill>
                <a:effectLst/>
                <a:uFillTx/>
                <a:latin typeface="Times New Roman"/>
                <a:ea typeface="Times New Roman"/>
                <a:cs typeface="Times New Roman"/>
                <a:sym typeface="Times New Roman"/>
              </a:rPr>
              <a:t>DATA PRE-PROCESSING :</a:t>
            </a:r>
          </a:p>
          <a:p>
            <a:pPr marL="0" marR="0" indent="0" algn="l" defTabSz="914400" rtl="0" fontAlgn="auto" latinLnBrk="0" hangingPunct="0">
              <a:lnSpc>
                <a:spcPct val="100000"/>
              </a:lnSpc>
              <a:spcBef>
                <a:spcPts val="0"/>
              </a:spcBef>
              <a:spcAft>
                <a:spcPts val="0"/>
              </a:spcAft>
              <a:buClrTx/>
              <a:buSzTx/>
              <a:buFontTx/>
              <a:buNone/>
              <a:tabLst/>
            </a:pPr>
            <a:endParaRPr lang="en-US" sz="1600" b="1" u="sng" dirty="0"/>
          </a:p>
          <a:p>
            <a:pPr marL="0" marR="0" indent="0" algn="l" defTabSz="914400" rtl="0" fontAlgn="auto" latinLnBrk="0" hangingPunct="0">
              <a:lnSpc>
                <a:spcPct val="100000"/>
              </a:lnSpc>
              <a:spcBef>
                <a:spcPts val="0"/>
              </a:spcBef>
              <a:spcAft>
                <a:spcPts val="0"/>
              </a:spcAft>
              <a:buClrTx/>
              <a:buSzTx/>
              <a:buFontTx/>
              <a:buNone/>
              <a:tabLst/>
            </a:pPr>
            <a:r>
              <a:rPr kumimoji="0" lang="en-US" sz="1600" b="1" i="0" u="sng" strike="noStrike" cap="none" spc="0" normalizeH="0" baseline="0" dirty="0">
                <a:ln>
                  <a:noFill/>
                </a:ln>
                <a:solidFill>
                  <a:srgbClr val="000000"/>
                </a:solidFill>
                <a:effectLst/>
                <a:uFillTx/>
                <a:latin typeface="Times New Roman"/>
                <a:ea typeface="Times New Roman"/>
                <a:cs typeface="Times New Roman"/>
                <a:sym typeface="Times New Roman"/>
              </a:rPr>
              <a:t>Background Removal:</a:t>
            </a:r>
          </a:p>
          <a:p>
            <a:pPr marL="0" marR="0" indent="0" algn="l" defTabSz="914400" rtl="0" fontAlgn="auto" latinLnBrk="0" hangingPunct="0">
              <a:lnSpc>
                <a:spcPct val="100000"/>
              </a:lnSpc>
              <a:spcBef>
                <a:spcPts val="0"/>
              </a:spcBef>
              <a:spcAft>
                <a:spcPts val="0"/>
              </a:spcAft>
              <a:buClrTx/>
              <a:buSzTx/>
              <a:buFontTx/>
              <a:buNone/>
              <a:tabLst/>
            </a:pPr>
            <a:endParaRPr lang="en-US" sz="1600" b="1" u="sng" dirty="0"/>
          </a:p>
          <a:p>
            <a:pPr marL="0" marR="0" indent="0" algn="l" defTabSz="914400" rtl="0" fontAlgn="auto" latinLnBrk="0" hangingPunct="0">
              <a:lnSpc>
                <a:spcPct val="100000"/>
              </a:lnSpc>
              <a:spcBef>
                <a:spcPts val="0"/>
              </a:spcBef>
              <a:spcAft>
                <a:spcPts val="0"/>
              </a:spcAft>
              <a:buClrTx/>
              <a:buSzTx/>
              <a:buFontTx/>
              <a:buNone/>
              <a:tabLst/>
            </a:pPr>
            <a:r>
              <a:rPr kumimoji="0" lang="en-US" sz="1600" i="0" strike="noStrike" cap="none" spc="0" normalizeH="0" baseline="0" dirty="0">
                <a:ln>
                  <a:noFill/>
                </a:ln>
                <a:solidFill>
                  <a:srgbClr val="000000"/>
                </a:solidFill>
                <a:effectLst/>
                <a:uFillTx/>
                <a:latin typeface="Times New Roman"/>
                <a:ea typeface="Times New Roman"/>
                <a:cs typeface="Times New Roman"/>
                <a:sym typeface="Times New Roman"/>
              </a:rPr>
              <a:t>We use the cv2 module of python to remove the background.</a:t>
            </a:r>
          </a:p>
          <a:p>
            <a:pPr marL="0" marR="0" indent="0" algn="l" defTabSz="914400" rtl="0" fontAlgn="auto" latinLnBrk="0" hangingPunct="0">
              <a:lnSpc>
                <a:spcPct val="100000"/>
              </a:lnSpc>
              <a:spcBef>
                <a:spcPts val="0"/>
              </a:spcBef>
              <a:spcAft>
                <a:spcPts val="0"/>
              </a:spcAft>
              <a:buClrTx/>
              <a:buSzTx/>
              <a:buFontTx/>
              <a:buNone/>
              <a:tabLst/>
            </a:pPr>
            <a:r>
              <a:rPr lang="en-US" sz="1600" u="sng" dirty="0"/>
              <a:t>Input image:</a:t>
            </a:r>
            <a:r>
              <a:rPr lang="en-US" sz="1600" dirty="0"/>
              <a:t>				</a:t>
            </a:r>
            <a:r>
              <a:rPr lang="en-US" sz="1600" u="sng" dirty="0"/>
              <a:t>Output image:</a:t>
            </a:r>
            <a:endParaRPr kumimoji="0" lang="en-US" sz="1600" i="0" u="sng" strike="noStrike" cap="none" spc="0" normalizeH="0" baseline="0" dirty="0">
              <a:ln>
                <a:noFill/>
              </a:ln>
              <a:solidFill>
                <a:srgbClr val="000000"/>
              </a:solidFill>
              <a:effectLst/>
              <a:uFillTx/>
              <a:latin typeface="Times New Roman"/>
              <a:ea typeface="Times New Roman"/>
              <a:cs typeface="Times New Roman"/>
              <a:sym typeface="Times New Roman"/>
            </a:endParaRPr>
          </a:p>
        </p:txBody>
      </p:sp>
      <p:pic>
        <p:nvPicPr>
          <p:cNvPr id="7" name="Picture 6">
            <a:extLst>
              <a:ext uri="{FF2B5EF4-FFF2-40B4-BE49-F238E27FC236}">
                <a16:creationId xmlns:a16="http://schemas.microsoft.com/office/drawing/2014/main" id="{C3D08CFD-AB20-4EDF-9633-19B01137B8B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8694" y="3169858"/>
            <a:ext cx="2459935" cy="2459935"/>
          </a:xfrm>
          <a:prstGeom prst="rect">
            <a:avLst/>
          </a:prstGeom>
        </p:spPr>
      </p:pic>
      <p:pic>
        <p:nvPicPr>
          <p:cNvPr id="9" name="Picture 8">
            <a:extLst>
              <a:ext uri="{FF2B5EF4-FFF2-40B4-BE49-F238E27FC236}">
                <a16:creationId xmlns:a16="http://schemas.microsoft.com/office/drawing/2014/main" id="{A54A55D7-89C8-4DCC-940E-CA0727CAAB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60451" y="3169857"/>
            <a:ext cx="2459935" cy="2459935"/>
          </a:xfrm>
          <a:prstGeom prst="rect">
            <a:avLst/>
          </a:prstGeom>
        </p:spPr>
      </p:pic>
    </p:spTree>
    <p:extLst>
      <p:ext uri="{BB962C8B-B14F-4D97-AF65-F5344CB8AC3E}">
        <p14:creationId xmlns:p14="http://schemas.microsoft.com/office/powerpoint/2010/main" val="159162094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CD9B5-9194-4502-AEF6-588324419741}"/>
              </a:ext>
            </a:extLst>
          </p:cNvPr>
          <p:cNvSpPr>
            <a:spLocks noGrp="1"/>
          </p:cNvSpPr>
          <p:nvPr>
            <p:ph type="title"/>
          </p:nvPr>
        </p:nvSpPr>
        <p:spPr/>
        <p:txBody>
          <a:bodyPr/>
          <a:lstStyle/>
          <a:p>
            <a:r>
              <a:rPr lang="en-US" dirty="0"/>
              <a:t>Description of Modules</a:t>
            </a:r>
            <a:endParaRPr lang="en-IN" dirty="0"/>
          </a:p>
        </p:txBody>
      </p:sp>
      <p:sp>
        <p:nvSpPr>
          <p:cNvPr id="5" name="Slide Number">
            <a:extLst>
              <a:ext uri="{FF2B5EF4-FFF2-40B4-BE49-F238E27FC236}">
                <a16:creationId xmlns:a16="http://schemas.microsoft.com/office/drawing/2014/main" id="{9BD116BC-9D41-470A-B355-79F3BD83CF8D}"/>
              </a:ext>
            </a:extLst>
          </p:cNvPr>
          <p:cNvSpPr txBox="1">
            <a:spLocks noGrp="1"/>
          </p:cNvSpPr>
          <p:nvPr>
            <p:ph type="sldNum" sz="quarter" idx="2"/>
          </p:nvPr>
        </p:nvSpPr>
        <p:spPr>
          <a:xfrm>
            <a:off x="8407576" y="381000"/>
            <a:ext cx="203024" cy="28882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lang="en-IN" smtClean="0"/>
              <a:t>9</a:t>
            </a:fld>
            <a:endParaRPr lang="en-IN" dirty="0"/>
          </a:p>
        </p:txBody>
      </p:sp>
      <p:sp>
        <p:nvSpPr>
          <p:cNvPr id="6" name="TextBox 5">
            <a:extLst>
              <a:ext uri="{FF2B5EF4-FFF2-40B4-BE49-F238E27FC236}">
                <a16:creationId xmlns:a16="http://schemas.microsoft.com/office/drawing/2014/main" id="{940F20D8-907C-40AB-9C37-B5871F036A72}"/>
              </a:ext>
            </a:extLst>
          </p:cNvPr>
          <p:cNvSpPr txBox="1"/>
          <p:nvPr/>
        </p:nvSpPr>
        <p:spPr>
          <a:xfrm>
            <a:off x="648694" y="1475629"/>
            <a:ext cx="8038106" cy="15696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600" b="1" u="sng" dirty="0"/>
              <a:t>Resize all Image to same Resolution </a:t>
            </a:r>
            <a:r>
              <a:rPr kumimoji="0" lang="en-US" sz="1600" b="1" i="0" u="sng" strike="noStrike" cap="none" spc="0" normalizeH="0" baseline="0" dirty="0">
                <a:ln>
                  <a:noFill/>
                </a:ln>
                <a:solidFill>
                  <a:srgbClr val="000000"/>
                </a:solidFill>
                <a:effectLst/>
                <a:uFillTx/>
                <a:latin typeface="Times New Roman"/>
                <a:ea typeface="Times New Roman"/>
                <a:cs typeface="Times New Roman"/>
                <a:sym typeface="Times New Roman"/>
              </a:rPr>
              <a:t>Python Code :</a:t>
            </a:r>
          </a:p>
          <a:p>
            <a:pPr marL="0" marR="0" indent="0" algn="l" defTabSz="914400" rtl="0" fontAlgn="auto" latinLnBrk="0" hangingPunct="0">
              <a:lnSpc>
                <a:spcPct val="100000"/>
              </a:lnSpc>
              <a:spcBef>
                <a:spcPts val="0"/>
              </a:spcBef>
              <a:spcAft>
                <a:spcPts val="0"/>
              </a:spcAft>
              <a:buClrTx/>
              <a:buSzTx/>
              <a:buFontTx/>
              <a:buNone/>
              <a:tabLst/>
            </a:pPr>
            <a:endParaRPr lang="en-US" sz="1600" b="1" u="sng" dirty="0"/>
          </a:p>
          <a:p>
            <a:pPr marL="0" marR="0" indent="0" algn="l" defTabSz="914400" rtl="0" fontAlgn="auto" latinLnBrk="0" hangingPunct="0">
              <a:lnSpc>
                <a:spcPct val="100000"/>
              </a:lnSpc>
              <a:spcBef>
                <a:spcPts val="0"/>
              </a:spcBef>
              <a:spcAft>
                <a:spcPts val="0"/>
              </a:spcAft>
              <a:buClrTx/>
              <a:buSzTx/>
              <a:buFontTx/>
              <a:buNone/>
              <a:tabLst/>
            </a:pPr>
            <a:r>
              <a:rPr lang="en-US" sz="1600" dirty="0"/>
              <a:t>The input images are of a 6000*6000 pixels resolution, which when directly inputted to the CNN would take a very long time to train. Instead we normalize the size of the input image to 600*600 pixels and then giving it as input to the CNN. We use the PIL module of python to achieve this.</a:t>
            </a:r>
          </a:p>
          <a:p>
            <a:pPr marL="0" marR="0" indent="0" algn="l" defTabSz="914400" rtl="0" fontAlgn="auto" latinLnBrk="0" hangingPunct="0">
              <a:lnSpc>
                <a:spcPct val="100000"/>
              </a:lnSpc>
              <a:spcBef>
                <a:spcPts val="0"/>
              </a:spcBef>
              <a:spcAft>
                <a:spcPts val="0"/>
              </a:spcAft>
              <a:buClrTx/>
              <a:buSzTx/>
              <a:buFontTx/>
              <a:buNone/>
              <a:tabLst/>
            </a:pPr>
            <a:r>
              <a:rPr lang="en-US" sz="1600" u="sng" dirty="0"/>
              <a:t>Input image:</a:t>
            </a:r>
            <a:r>
              <a:rPr lang="en-US" sz="1600" dirty="0"/>
              <a:t> 				</a:t>
            </a:r>
            <a:r>
              <a:rPr lang="en-US" sz="1600" u="sng" dirty="0"/>
              <a:t>Output image:</a:t>
            </a:r>
          </a:p>
        </p:txBody>
      </p:sp>
      <p:pic>
        <p:nvPicPr>
          <p:cNvPr id="4" name="Picture 3">
            <a:extLst>
              <a:ext uri="{FF2B5EF4-FFF2-40B4-BE49-F238E27FC236}">
                <a16:creationId xmlns:a16="http://schemas.microsoft.com/office/drawing/2014/main" id="{E1945190-56D0-4054-A6C2-110D602560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8695" y="3045287"/>
            <a:ext cx="3350812" cy="2233875"/>
          </a:xfrm>
          <a:prstGeom prst="rect">
            <a:avLst/>
          </a:prstGeom>
        </p:spPr>
      </p:pic>
      <p:pic>
        <p:nvPicPr>
          <p:cNvPr id="8" name="Picture 7">
            <a:extLst>
              <a:ext uri="{FF2B5EF4-FFF2-40B4-BE49-F238E27FC236}">
                <a16:creationId xmlns:a16="http://schemas.microsoft.com/office/drawing/2014/main" id="{73CB3385-A2EB-45AB-9C0E-9455F13C20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9789" y="3057434"/>
            <a:ext cx="3350811" cy="2221728"/>
          </a:xfrm>
          <a:prstGeom prst="rect">
            <a:avLst/>
          </a:prstGeom>
        </p:spPr>
      </p:pic>
      <p:sp>
        <p:nvSpPr>
          <p:cNvPr id="9" name="TextBox 8">
            <a:extLst>
              <a:ext uri="{FF2B5EF4-FFF2-40B4-BE49-F238E27FC236}">
                <a16:creationId xmlns:a16="http://schemas.microsoft.com/office/drawing/2014/main" id="{5F49C81D-96AD-47A1-9D59-E4B468C66CAA}"/>
              </a:ext>
            </a:extLst>
          </p:cNvPr>
          <p:cNvSpPr txBox="1"/>
          <p:nvPr/>
        </p:nvSpPr>
        <p:spPr>
          <a:xfrm>
            <a:off x="1335820" y="5279162"/>
            <a:ext cx="1590261"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    </a:t>
            </a:r>
            <a:r>
              <a:rPr kumimoji="0" lang="en-US" sz="1400" b="0" i="0" u="none" strike="noStrike" cap="none" spc="0" normalizeH="0" baseline="0" dirty="0">
                <a:ln>
                  <a:noFill/>
                </a:ln>
                <a:solidFill>
                  <a:srgbClr val="000000"/>
                </a:solidFill>
                <a:effectLst/>
                <a:uFillTx/>
                <a:latin typeface="Times New Roman"/>
                <a:ea typeface="Times New Roman"/>
                <a:cs typeface="Times New Roman"/>
                <a:sym typeface="Times New Roman"/>
              </a:rPr>
              <a:t>6000*6000 pixels</a:t>
            </a:r>
            <a:endParaRPr kumimoji="0" lang="en-IN" sz="1400" b="0" i="0" u="none" strike="noStrike" cap="none" spc="0" normalizeH="0" baseline="0" dirty="0">
              <a:ln>
                <a:noFill/>
              </a:ln>
              <a:solidFill>
                <a:srgbClr val="000000"/>
              </a:solidFill>
              <a:effectLst/>
              <a:uFillTx/>
              <a:latin typeface="Times New Roman"/>
              <a:ea typeface="Times New Roman"/>
              <a:cs typeface="Times New Roman"/>
              <a:sym typeface="Times New Roman"/>
            </a:endParaRPr>
          </a:p>
        </p:txBody>
      </p:sp>
      <p:sp>
        <p:nvSpPr>
          <p:cNvPr id="10" name="TextBox 9">
            <a:extLst>
              <a:ext uri="{FF2B5EF4-FFF2-40B4-BE49-F238E27FC236}">
                <a16:creationId xmlns:a16="http://schemas.microsoft.com/office/drawing/2014/main" id="{16860281-C07D-48AE-9FAF-D516CCD4B748}"/>
              </a:ext>
            </a:extLst>
          </p:cNvPr>
          <p:cNvSpPr txBox="1"/>
          <p:nvPr/>
        </p:nvSpPr>
        <p:spPr>
          <a:xfrm>
            <a:off x="6068171" y="5291309"/>
            <a:ext cx="1590261"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    </a:t>
            </a:r>
            <a:r>
              <a:rPr kumimoji="0" lang="en-US" sz="1400" b="0" i="0" u="none" strike="noStrike" cap="none" spc="0" normalizeH="0" baseline="0" dirty="0">
                <a:ln>
                  <a:noFill/>
                </a:ln>
                <a:solidFill>
                  <a:srgbClr val="000000"/>
                </a:solidFill>
                <a:effectLst/>
                <a:uFillTx/>
                <a:latin typeface="Times New Roman"/>
                <a:ea typeface="Times New Roman"/>
                <a:cs typeface="Times New Roman"/>
                <a:sym typeface="Times New Roman"/>
              </a:rPr>
              <a:t>600*600 pixels</a:t>
            </a:r>
            <a:endParaRPr kumimoji="0" lang="en-IN" sz="1400" b="0" i="0" u="none" strike="noStrike" cap="none" spc="0" normalizeH="0" baseline="0" dirty="0">
              <a:ln>
                <a:noFill/>
              </a:ln>
              <a:solidFill>
                <a:srgbClr val="000000"/>
              </a:solidFill>
              <a:effectLst/>
              <a:uFillTx/>
              <a:latin typeface="Times New Roman"/>
              <a:ea typeface="Times New Roman"/>
              <a:cs typeface="Times New Roman"/>
              <a:sym typeface="Times New Roman"/>
            </a:endParaRPr>
          </a:p>
        </p:txBody>
      </p:sp>
    </p:spTree>
    <p:extLst>
      <p:ext uri="{BB962C8B-B14F-4D97-AF65-F5344CB8AC3E}">
        <p14:creationId xmlns:p14="http://schemas.microsoft.com/office/powerpoint/2010/main" val="2791444578"/>
      </p:ext>
    </p:extLst>
  </p:cSld>
  <p:clrMapOvr>
    <a:masterClrMapping/>
  </p:clrMapOvr>
  <p:transition spd="med"/>
</p:sld>
</file>

<file path=ppt/theme/theme1.xml><?xml version="1.0" encoding="utf-8"?>
<a:theme xmlns:a="http://schemas.openxmlformats.org/drawingml/2006/main" name="11_Default Design">
  <a:themeElements>
    <a:clrScheme name="11_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11_Default Design">
      <a:majorFont>
        <a:latin typeface="Helvetica"/>
        <a:ea typeface="Helvetica"/>
        <a:cs typeface="Helvetica"/>
      </a:majorFont>
      <a:minorFont>
        <a:latin typeface="Arial"/>
        <a:ea typeface="Arial"/>
        <a:cs typeface="Arial"/>
      </a:minorFont>
    </a:fontScheme>
    <a:fmtScheme name="11_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1_Default Design">
  <a:themeElements>
    <a:clrScheme name="11_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11_Default Design">
      <a:majorFont>
        <a:latin typeface="Helvetica"/>
        <a:ea typeface="Helvetica"/>
        <a:cs typeface="Helvetica"/>
      </a:majorFont>
      <a:minorFont>
        <a:latin typeface="Arial"/>
        <a:ea typeface="Arial"/>
        <a:cs typeface="Arial"/>
      </a:minorFont>
    </a:fontScheme>
    <a:fmtScheme name="11_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8497</TotalTime>
  <Words>1745</Words>
  <Application>Microsoft Office PowerPoint</Application>
  <PresentationFormat>On-screen Show (4:3)</PresentationFormat>
  <Paragraphs>174</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inherit</vt:lpstr>
      <vt:lpstr>Times New Roman</vt:lpstr>
      <vt:lpstr>11_Default Design</vt:lpstr>
      <vt:lpstr>Crop classification using deep learning</vt:lpstr>
      <vt:lpstr>Guide approval mail</vt:lpstr>
      <vt:lpstr>Review 1 comments and the actions taken</vt:lpstr>
      <vt:lpstr>Problem statement</vt:lpstr>
      <vt:lpstr>Abstract</vt:lpstr>
      <vt:lpstr>Proposed System</vt:lpstr>
      <vt:lpstr>Description of Modules</vt:lpstr>
      <vt:lpstr>Description of Modules</vt:lpstr>
      <vt:lpstr>Description of Modules</vt:lpstr>
      <vt:lpstr>Description of Modules</vt:lpstr>
      <vt:lpstr>Description of Modules</vt:lpstr>
      <vt:lpstr>Description of Modules</vt:lpstr>
      <vt:lpstr>Description of Modules</vt:lpstr>
      <vt:lpstr>Description of Modules</vt:lpstr>
      <vt:lpstr>Description of Modules</vt:lpstr>
      <vt:lpstr>Description of Modules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Emotion Detection System</dc:title>
  <dc:creator>sundar rathinavel</dc:creator>
  <cp:lastModifiedBy>Aadhith S</cp:lastModifiedBy>
  <cp:revision>235</cp:revision>
  <dcterms:modified xsi:type="dcterms:W3CDTF">2021-10-29T09:37:39Z</dcterms:modified>
</cp:coreProperties>
</file>