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01" r:id="rId4"/>
    <p:sldId id="297" r:id="rId5"/>
    <p:sldId id="287" r:id="rId6"/>
    <p:sldId id="289" r:id="rId7"/>
    <p:sldId id="294" r:id="rId8"/>
    <p:sldId id="313" r:id="rId9"/>
    <p:sldId id="312" r:id="rId10"/>
    <p:sldId id="311" r:id="rId11"/>
    <p:sldId id="314" r:id="rId12"/>
    <p:sldId id="310" r:id="rId13"/>
    <p:sldId id="315" r:id="rId14"/>
    <p:sldId id="309" r:id="rId15"/>
    <p:sldId id="318" r:id="rId16"/>
    <p:sldId id="298" r:id="rId17"/>
    <p:sldId id="320" r:id="rId18"/>
    <p:sldId id="300" r:id="rId19"/>
    <p:sldId id="319" r:id="rId20"/>
    <p:sldId id="293"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120" d="100"/>
          <a:sy n="120" d="100"/>
        </p:scale>
        <p:origin x="141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94017371"/>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ata.mendeley.com/datasets/hb74ynkjcn/1" TargetMode="External"/><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1</a:t>
            </a:fld>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1" name="Z-SPA">
            <a:extLst>
              <a:ext uri="{FF2B5EF4-FFF2-40B4-BE49-F238E27FC236}">
                <a16:creationId xmlns:a16="http://schemas.microsoft.com/office/drawing/2014/main" id="{B445E4AF-0AB2-4557-B7B3-AB1C6CAC429D}"/>
              </a:ext>
            </a:extLst>
          </p:cNvPr>
          <p:cNvSpPr txBox="1">
            <a:spLocks noGrp="1"/>
          </p:cNvSpPr>
          <p:nvPr>
            <p:ph type="title"/>
          </p:nvPr>
        </p:nvSpPr>
        <p:spPr>
          <a:xfrm>
            <a:off x="858815" y="969406"/>
            <a:ext cx="7696200" cy="914400"/>
          </a:xfrm>
          <a:prstGeom prst="rect">
            <a:avLst/>
          </a:prstGeom>
        </p:spPr>
        <p:txBody>
          <a:bodyPr>
            <a:normAutofit fontScale="90000"/>
          </a:bodyPr>
          <a:lstStyle/>
          <a:p>
            <a:pPr>
              <a:defRPr sz="4000" b="1">
                <a:latin typeface="Times New Roman"/>
                <a:ea typeface="Times New Roman"/>
                <a:cs typeface="Times New Roman"/>
                <a:sym typeface="Times New Roman"/>
              </a:defRPr>
            </a:pPr>
            <a:r>
              <a:rPr lang="en-US" sz="4000" dirty="0"/>
              <a:t>Crop classification using deep learning</a:t>
            </a:r>
            <a:endParaRPr sz="3600" b="0" dirty="0"/>
          </a:p>
        </p:txBody>
      </p:sp>
      <p:grpSp>
        <p:nvGrpSpPr>
          <p:cNvPr id="12" name="Group">
            <a:extLst>
              <a:ext uri="{FF2B5EF4-FFF2-40B4-BE49-F238E27FC236}">
                <a16:creationId xmlns:a16="http://schemas.microsoft.com/office/drawing/2014/main" id="{E21F276F-D778-4BB9-8B61-86D179AA8B68}"/>
              </a:ext>
            </a:extLst>
          </p:cNvPr>
          <p:cNvGrpSpPr/>
          <p:nvPr/>
        </p:nvGrpSpPr>
        <p:grpSpPr>
          <a:xfrm>
            <a:off x="457200" y="1981200"/>
            <a:ext cx="8097814" cy="3788886"/>
            <a:chOff x="0" y="0"/>
            <a:chExt cx="8097813" cy="3788885"/>
          </a:xfrm>
        </p:grpSpPr>
        <p:sp>
          <p:nvSpPr>
            <p:cNvPr id="13" name="Rectangle">
              <a:extLst>
                <a:ext uri="{FF2B5EF4-FFF2-40B4-BE49-F238E27FC236}">
                  <a16:creationId xmlns:a16="http://schemas.microsoft.com/office/drawing/2014/main" id="{DFCB3C70-8DB2-42BD-86FB-C5DDF76D54C0}"/>
                </a:ext>
              </a:extLst>
            </p:cNvPr>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4" name="Team Members     Group No: 13…">
              <a:extLst>
                <a:ext uri="{FF2B5EF4-FFF2-40B4-BE49-F238E27FC236}">
                  <a16:creationId xmlns:a16="http://schemas.microsoft.com/office/drawing/2014/main" id="{7A67907C-6185-494E-9319-FF7721A8AB31}"/>
                </a:ext>
              </a:extLst>
            </p:cNvPr>
            <p:cNvSpPr txBox="1"/>
            <p:nvPr/>
          </p:nvSpPr>
          <p:spPr>
            <a:xfrm>
              <a:off x="44575" y="0"/>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u="sng" dirty="0"/>
                <a:t>Team Members</a:t>
              </a:r>
              <a:r>
                <a:rPr lang="en-US" dirty="0"/>
                <a:t>	    </a:t>
              </a:r>
              <a:r>
                <a:rPr lang="en-US" u="sng" dirty="0"/>
                <a:t>Group</a:t>
              </a:r>
              <a:r>
                <a:rPr lang="en-US" dirty="0"/>
                <a:t>:81		    </a:t>
              </a:r>
              <a:r>
                <a:rPr lang="en-US" u="sng" dirty="0"/>
                <a:t>Panel Number</a:t>
              </a:r>
              <a:r>
                <a:rPr lang="en-US" dirty="0"/>
                <a:t>:16</a:t>
              </a:r>
              <a:r>
                <a:rPr lang="en-US" b="0" dirty="0"/>
                <a:t>		</a:t>
              </a:r>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r>
                <a:rPr lang="en-US" u="sng" dirty="0"/>
                <a:t>Project Advisor</a:t>
              </a:r>
              <a:r>
                <a:rPr lang="en-US" dirty="0"/>
                <a:t>: Dr.S.Padmavathi, Associate Professor(SG) , Department of CSE</a:t>
              </a:r>
            </a:p>
          </p:txBody>
        </p:sp>
      </p:grpSp>
      <p:graphicFrame>
        <p:nvGraphicFramePr>
          <p:cNvPr id="15" name="Table">
            <a:extLst>
              <a:ext uri="{FF2B5EF4-FFF2-40B4-BE49-F238E27FC236}">
                <a16:creationId xmlns:a16="http://schemas.microsoft.com/office/drawing/2014/main" id="{72DD2DF7-BFBA-493F-801F-E7CDA178FBE3}"/>
              </a:ext>
            </a:extLst>
          </p:cNvPr>
          <p:cNvGraphicFramePr/>
          <p:nvPr>
            <p:extLst>
              <p:ext uri="{D42A27DB-BD31-4B8C-83A1-F6EECF244321}">
                <p14:modId xmlns:p14="http://schemas.microsoft.com/office/powerpoint/2010/main" val="3177131599"/>
              </p:ext>
            </p:extLst>
          </p:nvPr>
        </p:nvGraphicFramePr>
        <p:xfrm>
          <a:off x="636815" y="2458363"/>
          <a:ext cx="8000999" cy="251178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600" b="1" dirty="0">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21045">
                <a:tc>
                  <a:txBody>
                    <a:bodyPr/>
                    <a:lstStyle/>
                    <a:p>
                      <a:pPr algn="ctr">
                        <a:defRPr sz="1800"/>
                      </a:pPr>
                      <a:r>
                        <a:rPr sz="1400" dirty="0">
                          <a:latin typeface="Times New Roman"/>
                          <a:ea typeface="Times New Roman"/>
                          <a:cs typeface="Times New Roman"/>
                          <a:sym typeface="Times New Roman"/>
                        </a:rPr>
                        <a:t>1</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8101</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AADHITH</a:t>
                      </a:r>
                      <a:r>
                        <a:rPr lang="en-US" sz="1400" baseline="0" dirty="0">
                          <a:latin typeface="Times New Roman"/>
                          <a:ea typeface="Times New Roman"/>
                          <a:cs typeface="Times New Roman"/>
                          <a:sym typeface="Times New Roman"/>
                        </a:rPr>
                        <a:t> S.</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CSE B</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CB.EN.U4CSE18118</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HAREESH</a:t>
                      </a:r>
                      <a:r>
                        <a:rPr lang="en-US" sz="1400" baseline="0" dirty="0">
                          <a:latin typeface="Times New Roman"/>
                          <a:ea typeface="Times New Roman"/>
                          <a:cs typeface="Times New Roman"/>
                          <a:sym typeface="Times New Roman"/>
                        </a:rPr>
                        <a:t> V.</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498475">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CB.EN.U4CSE18163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VIGNESH</a:t>
                      </a:r>
                      <a:r>
                        <a:rPr lang="en-US" sz="1400" baseline="0" dirty="0">
                          <a:latin typeface="Times New Roman"/>
                          <a:ea typeface="Times New Roman"/>
                          <a:cs typeface="Times New Roman"/>
                          <a:sym typeface="Times New Roman"/>
                        </a:rPr>
                        <a:t> H.</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98475">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CB.EN.U4CSE18173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THARUN KUMAR A.</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221009"/>
            <a:ext cx="8072846"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3- CNN Model Creation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49AB1C-CC79-4F85-B952-03DEF82BC84B}"/>
              </a:ext>
            </a:extLst>
          </p:cNvPr>
          <p:cNvSpPr txBox="1"/>
          <p:nvPr/>
        </p:nvSpPr>
        <p:spPr>
          <a:xfrm>
            <a:off x="607423" y="1433098"/>
            <a:ext cx="80010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Simple and easy to create a Sequential model. Creating a sequential model where different layers are stacked on top of one another.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b="1" dirty="0"/>
              <a:t>Convolutional Layer</a:t>
            </a:r>
            <a:r>
              <a:rPr lang="en-US" sz="1800" dirty="0"/>
              <a:t> where filter learn and recognize features within images.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1" i="0" strike="noStrike" cap="none" spc="0" normalizeH="0" baseline="0" dirty="0">
                <a:ln>
                  <a:noFill/>
                </a:ln>
                <a:solidFill>
                  <a:srgbClr val="000000"/>
                </a:solidFill>
                <a:effectLst/>
                <a:uFillTx/>
                <a:latin typeface="Times New Roman"/>
                <a:ea typeface="Times New Roman"/>
                <a:cs typeface="Times New Roman"/>
                <a:sym typeface="Times New Roman"/>
              </a:rPr>
              <a:t>Activation Layer</a:t>
            </a: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 to help network learn complex patterns in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b="1" dirty="0"/>
              <a:t>Pooling Layer</a:t>
            </a:r>
            <a:r>
              <a:rPr lang="en-US" sz="1800" dirty="0"/>
              <a:t> where down-sampling takes place to reduce the dimensions of the feature map thereby number of computations in the network is reduced.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1" i="0" strike="noStrike" cap="none" spc="0" normalizeH="0" baseline="0" dirty="0">
                <a:ln>
                  <a:noFill/>
                </a:ln>
                <a:solidFill>
                  <a:srgbClr val="000000"/>
                </a:solidFill>
                <a:effectLst/>
                <a:uFillTx/>
                <a:latin typeface="Times New Roman"/>
                <a:ea typeface="Times New Roman"/>
                <a:cs typeface="Times New Roman"/>
                <a:sym typeface="Times New Roman"/>
              </a:rPr>
              <a:t>Fla</a:t>
            </a:r>
            <a:r>
              <a:rPr lang="en-US" sz="1800" b="1" dirty="0"/>
              <a:t>tten Layer </a:t>
            </a:r>
            <a:r>
              <a:rPr lang="en-IN" sz="1800" i="0" dirty="0">
                <a:solidFill>
                  <a:schemeClr val="tx1"/>
                </a:solidFill>
                <a:effectLst/>
                <a:latin typeface="Times New Roman" panose="02020603050405020304" pitchFamily="18" charset="0"/>
                <a:cs typeface="Times New Roman" panose="02020603050405020304" pitchFamily="18" charset="0"/>
              </a:rPr>
              <a:t>flattens the multi-dimensional input tensors into a single dimension.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800" i="0" dirty="0">
              <a:solidFill>
                <a:schemeClr val="tx1"/>
              </a:solidFill>
              <a:effectLst/>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1"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rPr>
              <a:t>Dense Layer </a:t>
            </a:r>
            <a:r>
              <a:rPr lang="en-US" sz="1800" b="0" i="0" dirty="0">
                <a:solidFill>
                  <a:schemeClr val="tx1"/>
                </a:solidFill>
                <a:effectLst/>
                <a:latin typeface="Times New Roman" panose="02020603050405020304" pitchFamily="18" charset="0"/>
                <a:cs typeface="Times New Roman" panose="02020603050405020304" pitchFamily="18" charset="0"/>
              </a:rPr>
              <a:t>each neuron receives input from all the neurons of previous layer. Softmax activation function used in this layer is used for multiclass classification problems.</a:t>
            </a:r>
            <a:endParaRPr kumimoji="0" lang="en-US" sz="1800" b="1"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22803057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221009"/>
            <a:ext cx="8072846"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3- CNN Model Creation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49AB1C-CC79-4F85-B952-03DEF82BC84B}"/>
              </a:ext>
            </a:extLst>
          </p:cNvPr>
          <p:cNvSpPr txBox="1"/>
          <p:nvPr/>
        </p:nvSpPr>
        <p:spPr>
          <a:xfrm>
            <a:off x="607423" y="1433098"/>
            <a:ext cx="800100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b="1" dirty="0"/>
              <a:t>Compiling the model</a:t>
            </a:r>
            <a:r>
              <a:rPr lang="en-US" sz="1800" dirty="0"/>
              <a:t> which defines the </a:t>
            </a:r>
            <a:r>
              <a:rPr lang="en-US" sz="1800" b="1" dirty="0"/>
              <a:t>loss function</a:t>
            </a:r>
            <a:r>
              <a:rPr lang="en-US" sz="1800" dirty="0"/>
              <a:t> to find errors\deviation in the learning process, </a:t>
            </a:r>
            <a:r>
              <a:rPr lang="en-US" sz="1800" b="1" dirty="0"/>
              <a:t>optimizer </a:t>
            </a:r>
            <a:r>
              <a:rPr lang="en-US" sz="1800" dirty="0"/>
              <a:t>to optimize the input weights and the </a:t>
            </a:r>
            <a:r>
              <a:rPr lang="en-US" sz="1800" b="1" dirty="0"/>
              <a:t>metrics</a:t>
            </a:r>
            <a:r>
              <a:rPr lang="en-US" sz="1800" dirty="0"/>
              <a:t> to evaluate the performance of the model.</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1"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After training the model using training dataset, hyper parameter tuning is done with the validation dataset to improve the classification accuracy of the model.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Then, the model is tested with the testing data set and evaluated using various evaluation metrics like </a:t>
            </a:r>
            <a:r>
              <a:rPr lang="en-US" sz="1800" b="1" dirty="0">
                <a:solidFill>
                  <a:schemeClr val="tx1"/>
                </a:solidFill>
                <a:latin typeface="Times New Roman" panose="02020603050405020304" pitchFamily="18" charset="0"/>
                <a:cs typeface="Times New Roman" panose="02020603050405020304" pitchFamily="18" charset="0"/>
              </a:rPr>
              <a:t>Accuracy, F1 Score, Precision Score and Mean Squared Error</a:t>
            </a:r>
            <a:r>
              <a:rPr lang="en-US" sz="1800" dirty="0">
                <a:solidFill>
                  <a:schemeClr val="tx1"/>
                </a:solidFill>
                <a:latin typeface="Times New Roman" panose="02020603050405020304" pitchFamily="18" charset="0"/>
                <a:cs typeface="Times New Roman" panose="02020603050405020304" pitchFamily="18" charset="0"/>
              </a:rPr>
              <a:t>.</a:t>
            </a:r>
            <a:endParaRPr kumimoji="0" lang="en-US" sz="1800"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1241979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86" y="233366"/>
            <a:ext cx="7521028" cy="770709"/>
          </a:xfrm>
        </p:spPr>
        <p:txBody>
          <a:bodyPr/>
          <a:lstStyle/>
          <a:p>
            <a:r>
              <a:rPr lang="en-IN" sz="2200" dirty="0">
                <a:solidFill>
                  <a:srgbClr val="FF0000"/>
                </a:solidFill>
                <a:latin typeface="Times New Roman" panose="02020603050405020304" pitchFamily="18" charset="0"/>
                <a:cs typeface="Times New Roman" panose="02020603050405020304" pitchFamily="18" charset="0"/>
              </a:rPr>
              <a:t>Module 4 - Training and Testing various Machine Learning Algorithms </a:t>
            </a: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B4ED1D-2D2C-4209-A2A0-A99E0BD2FB44}"/>
              </a:ext>
            </a:extLst>
          </p:cNvPr>
          <p:cNvSpPr txBox="1"/>
          <p:nvPr/>
        </p:nvSpPr>
        <p:spPr>
          <a:xfrm>
            <a:off x="718634" y="1371314"/>
            <a:ext cx="80010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In order to compare and contrast our model with various classification models, we chose to train and test various algorithms like:</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Naive Bayes Classifier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Random Forest Regressor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Logistic Regressor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Bagging Algorithm</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a:solidFill>
                  <a:schemeClr val="tx1"/>
                </a:solidFill>
                <a:latin typeface="Times New Roman" panose="02020603050405020304" pitchFamily="18" charset="0"/>
                <a:cs typeface="Times New Roman" panose="02020603050405020304" pitchFamily="18" charset="0"/>
              </a:rPr>
              <a:t>XG </a:t>
            </a:r>
            <a:r>
              <a:rPr lang="en-US" sz="1800" dirty="0">
                <a:solidFill>
                  <a:schemeClr val="tx1"/>
                </a:solidFill>
                <a:latin typeface="Times New Roman" panose="02020603050405020304" pitchFamily="18" charset="0"/>
                <a:cs typeface="Times New Roman" panose="02020603050405020304" pitchFamily="18" charset="0"/>
              </a:rPr>
              <a:t>Boost Classifier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ADA Boost Classifier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Support Vector Machine</a:t>
            </a:r>
          </a:p>
        </p:txBody>
      </p:sp>
    </p:spTree>
    <p:extLst>
      <p:ext uri="{BB962C8B-B14F-4D97-AF65-F5344CB8AC3E}">
        <p14:creationId xmlns:p14="http://schemas.microsoft.com/office/powerpoint/2010/main" val="2581792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86" y="233366"/>
            <a:ext cx="7521028" cy="770709"/>
          </a:xfrm>
        </p:spPr>
        <p:txBody>
          <a:bodyPr/>
          <a:lstStyle/>
          <a:p>
            <a:r>
              <a:rPr lang="en-IN" sz="2200" dirty="0">
                <a:solidFill>
                  <a:srgbClr val="FF0000"/>
                </a:solidFill>
                <a:latin typeface="Times New Roman" panose="02020603050405020304" pitchFamily="18" charset="0"/>
                <a:cs typeface="Times New Roman" panose="02020603050405020304" pitchFamily="18" charset="0"/>
              </a:rPr>
              <a:t>Module 4 - Training and Testing various Machine Learning Algorithms </a:t>
            </a: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B4ED1D-2D2C-4209-A2A0-A99E0BD2FB44}"/>
              </a:ext>
            </a:extLst>
          </p:cNvPr>
          <p:cNvSpPr txBox="1"/>
          <p:nvPr/>
        </p:nvSpPr>
        <p:spPr>
          <a:xfrm>
            <a:off x="718634" y="1371314"/>
            <a:ext cx="800100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The features generated from the input images of train, test and validate data are stored in  .csv files.</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The training features .csv file dataset is used to train the various classifiers/ML models.</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The validation features .csv file dataset is used to parameter tune the classifiers to improve the classification accuracies of various classifiers/ML models.</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solidFill>
                  <a:schemeClr val="tx1"/>
                </a:solidFill>
                <a:latin typeface="Times New Roman" panose="02020603050405020304" pitchFamily="18" charset="0"/>
                <a:cs typeface="Times New Roman" panose="02020603050405020304" pitchFamily="18" charset="0"/>
              </a:rPr>
              <a:t>The testing features .csv file dataset is used to evaluate the classifiers’ classification performance using various evaluation metrics.</a:t>
            </a:r>
          </a:p>
        </p:txBody>
      </p:sp>
    </p:spTree>
    <p:extLst>
      <p:ext uri="{BB962C8B-B14F-4D97-AF65-F5344CB8AC3E}">
        <p14:creationId xmlns:p14="http://schemas.microsoft.com/office/powerpoint/2010/main" val="251167977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107" y="270436"/>
            <a:ext cx="7397461"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5 – Choosing the best Classification Algorithm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21C4D3A-4EC2-40B6-92FF-E88BA1A5961B}"/>
              </a:ext>
            </a:extLst>
          </p:cNvPr>
          <p:cNvSpPr txBox="1">
            <a:spLocks/>
          </p:cNvSpPr>
          <p:nvPr/>
        </p:nvSpPr>
        <p:spPr>
          <a:xfrm>
            <a:off x="457200" y="2111592"/>
            <a:ext cx="8229600" cy="770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algn="l" hangingPunct="1"/>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4F6943-824C-4310-8B67-9854917C8213}"/>
              </a:ext>
            </a:extLst>
          </p:cNvPr>
          <p:cNvSpPr txBox="1"/>
          <p:nvPr/>
        </p:nvSpPr>
        <p:spPr>
          <a:xfrm>
            <a:off x="810337" y="1392182"/>
            <a:ext cx="8001000"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We have chosen four metrics of evaluation to evaluate the classifiers.</a:t>
            </a: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The various Machine Learning algorithms are trained, tested, the metrics are evaluated and compared below:</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endParaRPr>
          </a:p>
        </p:txBody>
      </p:sp>
      <p:graphicFrame>
        <p:nvGraphicFramePr>
          <p:cNvPr id="5" name="Table 5">
            <a:extLst>
              <a:ext uri="{FF2B5EF4-FFF2-40B4-BE49-F238E27FC236}">
                <a16:creationId xmlns:a16="http://schemas.microsoft.com/office/drawing/2014/main" id="{ACAC7883-DD0E-4082-96AB-4703EF7D2A0E}"/>
              </a:ext>
            </a:extLst>
          </p:cNvPr>
          <p:cNvGraphicFramePr>
            <a:graphicFrameLocks noGrp="1"/>
          </p:cNvGraphicFramePr>
          <p:nvPr>
            <p:extLst>
              <p:ext uri="{D42A27DB-BD31-4B8C-83A1-F6EECF244321}">
                <p14:modId xmlns:p14="http://schemas.microsoft.com/office/powerpoint/2010/main" val="4217167352"/>
              </p:ext>
            </p:extLst>
          </p:nvPr>
        </p:nvGraphicFramePr>
        <p:xfrm>
          <a:off x="571499" y="2374845"/>
          <a:ext cx="8001001" cy="3090973"/>
        </p:xfrm>
        <a:graphic>
          <a:graphicData uri="http://schemas.openxmlformats.org/drawingml/2006/table">
            <a:tbl>
              <a:tblPr firstRow="1" bandRow="1">
                <a:tableStyleId>{5940675A-B579-460E-94D1-54222C63F5DA}</a:tableStyleId>
              </a:tblPr>
              <a:tblGrid>
                <a:gridCol w="1748480">
                  <a:extLst>
                    <a:ext uri="{9D8B030D-6E8A-4147-A177-3AD203B41FA5}">
                      <a16:colId xmlns:a16="http://schemas.microsoft.com/office/drawing/2014/main" val="2702431087"/>
                    </a:ext>
                  </a:extLst>
                </a:gridCol>
                <a:gridCol w="1952368">
                  <a:extLst>
                    <a:ext uri="{9D8B030D-6E8A-4147-A177-3AD203B41FA5}">
                      <a16:colId xmlns:a16="http://schemas.microsoft.com/office/drawing/2014/main" val="1267827501"/>
                    </a:ext>
                  </a:extLst>
                </a:gridCol>
                <a:gridCol w="1482810">
                  <a:extLst>
                    <a:ext uri="{9D8B030D-6E8A-4147-A177-3AD203B41FA5}">
                      <a16:colId xmlns:a16="http://schemas.microsoft.com/office/drawing/2014/main" val="1132229082"/>
                    </a:ext>
                  </a:extLst>
                </a:gridCol>
                <a:gridCol w="1136822">
                  <a:extLst>
                    <a:ext uri="{9D8B030D-6E8A-4147-A177-3AD203B41FA5}">
                      <a16:colId xmlns:a16="http://schemas.microsoft.com/office/drawing/2014/main" val="4220181427"/>
                    </a:ext>
                  </a:extLst>
                </a:gridCol>
                <a:gridCol w="1680521">
                  <a:extLst>
                    <a:ext uri="{9D8B030D-6E8A-4147-A177-3AD203B41FA5}">
                      <a16:colId xmlns:a16="http://schemas.microsoft.com/office/drawing/2014/main" val="690375240"/>
                    </a:ext>
                  </a:extLst>
                </a:gridCol>
              </a:tblGrid>
              <a:tr h="495093">
                <a:tc>
                  <a:txBody>
                    <a:bodyPr/>
                    <a:lstStyle/>
                    <a:p>
                      <a:pPr algn="l"/>
                      <a:r>
                        <a:rPr lang="en-US" b="1" dirty="0">
                          <a:latin typeface="Times New Roman" panose="02020603050405020304" pitchFamily="18" charset="0"/>
                          <a:cs typeface="Times New Roman" panose="02020603050405020304" pitchFamily="18" charset="0"/>
                        </a:rPr>
                        <a:t>ML Architecture</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Mean Squared Error</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Accuracy Score</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F1 Score</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Precision Score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382603"/>
                  </a:ext>
                </a:extLst>
              </a:tr>
              <a:tr h="370840">
                <a:tc>
                  <a:txBody>
                    <a:bodyPr/>
                    <a:lstStyle/>
                    <a:p>
                      <a:pPr algn="l"/>
                      <a:r>
                        <a:rPr lang="en-US" dirty="0">
                          <a:latin typeface="Times New Roman" panose="02020603050405020304" pitchFamily="18" charset="0"/>
                          <a:cs typeface="Times New Roman" panose="02020603050405020304" pitchFamily="18" charset="0"/>
                        </a:rPr>
                        <a:t>XGB Classifier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0.122</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0.935</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0.935</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0.936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5156795"/>
                  </a:ext>
                </a:extLst>
              </a:tr>
              <a:tr h="370840">
                <a:tc>
                  <a:txBody>
                    <a:bodyPr/>
                    <a:lstStyle/>
                    <a:p>
                      <a:pPr algn="l"/>
                      <a:r>
                        <a:rPr lang="en-US"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0.188</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0.729</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0.724</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0.791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1919142"/>
                  </a:ext>
                </a:extLst>
              </a:tr>
              <a:tr h="370840">
                <a:tc>
                  <a:txBody>
                    <a:bodyPr/>
                    <a:lstStyle/>
                    <a:p>
                      <a:pPr algn="l"/>
                      <a:r>
                        <a:rPr lang="en-US" dirty="0">
                          <a:latin typeface="Times New Roman" panose="02020603050405020304" pitchFamily="18" charset="0"/>
                          <a:cs typeface="Times New Roman" panose="02020603050405020304" pitchFamily="18" charset="0"/>
                        </a:rPr>
                        <a:t>Ada Boost Classifier</a:t>
                      </a:r>
                      <a:endParaRPr lang="en-IN" dirty="0">
                        <a:latin typeface="Times New Roman" panose="02020603050405020304" pitchFamily="18" charset="0"/>
                        <a:cs typeface="Times New Roman" panose="02020603050405020304" pitchFamily="18" charset="0"/>
                      </a:endParaRPr>
                    </a:p>
                  </a:txBody>
                  <a:tcPr/>
                </a:tc>
                <a:tc>
                  <a:txBody>
                    <a:bodyPr/>
                    <a:lstStyle/>
                    <a:p>
                      <a:pPr algn="l"/>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0.606</a:t>
                      </a:r>
                      <a:endParaRPr lang="en-IN" dirty="0">
                        <a:latin typeface="Times New Roman" panose="02020603050405020304" pitchFamily="18" charset="0"/>
                        <a:cs typeface="Times New Roman" panose="02020603050405020304" pitchFamily="18" charset="0"/>
                      </a:endParaRPr>
                    </a:p>
                  </a:txBody>
                  <a:tcPr/>
                </a:tc>
                <a:tc>
                  <a:txBody>
                    <a:bodyPr/>
                    <a:lstStyle/>
                    <a:p>
                      <a:pPr algn="l"/>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0.761</a:t>
                      </a:r>
                      <a:endParaRPr lang="en-IN" dirty="0">
                        <a:latin typeface="Times New Roman" panose="02020603050405020304" pitchFamily="18" charset="0"/>
                        <a:cs typeface="Times New Roman" panose="02020603050405020304" pitchFamily="18" charset="0"/>
                      </a:endParaRPr>
                    </a:p>
                  </a:txBody>
                  <a:tcPr/>
                </a:tc>
                <a:tc>
                  <a:txBody>
                    <a:bodyPr/>
                    <a:lstStyle/>
                    <a:p>
                      <a:pPr algn="l"/>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0.735</a:t>
                      </a:r>
                      <a:endParaRPr lang="en-IN" dirty="0">
                        <a:latin typeface="Times New Roman" panose="02020603050405020304" pitchFamily="18" charset="0"/>
                        <a:cs typeface="Times New Roman" panose="02020603050405020304" pitchFamily="18" charset="0"/>
                      </a:endParaRPr>
                    </a:p>
                  </a:txBody>
                  <a:tcPr/>
                </a:tc>
                <a:tc>
                  <a:txBody>
                    <a:bodyPr/>
                    <a:lstStyle/>
                    <a:p>
                      <a:pPr algn="l"/>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0.781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6841187"/>
                  </a:ext>
                </a:extLst>
              </a:tr>
              <a:tr h="370840">
                <a:tc>
                  <a:txBody>
                    <a:bodyPr/>
                    <a:lstStyle/>
                    <a:p>
                      <a:pPr algn="l"/>
                      <a:r>
                        <a:rPr lang="en-US" b="1" dirty="0">
                          <a:latin typeface="Times New Roman" panose="02020603050405020304" pitchFamily="18" charset="0"/>
                          <a:cs typeface="Times New Roman" panose="02020603050405020304" pitchFamily="18" charset="0"/>
                        </a:rPr>
                        <a:t>Bagging</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0.116</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0.941</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0.941</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0.942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0815512"/>
                  </a:ext>
                </a:extLst>
              </a:tr>
              <a:tr h="370840">
                <a:tc>
                  <a:txBody>
                    <a:bodyPr/>
                    <a:lstStyle/>
                    <a:p>
                      <a:pPr algn="l"/>
                      <a:r>
                        <a:rPr lang="en-US" dirty="0">
                          <a:latin typeface="Times New Roman" panose="02020603050405020304" pitchFamily="18" charset="0"/>
                          <a:cs typeface="Times New Roman" panose="02020603050405020304" pitchFamily="18" charset="0"/>
                        </a:rPr>
                        <a:t>Naïve Bayes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0.896</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0.677</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0.673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0.687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8089043"/>
                  </a:ext>
                </a:extLst>
              </a:tr>
              <a:tr h="370840">
                <a:tc>
                  <a:txBody>
                    <a:bodyPr/>
                    <a:lstStyle/>
                    <a:p>
                      <a:pPr algn="l"/>
                      <a:r>
                        <a:rPr lang="en-US" dirty="0">
                          <a:latin typeface="Times New Roman" panose="02020603050405020304" pitchFamily="18" charset="0"/>
                          <a:cs typeface="Times New Roman" panose="02020603050405020304" pitchFamily="18" charset="0"/>
                        </a:rPr>
                        <a:t>SVM</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1.070</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0.548</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0.529</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0.633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013312"/>
                  </a:ext>
                </a:extLst>
              </a:tr>
              <a:tr h="370840">
                <a:tc>
                  <a:txBody>
                    <a:bodyPr/>
                    <a:lstStyle/>
                    <a:p>
                      <a:pPr algn="l"/>
                      <a:r>
                        <a:rPr lang="en-US" dirty="0">
                          <a:latin typeface="Times New Roman" panose="02020603050405020304" pitchFamily="18" charset="0"/>
                          <a:cs typeface="Times New Roman" panose="02020603050405020304" pitchFamily="18" charset="0"/>
                        </a:rPr>
                        <a:t>Logistic Regressor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0.851</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0.574</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0.556</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0.655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0598151"/>
                  </a:ext>
                </a:extLst>
              </a:tr>
            </a:tbl>
          </a:graphicData>
        </a:graphic>
      </p:graphicFrame>
      <p:sp>
        <p:nvSpPr>
          <p:cNvPr id="6" name="TextBox 5">
            <a:extLst>
              <a:ext uri="{FF2B5EF4-FFF2-40B4-BE49-F238E27FC236}">
                <a16:creationId xmlns:a16="http://schemas.microsoft.com/office/drawing/2014/main" id="{62D1EBD0-12DC-4906-81DE-122B2C2E8168}"/>
              </a:ext>
            </a:extLst>
          </p:cNvPr>
          <p:cNvSpPr txBox="1"/>
          <p:nvPr/>
        </p:nvSpPr>
        <p:spPr>
          <a:xfrm>
            <a:off x="961221" y="5729071"/>
            <a:ext cx="7699231"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CNN models' Accuracy score is: 0.87</a:t>
            </a:r>
          </a:p>
        </p:txBody>
      </p:sp>
    </p:spTree>
    <p:extLst>
      <p:ext uri="{BB962C8B-B14F-4D97-AF65-F5344CB8AC3E}">
        <p14:creationId xmlns:p14="http://schemas.microsoft.com/office/powerpoint/2010/main" val="23804584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107" y="270436"/>
            <a:ext cx="7397461"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5 – Choosing the best Classification Algorithm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21C4D3A-4EC2-40B6-92FF-E88BA1A5961B}"/>
              </a:ext>
            </a:extLst>
          </p:cNvPr>
          <p:cNvSpPr txBox="1">
            <a:spLocks/>
          </p:cNvSpPr>
          <p:nvPr/>
        </p:nvSpPr>
        <p:spPr>
          <a:xfrm>
            <a:off x="457200" y="2111592"/>
            <a:ext cx="8229600" cy="770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algn="l" hangingPunct="1"/>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4F6943-824C-4310-8B67-9854917C8213}"/>
              </a:ext>
            </a:extLst>
          </p:cNvPr>
          <p:cNvSpPr txBox="1"/>
          <p:nvPr/>
        </p:nvSpPr>
        <p:spPr>
          <a:xfrm>
            <a:off x="810337" y="1204336"/>
            <a:ext cx="7699231" cy="5016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sz="1600" b="1" dirty="0">
                <a:solidFill>
                  <a:schemeClr val="tx1"/>
                </a:solidFill>
                <a:latin typeface="Times New Roman" panose="02020603050405020304" pitchFamily="18" charset="0"/>
                <a:cs typeface="Times New Roman" panose="02020603050405020304" pitchFamily="18" charset="0"/>
              </a:rPr>
              <a:t>Running time including preprocessing:</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Bagging - 5.61 sec</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AdaBoost - 5.45 sec</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XG Boost -8.14 sec</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Random Forest - 6.16 sec</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Naive Bayes - 5.34 sec </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SVM - 5.44 sec </a:t>
            </a:r>
          </a:p>
          <a:p>
            <a:pPr marL="342900" marR="0" indent="-342900" algn="l" defTabSz="914400" rtl="0" fontAlgn="auto" latinLnBrk="0" hangingPunct="0">
              <a:lnSpc>
                <a:spcPct val="100000"/>
              </a:lnSpc>
              <a:spcBef>
                <a:spcPts val="0"/>
              </a:spcBef>
              <a:spcAft>
                <a:spcPts val="0"/>
              </a:spcAft>
              <a:buClrTx/>
              <a:buSzTx/>
              <a:buAutoNum type="arabicParenR"/>
              <a:tabLst/>
            </a:pPr>
            <a:r>
              <a:rPr lang="en-US" sz="1600" dirty="0">
                <a:solidFill>
                  <a:schemeClr val="tx1"/>
                </a:solidFill>
                <a:latin typeface="Times New Roman" panose="02020603050405020304" pitchFamily="18" charset="0"/>
                <a:cs typeface="Times New Roman" panose="02020603050405020304" pitchFamily="18" charset="0"/>
              </a:rPr>
              <a:t>Logistic Regression - 5.47 sec</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On comparing all the Machine Learning models, Bagging outperformed well with higher accuracy, less error and better metrics with less time. </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b="1" dirty="0">
                <a:solidFill>
                  <a:schemeClr val="tx1"/>
                </a:solidFill>
                <a:latin typeface="Times New Roman" panose="02020603050405020304" pitchFamily="18" charset="0"/>
                <a:cs typeface="Times New Roman" panose="02020603050405020304" pitchFamily="18" charset="0"/>
              </a:rPr>
              <a:t>Metrics after tuning the Bagging model:</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"The models' mean squared error is: 0.103",</a:t>
            </a: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"The models' Accuracy score is: 0.955",</a:t>
            </a: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"The models' f1 score is: 0.955",</a:t>
            </a: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"The models' Precision score is: 0.955“</a:t>
            </a: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By using decision tree as base classifier, </a:t>
            </a:r>
            <a:r>
              <a:rPr lang="en-US" sz="1600" dirty="0" err="1">
                <a:solidFill>
                  <a:schemeClr val="tx1"/>
                </a:solidFill>
                <a:latin typeface="Times New Roman" panose="02020603050405020304" pitchFamily="18" charset="0"/>
                <a:cs typeface="Times New Roman" panose="02020603050405020304" pitchFamily="18" charset="0"/>
              </a:rPr>
              <a:t>n_estimators</a:t>
            </a:r>
            <a:r>
              <a:rPr lang="en-US" sz="1600" dirty="0">
                <a:solidFill>
                  <a:schemeClr val="tx1"/>
                </a:solidFill>
                <a:latin typeface="Times New Roman" panose="02020603050405020304" pitchFamily="18" charset="0"/>
                <a:cs typeface="Times New Roman" panose="02020603050405020304" pitchFamily="18" charset="0"/>
              </a:rPr>
              <a:t> being 101 and random states being 14.</a:t>
            </a:r>
          </a:p>
        </p:txBody>
      </p:sp>
    </p:spTree>
    <p:extLst>
      <p:ext uri="{BB962C8B-B14F-4D97-AF65-F5344CB8AC3E}">
        <p14:creationId xmlns:p14="http://schemas.microsoft.com/office/powerpoint/2010/main" val="35917660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85352"/>
            <a:ext cx="6858000" cy="808038"/>
          </a:xfrm>
        </p:spPr>
        <p:txBody>
          <a:bodyPr/>
          <a:lstStyle/>
          <a:p>
            <a:r>
              <a:rPr lang="en-IN" dirty="0">
                <a:solidFill>
                  <a:srgbClr val="FF0000"/>
                </a:solidFill>
              </a:rPr>
              <a:t>User </a:t>
            </a:r>
            <a:r>
              <a:rPr lang="en-IN">
                <a:solidFill>
                  <a:srgbClr val="FF0000"/>
                </a:solidFill>
              </a:rPr>
              <a:t>end interaction</a:t>
            </a:r>
            <a:endParaRPr lang="en-US" dirty="0">
              <a:solidFill>
                <a:srgbClr val="FF0000"/>
              </a:solidFill>
            </a:endParaRPr>
          </a:p>
        </p:txBody>
      </p:sp>
      <p:pic>
        <p:nvPicPr>
          <p:cNvPr id="1026" name="Picture 2">
            <a:extLst>
              <a:ext uri="{FF2B5EF4-FFF2-40B4-BE49-F238E27FC236}">
                <a16:creationId xmlns:a16="http://schemas.microsoft.com/office/drawing/2014/main" id="{EDEBF039-D044-4BA7-9FB2-F862521F0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038" y="2281237"/>
            <a:ext cx="5819775" cy="2295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85352"/>
            <a:ext cx="6858000" cy="808038"/>
          </a:xfrm>
        </p:spPr>
        <p:txBody>
          <a:bodyPr/>
          <a:lstStyle/>
          <a:p>
            <a:r>
              <a:rPr lang="en-IN" dirty="0">
                <a:solidFill>
                  <a:srgbClr val="FF0000"/>
                </a:solidFill>
              </a:rPr>
              <a:t>CONCLUSION</a:t>
            </a:r>
            <a:endParaRPr lang="en-US" dirty="0">
              <a:solidFill>
                <a:srgbClr val="FF0000"/>
              </a:solidFill>
            </a:endParaRPr>
          </a:p>
        </p:txBody>
      </p:sp>
      <p:sp>
        <p:nvSpPr>
          <p:cNvPr id="3" name="TextBox 2">
            <a:extLst>
              <a:ext uri="{FF2B5EF4-FFF2-40B4-BE49-F238E27FC236}">
                <a16:creationId xmlns:a16="http://schemas.microsoft.com/office/drawing/2014/main" id="{BF67D175-132A-4547-AD93-27BE5DBAC54E}"/>
              </a:ext>
            </a:extLst>
          </p:cNvPr>
          <p:cNvSpPr txBox="1"/>
          <p:nvPr/>
        </p:nvSpPr>
        <p:spPr>
          <a:xfrm>
            <a:off x="548640" y="1852654"/>
            <a:ext cx="8158038"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effectLst/>
              </a:rPr>
              <a:t>We studied various machine learning and deep learning approaches to learn discriminative features from leaf images with classifiers for plant identification. From the experimental results, we justified that learning the features through </a:t>
            </a:r>
            <a:r>
              <a:rPr lang="en-US" sz="1600" dirty="0" err="1">
                <a:effectLst/>
              </a:rPr>
              <a:t>skimage</a:t>
            </a:r>
            <a:r>
              <a:rPr lang="en-US" sz="1600" dirty="0">
                <a:effectLst/>
              </a:rPr>
              <a:t> and using a bagging model with a decision tree as a base classifier provides better results compared to other models. The observation of the performance of the model, when tested against a test dataset that had 4 different trees, was that it had an Accuracy of 95.6% and a mean squared error of 0.10, and the time taken to work in real-time is 5.61 sec. In future work, we will extend the work to recognize more species of trees.</a:t>
            </a:r>
          </a:p>
          <a:p>
            <a:br>
              <a:rPr lang="en-US" sz="1600" dirty="0">
                <a:effectLst/>
              </a:rPr>
            </a:br>
            <a:endParaRPr kumimoji="0" lang="en-IN"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9949320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8281"/>
            <a:ext cx="6858000" cy="808038"/>
          </a:xfrm>
        </p:spPr>
        <p:txBody>
          <a:bodyPr/>
          <a:lstStyle/>
          <a:p>
            <a:r>
              <a:rPr lang="en-IN" dirty="0">
                <a:solidFill>
                  <a:srgbClr val="00B050"/>
                </a:solidFill>
              </a:rPr>
              <a:t>References ( in IEEE format )</a:t>
            </a:r>
            <a:endParaRPr lang="en-US" dirty="0">
              <a:solidFill>
                <a:srgbClr val="00B050"/>
              </a:solidFill>
            </a:endParaRPr>
          </a:p>
        </p:txBody>
      </p:sp>
      <p:sp>
        <p:nvSpPr>
          <p:cNvPr id="4" name="TextBox 3">
            <a:extLst>
              <a:ext uri="{FF2B5EF4-FFF2-40B4-BE49-F238E27FC236}">
                <a16:creationId xmlns:a16="http://schemas.microsoft.com/office/drawing/2014/main" id="{A22C7FDE-6926-4678-A3C7-833C4CD9ABA8}"/>
              </a:ext>
            </a:extLst>
          </p:cNvPr>
          <p:cNvSpPr txBox="1"/>
          <p:nvPr/>
        </p:nvSpPr>
        <p:spPr>
          <a:xfrm>
            <a:off x="810337" y="1457811"/>
            <a:ext cx="769923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dirty="0">
                <a:solidFill>
                  <a:schemeClr val="tx1"/>
                </a:solidFill>
                <a:latin typeface="Times New Roman" panose="02020603050405020304" pitchFamily="18" charset="0"/>
                <a:cs typeface="Times New Roman" panose="02020603050405020304" pitchFamily="18" charset="0"/>
              </a:rPr>
              <a:t>1.</a:t>
            </a:r>
            <a:r>
              <a:rPr lang="en-US" sz="1600" dirty="0">
                <a:solidFill>
                  <a:schemeClr val="tx1"/>
                </a:solidFill>
                <a:latin typeface="Times New Roman" panose="02020603050405020304" pitchFamily="18" charset="0"/>
                <a:cs typeface="Times New Roman" panose="02020603050405020304" pitchFamily="18" charset="0"/>
              </a:rPr>
              <a:t>Wang, Xiao-Feng &amp; Huang, De-Shuang &amp; Du, Xiang &amp; Xu, Huan &amp; </a:t>
            </a:r>
            <a:r>
              <a:rPr lang="en-US" sz="1600" dirty="0" err="1">
                <a:solidFill>
                  <a:schemeClr val="tx1"/>
                </a:solidFill>
                <a:latin typeface="Times New Roman" panose="02020603050405020304" pitchFamily="18" charset="0"/>
                <a:cs typeface="Times New Roman" panose="02020603050405020304" pitchFamily="18" charset="0"/>
              </a:rPr>
              <a:t>Heutte</a:t>
            </a:r>
            <a:r>
              <a:rPr lang="en-US" sz="1600" dirty="0">
                <a:solidFill>
                  <a:schemeClr val="tx1"/>
                </a:solidFill>
                <a:latin typeface="Times New Roman" panose="02020603050405020304" pitchFamily="18" charset="0"/>
                <a:cs typeface="Times New Roman" panose="02020603050405020304" pitchFamily="18" charset="0"/>
              </a:rPr>
              <a:t>, Laurent. (2008). Classification of plant leaf images with complicated background. Applied Mathematics and Computation. 205. 916-926. 10.1016/j.amc.2008.05.108. </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2.Wang, Bin &amp; Brown, Douglas &amp; Gao, </a:t>
            </a:r>
            <a:r>
              <a:rPr lang="en-US" sz="1600" dirty="0" err="1">
                <a:solidFill>
                  <a:schemeClr val="tx1"/>
                </a:solidFill>
                <a:latin typeface="Times New Roman" panose="02020603050405020304" pitchFamily="18" charset="0"/>
                <a:cs typeface="Times New Roman" panose="02020603050405020304" pitchFamily="18" charset="0"/>
              </a:rPr>
              <a:t>Yongsheng</a:t>
            </a:r>
            <a:r>
              <a:rPr lang="en-US" sz="1600" dirty="0">
                <a:solidFill>
                  <a:schemeClr val="tx1"/>
                </a:solidFill>
                <a:latin typeface="Times New Roman" panose="02020603050405020304" pitchFamily="18" charset="0"/>
                <a:cs typeface="Times New Roman" panose="02020603050405020304" pitchFamily="18" charset="0"/>
              </a:rPr>
              <a:t> &amp; La Salle, John. (2013). Mobile plant leaf identification using smart-phones. 2013 IEEE International Conference on Image Processing, ICIP 2013 - Proceedings. 4417-4421. 10.1109/ICIP.2013.6738910.</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3.Eid, Heba &amp; </a:t>
            </a:r>
            <a:r>
              <a:rPr lang="en-US" sz="1600" dirty="0" err="1">
                <a:solidFill>
                  <a:schemeClr val="tx1"/>
                </a:solidFill>
                <a:latin typeface="Times New Roman" panose="02020603050405020304" pitchFamily="18" charset="0"/>
                <a:cs typeface="Times New Roman" panose="02020603050405020304" pitchFamily="18" charset="0"/>
              </a:rPr>
              <a:t>Hassanien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Aboul</a:t>
            </a:r>
            <a:r>
              <a:rPr lang="en-US" sz="1600" dirty="0">
                <a:solidFill>
                  <a:schemeClr val="tx1"/>
                </a:solidFill>
                <a:latin typeface="Times New Roman" panose="02020603050405020304" pitchFamily="18" charset="0"/>
                <a:cs typeface="Times New Roman" panose="02020603050405020304" pitchFamily="18" charset="0"/>
              </a:rPr>
              <a:t> Ella &amp; Kim, Tai-</a:t>
            </a:r>
            <a:r>
              <a:rPr lang="en-US" sz="1600" dirty="0" err="1">
                <a:solidFill>
                  <a:schemeClr val="tx1"/>
                </a:solidFill>
                <a:latin typeface="Times New Roman" panose="02020603050405020304" pitchFamily="18" charset="0"/>
                <a:cs typeface="Times New Roman" panose="02020603050405020304" pitchFamily="18" charset="0"/>
              </a:rPr>
              <a:t>Hoon</a:t>
            </a:r>
            <a:r>
              <a:rPr lang="en-US" sz="1600" dirty="0">
                <a:solidFill>
                  <a:schemeClr val="tx1"/>
                </a:solidFill>
                <a:latin typeface="Times New Roman" panose="02020603050405020304" pitchFamily="18" charset="0"/>
                <a:cs typeface="Times New Roman" panose="02020603050405020304" pitchFamily="18" charset="0"/>
              </a:rPr>
              <a:t>. (2015). Leaf Plant Identification System Based on Hidden Naive Bays Classifier. 4th International Conference on Advanced Information Technology and Sensor Application (AITS), </a:t>
            </a:r>
            <a:r>
              <a:rPr lang="en-US" sz="1600" dirty="0" err="1">
                <a:solidFill>
                  <a:schemeClr val="tx1"/>
                </a:solidFill>
                <a:latin typeface="Times New Roman" panose="02020603050405020304" pitchFamily="18" charset="0"/>
                <a:cs typeface="Times New Roman" panose="02020603050405020304" pitchFamily="18" charset="0"/>
              </a:rPr>
              <a:t>IEEE,Harbin</a:t>
            </a:r>
            <a:r>
              <a:rPr lang="en-US" sz="1600" dirty="0">
                <a:solidFill>
                  <a:schemeClr val="tx1"/>
                </a:solidFill>
                <a:latin typeface="Times New Roman" panose="02020603050405020304" pitchFamily="18" charset="0"/>
                <a:cs typeface="Times New Roman" panose="02020603050405020304" pitchFamily="18" charset="0"/>
              </a:rPr>
              <a:t>, China. 10.1109/AITS.2015.28. </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4.S. H. Lee, C. S. Chan, P. Wilkin and P. </a:t>
            </a:r>
            <a:r>
              <a:rPr lang="en-US" sz="1600" dirty="0" err="1">
                <a:solidFill>
                  <a:schemeClr val="tx1"/>
                </a:solidFill>
                <a:latin typeface="Times New Roman" panose="02020603050405020304" pitchFamily="18" charset="0"/>
                <a:cs typeface="Times New Roman" panose="02020603050405020304" pitchFamily="18" charset="0"/>
              </a:rPr>
              <a:t>Remagnino</a:t>
            </a:r>
            <a:r>
              <a:rPr lang="en-US" sz="1600" dirty="0">
                <a:solidFill>
                  <a:schemeClr val="tx1"/>
                </a:solidFill>
                <a:latin typeface="Times New Roman" panose="02020603050405020304" pitchFamily="18" charset="0"/>
                <a:cs typeface="Times New Roman" panose="02020603050405020304" pitchFamily="18" charset="0"/>
              </a:rPr>
              <a:t>, "Deep-plant: Plant identification with convolutional neural networks," 2015 IEEE International Conference on Image Processing (ICIP), 2015, pp. 452-456,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10.1109/ICIP.2015.7350839.</a:t>
            </a:r>
          </a:p>
          <a:p>
            <a:pPr marR="0" algn="l" defTabSz="914400" rtl="0" fontAlgn="auto" latinLnBrk="0" hangingPunct="0">
              <a:lnSpc>
                <a:spcPct val="100000"/>
              </a:lnSpc>
              <a:spcBef>
                <a:spcPts val="0"/>
              </a:spcBef>
              <a:spcAft>
                <a:spcPts val="0"/>
              </a:spcAft>
              <a:buClrTx/>
              <a:buSzTx/>
              <a:tabLst/>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8281"/>
            <a:ext cx="6858000" cy="808038"/>
          </a:xfrm>
        </p:spPr>
        <p:txBody>
          <a:bodyPr/>
          <a:lstStyle/>
          <a:p>
            <a:r>
              <a:rPr lang="en-IN" dirty="0">
                <a:solidFill>
                  <a:srgbClr val="00B050"/>
                </a:solidFill>
              </a:rPr>
              <a:t>References ( in IEEE format )</a:t>
            </a:r>
            <a:endParaRPr lang="en-US" dirty="0">
              <a:solidFill>
                <a:srgbClr val="00B050"/>
              </a:solidFill>
            </a:endParaRPr>
          </a:p>
        </p:txBody>
      </p:sp>
      <p:sp>
        <p:nvSpPr>
          <p:cNvPr id="4" name="TextBox 3">
            <a:extLst>
              <a:ext uri="{FF2B5EF4-FFF2-40B4-BE49-F238E27FC236}">
                <a16:creationId xmlns:a16="http://schemas.microsoft.com/office/drawing/2014/main" id="{A22C7FDE-6926-4678-A3C7-833C4CD9ABA8}"/>
              </a:ext>
            </a:extLst>
          </p:cNvPr>
          <p:cNvSpPr txBox="1"/>
          <p:nvPr/>
        </p:nvSpPr>
        <p:spPr>
          <a:xfrm>
            <a:off x="810337" y="1457811"/>
            <a:ext cx="7699231" cy="4031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5.B. K. Varghese, A. Augustine, J. M. Babu, D. Sunny and S. Cherian, "INFOPLANT: Plant Recognition using Convolutional Neural Networks," 2020 Fourth International Conference on Computing Methodologies and Communication (ICCMC), 2020, pp. 800-807,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10.1109/ICCMC48092.2020.ICCMC-000149.</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6.S. Dave and K. </a:t>
            </a:r>
            <a:r>
              <a:rPr lang="en-US" sz="1600" dirty="0" err="1">
                <a:solidFill>
                  <a:schemeClr val="tx1"/>
                </a:solidFill>
                <a:latin typeface="Times New Roman" panose="02020603050405020304" pitchFamily="18" charset="0"/>
                <a:cs typeface="Times New Roman" panose="02020603050405020304" pitchFamily="18" charset="0"/>
              </a:rPr>
              <a:t>Runtz</a:t>
            </a:r>
            <a:r>
              <a:rPr lang="en-US" sz="1600" dirty="0">
                <a:solidFill>
                  <a:schemeClr val="tx1"/>
                </a:solidFill>
                <a:latin typeface="Times New Roman" panose="02020603050405020304" pitchFamily="18" charset="0"/>
                <a:cs typeface="Times New Roman" panose="02020603050405020304" pitchFamily="18" charset="0"/>
              </a:rPr>
              <a:t>, "Image processing methods for identifying species of plants," IEEE WESCANEX 95. Communications, Power, and Computing. Conference Proceedings, 1995, pp. 403-408 vol.2,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10.1109/WESCAN.1995.494064.</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7.L. Zhang, J. Kong, X. Zeng and J. Ren, "Plant Species Identification Based on Neural Network," 2008 Fourth International Conference on Natural Computation, 2008, pp. 90-94,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10.1109/ICNC.2008.253.</a:t>
            </a:r>
          </a:p>
          <a:p>
            <a:pPr marR="0" algn="l" defTabSz="914400" rtl="0" fontAlgn="auto" latinLnBrk="0" hangingPunct="0">
              <a:lnSpc>
                <a:spcPct val="100000"/>
              </a:lnSpc>
              <a:spcBef>
                <a:spcPts val="0"/>
              </a:spcBef>
              <a:spcAft>
                <a:spcPts val="0"/>
              </a:spcAft>
              <a:buClrTx/>
              <a:buSzTx/>
              <a:tabLst/>
            </a:pPr>
            <a:endParaRPr lang="en-US" sz="16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8.Grinblat, Guillermo &amp; </a:t>
            </a:r>
            <a:r>
              <a:rPr lang="en-US" sz="1600" dirty="0" err="1">
                <a:solidFill>
                  <a:schemeClr val="tx1"/>
                </a:solidFill>
                <a:latin typeface="Times New Roman" panose="02020603050405020304" pitchFamily="18" charset="0"/>
                <a:cs typeface="Times New Roman" panose="02020603050405020304" pitchFamily="18" charset="0"/>
              </a:rPr>
              <a:t>Uzal</a:t>
            </a:r>
            <a:r>
              <a:rPr lang="en-US" sz="1600" dirty="0">
                <a:solidFill>
                  <a:schemeClr val="tx1"/>
                </a:solidFill>
                <a:latin typeface="Times New Roman" panose="02020603050405020304" pitchFamily="18" charset="0"/>
                <a:cs typeface="Times New Roman" panose="02020603050405020304" pitchFamily="18" charset="0"/>
              </a:rPr>
              <a:t>, Lucas &amp; Larese, Monica &amp; </a:t>
            </a:r>
            <a:r>
              <a:rPr lang="en-US" sz="1600" dirty="0" err="1">
                <a:solidFill>
                  <a:schemeClr val="tx1"/>
                </a:solidFill>
                <a:latin typeface="Times New Roman" panose="02020603050405020304" pitchFamily="18" charset="0"/>
                <a:cs typeface="Times New Roman" panose="02020603050405020304" pitchFamily="18" charset="0"/>
              </a:rPr>
              <a:t>Granitto</a:t>
            </a:r>
            <a:r>
              <a:rPr lang="en-US" sz="1600" dirty="0">
                <a:solidFill>
                  <a:schemeClr val="tx1"/>
                </a:solidFill>
                <a:latin typeface="Times New Roman" panose="02020603050405020304" pitchFamily="18" charset="0"/>
                <a:cs typeface="Times New Roman" panose="02020603050405020304" pitchFamily="18" charset="0"/>
              </a:rPr>
              <a:t>, Pablo. (2016). Deep learning for plant identification using vein morphological patterns. Computers and Electronics in Agriculture. 127. 418-424. 10.1016/j.compag.2016.07.003.</a:t>
            </a:r>
          </a:p>
        </p:txBody>
      </p:sp>
    </p:spTree>
    <p:extLst>
      <p:ext uri="{BB962C8B-B14F-4D97-AF65-F5344CB8AC3E}">
        <p14:creationId xmlns:p14="http://schemas.microsoft.com/office/powerpoint/2010/main" val="24445571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sz="2400" dirty="0">
                <a:solidFill>
                  <a:srgbClr val="7030A0"/>
                </a:solidFill>
              </a:rPr>
              <a:t>Problem Definition</a:t>
            </a:r>
            <a:endParaRPr sz="2400" dirty="0">
              <a:solidFill>
                <a:srgbClr val="7030A0"/>
              </a:solidFill>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7" name="TextBox 6">
            <a:extLst>
              <a:ext uri="{FF2B5EF4-FFF2-40B4-BE49-F238E27FC236}">
                <a16:creationId xmlns:a16="http://schemas.microsoft.com/office/drawing/2014/main" id="{85713FE6-9A96-44C5-A318-970CBAC9A996}"/>
              </a:ext>
            </a:extLst>
          </p:cNvPr>
          <p:cNvSpPr txBox="1"/>
          <p:nvPr/>
        </p:nvSpPr>
        <p:spPr>
          <a:xfrm>
            <a:off x="723900" y="2667000"/>
            <a:ext cx="80010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1800" b="1" dirty="0"/>
              <a:t>Crop identification using deep learning</a:t>
            </a:r>
          </a:p>
          <a:p>
            <a:pPr algn="ctr"/>
            <a:endParaRPr lang="en-IN" sz="1800" b="1" dirty="0"/>
          </a:p>
          <a:p>
            <a:r>
              <a:rPr lang="en-US" sz="1800" dirty="0"/>
              <a:t>Develop a web application that can identify crops using the image of it's leaf with the help of a Machine Learning model. The application will allow users to either upload or take new image of the leaf.</a:t>
            </a:r>
            <a:endParaRPr lang="en-IN" sz="18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solidFill>
                  <a:srgbClr val="FF0000"/>
                </a:solidFill>
                <a:latin typeface="Times New Roman" panose="02020603050405020304" pitchFamily="18" charset="0"/>
                <a:cs typeface="Times New Roman" panose="02020603050405020304" pitchFamily="18" charset="0"/>
              </a:rPr>
              <a:t>THANK YOU</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1052091"/>
            <a:ext cx="8229600" cy="1018902"/>
          </a:xfrm>
        </p:spPr>
        <p:txBody>
          <a:bodyPr/>
          <a:lstStyle/>
          <a:p>
            <a:r>
              <a:rPr lang="en-US" sz="2400" b="1" dirty="0">
                <a:solidFill>
                  <a:srgbClr val="0070C0"/>
                </a:solidFill>
                <a:latin typeface="Times New Roman" panose="02020603050405020304" pitchFamily="18" charset="0"/>
                <a:cs typeface="Times New Roman" panose="02020603050405020304" pitchFamily="18" charset="0"/>
              </a:rPr>
              <a:t>Previous Review Comments and Actions Taken (in points)</a:t>
            </a:r>
          </a:p>
        </p:txBody>
      </p:sp>
      <p:sp>
        <p:nvSpPr>
          <p:cNvPr id="3" name="TextBox 2">
            <a:extLst>
              <a:ext uri="{FF2B5EF4-FFF2-40B4-BE49-F238E27FC236}">
                <a16:creationId xmlns:a16="http://schemas.microsoft.com/office/drawing/2014/main" id="{57917F9A-570B-4A43-89E2-6769B72C91C9}"/>
              </a:ext>
            </a:extLst>
          </p:cNvPr>
          <p:cNvSpPr txBox="1"/>
          <p:nvPr/>
        </p:nvSpPr>
        <p:spPr>
          <a:xfrm>
            <a:off x="738051" y="1920772"/>
            <a:ext cx="80010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mj-lt"/>
              <a:buAutoNum type="arabicPeriod"/>
            </a:pPr>
            <a:r>
              <a:rPr lang="en-US" sz="1800" b="1" dirty="0"/>
              <a:t>Validation of the work with suitable metrices is required.</a:t>
            </a:r>
          </a:p>
          <a:p>
            <a:r>
              <a:rPr lang="en-US" sz="1800" b="1" dirty="0"/>
              <a:t>	</a:t>
            </a:r>
            <a:r>
              <a:rPr lang="en-US" sz="1800" dirty="0"/>
              <a:t>We have used four metrics of evaluation in order to evaluate the performance of classifiers: Accuracy score, F1 score, Precision score and Mean Squared Error.</a:t>
            </a:r>
            <a:endParaRPr lang="en-US" sz="1800" b="1" dirty="0"/>
          </a:p>
          <a:p>
            <a:pPr marL="342900" indent="-342900">
              <a:buFont typeface="+mj-lt"/>
              <a:buAutoNum type="arabicPeriod"/>
            </a:pPr>
            <a:endParaRPr lang="en-US" sz="1800" b="1" dirty="0"/>
          </a:p>
          <a:p>
            <a:pPr marL="342900" indent="-342900">
              <a:buFont typeface="+mj-lt"/>
              <a:buAutoNum type="arabicPeriod" startAt="2"/>
            </a:pPr>
            <a:r>
              <a:rPr lang="en-US" sz="1800" b="1" dirty="0"/>
              <a:t>Hyperparameter tuning of the model is required.</a:t>
            </a:r>
          </a:p>
          <a:p>
            <a:r>
              <a:rPr lang="en-US" sz="1800" b="1" dirty="0"/>
              <a:t>	</a:t>
            </a:r>
            <a:r>
              <a:rPr lang="en-US" sz="1800" dirty="0"/>
              <a:t>We have used the Validation data set to parameter tune the various Machine learning and Deep learning model.</a:t>
            </a:r>
          </a:p>
          <a:p>
            <a:endParaRPr lang="en-US" sz="1800" b="1" dirty="0"/>
          </a:p>
          <a:p>
            <a:pPr marL="342900" indent="-342900">
              <a:buFont typeface="+mj-lt"/>
              <a:buAutoNum type="arabicPeriod" startAt="3"/>
            </a:pPr>
            <a:r>
              <a:rPr lang="en-US" sz="1800" b="1" dirty="0"/>
              <a:t>Comparison with pre-trained architectures or feature extraction methods are recommended.</a:t>
            </a:r>
          </a:p>
          <a:p>
            <a:r>
              <a:rPr lang="en-US" sz="1800" b="1" dirty="0"/>
              <a:t>	</a:t>
            </a:r>
            <a:r>
              <a:rPr lang="en-US" sz="1800" dirty="0"/>
              <a:t>Various features are extracted as .csv file from the input image, required pre-processing are done, trained and tested with various ML classification models like SVM, Random Forest, Logistic Regressor, XG Boost, ADA Boost, Bagging Classifier, and Naïve Bayes Classifier.</a:t>
            </a:r>
            <a:endParaRPr lang="en-US" sz="1800" b="1" dirty="0"/>
          </a:p>
          <a:p>
            <a:endParaRPr lang="en-IN" sz="1800" b="1" dirty="0"/>
          </a:p>
        </p:txBody>
      </p:sp>
    </p:spTree>
    <p:extLst>
      <p:ext uri="{BB962C8B-B14F-4D97-AF65-F5344CB8AC3E}">
        <p14:creationId xmlns:p14="http://schemas.microsoft.com/office/powerpoint/2010/main" val="32252848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389" y="229130"/>
            <a:ext cx="6623222" cy="822960"/>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Architecture Diagram</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510B2E-3F29-4DEF-B8E3-4D55F4C3C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12" y="1198606"/>
            <a:ext cx="7221976" cy="5010922"/>
          </a:xfrm>
          <a:prstGeom prst="rect">
            <a:avLst/>
          </a:prstGeom>
        </p:spPr>
      </p:pic>
    </p:spTree>
    <p:extLst>
      <p:ext uri="{BB962C8B-B14F-4D97-AF65-F5344CB8AC3E}">
        <p14:creationId xmlns:p14="http://schemas.microsoft.com/office/powerpoint/2010/main" val="10720586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108" y="416011"/>
            <a:ext cx="6919784" cy="65817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Explanation of Architecture diagram ( in points</a:t>
            </a:r>
            <a:r>
              <a:rPr lang="en-IN" sz="3200" dirty="0">
                <a:solidFill>
                  <a:srgbClr val="FF0000"/>
                </a:solidFill>
                <a:latin typeface="Times New Roman" panose="02020603050405020304" pitchFamily="18" charset="0"/>
                <a:cs typeface="Times New Roman" panose="02020603050405020304" pitchFamily="18" charset="0"/>
              </a:rPr>
              <a:t>)</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sp>
        <p:nvSpPr>
          <p:cNvPr id="4" name="TextBox 3">
            <a:extLst>
              <a:ext uri="{FF2B5EF4-FFF2-40B4-BE49-F238E27FC236}">
                <a16:creationId xmlns:a16="http://schemas.microsoft.com/office/drawing/2014/main" id="{822DEF3B-4FD1-45AD-9055-0445A1585DA1}"/>
              </a:ext>
            </a:extLst>
          </p:cNvPr>
          <p:cNvSpPr txBox="1"/>
          <p:nvPr/>
        </p:nvSpPr>
        <p:spPr>
          <a:xfrm>
            <a:off x="609600" y="1364718"/>
            <a:ext cx="800100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sz="1800" dirty="0"/>
              <a:t>The dataset of various plant images are collected.</a:t>
            </a:r>
          </a:p>
          <a:p>
            <a:pPr marL="342900" indent="-342900">
              <a:buAutoNum type="arabicPeriod"/>
            </a:pPr>
            <a:r>
              <a:rPr lang="en-US" sz="1800" dirty="0"/>
              <a:t>Required pre-processing of the images are done.</a:t>
            </a:r>
          </a:p>
          <a:p>
            <a:pPr marL="342900" indent="-342900">
              <a:buAutoNum type="arabicPeriod"/>
            </a:pPr>
            <a:r>
              <a:rPr lang="en-IN" sz="1800" dirty="0"/>
              <a:t>Data is split into train-validate-test data in the ratio of 60:20:20.</a:t>
            </a:r>
          </a:p>
          <a:p>
            <a:pPr marL="342900" indent="-342900">
              <a:buAutoNum type="arabicPeriod"/>
            </a:pPr>
            <a:r>
              <a:rPr lang="en-IN" sz="1800" dirty="0"/>
              <a:t>Features are extracted as a .csv file from the train, test and validate dataset.</a:t>
            </a:r>
          </a:p>
          <a:p>
            <a:pPr marL="342900" indent="-342900">
              <a:buAutoNum type="arabicPeriod"/>
            </a:pPr>
            <a:r>
              <a:rPr lang="en-IN" sz="1800" dirty="0"/>
              <a:t>The CNN model is created and trained using the training dataset.</a:t>
            </a:r>
          </a:p>
          <a:p>
            <a:pPr marL="342900" indent="-342900">
              <a:buAutoNum type="arabicPeriod"/>
            </a:pPr>
            <a:r>
              <a:rPr lang="en-IN" sz="1800" dirty="0"/>
              <a:t>The trained model is then hyper parameter tuned using the validation dataset to increase its accuracy of classification.</a:t>
            </a:r>
          </a:p>
          <a:p>
            <a:pPr marL="342900" indent="-342900">
              <a:buAutoNum type="arabicPeriod"/>
            </a:pPr>
            <a:r>
              <a:rPr lang="en-IN" sz="1800" dirty="0"/>
              <a:t>Then test dataset is used to evaluate the model’s performance using different metrics of performance evaluation.</a:t>
            </a:r>
          </a:p>
          <a:p>
            <a:pPr marL="342900" indent="-342900">
              <a:buAutoNum type="arabicPeriod"/>
            </a:pPr>
            <a:r>
              <a:rPr lang="en-IN" sz="1800" dirty="0"/>
              <a:t>The training dataset features generated as .csv file is used to train the various other machine learning architectures/models.</a:t>
            </a:r>
          </a:p>
          <a:p>
            <a:pPr marL="342900" indent="-342900">
              <a:buAutoNum type="arabicPeriod"/>
            </a:pPr>
            <a:r>
              <a:rPr lang="en-IN" sz="1800" dirty="0"/>
              <a:t>The validation dataset features is used to parameter tune the various models to increase its accuracy of classification.</a:t>
            </a:r>
          </a:p>
          <a:p>
            <a:pPr marL="342900" indent="-342900">
              <a:buAutoNum type="arabicPeriod"/>
            </a:pPr>
            <a:r>
              <a:rPr lang="en-IN" sz="1800" dirty="0"/>
              <a:t>The testing dataset features is used to evaluate the model’s performance.</a:t>
            </a:r>
          </a:p>
          <a:p>
            <a:pPr marL="342900" indent="-342900">
              <a:buAutoNum type="arabicPeriod"/>
            </a:pPr>
            <a:r>
              <a:rPr lang="en-IN" sz="1800" dirty="0"/>
              <a:t>Finally the various machine learning architectures and the CNN model all are compared by various metrics and the best model is selected as the final model for classification which is integrated with the web-app to give insights on the crops.</a:t>
            </a:r>
          </a:p>
        </p:txBody>
      </p:sp>
    </p:spTree>
    <p:extLst>
      <p:ext uri="{BB962C8B-B14F-4D97-AF65-F5344CB8AC3E}">
        <p14:creationId xmlns:p14="http://schemas.microsoft.com/office/powerpoint/2010/main" val="24165294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03724" y="123075"/>
            <a:ext cx="6736551" cy="804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400" dirty="0">
                <a:solidFill>
                  <a:srgbClr val="FF0000"/>
                </a:solidFill>
                <a:latin typeface="Times New Roman" panose="02020603050405020304" pitchFamily="18" charset="0"/>
                <a:cs typeface="Times New Roman" panose="02020603050405020304" pitchFamily="18" charset="0"/>
              </a:rPr>
              <a:t>List  all the Modules ( of the proposed Project )  </a:t>
            </a:r>
          </a:p>
        </p:txBody>
      </p:sp>
      <p:sp>
        <p:nvSpPr>
          <p:cNvPr id="7" name="Text Placeholder 6"/>
          <p:cNvSpPr>
            <a:spLocks noGrp="1"/>
          </p:cNvSpPr>
          <p:nvPr>
            <p:ph type="body" idx="1"/>
          </p:nvPr>
        </p:nvSpPr>
        <p:spPr>
          <a:xfrm>
            <a:off x="914399" y="1917356"/>
            <a:ext cx="7315200" cy="3050060"/>
          </a:xfrm>
        </p:spPr>
        <p:txBody>
          <a:bodyPr>
            <a:noAutofit/>
          </a:bodyPr>
          <a:lstStyle/>
          <a:p>
            <a:pPr>
              <a:buNone/>
            </a:pPr>
            <a:r>
              <a:rPr lang="en-US" sz="1800" dirty="0">
                <a:solidFill>
                  <a:srgbClr val="7030A0"/>
                </a:solidFill>
                <a:latin typeface="Times New Roman" panose="02020603050405020304" pitchFamily="18" charset="0"/>
                <a:cs typeface="Times New Roman" panose="02020603050405020304" pitchFamily="18" charset="0"/>
              </a:rPr>
              <a:t>Module 1: Data collection and Pre-processing.</a:t>
            </a:r>
          </a:p>
          <a:p>
            <a:pPr>
              <a:buNone/>
            </a:pPr>
            <a:endParaRPr lang="en-US" sz="1800" dirty="0">
              <a:solidFill>
                <a:srgbClr val="7030A0"/>
              </a:solidFill>
              <a:latin typeface="Times New Roman" panose="02020603050405020304" pitchFamily="18" charset="0"/>
              <a:cs typeface="Times New Roman" panose="02020603050405020304" pitchFamily="18" charset="0"/>
            </a:endParaRPr>
          </a:p>
          <a:p>
            <a:pPr>
              <a:buNone/>
            </a:pPr>
            <a:r>
              <a:rPr lang="en-IN" sz="1800" dirty="0">
                <a:solidFill>
                  <a:srgbClr val="7030A0"/>
                </a:solidFill>
                <a:latin typeface="Times New Roman" panose="02020603050405020304" pitchFamily="18" charset="0"/>
                <a:cs typeface="Times New Roman" panose="02020603050405020304" pitchFamily="18" charset="0"/>
              </a:rPr>
              <a:t>Module 2: Feature Extraction.</a:t>
            </a:r>
          </a:p>
          <a:p>
            <a:pPr>
              <a:buNone/>
            </a:pPr>
            <a:endParaRPr lang="en-IN" sz="1800" dirty="0">
              <a:solidFill>
                <a:srgbClr val="7030A0"/>
              </a:solidFill>
              <a:latin typeface="Times New Roman" panose="02020603050405020304" pitchFamily="18" charset="0"/>
              <a:cs typeface="Times New Roman" panose="02020603050405020304" pitchFamily="18" charset="0"/>
            </a:endParaRPr>
          </a:p>
          <a:p>
            <a:pPr>
              <a:buNone/>
            </a:pPr>
            <a:r>
              <a:rPr lang="en-IN" sz="1800" dirty="0">
                <a:solidFill>
                  <a:srgbClr val="7030A0"/>
                </a:solidFill>
                <a:latin typeface="Times New Roman" panose="02020603050405020304" pitchFamily="18" charset="0"/>
                <a:cs typeface="Times New Roman" panose="02020603050405020304" pitchFamily="18" charset="0"/>
              </a:rPr>
              <a:t>Module 3: CNN Model Creation.</a:t>
            </a:r>
          </a:p>
          <a:p>
            <a:pPr>
              <a:buNone/>
            </a:pPr>
            <a:endParaRPr lang="en-IN" sz="1800" dirty="0">
              <a:solidFill>
                <a:srgbClr val="7030A0"/>
              </a:solidFill>
              <a:latin typeface="Times New Roman" panose="02020603050405020304" pitchFamily="18" charset="0"/>
              <a:cs typeface="Times New Roman" panose="02020603050405020304" pitchFamily="18" charset="0"/>
            </a:endParaRPr>
          </a:p>
          <a:p>
            <a:pPr>
              <a:buNone/>
            </a:pPr>
            <a:r>
              <a:rPr lang="en-IN" sz="1800" dirty="0">
                <a:solidFill>
                  <a:srgbClr val="7030A0"/>
                </a:solidFill>
                <a:latin typeface="Times New Roman" panose="02020603050405020304" pitchFamily="18" charset="0"/>
                <a:cs typeface="Times New Roman" panose="02020603050405020304" pitchFamily="18" charset="0"/>
              </a:rPr>
              <a:t>Module 4: Training and Testing various Machine Learning Algorithms</a:t>
            </a:r>
          </a:p>
          <a:p>
            <a:pPr>
              <a:buNone/>
            </a:pPr>
            <a:endParaRPr lang="en-IN" sz="1800" dirty="0">
              <a:solidFill>
                <a:srgbClr val="7030A0"/>
              </a:solidFill>
              <a:latin typeface="Times New Roman" panose="02020603050405020304" pitchFamily="18" charset="0"/>
              <a:cs typeface="Times New Roman" panose="02020603050405020304" pitchFamily="18" charset="0"/>
            </a:endParaRPr>
          </a:p>
          <a:p>
            <a:pPr>
              <a:buNone/>
            </a:pPr>
            <a:r>
              <a:rPr lang="en-IN" sz="1800" dirty="0">
                <a:solidFill>
                  <a:srgbClr val="7030A0"/>
                </a:solidFill>
                <a:latin typeface="Times New Roman" panose="02020603050405020304" pitchFamily="18" charset="0"/>
                <a:cs typeface="Times New Roman" panose="02020603050405020304" pitchFamily="18" charset="0"/>
              </a:rPr>
              <a:t>Module 5: Choosing the Best Classification Algorithm.</a:t>
            </a:r>
          </a:p>
        </p:txBody>
      </p:sp>
      <p:sp>
        <p:nvSpPr>
          <p:cNvPr id="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221009"/>
            <a:ext cx="8072846"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1- Data Collection and Pre-processing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777B513-52E2-49A9-AA55-ADB4F74A0D45}"/>
              </a:ext>
            </a:extLst>
          </p:cNvPr>
          <p:cNvSpPr txBox="1"/>
          <p:nvPr/>
        </p:nvSpPr>
        <p:spPr>
          <a:xfrm>
            <a:off x="535577" y="1364718"/>
            <a:ext cx="8075023"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The first module is the data collection phase of various plant images.</a:t>
            </a:r>
          </a:p>
          <a:p>
            <a:r>
              <a:rPr lang="en-US" sz="1800" dirty="0"/>
              <a:t>Dataset Link: </a:t>
            </a:r>
            <a:r>
              <a:rPr lang="en-US" sz="1800" b="1" dirty="0">
                <a:hlinkClick r:id="rId2"/>
              </a:rPr>
              <a:t>https://data.mendeley.com/datasets/hb74ynkjcn/1</a:t>
            </a:r>
            <a:r>
              <a:rPr lang="en-US" sz="1800" b="1" dirty="0"/>
              <a:t> </a:t>
            </a:r>
            <a:endParaRPr lang="en-IN" sz="1800" dirty="0"/>
          </a:p>
        </p:txBody>
      </p:sp>
      <p:pic>
        <p:nvPicPr>
          <p:cNvPr id="4" name="Picture 3">
            <a:extLst>
              <a:ext uri="{FF2B5EF4-FFF2-40B4-BE49-F238E27FC236}">
                <a16:creationId xmlns:a16="http://schemas.microsoft.com/office/drawing/2014/main" id="{32ABBF48-7975-42BD-925F-E368636BE8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637115"/>
            <a:ext cx="1851660" cy="1234440"/>
          </a:xfrm>
          <a:prstGeom prst="rect">
            <a:avLst/>
          </a:prstGeom>
        </p:spPr>
      </p:pic>
      <p:sp>
        <p:nvSpPr>
          <p:cNvPr id="5" name="TextBox 4">
            <a:extLst>
              <a:ext uri="{FF2B5EF4-FFF2-40B4-BE49-F238E27FC236}">
                <a16:creationId xmlns:a16="http://schemas.microsoft.com/office/drawing/2014/main" id="{6D2923EF-D3AA-46DB-AD50-FDCF437E9DE9}"/>
              </a:ext>
            </a:extLst>
          </p:cNvPr>
          <p:cNvSpPr txBox="1"/>
          <p:nvPr/>
        </p:nvSpPr>
        <p:spPr>
          <a:xfrm>
            <a:off x="817361" y="3870139"/>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Guava</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76406ADF-C89D-4868-B5C4-FCDF02FE45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614" y="2613891"/>
            <a:ext cx="1851660" cy="1234440"/>
          </a:xfrm>
          <a:prstGeom prst="rect">
            <a:avLst/>
          </a:prstGeom>
        </p:spPr>
      </p:pic>
      <p:sp>
        <p:nvSpPr>
          <p:cNvPr id="7" name="TextBox 6">
            <a:extLst>
              <a:ext uri="{FF2B5EF4-FFF2-40B4-BE49-F238E27FC236}">
                <a16:creationId xmlns:a16="http://schemas.microsoft.com/office/drawing/2014/main" id="{1AD0FCA2-98A3-4925-B966-C2DDB49DE3F9}"/>
              </a:ext>
            </a:extLst>
          </p:cNvPr>
          <p:cNvSpPr txBox="1"/>
          <p:nvPr/>
        </p:nvSpPr>
        <p:spPr>
          <a:xfrm>
            <a:off x="2889007" y="3870139"/>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Mango</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DDC78D7A-90CA-4C91-BB5A-5C8B97B046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2892" y="2613891"/>
            <a:ext cx="1851660" cy="1234440"/>
          </a:xfrm>
          <a:prstGeom prst="rect">
            <a:avLst/>
          </a:prstGeom>
        </p:spPr>
      </p:pic>
      <p:sp>
        <p:nvSpPr>
          <p:cNvPr id="9" name="TextBox 8">
            <a:extLst>
              <a:ext uri="{FF2B5EF4-FFF2-40B4-BE49-F238E27FC236}">
                <a16:creationId xmlns:a16="http://schemas.microsoft.com/office/drawing/2014/main" id="{A9FA47D0-E2F7-4F73-B1E9-D1CD6CAB8D36}"/>
              </a:ext>
            </a:extLst>
          </p:cNvPr>
          <p:cNvSpPr txBox="1"/>
          <p:nvPr/>
        </p:nvSpPr>
        <p:spPr>
          <a:xfrm>
            <a:off x="4960653" y="3870139"/>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Pomegranate</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121A4AC9-F5E6-4796-8CA9-A6C6893895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8906" y="2613891"/>
            <a:ext cx="1828800" cy="1219200"/>
          </a:xfrm>
          <a:prstGeom prst="rect">
            <a:avLst/>
          </a:prstGeom>
        </p:spPr>
      </p:pic>
      <p:sp>
        <p:nvSpPr>
          <p:cNvPr id="11" name="TextBox 10">
            <a:extLst>
              <a:ext uri="{FF2B5EF4-FFF2-40B4-BE49-F238E27FC236}">
                <a16:creationId xmlns:a16="http://schemas.microsoft.com/office/drawing/2014/main" id="{F0CCCFCE-3FEC-41AB-9CD0-294D02E41F2A}"/>
              </a:ext>
            </a:extLst>
          </p:cNvPr>
          <p:cNvSpPr txBox="1"/>
          <p:nvPr/>
        </p:nvSpPr>
        <p:spPr>
          <a:xfrm>
            <a:off x="7015237" y="3871645"/>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Jamun</a:t>
            </a:r>
          </a:p>
        </p:txBody>
      </p:sp>
      <p:sp>
        <p:nvSpPr>
          <p:cNvPr id="12" name="TextBox 11">
            <a:extLst>
              <a:ext uri="{FF2B5EF4-FFF2-40B4-BE49-F238E27FC236}">
                <a16:creationId xmlns:a16="http://schemas.microsoft.com/office/drawing/2014/main" id="{D3EF8C6A-E4FB-4ACE-BB9D-C5C6CB2E645B}"/>
              </a:ext>
            </a:extLst>
          </p:cNvPr>
          <p:cNvSpPr txBox="1"/>
          <p:nvPr/>
        </p:nvSpPr>
        <p:spPr>
          <a:xfrm>
            <a:off x="609600" y="2011049"/>
            <a:ext cx="18516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u="sng" strike="noStrike" cap="none" spc="0" normalizeH="0" baseline="0" dirty="0">
                <a:ln>
                  <a:noFill/>
                </a:ln>
                <a:solidFill>
                  <a:srgbClr val="000000"/>
                </a:solidFill>
                <a:effectLst/>
                <a:uFillTx/>
                <a:sym typeface="Times New Roman"/>
              </a:rPr>
              <a:t>Sample</a:t>
            </a:r>
            <a:r>
              <a:rPr lang="en-US" sz="1800" b="1" u="sng" dirty="0"/>
              <a:t> Images</a:t>
            </a:r>
            <a:endParaRPr kumimoji="0" lang="en-IN" sz="1800" b="1" u="sng" strike="noStrike" cap="none" spc="0" normalizeH="0" baseline="0" dirty="0">
              <a:ln>
                <a:noFill/>
              </a:ln>
              <a:solidFill>
                <a:srgbClr val="000000"/>
              </a:solidFill>
              <a:effectLst/>
              <a:uFillTx/>
              <a:sym typeface="Times New Roman"/>
            </a:endParaRPr>
          </a:p>
        </p:txBody>
      </p:sp>
      <p:sp>
        <p:nvSpPr>
          <p:cNvPr id="15" name="TextBox 14">
            <a:extLst>
              <a:ext uri="{FF2B5EF4-FFF2-40B4-BE49-F238E27FC236}">
                <a16:creationId xmlns:a16="http://schemas.microsoft.com/office/drawing/2014/main" id="{11CDBAD5-BE7D-4888-85A8-ECC97DADDCA3}"/>
              </a:ext>
            </a:extLst>
          </p:cNvPr>
          <p:cNvSpPr txBox="1"/>
          <p:nvPr/>
        </p:nvSpPr>
        <p:spPr>
          <a:xfrm>
            <a:off x="535577" y="4435790"/>
            <a:ext cx="80010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After data collection, various pre-processing is done to the images like background removal, normalizing the size of input data, after feature extraction using Standard Scaling, removing uncorrelated columns and unnecessary columns.</a:t>
            </a:r>
            <a:endParaRPr lang="en-IN" sz="1800" dirty="0"/>
          </a:p>
        </p:txBody>
      </p:sp>
    </p:spTree>
    <p:extLst>
      <p:ext uri="{BB962C8B-B14F-4D97-AF65-F5344CB8AC3E}">
        <p14:creationId xmlns:p14="http://schemas.microsoft.com/office/powerpoint/2010/main" val="1310443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221009"/>
            <a:ext cx="8072846"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1- Data Collection and Pre-processing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AD2DF5-27F9-4435-8133-B7077D66630F}"/>
              </a:ext>
            </a:extLst>
          </p:cNvPr>
          <p:cNvSpPr txBox="1"/>
          <p:nvPr/>
        </p:nvSpPr>
        <p:spPr>
          <a:xfrm>
            <a:off x="607423" y="1433098"/>
            <a:ext cx="80010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Background Removal: </a:t>
            </a:r>
          </a:p>
          <a:p>
            <a:pPr marL="0" marR="0" indent="0" algn="l" defTabSz="914400" rtl="0" fontAlgn="auto" latinLnBrk="0" hangingPunct="0">
              <a:lnSpc>
                <a:spcPct val="100000"/>
              </a:lnSpc>
              <a:spcBef>
                <a:spcPts val="0"/>
              </a:spcBef>
              <a:spcAft>
                <a:spcPts val="0"/>
              </a:spcAft>
              <a:buClrTx/>
              <a:buSzTx/>
              <a:buFontTx/>
              <a:buNone/>
              <a:tabLst/>
            </a:pP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	We use the cv2 module of python to remove the background and take only the leaf into consideration.</a:t>
            </a:r>
          </a:p>
        </p:txBody>
      </p:sp>
      <p:sp>
        <p:nvSpPr>
          <p:cNvPr id="4" name="TextBox 3">
            <a:extLst>
              <a:ext uri="{FF2B5EF4-FFF2-40B4-BE49-F238E27FC236}">
                <a16:creationId xmlns:a16="http://schemas.microsoft.com/office/drawing/2014/main" id="{33016B7C-435F-49F5-B366-3B45A18519FF}"/>
              </a:ext>
            </a:extLst>
          </p:cNvPr>
          <p:cNvSpPr txBox="1"/>
          <p:nvPr/>
        </p:nvSpPr>
        <p:spPr>
          <a:xfrm>
            <a:off x="535577" y="2356428"/>
            <a:ext cx="80010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Resize image</a:t>
            </a:r>
            <a:r>
              <a:rPr lang="en-US" sz="1800" b="1" u="sng" dirty="0"/>
              <a:t>s to same Resolution</a:t>
            </a: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	Images of 6000*4000 when </a:t>
            </a:r>
            <a:r>
              <a:rPr lang="en-US" sz="1800" dirty="0"/>
              <a:t>given as input to CNN take longer time. So we normalize and resize the images to 600*400 using the PIL module.</a:t>
            </a:r>
            <a:endPar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06D5D52B-C678-47BF-A621-E625D76F12CE}"/>
              </a:ext>
            </a:extLst>
          </p:cNvPr>
          <p:cNvSpPr txBox="1"/>
          <p:nvPr/>
        </p:nvSpPr>
        <p:spPr>
          <a:xfrm>
            <a:off x="535577" y="3259473"/>
            <a:ext cx="80010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b="1" u="sng" dirty="0"/>
              <a:t>Standard Scaling</a:t>
            </a: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	Standard scalar is used </a:t>
            </a:r>
            <a:r>
              <a:rPr lang="en-US" sz="1800" i="0" dirty="0">
                <a:solidFill>
                  <a:schemeClr val="tx1"/>
                </a:solidFill>
                <a:effectLst/>
                <a:latin typeface="Times New Roman" panose="02020603050405020304" pitchFamily="18" charset="0"/>
                <a:cs typeface="Times New Roman" panose="02020603050405020304" pitchFamily="18" charset="0"/>
              </a:rPr>
              <a:t>to normalize the range of independent variables or features of data after the features are extracted as .csv file from the images.</a:t>
            </a:r>
            <a:r>
              <a:rPr kumimoji="0" lang="en-US" sz="1800"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rPr>
              <a:t> </a:t>
            </a:r>
          </a:p>
        </p:txBody>
      </p:sp>
      <p:sp>
        <p:nvSpPr>
          <p:cNvPr id="8" name="TextBox 7">
            <a:extLst>
              <a:ext uri="{FF2B5EF4-FFF2-40B4-BE49-F238E27FC236}">
                <a16:creationId xmlns:a16="http://schemas.microsoft.com/office/drawing/2014/main" id="{7614448E-8C4D-4699-AE63-657ED331EE9D}"/>
              </a:ext>
            </a:extLst>
          </p:cNvPr>
          <p:cNvSpPr txBox="1"/>
          <p:nvPr/>
        </p:nvSpPr>
        <p:spPr>
          <a:xfrm>
            <a:off x="535577" y="4213695"/>
            <a:ext cx="80010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Remove Un</a:t>
            </a:r>
            <a:r>
              <a:rPr lang="en-US" sz="1800" b="1" u="sng" dirty="0"/>
              <a:t>necessary Attributes</a:t>
            </a:r>
            <a:r>
              <a:rPr kumimoji="0" lang="en-US" sz="1800" b="1" i="0" u="sng" strike="noStrike" cap="none" spc="0" normalizeH="0" baseline="0" dirty="0">
                <a:ln>
                  <a:noFill/>
                </a:ln>
                <a:solidFill>
                  <a:srgbClr val="000000"/>
                </a:solidFill>
                <a:effectLst/>
                <a:uFillTx/>
                <a:latin typeface="Times New Roman"/>
                <a:ea typeface="Times New Roman"/>
                <a:cs typeface="Times New Roman"/>
                <a:sym typeface="Times New Roman"/>
              </a:rPr>
              <a:t>: </a:t>
            </a:r>
          </a:p>
          <a:p>
            <a:pPr marL="0" marR="0" indent="0" algn="l" defTabSz="914400" rtl="0" fontAlgn="auto" latinLnBrk="0" hangingPunct="0">
              <a:lnSpc>
                <a:spcPct val="100000"/>
              </a:lnSpc>
              <a:spcBef>
                <a:spcPts val="0"/>
              </a:spcBef>
              <a:spcAft>
                <a:spcPts val="0"/>
              </a:spcAft>
              <a:buClrTx/>
              <a:buSzTx/>
              <a:buFontTx/>
              <a:buNone/>
              <a:tabLst/>
            </a:pPr>
            <a:r>
              <a:rPr kumimoji="0" lang="en-US" sz="1800" i="0" strike="noStrike" cap="none" spc="0" normalizeH="0" baseline="0" dirty="0">
                <a:ln>
                  <a:noFill/>
                </a:ln>
                <a:solidFill>
                  <a:srgbClr val="000000"/>
                </a:solidFill>
                <a:effectLst/>
                <a:uFillTx/>
                <a:latin typeface="Times New Roman"/>
                <a:ea typeface="Times New Roman"/>
                <a:cs typeface="Times New Roman"/>
                <a:sym typeface="Times New Roman"/>
              </a:rPr>
              <a:t>	After features extraction into .csv file, some of the attributes have very low values also the correlation value of such attributes with the target variable is very low. So taking only attributes that are correlated with the target variable and dropping the unnecessary attributes/columns.</a:t>
            </a:r>
            <a:endParaRPr kumimoji="0" lang="en-US" sz="1800"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30062402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221009"/>
            <a:ext cx="8072846" cy="770709"/>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Module 2- Feature Extraction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40AECB-D6E7-4FF6-922A-3D05FB9BE2EF}"/>
              </a:ext>
            </a:extLst>
          </p:cNvPr>
          <p:cNvSpPr txBox="1"/>
          <p:nvPr/>
        </p:nvSpPr>
        <p:spPr>
          <a:xfrm>
            <a:off x="755704" y="1321887"/>
            <a:ext cx="8001000"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After the pre-processing of images are done, the leaf images undergoes the following:</a:t>
            </a:r>
          </a:p>
          <a:p>
            <a:pPr marR="0" algn="l" defTabSz="914400" rtl="0" fontAlgn="auto" latinLnBrk="0" hangingPunct="0">
              <a:lnSpc>
                <a:spcPct val="100000"/>
              </a:lnSpc>
              <a:spcBef>
                <a:spcPts val="0"/>
              </a:spcBef>
              <a:spcAft>
                <a:spcPts val="0"/>
              </a:spcAft>
              <a:buClrTx/>
              <a:buSzTx/>
              <a:tabLst/>
            </a:pPr>
            <a:endParaRPr lang="en-US" sz="1800" dirty="0">
              <a:solidFill>
                <a:schemeClr val="tx1"/>
              </a:solidFill>
              <a:latin typeface="Times New Roman" panose="02020603050405020304" pitchFamily="18" charset="0"/>
              <a:cs typeface="Times New Roman" panose="02020603050405020304" pitchFamily="18" charset="0"/>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1800" dirty="0">
                <a:solidFill>
                  <a:schemeClr val="tx1"/>
                </a:solidFill>
                <a:latin typeface="Times New Roman" panose="02020603050405020304" pitchFamily="18" charset="0"/>
                <a:cs typeface="Times New Roman" panose="02020603050405020304" pitchFamily="18" charset="0"/>
              </a:rPr>
              <a:t>Image is converted into greyscale image</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1800" dirty="0">
                <a:solidFill>
                  <a:schemeClr val="tx1"/>
                </a:solidFill>
                <a:latin typeface="Times New Roman" panose="02020603050405020304" pitchFamily="18" charset="0"/>
                <a:cs typeface="Times New Roman" panose="02020603050405020304" pitchFamily="18" charset="0"/>
              </a:rPr>
              <a:t>Then converted to binarized image</a:t>
            </a:r>
          </a:p>
          <a:p>
            <a:pPr marR="0" algn="l" defTabSz="914400" rtl="0" fontAlgn="auto" latinLnBrk="0" hangingPunct="0">
              <a:lnSpc>
                <a:spcPct val="100000"/>
              </a:lnSpc>
              <a:spcBef>
                <a:spcPts val="0"/>
              </a:spcBef>
              <a:spcAft>
                <a:spcPts val="0"/>
              </a:spcAft>
              <a:buClrTx/>
              <a:buSzTx/>
              <a:tabLst/>
            </a:pPr>
            <a:endParaRPr lang="en-US" sz="18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After these processes, the various features are extracted from the image and stored in a .csv file.</a:t>
            </a:r>
          </a:p>
          <a:p>
            <a:pPr marR="0" algn="l" defTabSz="914400" rtl="0" fontAlgn="auto" latinLnBrk="0" hangingPunct="0">
              <a:lnSpc>
                <a:spcPct val="100000"/>
              </a:lnSpc>
              <a:spcBef>
                <a:spcPts val="0"/>
              </a:spcBef>
              <a:spcAft>
                <a:spcPts val="0"/>
              </a:spcAft>
              <a:buClrTx/>
              <a:buSzTx/>
              <a:tabLst/>
            </a:pPr>
            <a:endParaRPr lang="en-US" sz="18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Features: 'eccentricity’, 'extent’, </a:t>
            </a: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	'moments_hu-0', 'moments_hu-1’, </a:t>
            </a: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	'moments_hu-2', '</a:t>
            </a:r>
            <a:r>
              <a:rPr lang="en-US" sz="1800" dirty="0" err="1">
                <a:solidFill>
                  <a:schemeClr val="tx1"/>
                </a:solidFill>
                <a:latin typeface="Times New Roman" panose="02020603050405020304" pitchFamily="18" charset="0"/>
                <a:cs typeface="Times New Roman" panose="02020603050405020304" pitchFamily="18" charset="0"/>
              </a:rPr>
              <a:t>euler_number</a:t>
            </a:r>
            <a:r>
              <a:rPr lang="en-US" sz="1800" dirty="0">
                <a:solidFill>
                  <a:schemeClr val="tx1"/>
                </a:solidFill>
                <a:latin typeface="Times New Roman" panose="02020603050405020304" pitchFamily="18" charset="0"/>
                <a:cs typeface="Times New Roman" panose="02020603050405020304" pitchFamily="18" charset="0"/>
              </a:rPr>
              <a:t>’, </a:t>
            </a: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mean_intensity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std_intensity</a:t>
            </a:r>
            <a:r>
              <a:rPr lang="en-US" sz="1800" dirty="0">
                <a:solidFill>
                  <a:schemeClr val="tx1"/>
                </a:solidFill>
                <a:latin typeface="Times New Roman" panose="02020603050405020304" pitchFamily="18" charset="0"/>
                <a:cs typeface="Times New Roman" panose="02020603050405020304" pitchFamily="18" charset="0"/>
              </a:rPr>
              <a:t>’, </a:t>
            </a: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	'25th Percentile', '75th Percentile’, </a:t>
            </a: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iqr</a:t>
            </a:r>
            <a:r>
              <a:rPr lang="en-US" sz="1800" dirty="0">
                <a:solidFill>
                  <a:schemeClr val="tx1"/>
                </a:solidFill>
                <a:latin typeface="Times New Roman" panose="02020603050405020304" pitchFamily="18" charset="0"/>
                <a:cs typeface="Times New Roman" panose="02020603050405020304" pitchFamily="18" charset="0"/>
              </a:rPr>
              <a:t>’.</a:t>
            </a:r>
          </a:p>
          <a:p>
            <a:pPr marR="0" algn="l" defTabSz="914400" rtl="0" fontAlgn="auto" latinLnBrk="0" hangingPunct="0">
              <a:lnSpc>
                <a:spcPct val="100000"/>
              </a:lnSpc>
              <a:spcBef>
                <a:spcPts val="0"/>
              </a:spcBef>
              <a:spcAft>
                <a:spcPts val="0"/>
              </a:spcAft>
              <a:buClrTx/>
              <a:buSzTx/>
              <a:tabLst/>
            </a:pPr>
            <a:endParaRPr lang="en-US" sz="1800" dirty="0">
              <a:solidFill>
                <a:schemeClr val="tx1"/>
              </a:solidFill>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r>
              <a:rPr lang="en-US" sz="1800" dirty="0">
                <a:solidFill>
                  <a:schemeClr val="tx1"/>
                </a:solidFill>
                <a:latin typeface="Times New Roman" panose="02020603050405020304" pitchFamily="18" charset="0"/>
                <a:cs typeface="Times New Roman" panose="02020603050405020304" pitchFamily="18" charset="0"/>
              </a:rPr>
              <a:t>These are the 11 features that are extracted from the images.</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kumimoji="0" lang="en-US" sz="1800" i="0"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1522609500"/>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8429</TotalTime>
  <Words>2024</Words>
  <Application>Microsoft Office PowerPoint</Application>
  <PresentationFormat>On-screen Show (4:3)</PresentationFormat>
  <Paragraphs>232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11_Default Design</vt:lpstr>
      <vt:lpstr>Crop classification using deep learning</vt:lpstr>
      <vt:lpstr>Problem Definition</vt:lpstr>
      <vt:lpstr>Previous Review Comments and Actions Taken (in points)</vt:lpstr>
      <vt:lpstr>Architecture Diagram</vt:lpstr>
      <vt:lpstr>Explanation of Architecture diagram ( in points)</vt:lpstr>
      <vt:lpstr>PowerPoint Presentation</vt:lpstr>
      <vt:lpstr>Module 1- Data Collection and Pre-processing </vt:lpstr>
      <vt:lpstr>Module 1- Data Collection and Pre-processing </vt:lpstr>
      <vt:lpstr>Module 2- Feature Extraction </vt:lpstr>
      <vt:lpstr>Module 3- CNN Model Creation </vt:lpstr>
      <vt:lpstr>Module 3- CNN Model Creation </vt:lpstr>
      <vt:lpstr>Module 4 - Training and Testing various Machine Learning Algorithms </vt:lpstr>
      <vt:lpstr>Module 4 - Training and Testing various Machine Learning Algorithms </vt:lpstr>
      <vt:lpstr>Module 5 – Choosing the best Classification Algorithm </vt:lpstr>
      <vt:lpstr>Module 5 – Choosing the best Classification Algorithm </vt:lpstr>
      <vt:lpstr>User end interaction</vt:lpstr>
      <vt:lpstr>CONCLUSION</vt:lpstr>
      <vt:lpstr>References ( in IEEE format )</vt:lpstr>
      <vt:lpstr>References ( in IEEE format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Aadhith S</cp:lastModifiedBy>
  <cp:revision>194</cp:revision>
  <dcterms:modified xsi:type="dcterms:W3CDTF">2021-11-19T10:03:12Z</dcterms:modified>
</cp:coreProperties>
</file>