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68" r:id="rId1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Monolithic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8480"/>
            <a:ext cx="600392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58355" y="1808480"/>
            <a:ext cx="4412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Monolithic : Widely-used, structured a system as a single execution or deployable component</a:t>
            </a:r>
          </a:p>
          <a:p>
            <a:endParaRPr lang="en-US" altLang="en-US" dirty="0"/>
          </a:p>
          <a:p>
            <a:r>
              <a:rPr lang="en-US" altLang="en-US" dirty="0"/>
              <a:t>Practically not bad in most general case</a:t>
            </a:r>
          </a:p>
          <a:p>
            <a:endParaRPr lang="en-US" altLang="en-US" dirty="0"/>
          </a:p>
          <a:p>
            <a:r>
              <a:rPr lang="en-US" altLang="en-US" dirty="0"/>
              <a:t>Under this case, the software </a:t>
            </a:r>
            <a:r>
              <a:rPr lang="en-US" altLang="en-US" dirty="0" err="1"/>
              <a:t>devs</a:t>
            </a:r>
            <a:r>
              <a:rPr lang="en-US" altLang="en-US" dirty="0"/>
              <a:t> suffered monolithic hell when the system grows</a:t>
            </a:r>
          </a:p>
          <a:p>
            <a:endParaRPr lang="en-US" altLang="en-US" dirty="0"/>
          </a:p>
          <a:p>
            <a:r>
              <a:rPr lang="en-US" altLang="en-US" dirty="0"/>
              <a:t>Benefits:</a:t>
            </a:r>
          </a:p>
          <a:p>
            <a:r>
              <a:rPr lang="en-US" altLang="en-US" dirty="0"/>
              <a:t>- Simple to deploy</a:t>
            </a:r>
          </a:p>
          <a:p>
            <a:r>
              <a:rPr lang="en-US" altLang="en-US" dirty="0"/>
              <a:t>- Easy on making radical changes to the app</a:t>
            </a:r>
          </a:p>
          <a:p>
            <a:r>
              <a:rPr lang="en-US" altLang="en-US" dirty="0"/>
              <a:t>- Straightforward to test (end-to-end)</a:t>
            </a:r>
          </a:p>
          <a:p>
            <a:r>
              <a:rPr lang="en-US" altLang="en-US" dirty="0"/>
              <a:t>-Straightforward to deploy (single system file)</a:t>
            </a:r>
          </a:p>
          <a:p>
            <a:r>
              <a:rPr lang="en-US" altLang="en-US" dirty="0"/>
              <a:t>- Easy to scale (multiple instance of the program)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645" y="1691005"/>
            <a:ext cx="6410325" cy="4886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/>
              <a:t>Examples: Bank Balance Mofication</a:t>
            </a:r>
            <a:endParaRPr lang="en-US" sz="2400"/>
          </a:p>
          <a:p>
            <a:r>
              <a:rPr lang="en-US" sz="2400" b="1"/>
              <a:t>TRYING stage:</a:t>
            </a:r>
            <a:r>
              <a:rPr lang="en-US" sz="2400"/>
              <a:t> What we need to do is to reserve funds for the member fund account, that is, to freeze the amount of the member account (order amount)</a:t>
            </a:r>
          </a:p>
          <a:p>
            <a:r>
              <a:rPr lang="en-US" sz="2400" b="1"/>
              <a:t>CONFIRMING stage:</a:t>
            </a:r>
            <a:r>
              <a:rPr lang="en-US" sz="2400"/>
              <a:t> What we need to do is to increase the points balance in the member points account, and increase the account balance in the merchant account.</a:t>
            </a:r>
          </a:p>
          <a:p>
            <a:r>
              <a:rPr lang="en-US" sz="2400" b="1"/>
              <a:t>CANCELING stage:</a:t>
            </a:r>
            <a:r>
              <a:rPr lang="en-US" sz="2400"/>
              <a:t> If there is a problem in the confirming stage, what needs to be performed in this stage is to release the deducted member balance.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23900" y="1559560"/>
            <a:ext cx="4393565" cy="43516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TRYING </a:t>
            </a:r>
          </a:p>
          <a:p>
            <a:pPr marL="0" indent="0">
              <a:buNone/>
            </a:pPr>
            <a:r>
              <a:rPr lang="en-US" sz="2400"/>
              <a:t>(LOCK in SQL transaction):</a:t>
            </a:r>
          </a:p>
          <a:p>
            <a:pPr lvl="1"/>
            <a:r>
              <a:rPr lang="en-US" sz="2055"/>
              <a:t>The stage is mainly to test and reserve resources for the business system.</a:t>
            </a:r>
          </a:p>
          <a:p>
            <a:r>
              <a:rPr lang="en-US" sz="2400"/>
              <a:t>CONFIRMING </a:t>
            </a:r>
          </a:p>
          <a:p>
            <a:pPr marL="0" indent="0">
              <a:buNone/>
            </a:pPr>
            <a:r>
              <a:rPr lang="en-US" sz="2400"/>
              <a:t>(COMMIT in SQL transactions)</a:t>
            </a:r>
          </a:p>
          <a:p>
            <a:pPr lvl="1"/>
            <a:r>
              <a:rPr lang="en-US" sz="2055"/>
              <a:t>Mainly to confirm the submission of the business system</a:t>
            </a:r>
          </a:p>
          <a:p>
            <a:r>
              <a:rPr lang="en-US" sz="2400"/>
              <a:t>CANCELING </a:t>
            </a:r>
          </a:p>
          <a:p>
            <a:pPr marL="0" indent="0">
              <a:buNone/>
            </a:pPr>
            <a:r>
              <a:rPr lang="en-US" sz="2400"/>
              <a:t>(ROLLBACKTRYING in SQL transaction)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Saga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728980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500745" y="1531620"/>
            <a:ext cx="32931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Implement each business transaction that spans multiple services as a saga. </a:t>
            </a:r>
          </a:p>
          <a:p>
            <a:endParaRPr lang="en-US"/>
          </a:p>
          <a:p>
            <a:r>
              <a:rPr lang="en-US"/>
              <a:t>A saga is a </a:t>
            </a:r>
            <a:r>
              <a:rPr lang="en-US" b="1"/>
              <a:t>sequence of local transactions</a:t>
            </a:r>
            <a:r>
              <a:rPr lang="en-US"/>
              <a:t>. Each local transaction updates the database and publishes a message or event to </a:t>
            </a:r>
            <a:r>
              <a:rPr lang="en-US" b="1"/>
              <a:t>trigger the next local transaction </a:t>
            </a:r>
            <a:r>
              <a:rPr lang="en-US"/>
              <a:t>in the saga. If a local transaction </a:t>
            </a:r>
            <a:r>
              <a:rPr lang="en-US" b="1"/>
              <a:t>fails </a:t>
            </a:r>
            <a:r>
              <a:rPr lang="en-US"/>
              <a:t>because it violates a business rule then the saga </a:t>
            </a:r>
            <a:r>
              <a:rPr lang="en-US" b="1"/>
              <a:t>executes a series of compensating transactions </a:t>
            </a:r>
            <a:r>
              <a:rPr lang="en-US"/>
              <a:t>that undo the changes that were made by the preceding local transactions.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Choreography-based saga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140" y="1943735"/>
            <a:ext cx="96964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Orchestration-based saga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805" y="1825625"/>
            <a:ext cx="10485120" cy="43516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448810" y="6463665"/>
            <a:ext cx="334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0eh02c1nw@F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Monolithic HELL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6805930" cy="31978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80655" y="1210310"/>
            <a:ext cx="408813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Once the program evolve to large level, the suffering started</a:t>
            </a:r>
          </a:p>
          <a:p>
            <a:r>
              <a:rPr lang="en-US" altLang="en-US" dirty="0"/>
              <a:t>- Code base</a:t>
            </a:r>
          </a:p>
          <a:p>
            <a:r>
              <a:rPr lang="en-US" altLang="en-US" dirty="0"/>
              <a:t>- Management cost</a:t>
            </a:r>
          </a:p>
          <a:p>
            <a:endParaRPr lang="en-US" altLang="en-US" dirty="0"/>
          </a:p>
          <a:p>
            <a:r>
              <a:rPr lang="en-US" altLang="en-US" dirty="0"/>
              <a:t>The hell is:</a:t>
            </a:r>
          </a:p>
          <a:p>
            <a:r>
              <a:rPr lang="en-US" altLang="en-US" dirty="0"/>
              <a:t>- Complexity intimidates developers</a:t>
            </a:r>
          </a:p>
          <a:p>
            <a:r>
              <a:rPr lang="en-US" altLang="en-US" dirty="0"/>
              <a:t>- Devs is slow (time-consuming update)</a:t>
            </a:r>
          </a:p>
          <a:p>
            <a:r>
              <a:rPr lang="en-US" altLang="en-US" dirty="0"/>
              <a:t>- Path from commit to deployment is long and arduous (2011, Amazon deployed every 11.6 secs)</a:t>
            </a:r>
          </a:p>
          <a:p>
            <a:r>
              <a:rPr lang="en-US" altLang="en-US" dirty="0"/>
              <a:t>-&gt; impossible for CD</a:t>
            </a:r>
          </a:p>
          <a:p>
            <a:r>
              <a:rPr lang="en-US" altLang="en-US" dirty="0"/>
              <a:t>- Scaling is difficult (both dimensions)</a:t>
            </a:r>
          </a:p>
          <a:p>
            <a:r>
              <a:rPr lang="en-US" altLang="en-US" dirty="0"/>
              <a:t>- Delivering a reliable monolithic is challenging (large test, bugs, fault isolation)</a:t>
            </a:r>
          </a:p>
          <a:p>
            <a:r>
              <a:rPr lang="en-US" altLang="en-US" dirty="0"/>
              <a:t>- Locked into increasingly obsolete technology stack (conflicting old libs)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Microservices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123430" y="1574800"/>
            <a:ext cx="481266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- Functional requirement is mostly irrelevant to software architecture</a:t>
            </a:r>
          </a:p>
          <a:p>
            <a:r>
              <a:rPr lang="en-US" altLang="en-US" dirty="0"/>
              <a:t>-&gt; big ball of muds</a:t>
            </a:r>
          </a:p>
          <a:p>
            <a:endParaRPr lang="en-US" altLang="en-US" dirty="0"/>
          </a:p>
          <a:p>
            <a:r>
              <a:rPr lang="en-US" altLang="en-US" dirty="0"/>
              <a:t>- Architecture matters </a:t>
            </a:r>
          </a:p>
          <a:p>
            <a:r>
              <a:rPr lang="en-US" altLang="en-US" dirty="0"/>
              <a:t>-&gt; giant drawback</a:t>
            </a:r>
          </a:p>
          <a:p>
            <a:endParaRPr lang="en-US" altLang="en-US" dirty="0"/>
          </a:p>
          <a:p>
            <a:r>
              <a:rPr lang="en-US" altLang="en-US" dirty="0"/>
              <a:t>- Must migrate to new architecture:</a:t>
            </a:r>
          </a:p>
          <a:p>
            <a:r>
              <a:rPr lang="en-US" altLang="en-US" dirty="0"/>
              <a:t>Microservices (the name is confusing)</a:t>
            </a:r>
          </a:p>
          <a:p>
            <a:endParaRPr lang="en-US" altLang="en-US" dirty="0"/>
          </a:p>
          <a:p>
            <a:r>
              <a:rPr lang="en-US" altLang="en-US" dirty="0"/>
              <a:t>- Adrian Cockcroft (Netflix) :</a:t>
            </a:r>
          </a:p>
          <a:p>
            <a:r>
              <a:rPr lang="en-US" altLang="en-US" dirty="0"/>
              <a:t>A service-oriented architecture composed of loosely coupled elements that have bounded contexts.</a:t>
            </a:r>
          </a:p>
          <a:p>
            <a:endParaRPr lang="en-US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3395"/>
            <a:ext cx="588645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Y-Axis Scaling functionalities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8920"/>
            <a:ext cx="6400800" cy="38195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06385" y="1796415"/>
            <a:ext cx="37750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A service is a mini application that implements narrowly focused functionality</a:t>
            </a:r>
          </a:p>
          <a:p>
            <a:endParaRPr lang="en-US" altLang="en-US" dirty="0"/>
          </a:p>
          <a:p>
            <a:r>
              <a:rPr lang="en-US" altLang="en-US" b="1" u="sng" dirty="0"/>
              <a:t>The high-level definition of microservice architecture</a:t>
            </a:r>
            <a:r>
              <a:rPr lang="en-US" altLang="en-US" dirty="0"/>
              <a:t> (microservices) is an </a:t>
            </a:r>
            <a:r>
              <a:rPr lang="en-US" altLang="en-US" dirty="0" err="1"/>
              <a:t>archi</a:t>
            </a:r>
            <a:r>
              <a:rPr lang="en-US" altLang="en-US" dirty="0"/>
              <a:t>-</a:t>
            </a:r>
          </a:p>
          <a:p>
            <a:r>
              <a:rPr lang="en-US" altLang="en-US" dirty="0" err="1"/>
              <a:t>tectural</a:t>
            </a:r>
            <a:r>
              <a:rPr lang="en-US" altLang="en-US" dirty="0"/>
              <a:t> style that functionally decomposes an application into a set of services. </a:t>
            </a:r>
          </a:p>
          <a:p>
            <a:endParaRPr lang="en-US" altLang="en-US" dirty="0"/>
          </a:p>
          <a:p>
            <a:r>
              <a:rPr lang="en-US" altLang="en-US" dirty="0"/>
              <a:t>-&gt; Microservice architecture is a form of modularity.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Modularity is essential</a:t>
            </a:r>
          </a:p>
          <a:p>
            <a:pPr lvl="1"/>
            <a:r>
              <a:rPr lang="en-US" altLang="en-US" dirty="0"/>
              <a:t>large, complex application must be decomposed</a:t>
            </a:r>
          </a:p>
          <a:p>
            <a:pPr lvl="1"/>
            <a:r>
              <a:rPr lang="en-US" altLang="en-US" dirty="0"/>
              <a:t>even though the help of the languages (java packages), this approach doesn't work in practice. Big ball of mud turns out eventually undeniable </a:t>
            </a:r>
          </a:p>
          <a:p>
            <a:pPr lvl="1"/>
            <a:r>
              <a:rPr lang="en-US" altLang="en-US" dirty="0"/>
              <a:t>Microservices uses services as unit of modularity</a:t>
            </a:r>
          </a:p>
          <a:p>
            <a:pPr marL="457200" lvl="1" indent="0">
              <a:buNone/>
            </a:pPr>
            <a:r>
              <a:rPr lang="en-US" altLang="en-US" dirty="0"/>
              <a:t>-&gt; independently deploy, test and update.</a:t>
            </a:r>
          </a:p>
          <a:p>
            <a:pPr marL="457200" lvl="1" indent="0">
              <a:buNone/>
            </a:pPr>
            <a:r>
              <a:rPr lang="en-US" altLang="en-US" dirty="0"/>
              <a:t>-&gt; preserve modularity</a:t>
            </a:r>
          </a:p>
          <a:p>
            <a:pPr lvl="0"/>
            <a:r>
              <a:rPr lang="en-US" altLang="en-US" dirty="0"/>
              <a:t>Each service has its own database</a:t>
            </a:r>
          </a:p>
          <a:p>
            <a:pPr lvl="1"/>
            <a:r>
              <a:rPr lang="en-US" altLang="en-US" sz="2400" dirty="0"/>
              <a:t>The services loosely coupled and communicate via APIs</a:t>
            </a:r>
          </a:p>
          <a:p>
            <a:pPr lvl="1"/>
            <a:r>
              <a:rPr lang="en-US" altLang="en-US" dirty="0" err="1"/>
              <a:t>Seperate</a:t>
            </a:r>
            <a:r>
              <a:rPr lang="en-US" altLang="en-US" dirty="0"/>
              <a:t> datastore is the solution</a:t>
            </a:r>
          </a:p>
          <a:p>
            <a:pPr lvl="1"/>
            <a:r>
              <a:rPr lang="en-US" altLang="en-US" dirty="0"/>
              <a:t>Data isolation helps better </a:t>
            </a:r>
            <a:r>
              <a:rPr lang="en-US" altLang="en-US" dirty="0" err="1"/>
              <a:t>performace</a:t>
            </a:r>
            <a:r>
              <a:rPr lang="en-US" altLang="en-US" dirty="0"/>
              <a:t> -&gt; less locks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080" y="1486535"/>
            <a:ext cx="7102475" cy="4902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Benefits and Drawbacks of Microservices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1005"/>
            <a:ext cx="5159375" cy="472503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altLang="en-US" sz="3600" b="1"/>
              <a:t>Benefits</a:t>
            </a:r>
            <a:endParaRPr lang="en-US"/>
          </a:p>
          <a:p>
            <a:r>
              <a:rPr lang="en-US" altLang="en-US"/>
              <a:t>I</a:t>
            </a:r>
            <a:r>
              <a:rPr lang="en-US"/>
              <a:t>t enables the continuous delivery and deployment of large, complex applications.</a:t>
            </a:r>
          </a:p>
          <a:p>
            <a:r>
              <a:rPr lang="en-US" altLang="en-US"/>
              <a:t>S</a:t>
            </a:r>
            <a:r>
              <a:rPr lang="en-US"/>
              <a:t>ervices are small and easily maintained.</a:t>
            </a:r>
          </a:p>
          <a:p>
            <a:r>
              <a:rPr lang="en-US"/>
              <a:t>Services are independently deployable.</a:t>
            </a:r>
          </a:p>
          <a:p>
            <a:r>
              <a:rPr lang="en-US"/>
              <a:t>Services are independently scalable.</a:t>
            </a:r>
          </a:p>
          <a:p>
            <a:r>
              <a:rPr lang="en-US"/>
              <a:t>The microservice architecture enables teams to be autonomous.</a:t>
            </a:r>
          </a:p>
          <a:p>
            <a:r>
              <a:rPr lang="en-US"/>
              <a:t>It allows easy experimenting and adoption of new technologies.</a:t>
            </a:r>
          </a:p>
          <a:p>
            <a:r>
              <a:rPr lang="en-US"/>
              <a:t>It has better fault isolation.</a:t>
            </a: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6194425" y="1691005"/>
            <a:ext cx="54991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/>
              <a:t>Drawbacks</a:t>
            </a:r>
            <a:endParaRPr lang="en-US"/>
          </a:p>
          <a:p>
            <a:r>
              <a:rPr lang="en-US" sz="2000"/>
              <a:t>Finding the right set of services is challenging. </a:t>
            </a:r>
            <a:r>
              <a:rPr lang="en-US" altLang="en-US" sz="2000"/>
              <a:t>(no concrete optimal algorithm to decompose; worsely, distributed monolith could be coped w)</a:t>
            </a:r>
            <a:endParaRPr lang="en-US" sz="2000"/>
          </a:p>
          <a:p>
            <a:r>
              <a:rPr lang="en-US" sz="2000"/>
              <a:t>Distributed systems are complex, which makes development, testing, and deployment difficult.</a:t>
            </a:r>
          </a:p>
          <a:p>
            <a:r>
              <a:rPr lang="en-US" sz="2000"/>
              <a:t>Deploying features that span multiple services requires careful coordination.</a:t>
            </a:r>
          </a:p>
          <a:p>
            <a:r>
              <a:rPr lang="en-US" sz="2000"/>
              <a:t>Deciding when to adopt the microservice architecture is difficult.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en-US" b="1" dirty="0"/>
              <a:t>Definition: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sz="2400" dirty="0"/>
              <a:t>- Atomic business transaction </a:t>
            </a:r>
            <a:r>
              <a:rPr lang="en-US" sz="2400" dirty="0"/>
              <a:t>that take place whenever a state modification is performed by two or more remote systems within the boundaries or the same business transaction</a:t>
            </a:r>
            <a:r>
              <a:rPr lang="en-US" altLang="en-US" sz="2400" dirty="0"/>
              <a:t>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Problems (State Inconsistency):</a:t>
            </a:r>
          </a:p>
          <a:p>
            <a:pPr marL="0" indent="0">
              <a:buNone/>
            </a:pPr>
            <a:r>
              <a:rPr lang="en-US" altLang="en-US" sz="2400" dirty="0"/>
              <a:t>- The HTTP request fails with a timeout before the application receives the response. The operation has been executed successfully by the remote service, although the application failed to get a response and handled the exception by rolling back the database transaction. </a:t>
            </a:r>
          </a:p>
          <a:p>
            <a:pPr marL="0" indent="0">
              <a:buNone/>
            </a:pPr>
            <a:r>
              <a:rPr lang="en-US" altLang="en-US" sz="2400" dirty="0"/>
              <a:t>- The HTTP request is successful but the database transaction failed to commit, due to a timeout error or even an application crash.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</a:t>
            </a:r>
            <a:r>
              <a:rPr lang="" altLang="en-US"/>
              <a:t>P</a:t>
            </a:r>
            <a:r>
              <a:rPr lang="en-US" altLang="en-US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1550" y="1825625"/>
            <a:ext cx="403225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The two-phase commit protocol consists of two phases:</a:t>
            </a:r>
          </a:p>
          <a:p>
            <a:pPr lvl="0"/>
            <a:r>
              <a:rPr lang="en-US" dirty="0"/>
              <a:t>The commit request or voting phase.</a:t>
            </a:r>
          </a:p>
          <a:p>
            <a:r>
              <a:rPr lang="en-US" dirty="0"/>
              <a:t> The commit phase, where based on the voting, the system decides to commit or abort the transaction.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2025"/>
            <a:ext cx="5930900" cy="2393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Monolithic Architecture</vt:lpstr>
      <vt:lpstr>Monolithic HELL</vt:lpstr>
      <vt:lpstr>Microservices</vt:lpstr>
      <vt:lpstr>Y-Axis Scaling functionalities</vt:lpstr>
      <vt:lpstr>Modularity</vt:lpstr>
      <vt:lpstr>Examples</vt:lpstr>
      <vt:lpstr>Benefits and Drawbacks of Microservices</vt:lpstr>
      <vt:lpstr>Distributed Transaction</vt:lpstr>
      <vt:lpstr>2PC</vt:lpstr>
      <vt:lpstr>TCC</vt:lpstr>
      <vt:lpstr>Saga</vt:lpstr>
      <vt:lpstr>Example: Choreography-based saga</vt:lpstr>
      <vt:lpstr>Example: Orchestration-based saga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created xsi:type="dcterms:W3CDTF">2020-07-13T11:11:50Z</dcterms:created>
  <dcterms:modified xsi:type="dcterms:W3CDTF">2021-10-17T12:40:42Z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