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57" r:id="rId4"/>
    <p:sldId id="258" r:id="rId5"/>
    <p:sldId id="259" r:id="rId6"/>
    <p:sldId id="260" r:id="rId7"/>
    <p:sldId id="261" r:id="rId8"/>
    <p:sldId id="262" r:id="rId9"/>
    <p:sldId id="263" r:id="rId10"/>
    <p:sldId id="264" r:id="rId11"/>
    <p:sldId id="265" r:id="rId12"/>
    <p:sldId id="266"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578"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530820CF-B880-4189-942D-D702A7CBA730}" type="datetimeFigureOut">
              <a:rPr lang="zh-CN" altLang="en-US" smtClean="0"/>
              <a:pPr/>
              <a:t>2015/6/5</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2015/6/5</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2015/6/5</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2015/6/5</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2015/6/5</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2015/6/5</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pPr/>
              <a:t>2015/6/5</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530820CF-B880-4189-942D-D702A7CBA730}" type="datetimeFigureOut">
              <a:rPr lang="zh-CN" altLang="en-US" smtClean="0"/>
              <a:pPr/>
              <a:t>2015/6/5</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530820CF-B880-4189-942D-D702A7CBA730}" type="datetimeFigureOut">
              <a:rPr lang="zh-CN" altLang="en-US" smtClean="0"/>
              <a:pPr/>
              <a:t>2015/6/5</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530820CF-B880-4189-942D-D702A7CBA730}" type="datetimeFigureOut">
              <a:rPr lang="zh-CN" altLang="en-US" smtClean="0"/>
              <a:pPr/>
              <a:t>2015/6/5</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530820CF-B880-4189-942D-D702A7CBA730}" type="datetimeFigureOut">
              <a:rPr lang="zh-CN" altLang="en-US" smtClean="0"/>
              <a:pPr/>
              <a:t>2015/6/5</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30820CF-B880-4189-942D-D702A7CBA730}" type="datetimeFigureOut">
              <a:rPr lang="zh-CN" altLang="en-US" smtClean="0"/>
              <a:pPr/>
              <a:t>2015/6/5</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cross-lfs.org/view/clfs-embedded/arm/cross-tools/chapter.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dirty="0" smtClean="0"/>
              <a:t> </a:t>
            </a:r>
            <a:r>
              <a:rPr lang="zh-CN" altLang="en-US" dirty="0" smtClean="0"/>
              <a:t>嵌入式系统</a:t>
            </a:r>
            <a:r>
              <a:rPr lang="zh-CN" altLang="en-US" dirty="0" smtClean="0"/>
              <a:t>原理</a:t>
            </a:r>
            <a:r>
              <a:rPr lang="en-US" altLang="zh-CN" dirty="0" smtClean="0"/>
              <a:t>—</a:t>
            </a:r>
            <a:br>
              <a:rPr lang="en-US" altLang="zh-CN" dirty="0" smtClean="0"/>
            </a:br>
            <a:r>
              <a:rPr lang="zh-CN" altLang="en-US" dirty="0" smtClean="0"/>
              <a:t>交叉编译</a:t>
            </a:r>
            <a:r>
              <a:rPr lang="zh-CN" altLang="en-US" dirty="0" smtClean="0"/>
              <a:t>环境的构建</a:t>
            </a:r>
            <a:r>
              <a:rPr lang="en-US" altLang="zh-CN" dirty="0" smtClean="0"/>
              <a:t/>
            </a:r>
            <a:br>
              <a:rPr lang="en-US" altLang="zh-CN" dirty="0" smtClean="0"/>
            </a:br>
            <a:endParaRPr lang="zh-CN" altLang="en-US" dirty="0"/>
          </a:p>
        </p:txBody>
      </p:sp>
      <p:sp>
        <p:nvSpPr>
          <p:cNvPr id="3" name="副标题 2"/>
          <p:cNvSpPr>
            <a:spLocks noGrp="1"/>
          </p:cNvSpPr>
          <p:nvPr>
            <p:ph type="subTitle" idx="1"/>
          </p:nvPr>
        </p:nvSpPr>
        <p:spPr>
          <a:xfrm>
            <a:off x="685800" y="3611607"/>
            <a:ext cx="7772400" cy="1473577"/>
          </a:xfrm>
        </p:spPr>
        <p:txBody>
          <a:bodyPr>
            <a:normAutofit/>
          </a:bodyPr>
          <a:lstStyle/>
          <a:p>
            <a:r>
              <a:rPr lang="zh-CN" altLang="en-US" dirty="0" smtClean="0"/>
              <a:t>刘海波</a:t>
            </a:r>
            <a:endParaRPr lang="en-US" altLang="zh-CN" dirty="0" smtClean="0"/>
          </a:p>
          <a:p>
            <a:r>
              <a:rPr lang="zh-CN" altLang="en-US" dirty="0" smtClean="0"/>
              <a:t>贵阳职业技术学院</a:t>
            </a:r>
            <a:endParaRPr lang="en-US" altLang="zh-CN" dirty="0" smtClean="0"/>
          </a:p>
          <a:p>
            <a:r>
              <a:rPr lang="zh-CN" altLang="en-US" dirty="0" smtClean="0"/>
              <a:t>信息科学系</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340768"/>
            <a:ext cx="8229600" cy="5184576"/>
          </a:xfrm>
        </p:spPr>
        <p:txBody>
          <a:bodyPr>
            <a:normAutofit/>
          </a:bodyPr>
          <a:lstStyle/>
          <a:p>
            <a:r>
              <a:rPr lang="zh-CN" altLang="zh-CN" dirty="0" smtClean="0"/>
              <a:t>在</a:t>
            </a:r>
            <a:r>
              <a:rPr lang="en-US" altLang="zh-CN" dirty="0" smtClean="0"/>
              <a:t>Linux</a:t>
            </a:r>
            <a:r>
              <a:rPr lang="zh-CN" altLang="zh-CN" dirty="0" smtClean="0"/>
              <a:t>开源环境中针对</a:t>
            </a:r>
            <a:r>
              <a:rPr lang="en-US" altLang="zh-CN" dirty="0" smtClean="0"/>
              <a:t>ARM</a:t>
            </a:r>
            <a:r>
              <a:rPr lang="zh-CN" altLang="zh-CN" dirty="0" smtClean="0"/>
              <a:t>平台进行交叉编译环境的构建，是对本课程前面章节知识的即学即用以及为后续课程实践环节打下坚实的</a:t>
            </a:r>
            <a:r>
              <a:rPr lang="zh-CN" altLang="zh-CN" dirty="0" smtClean="0"/>
              <a:t>基础</a:t>
            </a:r>
            <a:r>
              <a:rPr lang="zh-CN" altLang="en-US" dirty="0" smtClean="0"/>
              <a:t>。</a:t>
            </a:r>
            <a:endParaRPr lang="en-US" altLang="zh-CN" dirty="0" smtClean="0"/>
          </a:p>
          <a:p>
            <a:r>
              <a:rPr lang="zh-CN" altLang="zh-CN" dirty="0" smtClean="0"/>
              <a:t>在</a:t>
            </a:r>
            <a:r>
              <a:rPr lang="zh-CN" altLang="zh-CN" dirty="0" smtClean="0"/>
              <a:t>整个</a:t>
            </a:r>
            <a:r>
              <a:rPr lang="zh-CN" altLang="zh-CN" dirty="0" smtClean="0"/>
              <a:t>课程的</a:t>
            </a:r>
            <a:r>
              <a:rPr lang="zh-CN" altLang="zh-CN" dirty="0" smtClean="0"/>
              <a:t>知识体系结构中，本节课的内容是承前启后，既涉及到</a:t>
            </a:r>
            <a:r>
              <a:rPr lang="en-US" altLang="zh-CN" dirty="0" smtClean="0"/>
              <a:t>ARM</a:t>
            </a:r>
            <a:r>
              <a:rPr lang="zh-CN" altLang="zh-CN" dirty="0" smtClean="0"/>
              <a:t>处理器的硬件</a:t>
            </a:r>
            <a:r>
              <a:rPr lang="zh-CN" altLang="zh-CN" dirty="0" smtClean="0"/>
              <a:t>特性，</a:t>
            </a:r>
            <a:r>
              <a:rPr lang="zh-CN" altLang="zh-CN" dirty="0" smtClean="0"/>
              <a:t>又涉及到</a:t>
            </a:r>
            <a:r>
              <a:rPr lang="en-US" altLang="zh-CN" dirty="0" smtClean="0"/>
              <a:t>GNU/Linux</a:t>
            </a:r>
            <a:r>
              <a:rPr lang="zh-CN" altLang="zh-CN" dirty="0" smtClean="0"/>
              <a:t>编译工具链的使用，其知识点涉及到前后课程，甚至是其他专业课的地方非常多，故重要性不言而喻，难度也堪称本门课程</a:t>
            </a:r>
            <a:r>
              <a:rPr lang="zh-CN" altLang="zh-CN" dirty="0" smtClean="0"/>
              <a:t>之最</a:t>
            </a:r>
            <a:r>
              <a:rPr lang="zh-CN" altLang="en-US" dirty="0" smtClean="0"/>
              <a:t>。</a:t>
            </a:r>
            <a:endParaRPr lang="en-US" altLang="zh-CN" dirty="0" smtClean="0"/>
          </a:p>
          <a:p>
            <a:r>
              <a:rPr lang="zh-CN" altLang="zh-CN" dirty="0" smtClean="0"/>
              <a:t>需要</a:t>
            </a:r>
            <a:r>
              <a:rPr lang="zh-CN" altLang="zh-CN" dirty="0" smtClean="0"/>
              <a:t>学生课上积极思考，课后勤于练习，方能真正掌握使用</a:t>
            </a:r>
            <a:r>
              <a:rPr lang="en-US" altLang="zh-CN" dirty="0" smtClean="0"/>
              <a:t>Linux</a:t>
            </a:r>
            <a:r>
              <a:rPr lang="zh-CN" altLang="zh-CN" dirty="0" smtClean="0"/>
              <a:t>开源技术构建嵌入式交叉编译环境的方法</a:t>
            </a:r>
            <a:endParaRPr lang="zh-CN" altLang="en-US" dirty="0"/>
          </a:p>
        </p:txBody>
      </p:sp>
      <p:sp>
        <p:nvSpPr>
          <p:cNvPr id="3" name="标题 2"/>
          <p:cNvSpPr>
            <a:spLocks noGrp="1"/>
          </p:cNvSpPr>
          <p:nvPr>
            <p:ph type="title"/>
          </p:nvPr>
        </p:nvSpPr>
        <p:spPr/>
        <p:txBody>
          <a:bodyPr/>
          <a:lstStyle/>
          <a:p>
            <a:r>
              <a:rPr lang="zh-CN" altLang="en-US" dirty="0" smtClean="0"/>
              <a:t>总结</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板书设计</a:t>
            </a:r>
            <a:endParaRPr lang="zh-CN" altLang="en-US" dirty="0"/>
          </a:p>
        </p:txBody>
      </p:sp>
      <p:pic>
        <p:nvPicPr>
          <p:cNvPr id="4" name="内容占位符 3" descr="0_12824597212ncf.gif.png"/>
          <p:cNvPicPr>
            <a:picLocks noGrp="1" noChangeAspect="1"/>
          </p:cNvPicPr>
          <p:nvPr>
            <p:ph idx="1"/>
          </p:nvPr>
        </p:nvPicPr>
        <p:blipFill>
          <a:blip r:embed="rId2" cstate="print"/>
          <a:srcRect/>
          <a:stretch>
            <a:fillRect/>
          </a:stretch>
        </p:blipFill>
        <p:spPr>
          <a:xfrm>
            <a:off x="1692523" y="1485032"/>
            <a:ext cx="6646862" cy="3743325"/>
          </a:xfrm>
        </p:spPr>
      </p:pic>
      <p:sp>
        <p:nvSpPr>
          <p:cNvPr id="5" name="TextBox 4"/>
          <p:cNvSpPr txBox="1">
            <a:spLocks noChangeArrowheads="1"/>
          </p:cNvSpPr>
          <p:nvPr/>
        </p:nvSpPr>
        <p:spPr bwMode="auto">
          <a:xfrm>
            <a:off x="2052885" y="5444257"/>
            <a:ext cx="5327650" cy="1016000"/>
          </a:xfrm>
          <a:prstGeom prst="rect">
            <a:avLst/>
          </a:prstGeom>
          <a:noFill/>
          <a:ln w="9525">
            <a:noFill/>
            <a:miter lim="800000"/>
            <a:headEnd/>
            <a:tailEnd/>
          </a:ln>
        </p:spPr>
        <p:txBody>
          <a:bodyPr>
            <a:spAutoFit/>
          </a:bodyPr>
          <a:lstStyle/>
          <a:p>
            <a:pPr>
              <a:buFont typeface="Arial" charset="0"/>
              <a:buChar char="•"/>
            </a:pPr>
            <a:r>
              <a:rPr lang="zh-CN" altLang="en-US" sz="2000">
                <a:latin typeface="Lucida Sans Unicode" pitchFamily="34" charset="0"/>
                <a:ea typeface="黑体" pitchFamily="2" charset="-122"/>
              </a:rPr>
              <a:t> 交叉编译中</a:t>
            </a:r>
            <a:r>
              <a:rPr lang="en-US" altLang="zh-CN" sz="2000">
                <a:solidFill>
                  <a:srgbClr val="FF0000"/>
                </a:solidFill>
                <a:latin typeface="Lucida Sans Unicode" pitchFamily="34" charset="0"/>
                <a:ea typeface="黑体" pitchFamily="2" charset="-122"/>
              </a:rPr>
              <a:t>build</a:t>
            </a:r>
            <a:r>
              <a:rPr lang="zh-CN" altLang="en-US" sz="2000">
                <a:solidFill>
                  <a:srgbClr val="FF0000"/>
                </a:solidFill>
                <a:latin typeface="Lucida Sans Unicode" pitchFamily="34" charset="0"/>
                <a:ea typeface="黑体" pitchFamily="2" charset="-122"/>
              </a:rPr>
              <a:t>、</a:t>
            </a:r>
            <a:r>
              <a:rPr lang="en-US" altLang="zh-CN" sz="2000">
                <a:solidFill>
                  <a:srgbClr val="FF0000"/>
                </a:solidFill>
                <a:latin typeface="Lucida Sans Unicode" pitchFamily="34" charset="0"/>
                <a:ea typeface="黑体" pitchFamily="2" charset="-122"/>
              </a:rPr>
              <a:t>host</a:t>
            </a:r>
            <a:r>
              <a:rPr lang="zh-CN" altLang="en-US" sz="2000">
                <a:solidFill>
                  <a:srgbClr val="FF0000"/>
                </a:solidFill>
                <a:latin typeface="Lucida Sans Unicode" pitchFamily="34" charset="0"/>
                <a:ea typeface="黑体" pitchFamily="2" charset="-122"/>
              </a:rPr>
              <a:t>、</a:t>
            </a:r>
            <a:r>
              <a:rPr lang="en-US" altLang="zh-CN" sz="2000">
                <a:solidFill>
                  <a:srgbClr val="FF0000"/>
                </a:solidFill>
                <a:latin typeface="Lucida Sans Unicode" pitchFamily="34" charset="0"/>
                <a:ea typeface="黑体" pitchFamily="2" charset="-122"/>
              </a:rPr>
              <a:t>target</a:t>
            </a:r>
            <a:r>
              <a:rPr lang="zh-CN" altLang="en-US" sz="2000">
                <a:latin typeface="Lucida Sans Unicode" pitchFamily="34" charset="0"/>
                <a:ea typeface="黑体" pitchFamily="2" charset="-122"/>
              </a:rPr>
              <a:t>的概念</a:t>
            </a:r>
            <a:endParaRPr lang="en-US" altLang="zh-CN" sz="2000">
              <a:latin typeface="Lucida Sans Unicode" pitchFamily="34" charset="0"/>
              <a:ea typeface="黑体" pitchFamily="2" charset="-122"/>
            </a:endParaRPr>
          </a:p>
          <a:p>
            <a:pPr>
              <a:buFont typeface="Arial" charset="0"/>
              <a:buChar char="•"/>
            </a:pPr>
            <a:r>
              <a:rPr lang="zh-CN" altLang="en-US" sz="2000">
                <a:latin typeface="Lucida Sans Unicode" pitchFamily="34" charset="0"/>
                <a:ea typeface="黑体" pitchFamily="2" charset="-122"/>
              </a:rPr>
              <a:t> 交叉编译中的依赖关系</a:t>
            </a:r>
            <a:endParaRPr lang="en-US" altLang="zh-CN" sz="2000">
              <a:latin typeface="Lucida Sans Unicode" pitchFamily="34" charset="0"/>
              <a:ea typeface="黑体" pitchFamily="2" charset="-122"/>
            </a:endParaRPr>
          </a:p>
          <a:p>
            <a:pPr>
              <a:buFont typeface="Arial" charset="0"/>
              <a:buChar char="•"/>
            </a:pPr>
            <a:r>
              <a:rPr lang="zh-CN" altLang="en-US" sz="2000">
                <a:latin typeface="Lucida Sans Unicode" pitchFamily="34" charset="0"/>
                <a:ea typeface="黑体" pitchFamily="2" charset="-122"/>
              </a:rPr>
              <a:t> 交叉编译的过程</a:t>
            </a:r>
          </a:p>
        </p:txBody>
      </p:sp>
      <p:sp>
        <p:nvSpPr>
          <p:cNvPr id="6" name="圆角矩形标注 5"/>
          <p:cNvSpPr/>
          <p:nvPr/>
        </p:nvSpPr>
        <p:spPr>
          <a:xfrm>
            <a:off x="539998" y="3501157"/>
            <a:ext cx="1871662" cy="431800"/>
          </a:xfrm>
          <a:prstGeom prst="wedgeRoundRectCallout">
            <a:avLst>
              <a:gd name="adj1" fmla="val 40895"/>
              <a:gd name="adj2" fmla="val -82626"/>
              <a:gd name="adj3" fmla="val 16667"/>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r>
              <a:rPr lang="en-US" altLang="zh-CN" sz="1400" dirty="0"/>
              <a:t>1</a:t>
            </a:r>
            <a:r>
              <a:rPr lang="en-US" altLang="zh-CN" sz="1400" baseline="30000" dirty="0"/>
              <a:t>st</a:t>
            </a:r>
            <a:r>
              <a:rPr lang="en-US" altLang="zh-CN" sz="1400" dirty="0"/>
              <a:t> stage gcc</a:t>
            </a:r>
          </a:p>
          <a:p>
            <a:pPr algn="ctr" fontAlgn="auto">
              <a:spcBef>
                <a:spcPts val="0"/>
              </a:spcBef>
              <a:spcAft>
                <a:spcPts val="0"/>
              </a:spcAft>
              <a:defRPr/>
            </a:pPr>
            <a:r>
              <a:rPr lang="en-US" altLang="zh-CN" sz="1400" dirty="0"/>
              <a:t>Bootstrap </a:t>
            </a:r>
            <a:r>
              <a:rPr lang="en-US" altLang="zh-CN" sz="1400" dirty="0" err="1"/>
              <a:t>gcc</a:t>
            </a:r>
            <a:endParaRPr lang="zh-CN" altLang="en-US" sz="1400" dirty="0"/>
          </a:p>
        </p:txBody>
      </p:sp>
      <p:sp>
        <p:nvSpPr>
          <p:cNvPr id="7" name="圆角矩形标注 6"/>
          <p:cNvSpPr/>
          <p:nvPr/>
        </p:nvSpPr>
        <p:spPr>
          <a:xfrm>
            <a:off x="5004048" y="1916832"/>
            <a:ext cx="1368425" cy="431800"/>
          </a:xfrm>
          <a:prstGeom prst="wedgeRoundRectCallout">
            <a:avLst>
              <a:gd name="adj1" fmla="val -38646"/>
              <a:gd name="adj2" fmla="val 82657"/>
              <a:gd name="adj3" fmla="val 16667"/>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r>
              <a:rPr lang="en-US" altLang="zh-CN" sz="1400" dirty="0"/>
              <a:t>2</a:t>
            </a:r>
            <a:r>
              <a:rPr lang="en-US" altLang="zh-CN" sz="1400" baseline="30000" dirty="0"/>
              <a:t>nd</a:t>
            </a:r>
            <a:r>
              <a:rPr lang="en-US" altLang="zh-CN" sz="1400" dirty="0"/>
              <a:t> stage gcc</a:t>
            </a:r>
          </a:p>
          <a:p>
            <a:pPr algn="ctr" fontAlgn="auto">
              <a:spcBef>
                <a:spcPts val="0"/>
              </a:spcBef>
              <a:spcAft>
                <a:spcPts val="0"/>
              </a:spcAft>
              <a:defRPr/>
            </a:pPr>
            <a:r>
              <a:rPr lang="en-US" altLang="zh-CN" sz="1400" dirty="0"/>
              <a:t>Full gcc</a:t>
            </a:r>
            <a:endParaRPr lang="zh-CN" altLang="en-US" sz="1400" dirty="0"/>
          </a:p>
        </p:txBody>
      </p:sp>
      <p:sp>
        <p:nvSpPr>
          <p:cNvPr id="8" name="TextBox 7"/>
          <p:cNvSpPr txBox="1"/>
          <p:nvPr/>
        </p:nvSpPr>
        <p:spPr>
          <a:xfrm>
            <a:off x="6085135" y="1269132"/>
            <a:ext cx="863600" cy="368300"/>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fontAlgn="auto">
              <a:spcBef>
                <a:spcPts val="0"/>
              </a:spcBef>
              <a:spcAft>
                <a:spcPts val="0"/>
              </a:spcAft>
              <a:defRPr/>
            </a:pPr>
            <a:r>
              <a:rPr lang="en-US" altLang="zh-CN" dirty="0"/>
              <a:t>ARM</a:t>
            </a:r>
            <a:endParaRPr lang="zh-CN" altLang="en-US" dirty="0"/>
          </a:p>
        </p:txBody>
      </p:sp>
      <p:sp>
        <p:nvSpPr>
          <p:cNvPr id="9" name="TextBox 8"/>
          <p:cNvSpPr txBox="1"/>
          <p:nvPr/>
        </p:nvSpPr>
        <p:spPr>
          <a:xfrm>
            <a:off x="1116260" y="1340569"/>
            <a:ext cx="863600" cy="369888"/>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fontAlgn="auto">
              <a:spcBef>
                <a:spcPts val="0"/>
              </a:spcBef>
              <a:spcAft>
                <a:spcPts val="0"/>
              </a:spcAft>
              <a:defRPr/>
            </a:pPr>
            <a:r>
              <a:rPr lang="en-US" altLang="zh-CN" dirty="0"/>
              <a:t>x86</a:t>
            </a:r>
            <a:endParaRPr lang="zh-CN" altLang="en-US" dirty="0"/>
          </a:p>
        </p:txBody>
      </p:sp>
      <p:sp>
        <p:nvSpPr>
          <p:cNvPr id="10" name="TextBox 9"/>
          <p:cNvSpPr txBox="1"/>
          <p:nvPr/>
        </p:nvSpPr>
        <p:spPr>
          <a:xfrm>
            <a:off x="3637210" y="1269132"/>
            <a:ext cx="1150938" cy="36830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dirty="0"/>
              <a:t>PowerPC</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板书设计</a:t>
            </a:r>
            <a:endParaRPr lang="zh-CN" altLang="en-US" dirty="0"/>
          </a:p>
        </p:txBody>
      </p:sp>
      <p:grpSp>
        <p:nvGrpSpPr>
          <p:cNvPr id="4" name="组合 3"/>
          <p:cNvGrpSpPr/>
          <p:nvPr/>
        </p:nvGrpSpPr>
        <p:grpSpPr>
          <a:xfrm>
            <a:off x="611560" y="1484784"/>
            <a:ext cx="7993062" cy="4545012"/>
            <a:chOff x="827088" y="1989138"/>
            <a:chExt cx="7993062" cy="4545012"/>
          </a:xfrm>
        </p:grpSpPr>
        <p:sp>
          <p:nvSpPr>
            <p:cNvPr id="5" name="TextBox 4"/>
            <p:cNvSpPr txBox="1"/>
            <p:nvPr/>
          </p:nvSpPr>
          <p:spPr>
            <a:xfrm>
              <a:off x="3851275" y="1989138"/>
              <a:ext cx="1081088" cy="369887"/>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fontAlgn="auto">
                <a:spcBef>
                  <a:spcPts val="0"/>
                </a:spcBef>
                <a:spcAft>
                  <a:spcPts val="0"/>
                </a:spcAft>
                <a:defRPr/>
              </a:pPr>
              <a:r>
                <a:rPr lang="en-US" altLang="zh-CN" dirty="0" err="1"/>
                <a:t>binutils</a:t>
              </a:r>
              <a:endParaRPr lang="zh-CN" altLang="en-US" dirty="0"/>
            </a:p>
          </p:txBody>
        </p:sp>
        <p:sp>
          <p:nvSpPr>
            <p:cNvPr id="6" name="TextBox 5"/>
            <p:cNvSpPr txBox="1"/>
            <p:nvPr/>
          </p:nvSpPr>
          <p:spPr>
            <a:xfrm>
              <a:off x="827088" y="2708275"/>
              <a:ext cx="1944687" cy="368300"/>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pPr fontAlgn="auto">
                <a:spcBef>
                  <a:spcPts val="0"/>
                </a:spcBef>
                <a:spcAft>
                  <a:spcPts val="0"/>
                </a:spcAft>
                <a:defRPr/>
              </a:pPr>
              <a:r>
                <a:rPr lang="en-US" altLang="zh-CN" dirty="0"/>
                <a:t>1</a:t>
              </a:r>
              <a:r>
                <a:rPr lang="en-US" altLang="zh-CN" baseline="30000" dirty="0"/>
                <a:t>st</a:t>
              </a:r>
              <a:r>
                <a:rPr lang="en-US" altLang="zh-CN" dirty="0"/>
                <a:t> Stage GCC</a:t>
              </a:r>
              <a:endParaRPr lang="zh-CN" altLang="en-US" dirty="0"/>
            </a:p>
          </p:txBody>
        </p:sp>
        <p:sp>
          <p:nvSpPr>
            <p:cNvPr id="7" name="TextBox 6"/>
            <p:cNvSpPr txBox="1"/>
            <p:nvPr/>
          </p:nvSpPr>
          <p:spPr>
            <a:xfrm>
              <a:off x="3851275" y="2708275"/>
              <a:ext cx="1944688" cy="368300"/>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pPr fontAlgn="auto">
                <a:spcBef>
                  <a:spcPts val="0"/>
                </a:spcBef>
                <a:spcAft>
                  <a:spcPts val="0"/>
                </a:spcAft>
                <a:defRPr/>
              </a:pPr>
              <a:r>
                <a:rPr lang="en-US" altLang="zh-CN" dirty="0"/>
                <a:t>2</a:t>
              </a:r>
              <a:r>
                <a:rPr lang="en-US" altLang="zh-CN" baseline="30000" dirty="0"/>
                <a:t>nd</a:t>
              </a:r>
              <a:r>
                <a:rPr lang="en-US" altLang="zh-CN" dirty="0"/>
                <a:t> Stage GCC</a:t>
              </a:r>
              <a:endParaRPr lang="zh-CN" altLang="en-US" dirty="0"/>
            </a:p>
          </p:txBody>
        </p:sp>
        <p:sp>
          <p:nvSpPr>
            <p:cNvPr id="8" name="TextBox 7"/>
            <p:cNvSpPr txBox="1"/>
            <p:nvPr/>
          </p:nvSpPr>
          <p:spPr>
            <a:xfrm>
              <a:off x="827088" y="3933825"/>
              <a:ext cx="1944687" cy="369888"/>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pPr fontAlgn="auto">
                <a:spcBef>
                  <a:spcPts val="0"/>
                </a:spcBef>
                <a:spcAft>
                  <a:spcPts val="0"/>
                </a:spcAft>
                <a:defRPr/>
              </a:pPr>
              <a:r>
                <a:rPr lang="en-US" altLang="zh-CN" dirty="0"/>
                <a:t>Native </a:t>
              </a:r>
              <a:r>
                <a:rPr lang="en-US" altLang="zh-CN" dirty="0" err="1"/>
                <a:t>libc</a:t>
              </a:r>
              <a:endParaRPr lang="zh-CN" altLang="en-US" dirty="0"/>
            </a:p>
          </p:txBody>
        </p:sp>
        <p:sp>
          <p:nvSpPr>
            <p:cNvPr id="9" name="TextBox 8"/>
            <p:cNvSpPr txBox="1"/>
            <p:nvPr/>
          </p:nvSpPr>
          <p:spPr>
            <a:xfrm>
              <a:off x="5651500" y="3933825"/>
              <a:ext cx="1944688" cy="36830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fontAlgn="auto">
                <a:spcBef>
                  <a:spcPts val="0"/>
                </a:spcBef>
                <a:spcAft>
                  <a:spcPts val="0"/>
                </a:spcAft>
                <a:defRPr/>
              </a:pPr>
              <a:r>
                <a:rPr lang="en-US" altLang="zh-CN" dirty="0"/>
                <a:t>Target </a:t>
              </a:r>
              <a:r>
                <a:rPr lang="en-US" altLang="zh-CN" dirty="0" err="1"/>
                <a:t>libc</a:t>
              </a:r>
              <a:endParaRPr lang="zh-CN" altLang="en-US" dirty="0"/>
            </a:p>
          </p:txBody>
        </p:sp>
        <p:sp>
          <p:nvSpPr>
            <p:cNvPr id="10" name="TextBox 9"/>
            <p:cNvSpPr txBox="1"/>
            <p:nvPr/>
          </p:nvSpPr>
          <p:spPr>
            <a:xfrm>
              <a:off x="3132138" y="3933825"/>
              <a:ext cx="1944687" cy="369888"/>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fontAlgn="auto">
                <a:spcBef>
                  <a:spcPts val="0"/>
                </a:spcBef>
                <a:spcAft>
                  <a:spcPts val="0"/>
                </a:spcAft>
                <a:defRPr/>
              </a:pPr>
              <a:r>
                <a:rPr lang="en-US" altLang="zh-CN" dirty="0"/>
                <a:t>Kernel headers</a:t>
              </a:r>
              <a:endParaRPr lang="zh-CN" altLang="en-US" dirty="0"/>
            </a:p>
          </p:txBody>
        </p:sp>
        <p:sp>
          <p:nvSpPr>
            <p:cNvPr id="11" name="TextBox 10"/>
            <p:cNvSpPr txBox="1"/>
            <p:nvPr/>
          </p:nvSpPr>
          <p:spPr>
            <a:xfrm>
              <a:off x="5724525" y="1989138"/>
              <a:ext cx="1798638" cy="369887"/>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fontAlgn="auto">
                <a:spcBef>
                  <a:spcPts val="0"/>
                </a:spcBef>
                <a:spcAft>
                  <a:spcPts val="0"/>
                </a:spcAft>
                <a:defRPr/>
              </a:pPr>
              <a:r>
                <a:rPr lang="en-US" altLang="zh-CN" dirty="0"/>
                <a:t>Target </a:t>
              </a:r>
              <a:r>
                <a:rPr lang="en-US" altLang="zh-CN" dirty="0" err="1"/>
                <a:t>obj</a:t>
              </a:r>
              <a:endParaRPr lang="zh-CN" altLang="en-US" dirty="0"/>
            </a:p>
          </p:txBody>
        </p:sp>
        <p:cxnSp>
          <p:nvCxnSpPr>
            <p:cNvPr id="12" name="直接箭头连接符 11"/>
            <p:cNvCxnSpPr>
              <a:stCxn id="9" idx="1"/>
              <a:endCxn id="10" idx="3"/>
            </p:cNvCxnSpPr>
            <p:nvPr/>
          </p:nvCxnSpPr>
          <p:spPr>
            <a:xfrm flipH="1">
              <a:off x="5076825" y="4117975"/>
              <a:ext cx="574675"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6" idx="2"/>
              <a:endCxn id="8" idx="0"/>
            </p:cNvCxnSpPr>
            <p:nvPr/>
          </p:nvCxnSpPr>
          <p:spPr>
            <a:xfrm>
              <a:off x="1800225" y="3076575"/>
              <a:ext cx="0" cy="85725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9" idx="0"/>
              <a:endCxn id="6" idx="2"/>
            </p:cNvCxnSpPr>
            <p:nvPr/>
          </p:nvCxnSpPr>
          <p:spPr>
            <a:xfrm flipH="1" flipV="1">
              <a:off x="1800225" y="3076575"/>
              <a:ext cx="4824413" cy="85725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1" idx="2"/>
              <a:endCxn id="7" idx="3"/>
            </p:cNvCxnSpPr>
            <p:nvPr/>
          </p:nvCxnSpPr>
          <p:spPr>
            <a:xfrm flipH="1">
              <a:off x="5795963" y="2359025"/>
              <a:ext cx="827087" cy="5334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1" idx="2"/>
              <a:endCxn id="9" idx="0"/>
            </p:cNvCxnSpPr>
            <p:nvPr/>
          </p:nvCxnSpPr>
          <p:spPr>
            <a:xfrm>
              <a:off x="6623050" y="2359025"/>
              <a:ext cx="1588" cy="15748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1" idx="1"/>
              <a:endCxn id="5" idx="3"/>
            </p:cNvCxnSpPr>
            <p:nvPr/>
          </p:nvCxnSpPr>
          <p:spPr>
            <a:xfrm flipH="1">
              <a:off x="4932363" y="2173288"/>
              <a:ext cx="792162"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7" idx="2"/>
              <a:endCxn id="9" idx="0"/>
            </p:cNvCxnSpPr>
            <p:nvPr/>
          </p:nvCxnSpPr>
          <p:spPr>
            <a:xfrm>
              <a:off x="4824413" y="3076575"/>
              <a:ext cx="1800225" cy="85725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9" name="组合 22"/>
            <p:cNvGrpSpPr>
              <a:grpSpLocks/>
            </p:cNvGrpSpPr>
            <p:nvPr/>
          </p:nvGrpSpPr>
          <p:grpSpPr bwMode="auto">
            <a:xfrm>
              <a:off x="5435600" y="5157788"/>
              <a:ext cx="3384550" cy="1376362"/>
              <a:chOff x="4428331" y="5013176"/>
              <a:chExt cx="3384550" cy="1376957"/>
            </a:xfrm>
          </p:grpSpPr>
          <p:cxnSp>
            <p:nvCxnSpPr>
              <p:cNvPr id="21" name="直接箭头连接符 20"/>
              <p:cNvCxnSpPr/>
              <p:nvPr/>
            </p:nvCxnSpPr>
            <p:spPr>
              <a:xfrm flipV="1">
                <a:off x="5147469" y="5229169"/>
                <a:ext cx="1657350"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50"/>
              <p:cNvSpPr txBox="1">
                <a:spLocks noChangeArrowheads="1"/>
              </p:cNvSpPr>
              <p:nvPr/>
            </p:nvSpPr>
            <p:spPr bwMode="auto">
              <a:xfrm>
                <a:off x="4428331" y="5013176"/>
                <a:ext cx="936625" cy="369887"/>
              </a:xfrm>
              <a:prstGeom prst="rect">
                <a:avLst/>
              </a:prstGeom>
              <a:noFill/>
              <a:ln w="9525">
                <a:noFill/>
                <a:miter lim="800000"/>
                <a:headEnd/>
                <a:tailEnd/>
              </a:ln>
            </p:spPr>
            <p:txBody>
              <a:bodyPr>
                <a:spAutoFit/>
              </a:bodyPr>
              <a:lstStyle/>
              <a:p>
                <a:r>
                  <a:rPr lang="zh-CN" altLang="en-US"/>
                  <a:t>依赖</a:t>
                </a:r>
              </a:p>
            </p:txBody>
          </p:sp>
          <p:sp>
            <p:nvSpPr>
              <p:cNvPr id="23" name="TextBox 51"/>
              <p:cNvSpPr txBox="1">
                <a:spLocks noChangeArrowheads="1"/>
              </p:cNvSpPr>
              <p:nvPr/>
            </p:nvSpPr>
            <p:spPr bwMode="auto">
              <a:xfrm>
                <a:off x="6876256" y="5013176"/>
                <a:ext cx="936625" cy="369887"/>
              </a:xfrm>
              <a:prstGeom prst="rect">
                <a:avLst/>
              </a:prstGeom>
              <a:noFill/>
              <a:ln w="9525">
                <a:noFill/>
                <a:miter lim="800000"/>
                <a:headEnd/>
                <a:tailEnd/>
              </a:ln>
            </p:spPr>
            <p:txBody>
              <a:bodyPr>
                <a:spAutoFit/>
              </a:bodyPr>
              <a:lstStyle/>
              <a:p>
                <a:r>
                  <a:rPr lang="zh-CN" altLang="en-US"/>
                  <a:t>被依赖</a:t>
                </a:r>
              </a:p>
            </p:txBody>
          </p:sp>
          <p:sp>
            <p:nvSpPr>
              <p:cNvPr id="24" name="TextBox 23"/>
              <p:cNvSpPr txBox="1"/>
              <p:nvPr/>
            </p:nvSpPr>
            <p:spPr>
              <a:xfrm>
                <a:off x="5147469" y="5518219"/>
                <a:ext cx="1152525" cy="370047"/>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fontAlgn="auto">
                  <a:spcBef>
                    <a:spcPts val="0"/>
                  </a:spcBef>
                  <a:spcAft>
                    <a:spcPts val="0"/>
                  </a:spcAft>
                  <a:defRPr/>
                </a:pPr>
                <a:r>
                  <a:rPr lang="en-US" altLang="zh-CN" dirty="0"/>
                  <a:t>Target </a:t>
                </a:r>
                <a:endParaRPr lang="zh-CN" altLang="en-US" dirty="0"/>
              </a:p>
            </p:txBody>
          </p:sp>
          <p:sp>
            <p:nvSpPr>
              <p:cNvPr id="25" name="TextBox 24"/>
              <p:cNvSpPr txBox="1"/>
              <p:nvPr/>
            </p:nvSpPr>
            <p:spPr>
              <a:xfrm>
                <a:off x="5147469" y="6021674"/>
                <a:ext cx="1152525" cy="368459"/>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pPr fontAlgn="auto">
                  <a:spcBef>
                    <a:spcPts val="0"/>
                  </a:spcBef>
                  <a:spcAft>
                    <a:spcPts val="0"/>
                  </a:spcAft>
                  <a:defRPr/>
                </a:pPr>
                <a:r>
                  <a:rPr lang="en-US" altLang="zh-CN" dirty="0"/>
                  <a:t>Host</a:t>
                </a:r>
                <a:endParaRPr lang="zh-CN" altLang="en-US" dirty="0"/>
              </a:p>
            </p:txBody>
          </p:sp>
        </p:grpSp>
        <p:cxnSp>
          <p:nvCxnSpPr>
            <p:cNvPr id="20" name="直接箭头连接符 19"/>
            <p:cNvCxnSpPr>
              <a:stCxn id="7" idx="1"/>
              <a:endCxn id="6" idx="3"/>
            </p:cNvCxnSpPr>
            <p:nvPr/>
          </p:nvCxnSpPr>
          <p:spPr>
            <a:xfrm flipH="1">
              <a:off x="2771775" y="2892425"/>
              <a:ext cx="1079500"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内容</a:t>
            </a:r>
            <a:endParaRPr lang="zh-CN" altLang="en-US" dirty="0"/>
          </a:p>
        </p:txBody>
      </p:sp>
      <p:sp>
        <p:nvSpPr>
          <p:cNvPr id="5" name="文本占位符 4"/>
          <p:cNvSpPr>
            <a:spLocks noGrp="1"/>
          </p:cNvSpPr>
          <p:nvPr>
            <p:ph type="body" idx="1"/>
          </p:nvPr>
        </p:nvSpPr>
        <p:spPr>
          <a:xfrm>
            <a:off x="3922713" y="2931712"/>
            <a:ext cx="4572000" cy="3521624"/>
          </a:xfrm>
        </p:spPr>
        <p:txBody>
          <a:bodyPr>
            <a:normAutofit/>
          </a:bodyPr>
          <a:lstStyle/>
          <a:p>
            <a:r>
              <a:rPr lang="zh-CN" altLang="en-US" dirty="0" smtClean="0"/>
              <a:t>教材</a:t>
            </a:r>
            <a:endParaRPr lang="en-US" altLang="zh-CN" dirty="0" smtClean="0"/>
          </a:p>
          <a:p>
            <a:r>
              <a:rPr lang="zh-CN" altLang="en-US" dirty="0" smtClean="0"/>
              <a:t>教学</a:t>
            </a:r>
            <a:r>
              <a:rPr lang="zh-CN" altLang="en-US" dirty="0" smtClean="0"/>
              <a:t>方法</a:t>
            </a:r>
            <a:endParaRPr lang="en-US" altLang="zh-CN" dirty="0" smtClean="0"/>
          </a:p>
          <a:p>
            <a:r>
              <a:rPr lang="zh-CN" altLang="en-US" dirty="0" smtClean="0"/>
              <a:t>教学程序</a:t>
            </a:r>
            <a:endParaRPr lang="en-US" altLang="zh-CN" dirty="0" smtClean="0"/>
          </a:p>
          <a:p>
            <a:r>
              <a:rPr lang="zh-CN" altLang="en-US" dirty="0" smtClean="0"/>
              <a:t>总结</a:t>
            </a:r>
            <a:endParaRPr lang="en-US" altLang="zh-CN" dirty="0" smtClean="0"/>
          </a:p>
          <a:p>
            <a:r>
              <a:rPr lang="zh-CN" altLang="en-US" dirty="0" smtClean="0"/>
              <a:t>板书设计</a:t>
            </a:r>
            <a:endParaRPr lang="en-US" altLang="zh-CN" dirty="0" smtClean="0"/>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91264" cy="4827992"/>
          </a:xfrm>
        </p:spPr>
        <p:txBody>
          <a:bodyPr/>
          <a:lstStyle/>
          <a:p>
            <a:r>
              <a:rPr lang="zh-CN" altLang="en-US" dirty="0" smtClean="0"/>
              <a:t>对教材的选取与处理</a:t>
            </a:r>
            <a:endParaRPr lang="en-US" altLang="zh-CN" dirty="0" smtClean="0"/>
          </a:p>
          <a:p>
            <a:pPr lvl="1"/>
            <a:r>
              <a:rPr lang="en-US" altLang="zh-CN" dirty="0" smtClean="0"/>
              <a:t>《</a:t>
            </a:r>
            <a:r>
              <a:rPr lang="zh-CN" altLang="en-US" dirty="0" smtClean="0"/>
              <a:t>嵌入式系统原理与应用</a:t>
            </a:r>
            <a:r>
              <a:rPr lang="en-US" altLang="zh-CN" dirty="0" smtClean="0"/>
              <a:t>—</a:t>
            </a:r>
            <a:r>
              <a:rPr lang="zh-CN" altLang="en-US" dirty="0" smtClean="0"/>
              <a:t>基于</a:t>
            </a:r>
            <a:r>
              <a:rPr lang="en-US" altLang="zh-CN" dirty="0" smtClean="0"/>
              <a:t>ARM</a:t>
            </a:r>
            <a:r>
              <a:rPr lang="zh-CN" altLang="en-US" dirty="0" smtClean="0"/>
              <a:t>处理器与</a:t>
            </a:r>
            <a:r>
              <a:rPr lang="en-US" altLang="zh-CN" dirty="0" smtClean="0"/>
              <a:t>Linux</a:t>
            </a:r>
            <a:r>
              <a:rPr lang="zh-CN" altLang="en-US" dirty="0" smtClean="0"/>
              <a:t>操作系统</a:t>
            </a:r>
            <a:r>
              <a:rPr lang="en-US" altLang="zh-CN" dirty="0" smtClean="0"/>
              <a:t>》</a:t>
            </a:r>
          </a:p>
          <a:p>
            <a:pPr lvl="2"/>
            <a:r>
              <a:rPr lang="zh-CN" altLang="en-US" dirty="0" smtClean="0"/>
              <a:t>硬件最主流：</a:t>
            </a:r>
            <a:r>
              <a:rPr lang="en-US" altLang="zh-CN" dirty="0" smtClean="0"/>
              <a:t>ARM</a:t>
            </a:r>
            <a:r>
              <a:rPr lang="zh-CN" altLang="en-US" dirty="0" smtClean="0"/>
              <a:t>平台</a:t>
            </a:r>
            <a:endParaRPr lang="en-US" altLang="zh-CN" dirty="0" smtClean="0"/>
          </a:p>
          <a:p>
            <a:pPr lvl="2"/>
            <a:r>
              <a:rPr lang="zh-CN" altLang="en-US" dirty="0" smtClean="0"/>
              <a:t>软件最</a:t>
            </a:r>
            <a:r>
              <a:rPr lang="zh-CN" altLang="en-US" dirty="0" smtClean="0"/>
              <a:t>成熟：</a:t>
            </a:r>
            <a:r>
              <a:rPr lang="en-US" altLang="zh-CN" dirty="0" smtClean="0"/>
              <a:t>GNU/Linux (</a:t>
            </a:r>
            <a:r>
              <a:rPr lang="zh-CN" altLang="en-US" dirty="0" smtClean="0"/>
              <a:t>实训环节加入</a:t>
            </a:r>
            <a:r>
              <a:rPr lang="en-US" altLang="zh-CN" dirty="0" smtClean="0"/>
              <a:t>Android)</a:t>
            </a:r>
          </a:p>
          <a:p>
            <a:pPr lvl="2"/>
            <a:r>
              <a:rPr lang="zh-CN" altLang="en-US" dirty="0" smtClean="0"/>
              <a:t>交叉编译缺少实践操作</a:t>
            </a:r>
            <a:r>
              <a:rPr lang="zh-CN" altLang="en-US" dirty="0" smtClean="0"/>
              <a:t>指导</a:t>
            </a:r>
            <a:endParaRPr lang="en-US" altLang="zh-CN" dirty="0" smtClean="0"/>
          </a:p>
          <a:p>
            <a:pPr lvl="1"/>
            <a:r>
              <a:rPr lang="zh-CN" altLang="en-US" dirty="0" smtClean="0"/>
              <a:t>补充开源社区</a:t>
            </a:r>
            <a:r>
              <a:rPr lang="en-US" altLang="zh-CN" dirty="0" smtClean="0"/>
              <a:t>Cross Linux From Scratch</a:t>
            </a:r>
            <a:r>
              <a:rPr lang="zh-CN" altLang="en-US" dirty="0" smtClean="0"/>
              <a:t>的交叉编译环境构建指导</a:t>
            </a:r>
            <a:endParaRPr lang="en-US" altLang="zh-CN" dirty="0" smtClean="0"/>
          </a:p>
          <a:p>
            <a:pPr lvl="2"/>
            <a:r>
              <a:rPr lang="en-US" altLang="zh-CN" u="sng" dirty="0" smtClean="0">
                <a:hlinkClick r:id="rId2"/>
              </a:rPr>
              <a:t>http://</a:t>
            </a:r>
            <a:r>
              <a:rPr lang="en-US" altLang="zh-CN" u="sng" dirty="0" smtClean="0">
                <a:hlinkClick r:id="rId2"/>
              </a:rPr>
              <a:t>cross-lfs.org/view/clfs-embedded/arm/cross-tools/chapter.html</a:t>
            </a:r>
            <a:endParaRPr lang="en-US" altLang="zh-CN" u="sng" dirty="0" smtClean="0"/>
          </a:p>
          <a:p>
            <a:pPr lvl="2"/>
            <a:r>
              <a:rPr lang="zh-CN" altLang="en-US" dirty="0" smtClean="0"/>
              <a:t>详细、完整、可操作性强</a:t>
            </a:r>
            <a:endParaRPr lang="en-US" altLang="zh-CN" dirty="0" smtClean="0"/>
          </a:p>
          <a:p>
            <a:pPr lvl="2"/>
            <a:r>
              <a:rPr lang="zh-CN" altLang="en-US" dirty="0" smtClean="0"/>
              <a:t>步骤</a:t>
            </a:r>
            <a:r>
              <a:rPr lang="zh-CN" altLang="en-US" dirty="0" smtClean="0"/>
              <a:t>较多，复杂度高，不利于初学者学习</a:t>
            </a:r>
            <a:endParaRPr lang="zh-CN" altLang="en-US" dirty="0"/>
          </a:p>
        </p:txBody>
      </p:sp>
      <p:sp>
        <p:nvSpPr>
          <p:cNvPr id="3" name="标题 2"/>
          <p:cNvSpPr>
            <a:spLocks noGrp="1"/>
          </p:cNvSpPr>
          <p:nvPr>
            <p:ph type="title"/>
          </p:nvPr>
        </p:nvSpPr>
        <p:spPr/>
        <p:txBody>
          <a:bodyPr/>
          <a:lstStyle/>
          <a:p>
            <a:r>
              <a:rPr lang="zh-CN" altLang="en-US" dirty="0" smtClean="0"/>
              <a:t>教材</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lvl="0"/>
            <a:r>
              <a:rPr lang="zh-CN" altLang="zh-CN" dirty="0" smtClean="0"/>
              <a:t>本节内容所处地位</a:t>
            </a:r>
          </a:p>
          <a:p>
            <a:pPr lvl="1"/>
            <a:r>
              <a:rPr lang="zh-CN" altLang="en-US" dirty="0" smtClean="0"/>
              <a:t>承上启下</a:t>
            </a:r>
            <a:endParaRPr lang="en-US" altLang="zh-CN" dirty="0" smtClean="0"/>
          </a:p>
          <a:p>
            <a:pPr lvl="1"/>
            <a:r>
              <a:rPr lang="zh-CN" altLang="en-US" dirty="0" smtClean="0"/>
              <a:t>连接各个知识点</a:t>
            </a:r>
            <a:r>
              <a:rPr lang="en-US" altLang="zh-CN" dirty="0" smtClean="0"/>
              <a:t>/</a:t>
            </a:r>
            <a:r>
              <a:rPr lang="zh-CN" altLang="en-US" dirty="0" smtClean="0"/>
              <a:t>技能点</a:t>
            </a:r>
            <a:endParaRPr lang="en-US" altLang="zh-CN" dirty="0" smtClean="0"/>
          </a:p>
          <a:p>
            <a:pPr lvl="2"/>
            <a:r>
              <a:rPr lang="en-US" altLang="zh-CN" dirty="0" smtClean="0"/>
              <a:t>Linux</a:t>
            </a:r>
            <a:r>
              <a:rPr lang="zh-CN" altLang="en-US" dirty="0" smtClean="0"/>
              <a:t>用户环境操作</a:t>
            </a:r>
            <a:endParaRPr lang="en-US" altLang="zh-CN" dirty="0" smtClean="0"/>
          </a:p>
          <a:p>
            <a:pPr lvl="2"/>
            <a:r>
              <a:rPr lang="zh-CN" altLang="en-US" dirty="0" smtClean="0"/>
              <a:t>软件包管理器的使用</a:t>
            </a:r>
            <a:endParaRPr lang="en-US" altLang="zh-CN" dirty="0" smtClean="0"/>
          </a:p>
          <a:p>
            <a:pPr lvl="2"/>
            <a:r>
              <a:rPr lang="en-US" altLang="zh-CN" dirty="0" smtClean="0"/>
              <a:t>ARM</a:t>
            </a:r>
            <a:r>
              <a:rPr lang="zh-CN" altLang="en-US" dirty="0" smtClean="0"/>
              <a:t>处理器架构</a:t>
            </a:r>
            <a:endParaRPr lang="en-US" altLang="zh-CN" dirty="0" smtClean="0"/>
          </a:p>
          <a:p>
            <a:r>
              <a:rPr lang="zh-CN" altLang="en-US" dirty="0" smtClean="0"/>
              <a:t>对</a:t>
            </a:r>
            <a:r>
              <a:rPr lang="zh-CN" altLang="en-US" dirty="0" smtClean="0"/>
              <a:t>学生知识及能力培养的作用</a:t>
            </a:r>
            <a:endParaRPr lang="en-US" altLang="zh-CN" dirty="0" smtClean="0"/>
          </a:p>
          <a:p>
            <a:pPr lvl="1"/>
            <a:r>
              <a:rPr lang="zh-CN" altLang="en-US" dirty="0" smtClean="0"/>
              <a:t>从实践</a:t>
            </a:r>
            <a:r>
              <a:rPr lang="zh-CN" altLang="en-US" dirty="0" smtClean="0"/>
              <a:t>角度帮助学生理解编译原理的基本理论</a:t>
            </a:r>
            <a:endParaRPr lang="en-US" altLang="zh-CN" dirty="0" smtClean="0"/>
          </a:p>
          <a:p>
            <a:pPr lvl="1"/>
            <a:r>
              <a:rPr lang="zh-CN" altLang="en-US" dirty="0" smtClean="0"/>
              <a:t>提高学生使用开源</a:t>
            </a:r>
            <a:r>
              <a:rPr lang="en-US" altLang="zh-CN" dirty="0" smtClean="0"/>
              <a:t>Linux</a:t>
            </a:r>
            <a:r>
              <a:rPr lang="zh-CN" altLang="en-US" dirty="0" smtClean="0"/>
              <a:t>软件开发环境的能力</a:t>
            </a:r>
            <a:endParaRPr lang="en-US" altLang="zh-CN" dirty="0" smtClean="0"/>
          </a:p>
          <a:p>
            <a:pPr lvl="1"/>
            <a:endParaRPr lang="zh-CN" altLang="en-US" dirty="0"/>
          </a:p>
        </p:txBody>
      </p:sp>
      <p:sp>
        <p:nvSpPr>
          <p:cNvPr id="3" name="标题 2"/>
          <p:cNvSpPr>
            <a:spLocks noGrp="1"/>
          </p:cNvSpPr>
          <p:nvPr>
            <p:ph type="title"/>
          </p:nvPr>
        </p:nvSpPr>
        <p:spPr/>
        <p:txBody>
          <a:bodyPr/>
          <a:lstStyle/>
          <a:p>
            <a:r>
              <a:rPr lang="zh-CN" altLang="en-US" dirty="0" smtClean="0"/>
              <a:t>教材 </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对学生今后学习的影响</a:t>
            </a:r>
            <a:endParaRPr lang="en-US" altLang="zh-CN" dirty="0" smtClean="0"/>
          </a:p>
          <a:p>
            <a:pPr lvl="1"/>
            <a:r>
              <a:rPr lang="zh-CN" altLang="zh-CN" dirty="0" smtClean="0"/>
              <a:t>过本课的学习，学生对</a:t>
            </a:r>
            <a:r>
              <a:rPr lang="en-US" altLang="zh-CN" dirty="0" smtClean="0"/>
              <a:t>Linux</a:t>
            </a:r>
            <a:r>
              <a:rPr lang="zh-CN" altLang="zh-CN" dirty="0" smtClean="0"/>
              <a:t>软件开发环境下的软件开发操作不再陌生和惧怕，从而为后续课程实践环节中反复使用本课所讲授的知识和技能奠定基础</a:t>
            </a:r>
            <a:r>
              <a:rPr lang="zh-CN" altLang="zh-CN" dirty="0" smtClean="0"/>
              <a:t>。</a:t>
            </a:r>
            <a:endParaRPr lang="en-US" altLang="zh-CN" dirty="0" smtClean="0"/>
          </a:p>
          <a:p>
            <a:r>
              <a:rPr lang="zh-CN" altLang="en-US" dirty="0" smtClean="0"/>
              <a:t>教学逻辑结构</a:t>
            </a:r>
            <a:endParaRPr lang="en-US" altLang="zh-CN" dirty="0" smtClean="0"/>
          </a:p>
          <a:p>
            <a:pPr lvl="1"/>
            <a:r>
              <a:rPr lang="zh-CN" altLang="zh-CN" dirty="0" smtClean="0"/>
              <a:t>从知识点的联系与对比</a:t>
            </a:r>
            <a:r>
              <a:rPr lang="zh-CN" altLang="zh-CN" dirty="0" smtClean="0"/>
              <a:t>着手</a:t>
            </a:r>
            <a:endParaRPr lang="en-US" altLang="zh-CN" dirty="0" smtClean="0"/>
          </a:p>
          <a:p>
            <a:pPr lvl="1"/>
            <a:r>
              <a:rPr lang="en-US" altLang="zh-CN" dirty="0" err="1" smtClean="0"/>
              <a:t>Helloworld</a:t>
            </a:r>
            <a:r>
              <a:rPr lang="en-US" altLang="zh-CN" dirty="0" err="1" smtClean="0">
                <a:sym typeface="Wingdings" pitchFamily="2" charset="2"/>
              </a:rPr>
              <a:t>GCCMakeAutotools</a:t>
            </a:r>
            <a:r>
              <a:rPr lang="en-US" altLang="zh-CN" dirty="0" smtClean="0">
                <a:sym typeface="Wingdings" pitchFamily="2" charset="2"/>
              </a:rPr>
              <a:t></a:t>
            </a:r>
            <a:r>
              <a:rPr lang="zh-CN" altLang="en-US" dirty="0" smtClean="0">
                <a:sym typeface="Wingdings" pitchFamily="2" charset="2"/>
              </a:rPr>
              <a:t>交叉编译</a:t>
            </a:r>
            <a:endParaRPr lang="en-US" altLang="zh-CN" dirty="0" smtClean="0">
              <a:sym typeface="Wingdings" pitchFamily="2" charset="2"/>
            </a:endParaRPr>
          </a:p>
          <a:p>
            <a:pPr lvl="1"/>
            <a:r>
              <a:rPr lang="zh-CN" altLang="en-US" dirty="0" smtClean="0"/>
              <a:t>实操辅助，方式直观，便于</a:t>
            </a:r>
            <a:r>
              <a:rPr lang="zh-CN" altLang="en-US" dirty="0" smtClean="0"/>
              <a:t>理解</a:t>
            </a:r>
            <a:endParaRPr lang="zh-CN" altLang="en-US" dirty="0"/>
          </a:p>
        </p:txBody>
      </p:sp>
      <p:sp>
        <p:nvSpPr>
          <p:cNvPr id="3" name="标题 2"/>
          <p:cNvSpPr>
            <a:spLocks noGrp="1"/>
          </p:cNvSpPr>
          <p:nvPr>
            <p:ph type="title"/>
          </p:nvPr>
        </p:nvSpPr>
        <p:spPr/>
        <p:txBody>
          <a:bodyPr/>
          <a:lstStyle/>
          <a:p>
            <a:r>
              <a:rPr lang="zh-CN" altLang="en-US" dirty="0" smtClean="0"/>
              <a:t>教材</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教学重点与难点</a:t>
            </a:r>
            <a:endParaRPr lang="en-US" altLang="zh-CN" dirty="0" smtClean="0"/>
          </a:p>
          <a:p>
            <a:pPr lvl="1"/>
            <a:r>
              <a:rPr lang="zh-CN" altLang="zh-CN" sz="2400" dirty="0" smtClean="0"/>
              <a:t>掌握</a:t>
            </a:r>
            <a:r>
              <a:rPr lang="en-US" altLang="zh-CN" sz="2400" dirty="0" smtClean="0"/>
              <a:t>Linux</a:t>
            </a:r>
            <a:r>
              <a:rPr lang="zh-CN" altLang="zh-CN" sz="2400" dirty="0" smtClean="0"/>
              <a:t>编译环境环境的构成：</a:t>
            </a:r>
            <a:r>
              <a:rPr lang="en-US" altLang="zh-CN" sz="2400" dirty="0" smtClean="0"/>
              <a:t>Gcc </a:t>
            </a:r>
            <a:r>
              <a:rPr lang="zh-CN" altLang="zh-CN" sz="2400" dirty="0" smtClean="0"/>
              <a:t>、</a:t>
            </a:r>
            <a:r>
              <a:rPr lang="en-US" altLang="zh-CN" sz="2400" dirty="0" smtClean="0"/>
              <a:t>Make</a:t>
            </a:r>
            <a:r>
              <a:rPr lang="zh-CN" altLang="zh-CN" sz="2400" dirty="0" smtClean="0"/>
              <a:t>和</a:t>
            </a:r>
            <a:r>
              <a:rPr lang="en-US" altLang="zh-CN" sz="2400" dirty="0" err="1" smtClean="0"/>
              <a:t>Autotools</a:t>
            </a:r>
            <a:r>
              <a:rPr lang="zh-CN" altLang="zh-CN" sz="2400" dirty="0" smtClean="0"/>
              <a:t>；</a:t>
            </a:r>
            <a:endParaRPr lang="zh-CN" altLang="zh-CN" sz="1600" dirty="0" smtClean="0"/>
          </a:p>
          <a:p>
            <a:pPr lvl="1"/>
            <a:r>
              <a:rPr lang="zh-CN" altLang="zh-CN" sz="2400" dirty="0" smtClean="0"/>
              <a:t>以“</a:t>
            </a:r>
            <a:r>
              <a:rPr lang="en-US" altLang="zh-CN" sz="2400" dirty="0" err="1" smtClean="0"/>
              <a:t>Helloworld</a:t>
            </a:r>
            <a:r>
              <a:rPr lang="zh-CN" altLang="zh-CN" sz="2400" dirty="0" smtClean="0"/>
              <a:t>”为例，理解</a:t>
            </a:r>
            <a:r>
              <a:rPr lang="en-US" altLang="zh-CN" sz="2400" dirty="0" smtClean="0"/>
              <a:t>GCC</a:t>
            </a:r>
            <a:r>
              <a:rPr lang="zh-CN" altLang="zh-CN" sz="2400" dirty="0" smtClean="0"/>
              <a:t>编译的基本步骤（既基本原理）；</a:t>
            </a:r>
            <a:endParaRPr lang="zh-CN" altLang="zh-CN" sz="1600" dirty="0" smtClean="0"/>
          </a:p>
          <a:p>
            <a:pPr lvl="1"/>
            <a:r>
              <a:rPr lang="zh-CN" altLang="zh-CN" sz="2400" dirty="0" smtClean="0">
                <a:solidFill>
                  <a:srgbClr val="FF0000"/>
                </a:solidFill>
              </a:rPr>
              <a:t>通过对比前述的本机编译，掌握交叉编译的基本原理；</a:t>
            </a:r>
            <a:endParaRPr lang="zh-CN" altLang="zh-CN" sz="1600" dirty="0" smtClean="0">
              <a:solidFill>
                <a:srgbClr val="FF0000"/>
              </a:solidFill>
            </a:endParaRPr>
          </a:p>
          <a:p>
            <a:pPr lvl="1"/>
            <a:r>
              <a:rPr lang="zh-CN" altLang="zh-CN" sz="2400" dirty="0" smtClean="0">
                <a:solidFill>
                  <a:srgbClr val="FF0000"/>
                </a:solidFill>
              </a:rPr>
              <a:t>掌握交叉编译环境的构成以及使用开源技术构建一个交叉编译环境的方法。</a:t>
            </a:r>
            <a:endParaRPr lang="zh-CN" altLang="zh-CN" sz="1600" dirty="0" smtClean="0">
              <a:solidFill>
                <a:srgbClr val="FF0000"/>
              </a:solidFill>
            </a:endParaRPr>
          </a:p>
          <a:p>
            <a:r>
              <a:rPr lang="zh-CN" altLang="en-US" dirty="0" smtClean="0"/>
              <a:t>红色部分，既是重点也是难点 </a:t>
            </a:r>
            <a:endParaRPr lang="zh-CN" altLang="en-US" dirty="0"/>
          </a:p>
        </p:txBody>
      </p:sp>
      <p:sp>
        <p:nvSpPr>
          <p:cNvPr id="3" name="标题 2"/>
          <p:cNvSpPr>
            <a:spLocks noGrp="1"/>
          </p:cNvSpPr>
          <p:nvPr>
            <p:ph type="title"/>
          </p:nvPr>
        </p:nvSpPr>
        <p:spPr/>
        <p:txBody>
          <a:bodyPr/>
          <a:lstStyle/>
          <a:p>
            <a:r>
              <a:rPr lang="zh-CN" altLang="en-US" dirty="0" smtClean="0"/>
              <a:t>教法与学法</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教法</a:t>
            </a:r>
            <a:endParaRPr lang="en-US" altLang="zh-CN" dirty="0" smtClean="0"/>
          </a:p>
          <a:p>
            <a:pPr lvl="1"/>
            <a:r>
              <a:rPr lang="zh-CN" altLang="zh-CN" dirty="0" smtClean="0"/>
              <a:t>循序渐进，由表及里，</a:t>
            </a:r>
            <a:r>
              <a:rPr lang="zh-CN" altLang="zh-CN" dirty="0" smtClean="0"/>
              <a:t>由浅入深</a:t>
            </a:r>
            <a:endParaRPr lang="en-US" altLang="zh-CN" dirty="0" smtClean="0"/>
          </a:p>
          <a:p>
            <a:pPr lvl="1"/>
            <a:r>
              <a:rPr lang="zh-CN" altLang="zh-CN" dirty="0" smtClean="0"/>
              <a:t>比较教学法</a:t>
            </a:r>
            <a:endParaRPr lang="en-US" altLang="zh-CN" dirty="0" smtClean="0"/>
          </a:p>
          <a:p>
            <a:pPr lvl="1"/>
            <a:r>
              <a:rPr lang="zh-CN" altLang="zh-CN" dirty="0" smtClean="0"/>
              <a:t>“不求甚解”</a:t>
            </a:r>
            <a:endParaRPr lang="en-US" altLang="zh-CN" dirty="0" smtClean="0"/>
          </a:p>
          <a:p>
            <a:pPr lvl="1"/>
            <a:r>
              <a:rPr lang="zh-CN" altLang="zh-CN" dirty="0" smtClean="0"/>
              <a:t>注重</a:t>
            </a:r>
            <a:r>
              <a:rPr lang="zh-CN" altLang="zh-CN" dirty="0" smtClean="0"/>
              <a:t>模仿</a:t>
            </a:r>
            <a:endParaRPr lang="en-US" altLang="zh-CN" dirty="0" smtClean="0"/>
          </a:p>
          <a:p>
            <a:pPr lvl="1"/>
            <a:r>
              <a:rPr lang="zh-CN" altLang="zh-CN" dirty="0" smtClean="0"/>
              <a:t>理论实践相结合，</a:t>
            </a:r>
            <a:r>
              <a:rPr lang="zh-CN" altLang="zh-CN" dirty="0" smtClean="0"/>
              <a:t>相辅相成</a:t>
            </a:r>
            <a:endParaRPr lang="en-US" altLang="zh-CN" dirty="0" smtClean="0"/>
          </a:p>
          <a:p>
            <a:r>
              <a:rPr lang="zh-CN" altLang="en-US" dirty="0" smtClean="0"/>
              <a:t>学</a:t>
            </a:r>
            <a:r>
              <a:rPr lang="zh-CN" altLang="en-US" dirty="0" smtClean="0"/>
              <a:t>法</a:t>
            </a:r>
            <a:endParaRPr lang="en-US" altLang="zh-CN" dirty="0" smtClean="0"/>
          </a:p>
          <a:p>
            <a:pPr lvl="1"/>
            <a:r>
              <a:rPr lang="zh-CN" altLang="en-US" dirty="0" smtClean="0"/>
              <a:t>强调工程训练实践</a:t>
            </a:r>
            <a:endParaRPr lang="en-US" altLang="zh-CN" dirty="0" smtClean="0"/>
          </a:p>
          <a:p>
            <a:pPr lvl="1"/>
            <a:r>
              <a:rPr lang="zh-CN" altLang="en-US" dirty="0" smtClean="0"/>
              <a:t>强调课后练习</a:t>
            </a:r>
            <a:endParaRPr lang="en-US" altLang="zh-CN" dirty="0" smtClean="0"/>
          </a:p>
          <a:p>
            <a:pPr lvl="1"/>
            <a:r>
              <a:rPr lang="zh-CN" altLang="en-US" dirty="0" smtClean="0"/>
              <a:t>强调通过和已掌握的知识点类比来学习新知识点</a:t>
            </a:r>
            <a:endParaRPr lang="zh-CN" altLang="en-US" dirty="0"/>
          </a:p>
        </p:txBody>
      </p:sp>
      <p:sp>
        <p:nvSpPr>
          <p:cNvPr id="3" name="标题 2"/>
          <p:cNvSpPr>
            <a:spLocks noGrp="1"/>
          </p:cNvSpPr>
          <p:nvPr>
            <p:ph type="title"/>
          </p:nvPr>
        </p:nvSpPr>
        <p:spPr/>
        <p:txBody>
          <a:bodyPr/>
          <a:lstStyle/>
          <a:p>
            <a:r>
              <a:rPr lang="zh-CN" altLang="en-US" dirty="0" smtClean="0"/>
              <a:t>教法与学法</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新课导入</a:t>
            </a:r>
            <a:endParaRPr lang="en-US" altLang="zh-CN" dirty="0" smtClean="0"/>
          </a:p>
          <a:p>
            <a:pPr lvl="1"/>
            <a:r>
              <a:rPr lang="zh-CN" altLang="en-US" dirty="0" smtClean="0"/>
              <a:t>对比</a:t>
            </a:r>
            <a:r>
              <a:rPr lang="en-US" altLang="zh-CN" dirty="0" smtClean="0"/>
              <a:t>Windows</a:t>
            </a:r>
            <a:r>
              <a:rPr lang="zh-CN" altLang="en-US" dirty="0" smtClean="0"/>
              <a:t>环境和</a:t>
            </a:r>
            <a:r>
              <a:rPr lang="en-US" altLang="zh-CN" dirty="0" smtClean="0"/>
              <a:t>Visual Studio</a:t>
            </a:r>
          </a:p>
          <a:p>
            <a:pPr lvl="1"/>
            <a:r>
              <a:rPr lang="en-US" altLang="zh-CN" dirty="0" err="1" smtClean="0"/>
              <a:t>Helloworld</a:t>
            </a:r>
            <a:r>
              <a:rPr lang="zh-CN" altLang="en-US" dirty="0" smtClean="0"/>
              <a:t>是怎样产生的？</a:t>
            </a:r>
            <a:endParaRPr lang="en-US" altLang="zh-CN" dirty="0" smtClean="0"/>
          </a:p>
          <a:p>
            <a:pPr lvl="1"/>
            <a:r>
              <a:rPr lang="zh-CN" altLang="en-US" dirty="0" smtClean="0">
                <a:solidFill>
                  <a:srgbClr val="FF0000"/>
                </a:solidFill>
              </a:rPr>
              <a:t>“建立参考坐标系”</a:t>
            </a:r>
            <a:endParaRPr lang="en-US" altLang="zh-CN" dirty="0" smtClean="0">
              <a:solidFill>
                <a:srgbClr val="FF0000"/>
              </a:solidFill>
            </a:endParaRPr>
          </a:p>
          <a:p>
            <a:r>
              <a:rPr lang="zh-CN" altLang="en-US" dirty="0" smtClean="0"/>
              <a:t>讲解</a:t>
            </a:r>
            <a:endParaRPr lang="en-US" altLang="zh-CN" dirty="0" smtClean="0"/>
          </a:p>
          <a:p>
            <a:pPr lvl="1"/>
            <a:r>
              <a:rPr lang="zh-CN" altLang="en-US" dirty="0" smtClean="0"/>
              <a:t>“边讲边做”，提示学生观察中间结果，理解编译步骤；</a:t>
            </a:r>
            <a:endParaRPr lang="en-US" altLang="zh-CN" dirty="0" smtClean="0"/>
          </a:p>
          <a:p>
            <a:pPr lvl="1"/>
            <a:r>
              <a:rPr lang="zh-CN" altLang="en-US" dirty="0" smtClean="0"/>
              <a:t>提示</a:t>
            </a:r>
            <a:r>
              <a:rPr lang="zh-CN" altLang="en-US" dirty="0" smtClean="0"/>
              <a:t>学生注意本地编译和交叉编译的联系与区别</a:t>
            </a:r>
            <a:endParaRPr lang="en-US" altLang="zh-CN" dirty="0" smtClean="0"/>
          </a:p>
          <a:p>
            <a:pPr lvl="1"/>
            <a:r>
              <a:rPr lang="zh-CN" altLang="en-US" dirty="0" smtClean="0"/>
              <a:t>做</a:t>
            </a:r>
            <a:r>
              <a:rPr lang="zh-CN" altLang="en-US" dirty="0" smtClean="0"/>
              <a:t>实验时，“按部就班”，先求结果再求理解</a:t>
            </a:r>
            <a:endParaRPr lang="zh-CN" altLang="en-US" dirty="0"/>
          </a:p>
        </p:txBody>
      </p:sp>
      <p:sp>
        <p:nvSpPr>
          <p:cNvPr id="4" name="标题 2"/>
          <p:cNvSpPr>
            <a:spLocks noGrp="1"/>
          </p:cNvSpPr>
          <p:nvPr>
            <p:ph type="title"/>
          </p:nvPr>
        </p:nvSpPr>
        <p:spPr/>
        <p:txBody>
          <a:bodyPr/>
          <a:lstStyle/>
          <a:p>
            <a:r>
              <a:rPr lang="zh-CN" altLang="en-US" dirty="0" smtClean="0"/>
              <a:t>教学程序</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196752"/>
            <a:ext cx="8291264" cy="5400600"/>
          </a:xfrm>
        </p:spPr>
        <p:txBody>
          <a:bodyPr>
            <a:normAutofit fontScale="92500"/>
          </a:bodyPr>
          <a:lstStyle/>
          <a:p>
            <a:r>
              <a:rPr lang="zh-CN" altLang="en-US" dirty="0" smtClean="0"/>
              <a:t>教学效果评价</a:t>
            </a:r>
            <a:endParaRPr lang="en-US" altLang="zh-CN" dirty="0" smtClean="0"/>
          </a:p>
          <a:p>
            <a:pPr lvl="1"/>
            <a:r>
              <a:rPr lang="zh-CN" altLang="zh-CN" sz="2400" dirty="0" smtClean="0"/>
              <a:t>提问：</a:t>
            </a:r>
            <a:endParaRPr lang="zh-CN" altLang="zh-CN" sz="1600" dirty="0" smtClean="0"/>
          </a:p>
          <a:p>
            <a:pPr lvl="2"/>
            <a:r>
              <a:rPr lang="zh-CN" altLang="zh-CN" sz="2200" dirty="0" smtClean="0"/>
              <a:t>请总结交叉编译和本地编译的相同点与不同点；</a:t>
            </a:r>
            <a:endParaRPr lang="zh-CN" altLang="zh-CN" sz="1600" dirty="0" smtClean="0"/>
          </a:p>
          <a:p>
            <a:pPr lvl="2"/>
            <a:r>
              <a:rPr lang="zh-CN" altLang="zh-CN" sz="2200" dirty="0" smtClean="0"/>
              <a:t>在交叉编译中，关于平台的处理器架构，需要设定三个关键的变量：</a:t>
            </a:r>
            <a:r>
              <a:rPr lang="en-US" altLang="zh-CN" sz="2200" dirty="0" smtClean="0"/>
              <a:t>BUILD</a:t>
            </a:r>
            <a:r>
              <a:rPr lang="zh-CN" altLang="zh-CN" sz="2200" dirty="0" smtClean="0"/>
              <a:t>、</a:t>
            </a:r>
            <a:r>
              <a:rPr lang="en-US" altLang="zh-CN" sz="2200" dirty="0" smtClean="0"/>
              <a:t>HOST</a:t>
            </a:r>
            <a:r>
              <a:rPr lang="zh-CN" altLang="zh-CN" sz="2200" dirty="0" smtClean="0"/>
              <a:t>与</a:t>
            </a:r>
            <a:r>
              <a:rPr lang="en-US" altLang="zh-CN" sz="2200" dirty="0" smtClean="0"/>
              <a:t>TARGET</a:t>
            </a:r>
            <a:r>
              <a:rPr lang="zh-CN" altLang="zh-CN" sz="2200" dirty="0" smtClean="0"/>
              <a:t>，请解释这三者分别指的什么？如果在一台</a:t>
            </a:r>
            <a:r>
              <a:rPr lang="en-US" altLang="zh-CN" sz="2200" dirty="0" smtClean="0"/>
              <a:t>x86</a:t>
            </a:r>
            <a:r>
              <a:rPr lang="zh-CN" altLang="zh-CN" sz="2200" dirty="0" smtClean="0"/>
              <a:t>机器上编译能够在</a:t>
            </a:r>
            <a:r>
              <a:rPr lang="en-US" altLang="zh-CN" sz="2200" dirty="0" smtClean="0"/>
              <a:t>ARM</a:t>
            </a:r>
            <a:r>
              <a:rPr lang="zh-CN" altLang="zh-CN" sz="2200" dirty="0" smtClean="0"/>
              <a:t>平台上运行的“</a:t>
            </a:r>
            <a:r>
              <a:rPr lang="en-US" altLang="zh-CN" sz="2200" dirty="0" err="1" smtClean="0"/>
              <a:t>Helloworld</a:t>
            </a:r>
            <a:r>
              <a:rPr lang="zh-CN" altLang="zh-CN" sz="2200" dirty="0" smtClean="0"/>
              <a:t>”，</a:t>
            </a:r>
            <a:r>
              <a:rPr lang="en-US" altLang="zh-CN" sz="2200" dirty="0" smtClean="0"/>
              <a:t>BUILD</a:t>
            </a:r>
            <a:r>
              <a:rPr lang="zh-CN" altLang="zh-CN" sz="2200" dirty="0" smtClean="0"/>
              <a:t>、</a:t>
            </a:r>
            <a:r>
              <a:rPr lang="en-US" altLang="zh-CN" sz="2200" dirty="0" smtClean="0"/>
              <a:t>HOST</a:t>
            </a:r>
            <a:r>
              <a:rPr lang="zh-CN" altLang="zh-CN" sz="2200" dirty="0" smtClean="0"/>
              <a:t>与</a:t>
            </a:r>
            <a:r>
              <a:rPr lang="en-US" altLang="zh-CN" sz="2200" dirty="0" smtClean="0"/>
              <a:t>TARGET</a:t>
            </a:r>
            <a:r>
              <a:rPr lang="zh-CN" altLang="zh-CN" sz="2200" dirty="0" smtClean="0"/>
              <a:t>分别应该取什么值？</a:t>
            </a:r>
            <a:endParaRPr lang="zh-CN" altLang="zh-CN" sz="1600" dirty="0" smtClean="0"/>
          </a:p>
          <a:p>
            <a:pPr lvl="2"/>
            <a:r>
              <a:rPr lang="zh-CN" altLang="zh-CN" sz="2200" dirty="0" smtClean="0"/>
              <a:t>交叉编译过程中，为什么需要生成第一阶段的</a:t>
            </a:r>
            <a:r>
              <a:rPr lang="en-US" altLang="zh-CN" sz="2200" dirty="0" smtClean="0"/>
              <a:t>gcc</a:t>
            </a:r>
            <a:r>
              <a:rPr lang="zh-CN" altLang="zh-CN" sz="2200" dirty="0" smtClean="0"/>
              <a:t>（</a:t>
            </a:r>
            <a:r>
              <a:rPr lang="en-US" altLang="zh-CN" sz="2200" dirty="0" smtClean="0"/>
              <a:t>1</a:t>
            </a:r>
            <a:r>
              <a:rPr lang="en-US" altLang="zh-CN" sz="2200" baseline="30000" dirty="0" smtClean="0"/>
              <a:t>st</a:t>
            </a:r>
            <a:r>
              <a:rPr lang="en-US" altLang="zh-CN" sz="2200" dirty="0" smtClean="0"/>
              <a:t> Stage Gcc</a:t>
            </a:r>
            <a:r>
              <a:rPr lang="zh-CN" altLang="zh-CN" sz="2200" dirty="0" smtClean="0"/>
              <a:t>），即这个临时的</a:t>
            </a:r>
            <a:r>
              <a:rPr lang="en-US" altLang="zh-CN" sz="2200" dirty="0" smtClean="0"/>
              <a:t>gcc</a:t>
            </a:r>
            <a:r>
              <a:rPr lang="zh-CN" altLang="zh-CN" sz="2200" dirty="0" smtClean="0"/>
              <a:t>有什么用？为什么不能直接生成最终的交叉编译</a:t>
            </a:r>
            <a:r>
              <a:rPr lang="en-US" altLang="zh-CN" sz="2200" dirty="0" smtClean="0"/>
              <a:t>gcc</a:t>
            </a:r>
            <a:r>
              <a:rPr lang="zh-CN" altLang="zh-CN" sz="2200" dirty="0" smtClean="0"/>
              <a:t>？</a:t>
            </a:r>
            <a:endParaRPr lang="zh-CN" altLang="zh-CN" sz="1600" dirty="0" smtClean="0"/>
          </a:p>
          <a:p>
            <a:pPr lvl="1"/>
            <a:r>
              <a:rPr lang="zh-CN" altLang="zh-CN" sz="2400" dirty="0" smtClean="0"/>
              <a:t>练习：学生使用教师提供的交叉编译环境源码与操作脚本，制作出自己的交叉编译</a:t>
            </a:r>
            <a:r>
              <a:rPr lang="en-US" altLang="zh-CN" sz="2400" dirty="0" smtClean="0"/>
              <a:t>gcc</a:t>
            </a:r>
            <a:r>
              <a:rPr lang="zh-CN" altLang="zh-CN" sz="2400" dirty="0" smtClean="0"/>
              <a:t>，将作品提交给教师进行验证查看。</a:t>
            </a:r>
            <a:endParaRPr lang="zh-CN" altLang="zh-CN" sz="1600" dirty="0" smtClean="0"/>
          </a:p>
          <a:p>
            <a:pPr lvl="1"/>
            <a:r>
              <a:rPr lang="zh-CN" altLang="zh-CN" sz="2400" dirty="0" smtClean="0">
                <a:solidFill>
                  <a:srgbClr val="FF0000"/>
                </a:solidFill>
              </a:rPr>
              <a:t>如果学生能够很好的回答上述提问，那么说明理论教学取得较好的效果；如果学生能够得到自己制作的交叉编译</a:t>
            </a:r>
            <a:r>
              <a:rPr lang="en-US" altLang="zh-CN" sz="2400" dirty="0" smtClean="0">
                <a:solidFill>
                  <a:srgbClr val="FF0000"/>
                </a:solidFill>
              </a:rPr>
              <a:t>gcc</a:t>
            </a:r>
            <a:r>
              <a:rPr lang="zh-CN" altLang="zh-CN" sz="2400" dirty="0" smtClean="0">
                <a:solidFill>
                  <a:srgbClr val="FF0000"/>
                </a:solidFill>
              </a:rPr>
              <a:t>程序，那么实践教学环节取得了较好的效果。</a:t>
            </a:r>
            <a:endParaRPr lang="zh-CN" altLang="zh-CN" sz="1600" dirty="0" smtClean="0">
              <a:solidFill>
                <a:srgbClr val="FF0000"/>
              </a:solidFill>
            </a:endParaRPr>
          </a:p>
          <a:p>
            <a:pPr lvl="1"/>
            <a:endParaRPr lang="zh-CN" altLang="en-US" dirty="0"/>
          </a:p>
        </p:txBody>
      </p:sp>
      <p:sp>
        <p:nvSpPr>
          <p:cNvPr id="3" name="标题 2"/>
          <p:cNvSpPr>
            <a:spLocks noGrp="1"/>
          </p:cNvSpPr>
          <p:nvPr>
            <p:ph type="title"/>
          </p:nvPr>
        </p:nvSpPr>
        <p:spPr/>
        <p:txBody>
          <a:bodyPr/>
          <a:lstStyle/>
          <a:p>
            <a:r>
              <a:rPr lang="zh-CN" altLang="en-US" dirty="0" smtClean="0"/>
              <a:t>教学程序</a:t>
            </a:r>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53</TotalTime>
  <Words>779</Words>
  <Application>Microsoft Office PowerPoint</Application>
  <PresentationFormat>全屏显示(4:3)</PresentationFormat>
  <Paragraphs>99</Paragraphs>
  <Slides>12</Slides>
  <Notes>0</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聚合</vt:lpstr>
      <vt:lpstr> 嵌入式系统原理— 交叉编译环境的构建 </vt:lpstr>
      <vt:lpstr>内容</vt:lpstr>
      <vt:lpstr>教材</vt:lpstr>
      <vt:lpstr>教材 </vt:lpstr>
      <vt:lpstr>教材</vt:lpstr>
      <vt:lpstr>教法与学法</vt:lpstr>
      <vt:lpstr>教法与学法</vt:lpstr>
      <vt:lpstr>教学程序</vt:lpstr>
      <vt:lpstr>教学程序</vt:lpstr>
      <vt:lpstr>总结</vt:lpstr>
      <vt:lpstr>板书设计</vt:lpstr>
      <vt:lpstr>板书设计</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嵌入式系统原理</dc:title>
  <dc:creator>lewis liu</dc:creator>
  <cp:lastModifiedBy>lewis liu</cp:lastModifiedBy>
  <cp:revision>5</cp:revision>
  <dcterms:created xsi:type="dcterms:W3CDTF">2015-06-05T00:13:28Z</dcterms:created>
  <dcterms:modified xsi:type="dcterms:W3CDTF">2015-06-05T01:17:53Z</dcterms:modified>
</cp:coreProperties>
</file>