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B19F4-6C72-437A-9D1C-B1C10C12BECB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4EF19920-0B94-4978-8597-8995188C4912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无线</a:t>
          </a:r>
          <a:r>
            <a:rPr lang="zh-CN" altLang="en-US" dirty="0" smtClean="0"/>
            <a:t>通信技术</a:t>
          </a:r>
          <a:endParaRPr lang="zh-CN" altLang="en-US" dirty="0"/>
        </a:p>
      </dgm:t>
    </dgm:pt>
    <dgm:pt modelId="{322402CF-8B2B-4DAA-8654-008C7CCC8A44}" type="parTrans" cxnId="{39CE3B11-D760-4F22-9B78-F67ADED53768}">
      <dgm:prSet/>
      <dgm:spPr/>
      <dgm:t>
        <a:bodyPr/>
        <a:lstStyle/>
        <a:p>
          <a:endParaRPr lang="zh-CN" altLang="en-US"/>
        </a:p>
      </dgm:t>
    </dgm:pt>
    <dgm:pt modelId="{0EB35E18-DEAA-4F41-9244-C51B22A25A82}" type="sibTrans" cxnId="{39CE3B11-D760-4F22-9B78-F67ADED53768}">
      <dgm:prSet/>
      <dgm:spPr/>
      <dgm:t>
        <a:bodyPr/>
        <a:lstStyle/>
        <a:p>
          <a:endParaRPr lang="zh-CN" altLang="en-US"/>
        </a:p>
      </dgm:t>
    </dgm:pt>
    <dgm:pt modelId="{ABC96FDC-A9B8-455B-B703-D68CCA877950}">
      <dgm:prSet phldrT="[文本]"/>
      <dgm:spPr/>
      <dgm:t>
        <a:bodyPr/>
        <a:lstStyle/>
        <a:p>
          <a:r>
            <a:rPr lang="zh-CN" altLang="en-US" dirty="0" smtClean="0"/>
            <a:t>计算机</a:t>
          </a:r>
          <a:r>
            <a:rPr lang="zh-CN" altLang="en-US" dirty="0" smtClean="0">
              <a:solidFill>
                <a:srgbClr val="FF0000"/>
              </a:solidFill>
            </a:rPr>
            <a:t>网络</a:t>
          </a:r>
          <a:endParaRPr lang="zh-CN" altLang="en-US" dirty="0">
            <a:solidFill>
              <a:srgbClr val="FF0000"/>
            </a:solidFill>
          </a:endParaRPr>
        </a:p>
      </dgm:t>
    </dgm:pt>
    <dgm:pt modelId="{8BAFBC4A-CEA1-43A4-9EED-8FA8058CEA6C}" type="parTrans" cxnId="{C625166C-B890-4E90-B537-3BAD520BED86}">
      <dgm:prSet/>
      <dgm:spPr/>
      <dgm:t>
        <a:bodyPr/>
        <a:lstStyle/>
        <a:p>
          <a:endParaRPr lang="zh-CN" altLang="en-US"/>
        </a:p>
      </dgm:t>
    </dgm:pt>
    <dgm:pt modelId="{E6916B62-A1A0-49F4-A3AE-C0964F9D55E9}" type="sibTrans" cxnId="{C625166C-B890-4E90-B537-3BAD520BED86}">
      <dgm:prSet/>
      <dgm:spPr/>
      <dgm:t>
        <a:bodyPr/>
        <a:lstStyle/>
        <a:p>
          <a:endParaRPr lang="zh-CN" altLang="en-US"/>
        </a:p>
      </dgm:t>
    </dgm:pt>
    <dgm:pt modelId="{ADE0094E-0E10-46BE-A5FC-9E9CB0D58B75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传感器</a:t>
          </a:r>
          <a:r>
            <a:rPr lang="zh-CN" altLang="en-US" dirty="0" smtClean="0"/>
            <a:t>技术</a:t>
          </a:r>
          <a:endParaRPr lang="zh-CN" altLang="en-US" dirty="0"/>
        </a:p>
      </dgm:t>
    </dgm:pt>
    <dgm:pt modelId="{7172A233-C654-452F-BCE6-6E918806AE51}" type="parTrans" cxnId="{E501E91D-F19D-43AD-9EB2-95102411BC94}">
      <dgm:prSet/>
      <dgm:spPr/>
      <dgm:t>
        <a:bodyPr/>
        <a:lstStyle/>
        <a:p>
          <a:endParaRPr lang="zh-CN" altLang="en-US"/>
        </a:p>
      </dgm:t>
    </dgm:pt>
    <dgm:pt modelId="{B27F5115-20DB-47F1-8DDA-6C4D6F6ABE81}" type="sibTrans" cxnId="{E501E91D-F19D-43AD-9EB2-95102411BC94}">
      <dgm:prSet/>
      <dgm:spPr/>
      <dgm:t>
        <a:bodyPr/>
        <a:lstStyle/>
        <a:p>
          <a:endParaRPr lang="zh-CN" altLang="en-US"/>
        </a:p>
      </dgm:t>
    </dgm:pt>
    <dgm:pt modelId="{B25751B2-3E03-4C9E-9809-996D9C7E61AE}" type="pres">
      <dgm:prSet presAssocID="{2C0B19F4-6C72-437A-9D1C-B1C10C12BECB}" presName="compositeShape" presStyleCnt="0">
        <dgm:presLayoutVars>
          <dgm:chMax val="7"/>
          <dgm:dir/>
          <dgm:resizeHandles val="exact"/>
        </dgm:presLayoutVars>
      </dgm:prSet>
      <dgm:spPr/>
    </dgm:pt>
    <dgm:pt modelId="{5AF93375-97AF-4915-B412-D7A1FE94683B}" type="pres">
      <dgm:prSet presAssocID="{4EF19920-0B94-4978-8597-8995188C4912}" presName="circ1" presStyleLbl="vennNode1" presStyleIdx="0" presStyleCnt="3"/>
      <dgm:spPr/>
    </dgm:pt>
    <dgm:pt modelId="{C62A6A9A-B068-4FA7-A06D-794AE14E4BBF}" type="pres">
      <dgm:prSet presAssocID="{4EF19920-0B94-4978-8597-8995188C49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9B1063-8806-4BD3-B6ED-BC02358C9E97}" type="pres">
      <dgm:prSet presAssocID="{ABC96FDC-A9B8-455B-B703-D68CCA877950}" presName="circ2" presStyleLbl="vennNode1" presStyleIdx="1" presStyleCnt="3"/>
      <dgm:spPr/>
    </dgm:pt>
    <dgm:pt modelId="{D1C9BE7E-C3AC-4A31-879F-99D391394FCC}" type="pres">
      <dgm:prSet presAssocID="{ABC96FDC-A9B8-455B-B703-D68CCA87795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5BE8308-6B37-4E86-8110-A4E6A4095996}" type="pres">
      <dgm:prSet presAssocID="{ADE0094E-0E10-46BE-A5FC-9E9CB0D58B75}" presName="circ3" presStyleLbl="vennNode1" presStyleIdx="2" presStyleCnt="3"/>
      <dgm:spPr/>
    </dgm:pt>
    <dgm:pt modelId="{D4F9CE4D-F5EF-4835-9D5B-0BCFB48B00F7}" type="pres">
      <dgm:prSet presAssocID="{ADE0094E-0E10-46BE-A5FC-9E9CB0D58B7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B8D6CF8-E36D-4B87-B214-EB1FFE08E3D2}" type="presOf" srcId="{2C0B19F4-6C72-437A-9D1C-B1C10C12BECB}" destId="{B25751B2-3E03-4C9E-9809-996D9C7E61AE}" srcOrd="0" destOrd="0" presId="urn:microsoft.com/office/officeart/2005/8/layout/venn1"/>
    <dgm:cxn modelId="{C2626E9F-3025-44AD-ACE4-8C636DD82135}" type="presOf" srcId="{ABC96FDC-A9B8-455B-B703-D68CCA877950}" destId="{D1C9BE7E-C3AC-4A31-879F-99D391394FCC}" srcOrd="1" destOrd="0" presId="urn:microsoft.com/office/officeart/2005/8/layout/venn1"/>
    <dgm:cxn modelId="{C625166C-B890-4E90-B537-3BAD520BED86}" srcId="{2C0B19F4-6C72-437A-9D1C-B1C10C12BECB}" destId="{ABC96FDC-A9B8-455B-B703-D68CCA877950}" srcOrd="1" destOrd="0" parTransId="{8BAFBC4A-CEA1-43A4-9EED-8FA8058CEA6C}" sibTransId="{E6916B62-A1A0-49F4-A3AE-C0964F9D55E9}"/>
    <dgm:cxn modelId="{9BA1A9AC-215D-437E-9322-9335654A9F9E}" type="presOf" srcId="{4EF19920-0B94-4978-8597-8995188C4912}" destId="{C62A6A9A-B068-4FA7-A06D-794AE14E4BBF}" srcOrd="1" destOrd="0" presId="urn:microsoft.com/office/officeart/2005/8/layout/venn1"/>
    <dgm:cxn modelId="{A2C2BD72-3B95-41A9-B611-DCBD55ED34F6}" type="presOf" srcId="{4EF19920-0B94-4978-8597-8995188C4912}" destId="{5AF93375-97AF-4915-B412-D7A1FE94683B}" srcOrd="0" destOrd="0" presId="urn:microsoft.com/office/officeart/2005/8/layout/venn1"/>
    <dgm:cxn modelId="{BC93F5AF-5DBD-473D-A335-500487404FDE}" type="presOf" srcId="{ADE0094E-0E10-46BE-A5FC-9E9CB0D58B75}" destId="{D4F9CE4D-F5EF-4835-9D5B-0BCFB48B00F7}" srcOrd="1" destOrd="0" presId="urn:microsoft.com/office/officeart/2005/8/layout/venn1"/>
    <dgm:cxn modelId="{91EDC0CB-A4F9-412E-A957-F57FDCAB5B93}" type="presOf" srcId="{ADE0094E-0E10-46BE-A5FC-9E9CB0D58B75}" destId="{85BE8308-6B37-4E86-8110-A4E6A4095996}" srcOrd="0" destOrd="0" presId="urn:microsoft.com/office/officeart/2005/8/layout/venn1"/>
    <dgm:cxn modelId="{E501E91D-F19D-43AD-9EB2-95102411BC94}" srcId="{2C0B19F4-6C72-437A-9D1C-B1C10C12BECB}" destId="{ADE0094E-0E10-46BE-A5FC-9E9CB0D58B75}" srcOrd="2" destOrd="0" parTransId="{7172A233-C654-452F-BCE6-6E918806AE51}" sibTransId="{B27F5115-20DB-47F1-8DDA-6C4D6F6ABE81}"/>
    <dgm:cxn modelId="{0E57BCE4-7BC6-4AED-8A42-A460FE786C05}" type="presOf" srcId="{ABC96FDC-A9B8-455B-B703-D68CCA877950}" destId="{E39B1063-8806-4BD3-B6ED-BC02358C9E97}" srcOrd="0" destOrd="0" presId="urn:microsoft.com/office/officeart/2005/8/layout/venn1"/>
    <dgm:cxn modelId="{39CE3B11-D760-4F22-9B78-F67ADED53768}" srcId="{2C0B19F4-6C72-437A-9D1C-B1C10C12BECB}" destId="{4EF19920-0B94-4978-8597-8995188C4912}" srcOrd="0" destOrd="0" parTransId="{322402CF-8B2B-4DAA-8654-008C7CCC8A44}" sibTransId="{0EB35E18-DEAA-4F41-9244-C51B22A25A82}"/>
    <dgm:cxn modelId="{58E618A2-8A21-40A7-B61E-44C7E668EB6E}" type="presParOf" srcId="{B25751B2-3E03-4C9E-9809-996D9C7E61AE}" destId="{5AF93375-97AF-4915-B412-D7A1FE94683B}" srcOrd="0" destOrd="0" presId="urn:microsoft.com/office/officeart/2005/8/layout/venn1"/>
    <dgm:cxn modelId="{42174ECC-1192-4DA6-B5ED-BDC39E12998C}" type="presParOf" srcId="{B25751B2-3E03-4C9E-9809-996D9C7E61AE}" destId="{C62A6A9A-B068-4FA7-A06D-794AE14E4BBF}" srcOrd="1" destOrd="0" presId="urn:microsoft.com/office/officeart/2005/8/layout/venn1"/>
    <dgm:cxn modelId="{5D9650F8-FCC5-4CA0-A287-EAD04894B632}" type="presParOf" srcId="{B25751B2-3E03-4C9E-9809-996D9C7E61AE}" destId="{E39B1063-8806-4BD3-B6ED-BC02358C9E97}" srcOrd="2" destOrd="0" presId="urn:microsoft.com/office/officeart/2005/8/layout/venn1"/>
    <dgm:cxn modelId="{9D3C6E78-8246-472A-A6AB-0D8710BF70E9}" type="presParOf" srcId="{B25751B2-3E03-4C9E-9809-996D9C7E61AE}" destId="{D1C9BE7E-C3AC-4A31-879F-99D391394FCC}" srcOrd="3" destOrd="0" presId="urn:microsoft.com/office/officeart/2005/8/layout/venn1"/>
    <dgm:cxn modelId="{DAB3826D-D364-41B7-9C74-0C974B2B8CB7}" type="presParOf" srcId="{B25751B2-3E03-4C9E-9809-996D9C7E61AE}" destId="{85BE8308-6B37-4E86-8110-A4E6A4095996}" srcOrd="4" destOrd="0" presId="urn:microsoft.com/office/officeart/2005/8/layout/venn1"/>
    <dgm:cxn modelId="{B2E2EE0E-D591-45AD-A5C4-76DB6C8794D0}" type="presParOf" srcId="{B25751B2-3E03-4C9E-9809-996D9C7E61AE}" destId="{D4F9CE4D-F5EF-4835-9D5B-0BCFB48B00F7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h.wikipedia.org/wiki/TinyOS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无线传感器网络原理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贵阳职业技术学院</a:t>
            </a:r>
            <a:endParaRPr lang="en-US" altLang="zh-CN" dirty="0" smtClean="0"/>
          </a:p>
          <a:p>
            <a:r>
              <a:rPr lang="zh-CN" altLang="en-US" dirty="0" smtClean="0"/>
              <a:t>刘海波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na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571744"/>
            <a:ext cx="3110738" cy="19526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9525"/>
            <a:ext cx="56388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142852"/>
            <a:ext cx="3571876" cy="1143000"/>
          </a:xfrm>
        </p:spPr>
        <p:txBody>
          <a:bodyPr/>
          <a:lstStyle/>
          <a:p>
            <a:r>
              <a:rPr lang="en-US" altLang="zh-CN" dirty="0" smtClean="0"/>
              <a:t>WSN</a:t>
            </a:r>
            <a:r>
              <a:rPr lang="zh-CN" altLang="en-US" dirty="0" smtClean="0"/>
              <a:t>开发平台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57158" y="1142985"/>
            <a:ext cx="3328982" cy="235745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什么是开发平台、开发板、评估板？</a:t>
            </a:r>
            <a:endParaRPr lang="en-US" altLang="zh-CN" sz="2000" dirty="0" smtClean="0"/>
          </a:p>
          <a:p>
            <a:r>
              <a:rPr lang="en-US" altLang="zh-CN" sz="2000" dirty="0" smtClean="0"/>
              <a:t>CC2430/2530</a:t>
            </a:r>
          </a:p>
          <a:p>
            <a:pPr lvl="1"/>
            <a:r>
              <a:rPr lang="en-US" altLang="zh-CN" sz="1800" dirty="0" err="1" smtClean="0"/>
              <a:t>Zigbee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SoC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pic>
        <p:nvPicPr>
          <p:cNvPr id="6" name="图片 5" descr="569637729791887236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14818"/>
            <a:ext cx="4650418" cy="2383159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6715140" y="3357562"/>
            <a:ext cx="2214578" cy="3357586"/>
          </a:xfrm>
          <a:prstGeom prst="borderCallout1">
            <a:avLst>
              <a:gd name="adj1" fmla="val 48718"/>
              <a:gd name="adj2" fmla="val 318"/>
              <a:gd name="adj3" fmla="val 40120"/>
              <a:gd name="adj4" fmla="val -92600"/>
            </a:avLst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6715140" y="1857364"/>
            <a:ext cx="1857388" cy="1428760"/>
          </a:xfrm>
          <a:prstGeom prst="borderCallout1">
            <a:avLst>
              <a:gd name="adj1" fmla="val 82242"/>
              <a:gd name="adj2" fmla="val 318"/>
              <a:gd name="adj3" fmla="val 258328"/>
              <a:gd name="adj4" fmla="val -198094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5715008" y="1857364"/>
            <a:ext cx="928694" cy="1000132"/>
          </a:xfrm>
          <a:prstGeom prst="borderCallout1">
            <a:avLst>
              <a:gd name="adj1" fmla="val 48718"/>
              <a:gd name="adj2" fmla="val 318"/>
              <a:gd name="adj3" fmla="val 330077"/>
              <a:gd name="adj4" fmla="val -292335"/>
            </a:avLst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4857752" y="2928934"/>
            <a:ext cx="928694" cy="1071570"/>
          </a:xfrm>
          <a:prstGeom prst="borderCallout1">
            <a:avLst>
              <a:gd name="adj1" fmla="val 48718"/>
              <a:gd name="adj2" fmla="val 318"/>
              <a:gd name="adj3" fmla="val 247182"/>
              <a:gd name="adj4" fmla="val -372979"/>
            </a:avLst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49768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什么是无线传感器网络？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无线传感器网络与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相比，有什么不同点？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无线传感器网络都有哪些关键技术？这些关键技术和</a:t>
            </a:r>
            <a:r>
              <a:rPr lang="en-US" altLang="zh-CN" dirty="0" smtClean="0"/>
              <a:t>WSN</a:t>
            </a:r>
            <a:r>
              <a:rPr lang="zh-CN" altLang="en-US" dirty="0" smtClean="0"/>
              <a:t>的哪些特性密切相关？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/>
              <a:t>举例说明</a:t>
            </a:r>
            <a:r>
              <a:rPr lang="en-US" altLang="zh-CN" dirty="0" smtClean="0"/>
              <a:t>WSN</a:t>
            </a:r>
            <a:r>
              <a:rPr lang="zh-CN" altLang="en-US" dirty="0" smtClean="0"/>
              <a:t>的应用领域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什么</a:t>
            </a:r>
            <a:r>
              <a:rPr lang="zh-CN" altLang="en-US" dirty="0" smtClean="0"/>
              <a:t>叫仿真？什么叫开发平台？二者都有什么用处？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无线传感器网络概论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06905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什么是无线传感器网络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无线</a:t>
            </a:r>
            <a:r>
              <a:rPr lang="zh-CN" altLang="en-US" dirty="0" smtClean="0"/>
              <a:t>传感器</a:t>
            </a:r>
            <a:r>
              <a:rPr lang="zh-CN" altLang="en-US" dirty="0" smtClean="0"/>
              <a:t>网络的特点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无线</a:t>
            </a:r>
            <a:r>
              <a:rPr lang="zh-CN" altLang="en-US" dirty="0" smtClean="0"/>
              <a:t>传感器</a:t>
            </a:r>
            <a:r>
              <a:rPr lang="zh-CN" altLang="en-US" dirty="0" smtClean="0"/>
              <a:t>网络的发展历程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传感器网络的关键技术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/>
              <a:t>无线传感器网络的应用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/>
              <a:t>无线传感器网络的研究手段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/>
              <a:t>无线传感器网络开发平台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143372" y="1428736"/>
          <a:ext cx="4543428" cy="386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什么是无线传感器网络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571612"/>
            <a:ext cx="37862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无线传感器网络</a:t>
            </a:r>
            <a:r>
              <a:rPr lang="en-US" altLang="zh-CN" sz="2400" dirty="0" smtClean="0"/>
              <a:t>(Wireless Sensor Network, WSN)</a:t>
            </a:r>
            <a:r>
              <a:rPr lang="zh-CN" altLang="en-US" sz="2400" dirty="0" smtClean="0"/>
              <a:t> 是一种集</a:t>
            </a:r>
            <a:r>
              <a:rPr lang="zh-CN" altLang="en-US" sz="2400" dirty="0" smtClean="0">
                <a:solidFill>
                  <a:srgbClr val="FF0000"/>
                </a:solidFill>
              </a:rPr>
              <a:t>信息采集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信息传输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00"/>
                </a:solidFill>
              </a:rPr>
              <a:t>信息处理</a:t>
            </a:r>
            <a:r>
              <a:rPr lang="zh-CN" altLang="en-US" sz="2400" dirty="0" smtClean="0"/>
              <a:t>为一体的综合型</a:t>
            </a:r>
            <a:r>
              <a:rPr lang="zh-CN" altLang="en-US" sz="2400" dirty="0" smtClean="0">
                <a:solidFill>
                  <a:srgbClr val="FF0000"/>
                </a:solidFill>
              </a:rPr>
              <a:t>智能</a:t>
            </a:r>
            <a:r>
              <a:rPr lang="zh-CN" altLang="en-US" sz="2400" dirty="0" smtClean="0"/>
              <a:t>信息系统。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WSN</a:t>
            </a:r>
            <a:r>
              <a:rPr lang="zh-CN" altLang="en-US" sz="2400" dirty="0" smtClean="0"/>
              <a:t>的传输距离通常限制在一个较短的范围内（米级）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WSN</a:t>
            </a:r>
            <a:r>
              <a:rPr lang="zh-CN" altLang="en-US" sz="2400" dirty="0" smtClean="0"/>
              <a:t>具有</a:t>
            </a:r>
            <a:r>
              <a:rPr lang="zh-CN" altLang="en-US" sz="2400" dirty="0" smtClean="0">
                <a:solidFill>
                  <a:srgbClr val="FF0000"/>
                </a:solidFill>
              </a:rPr>
              <a:t>低成本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低功耗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对等通信</a:t>
            </a:r>
            <a:r>
              <a:rPr lang="zh-CN" altLang="en-US" sz="2400" dirty="0" smtClean="0"/>
              <a:t>三个重要特征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zh-CN" altLang="en-US" sz="2400" dirty="0" smtClean="0"/>
              <a:t>前沿学科，多学科交叉</a:t>
            </a:r>
            <a:endParaRPr lang="zh-CN" altLang="en-US" sz="2400" dirty="0"/>
          </a:p>
        </p:txBody>
      </p:sp>
      <p:sp>
        <p:nvSpPr>
          <p:cNvPr id="9" name="矩形标注 8"/>
          <p:cNvSpPr/>
          <p:nvPr/>
        </p:nvSpPr>
        <p:spPr>
          <a:xfrm>
            <a:off x="6715140" y="642918"/>
            <a:ext cx="1571636" cy="500066"/>
          </a:xfrm>
          <a:prstGeom prst="wedgeRectCallout">
            <a:avLst>
              <a:gd name="adj1" fmla="val -39267"/>
              <a:gd name="adj2" fmla="val 1217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信息传输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4286248" y="5786454"/>
            <a:ext cx="1571636" cy="500066"/>
          </a:xfrm>
          <a:prstGeom prst="wedgeRectCallout">
            <a:avLst>
              <a:gd name="adj1" fmla="val 27780"/>
              <a:gd name="adj2" fmla="val -1482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信息采集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7072330" y="5643578"/>
            <a:ext cx="1571636" cy="500066"/>
          </a:xfrm>
          <a:prstGeom prst="wedgeRectCallout">
            <a:avLst>
              <a:gd name="adj1" fmla="val -37050"/>
              <a:gd name="adj2" fmla="val -1290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6963772979188723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4786322"/>
            <a:ext cx="3557591" cy="1823127"/>
          </a:xfrm>
          <a:prstGeom prst="rect">
            <a:avLst/>
          </a:prstGeom>
        </p:spPr>
      </p:pic>
      <p:pic>
        <p:nvPicPr>
          <p:cNvPr id="6" name="图片 5" descr="20090424045340图二 采用MC13224节点和路由的无线传感器网络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143380"/>
            <a:ext cx="3990975" cy="2428875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什么是无线传感器网络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pic>
        <p:nvPicPr>
          <p:cNvPr id="8" name="图片 7" descr="b75088ddf39310a0995fe334db492ca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1285860"/>
            <a:ext cx="1714512" cy="1148723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 descr="2012071816381237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42" y="2285992"/>
            <a:ext cx="2247991" cy="2119318"/>
          </a:xfrm>
          <a:prstGeom prst="rect">
            <a:avLst/>
          </a:prstGeom>
          <a:ln w="127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图片 3" descr="2012091415-dus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1214422"/>
            <a:ext cx="4985330" cy="3629945"/>
          </a:xfrm>
          <a:prstGeom prst="rect">
            <a:avLst/>
          </a:prstGeom>
          <a:ln w="127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2500298" y="1285860"/>
            <a:ext cx="1214446" cy="357190"/>
          </a:xfrm>
          <a:prstGeom prst="wedgeRectCallout">
            <a:avLst>
              <a:gd name="adj1" fmla="val -58759"/>
              <a:gd name="adj2" fmla="val 87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节点实物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500034" y="2714620"/>
            <a:ext cx="928694" cy="357190"/>
          </a:xfrm>
          <a:prstGeom prst="wedgeRectCallout">
            <a:avLst>
              <a:gd name="adj1" fmla="val 79312"/>
              <a:gd name="adj2" fmla="val 1095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协议栈</a:t>
            </a:r>
            <a:endParaRPr lang="zh-CN" altLang="en-US" dirty="0"/>
          </a:p>
        </p:txBody>
      </p:sp>
      <p:sp>
        <p:nvSpPr>
          <p:cNvPr id="12" name="矩形标注 11"/>
          <p:cNvSpPr/>
          <p:nvPr/>
        </p:nvSpPr>
        <p:spPr>
          <a:xfrm>
            <a:off x="3357554" y="1785926"/>
            <a:ext cx="857256" cy="357190"/>
          </a:xfrm>
          <a:prstGeom prst="wedgeRectCallout">
            <a:avLst>
              <a:gd name="adj1" fmla="val 79312"/>
              <a:gd name="adj2" fmla="val 1095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3" name="矩形标注 12"/>
          <p:cNvSpPr/>
          <p:nvPr/>
        </p:nvSpPr>
        <p:spPr>
          <a:xfrm>
            <a:off x="7572396" y="6286520"/>
            <a:ext cx="1357322" cy="357190"/>
          </a:xfrm>
          <a:prstGeom prst="wedgeRectCallout">
            <a:avLst>
              <a:gd name="adj1" fmla="val -62284"/>
              <a:gd name="adj2" fmla="val -1172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节点结构</a:t>
            </a:r>
            <a:endParaRPr lang="zh-CN" altLang="en-US" dirty="0"/>
          </a:p>
        </p:txBody>
      </p:sp>
      <p:sp>
        <p:nvSpPr>
          <p:cNvPr id="14" name="矩形标注 13"/>
          <p:cNvSpPr/>
          <p:nvPr/>
        </p:nvSpPr>
        <p:spPr>
          <a:xfrm>
            <a:off x="285720" y="3571876"/>
            <a:ext cx="1285884" cy="357190"/>
          </a:xfrm>
          <a:prstGeom prst="wedgeRectCallout">
            <a:avLst>
              <a:gd name="adj1" fmla="val 35551"/>
              <a:gd name="adj2" fmla="val 1119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网络拓扑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大规模网络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</a:t>
            </a:r>
            <a:r>
              <a:rPr lang="zh-CN" altLang="en-US" dirty="0" smtClean="0"/>
              <a:t>广、密度大、信噪比高、高容错</a:t>
            </a:r>
            <a:endParaRPr lang="en-US" altLang="zh-CN" dirty="0" smtClean="0"/>
          </a:p>
          <a:p>
            <a:r>
              <a:rPr lang="zh-CN" altLang="en-US" dirty="0" smtClean="0"/>
              <a:t>自组织网络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 smtClean="0"/>
              <a:t>适应网络拓扑和网络状态变化</a:t>
            </a:r>
            <a:endParaRPr lang="en-US" altLang="zh-CN" dirty="0" smtClean="0"/>
          </a:p>
          <a:p>
            <a:r>
              <a:rPr lang="zh-CN" altLang="en-US" dirty="0" smtClean="0"/>
              <a:t>多跳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网络节点“身兼两职”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网络拓扑、网络状态的不可预测性</a:t>
            </a:r>
            <a:endParaRPr lang="en-US" altLang="zh-CN" dirty="0" smtClean="0"/>
          </a:p>
          <a:p>
            <a:r>
              <a:rPr lang="zh-CN" altLang="en-US" dirty="0" smtClean="0"/>
              <a:t>应用相关网络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 smtClean="0"/>
              <a:t>统一网络协议标准，网络协议面向应用</a:t>
            </a:r>
            <a:endParaRPr lang="en-US" altLang="zh-CN" dirty="0" smtClean="0"/>
          </a:p>
          <a:p>
            <a:r>
              <a:rPr lang="zh-CN" altLang="en-US" dirty="0" smtClean="0"/>
              <a:t>节点受限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电源</a:t>
            </a:r>
            <a:r>
              <a:rPr lang="zh-CN" altLang="en-US" dirty="0" smtClean="0"/>
              <a:t>能量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计算和存储能力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WSN</a:t>
            </a:r>
            <a:r>
              <a:rPr lang="zh-CN" altLang="en-US" dirty="0" smtClean="0"/>
              <a:t>的特点（对比</a:t>
            </a:r>
            <a:r>
              <a:rPr lang="zh-CN" altLang="en-US" dirty="0" smtClean="0"/>
              <a:t>互联网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无线数据网络 </a:t>
            </a:r>
            <a:endParaRPr lang="en-US" altLang="zh-CN" dirty="0" smtClean="0"/>
          </a:p>
          <a:p>
            <a:r>
              <a:rPr lang="zh-CN" altLang="en-US" dirty="0" smtClean="0"/>
              <a:t>无线自组织网络</a:t>
            </a:r>
            <a:endParaRPr lang="en-US" altLang="zh-CN" dirty="0" smtClean="0"/>
          </a:p>
          <a:p>
            <a:r>
              <a:rPr lang="zh-CN" altLang="en-US" dirty="0" smtClean="0"/>
              <a:t>无线传感器网络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WSN</a:t>
            </a:r>
            <a:r>
              <a:rPr lang="zh-CN" altLang="en-US" dirty="0" smtClean="0"/>
              <a:t>的发展历程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网络拓扑控制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大规模、自组织、多跳、动态</a:t>
            </a:r>
            <a:endParaRPr lang="en-US" altLang="zh-CN" dirty="0" smtClean="0"/>
          </a:p>
          <a:p>
            <a:r>
              <a:rPr lang="zh-CN" altLang="en-US" dirty="0" smtClean="0"/>
              <a:t>网络协议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</a:t>
            </a:r>
            <a:r>
              <a:rPr lang="zh-CN" altLang="en-US" dirty="0" smtClean="0"/>
              <a:t>相关、自组织、多跳、动态、无线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自组织、动态、无线</a:t>
            </a:r>
            <a:endParaRPr lang="en-US" altLang="zh-CN" dirty="0" smtClean="0"/>
          </a:p>
          <a:p>
            <a:r>
              <a:rPr lang="zh-CN" altLang="en-US" dirty="0" smtClean="0"/>
              <a:t>时间同步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大规模、自组织、多跳、动态、应用相关、节点受限</a:t>
            </a:r>
            <a:endParaRPr lang="en-US" altLang="zh-CN" dirty="0" smtClean="0"/>
          </a:p>
          <a:p>
            <a:r>
              <a:rPr lang="zh-CN" altLang="en-US" dirty="0" smtClean="0"/>
              <a:t>定位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自组织、多跳、动态、节点受限</a:t>
            </a:r>
            <a:endParaRPr lang="en-US" altLang="zh-CN" dirty="0" smtClean="0"/>
          </a:p>
          <a:p>
            <a:r>
              <a:rPr lang="zh-CN" altLang="en-US" dirty="0" smtClean="0"/>
              <a:t>数据融合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大规模、节点受限</a:t>
            </a:r>
            <a:endParaRPr lang="en-US" altLang="zh-CN" dirty="0" smtClean="0"/>
          </a:p>
          <a:p>
            <a:r>
              <a:rPr lang="zh-CN" altLang="en-US" dirty="0" smtClean="0"/>
              <a:t>数据管理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大规模、节点受限</a:t>
            </a:r>
            <a:endParaRPr lang="en-US" altLang="zh-CN" dirty="0" smtClean="0"/>
          </a:p>
          <a:p>
            <a:r>
              <a:rPr lang="zh-CN" altLang="en-US" dirty="0" smtClean="0"/>
              <a:t>无线通信技术、嵌入式操作系统、应用层技术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WSN</a:t>
            </a:r>
            <a:r>
              <a:rPr lang="zh-CN" altLang="en-US" dirty="0" smtClean="0"/>
              <a:t>的关键技术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WSN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pic>
        <p:nvPicPr>
          <p:cNvPr id="6" name="内容占位符 5" descr="0903031134259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428736"/>
            <a:ext cx="8072494" cy="4048504"/>
          </a:xfrm>
          <a:prstGeom prst="rect">
            <a:avLst/>
          </a:prstGeom>
          <a:ln w="381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209054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仿真的概念</a:t>
            </a:r>
            <a:endParaRPr lang="en-US" altLang="zh-CN" dirty="0" smtClean="0"/>
          </a:p>
          <a:p>
            <a:r>
              <a:rPr lang="en-US" altLang="zh-CN" dirty="0" smtClean="0"/>
              <a:t>NS-2</a:t>
            </a:r>
            <a:r>
              <a:rPr lang="zh-CN" altLang="en-US" dirty="0" smtClean="0"/>
              <a:t>仿真平台</a:t>
            </a:r>
            <a:endParaRPr lang="en-US" altLang="zh-CN" dirty="0" smtClean="0"/>
          </a:p>
          <a:p>
            <a:r>
              <a:rPr lang="en-US" altLang="zh-CN" dirty="0" smtClean="0"/>
              <a:t>OPNET</a:t>
            </a:r>
            <a:r>
              <a:rPr lang="zh-CN" altLang="en-US" dirty="0" smtClean="0"/>
              <a:t>仿真平台</a:t>
            </a:r>
            <a:endParaRPr lang="en-US" altLang="zh-CN" dirty="0" smtClean="0"/>
          </a:p>
          <a:p>
            <a:r>
              <a:rPr lang="en-US" altLang="zh-CN" dirty="0" err="1" smtClean="0"/>
              <a:t>GloMoSim</a:t>
            </a:r>
            <a:r>
              <a:rPr lang="zh-CN" altLang="en-US" dirty="0" smtClean="0"/>
              <a:t>仿真平台</a:t>
            </a:r>
            <a:endParaRPr lang="en-US" altLang="zh-CN" dirty="0" smtClean="0"/>
          </a:p>
          <a:p>
            <a:r>
              <a:rPr lang="en-US" altLang="zh-CN" dirty="0" smtClean="0"/>
              <a:t>TOSSIM – </a:t>
            </a:r>
            <a:r>
              <a:rPr lang="en-US" altLang="zh-CN" dirty="0" err="1" smtClean="0"/>
              <a:t>TinyOS</a:t>
            </a:r>
            <a:r>
              <a:rPr lang="zh-CN" altLang="en-US" dirty="0" smtClean="0"/>
              <a:t> 仿真器（</a:t>
            </a:r>
            <a:r>
              <a:rPr lang="en-US" altLang="zh-CN" dirty="0" err="1" smtClean="0"/>
              <a:t>TinyOS</a:t>
            </a:r>
            <a:r>
              <a:rPr lang="en-US" altLang="zh-CN" dirty="0" smtClean="0"/>
              <a:t> Simulator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PowerTOSSIM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WSN</a:t>
            </a:r>
            <a:r>
              <a:rPr lang="zh-CN" altLang="en-US" dirty="0" smtClean="0"/>
              <a:t>的研究手段</a:t>
            </a:r>
            <a:endParaRPr lang="zh-CN" altLang="en-US" dirty="0"/>
          </a:p>
        </p:txBody>
      </p:sp>
      <p:pic>
        <p:nvPicPr>
          <p:cNvPr id="4" name="图片 3" descr="mpls_graphi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71876"/>
            <a:ext cx="4600575" cy="3076575"/>
          </a:xfrm>
          <a:prstGeom prst="rect">
            <a:avLst/>
          </a:prstGeom>
        </p:spPr>
      </p:pic>
      <p:pic>
        <p:nvPicPr>
          <p:cNvPr id="5" name="图片 4" descr="nam-pim-s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3429000"/>
            <a:ext cx="3453006" cy="3228975"/>
          </a:xfrm>
          <a:prstGeom prst="rect">
            <a:avLst/>
          </a:prstGeom>
        </p:spPr>
      </p:pic>
      <p:pic>
        <p:nvPicPr>
          <p:cNvPr id="6" name="图片 5" descr="Tos-jw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714356"/>
            <a:ext cx="3362325" cy="1285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00562" y="2143116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http://zh.wikipedia.org/wiki/TinyOS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427</Words>
  <PresentationFormat>全屏显示(4:3)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无线传感器网络原理</vt:lpstr>
      <vt:lpstr>无线传感器网络概论</vt:lpstr>
      <vt:lpstr>什么是无线传感器网络</vt:lpstr>
      <vt:lpstr>什么是无线传感器网络(Cont.)</vt:lpstr>
      <vt:lpstr>WSN的特点（对比互联网）</vt:lpstr>
      <vt:lpstr>WSN的发展历程</vt:lpstr>
      <vt:lpstr>WSN的关键技术</vt:lpstr>
      <vt:lpstr>WSN的应用</vt:lpstr>
      <vt:lpstr>WSN的研究手段</vt:lpstr>
      <vt:lpstr>WSN开发平台</vt:lpstr>
      <vt:lpstr>本章小结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无线传感器网络原理</dc:title>
  <dc:creator>lewis liu</dc:creator>
  <cp:lastModifiedBy>lewis liu</cp:lastModifiedBy>
  <cp:revision>12</cp:revision>
  <dcterms:created xsi:type="dcterms:W3CDTF">2014-03-02T14:46:13Z</dcterms:created>
  <dcterms:modified xsi:type="dcterms:W3CDTF">2014-03-02T16:41:19Z</dcterms:modified>
</cp:coreProperties>
</file>