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xls" ContentType="application/vnd.ms-exce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1" r:id="rId4"/>
    <p:sldId id="283" r:id="rId5"/>
    <p:sldId id="278" r:id="rId6"/>
    <p:sldId id="298" r:id="rId7"/>
    <p:sldId id="279" r:id="rId8"/>
    <p:sldId id="280" r:id="rId9"/>
    <p:sldId id="281" r:id="rId10"/>
    <p:sldId id="272" r:id="rId11"/>
    <p:sldId id="260" r:id="rId12"/>
    <p:sldId id="262" r:id="rId13"/>
    <p:sldId id="263" r:id="rId14"/>
    <p:sldId id="264" r:id="rId15"/>
    <p:sldId id="270" r:id="rId16"/>
    <p:sldId id="265" r:id="rId17"/>
    <p:sldId id="305" r:id="rId18"/>
    <p:sldId id="296" r:id="rId19"/>
    <p:sldId id="299" r:id="rId20"/>
    <p:sldId id="288" r:id="rId21"/>
    <p:sldId id="259" r:id="rId22"/>
    <p:sldId id="273" r:id="rId23"/>
    <p:sldId id="277" r:id="rId24"/>
    <p:sldId id="302" r:id="rId25"/>
    <p:sldId id="294" r:id="rId26"/>
    <p:sldId id="285" r:id="rId27"/>
    <p:sldId id="289" r:id="rId28"/>
    <p:sldId id="292" r:id="rId29"/>
    <p:sldId id="290" r:id="rId30"/>
    <p:sldId id="295" r:id="rId31"/>
    <p:sldId id="297" r:id="rId32"/>
    <p:sldId id="300" r:id="rId33"/>
    <p:sldId id="304" r:id="rId34"/>
    <p:sldId id="282" r:id="rId35"/>
    <p:sldId id="267" r:id="rId36"/>
    <p:sldId id="268" r:id="rId37"/>
    <p:sldId id="269" r:id="rId38"/>
    <p:sldId id="266" r:id="rId39"/>
  </p:sldIdLst>
  <p:sldSz cx="10080625" cy="7559675"/>
  <p:notesSz cx="7772400" cy="10058400"/>
  <p:defaultTextStyle>
    <a:defPPr>
      <a:defRPr lang="en-GB"/>
    </a:defPPr>
    <a:lvl1pPr algn="l" defTabSz="719138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1pPr>
    <a:lvl2pPr marL="431800" indent="-215900" algn="l" defTabSz="719138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2pPr>
    <a:lvl3pPr marL="647700" indent="-215900" algn="l" defTabSz="719138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3pPr>
    <a:lvl4pPr marL="863600" indent="-215900" algn="l" defTabSz="719138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4pPr>
    <a:lvl5pPr marL="1079500" indent="-215900" algn="l" defTabSz="719138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00"/>
    <a:srgbClr val="333333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7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xi Sans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Luxi Sans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xi Sans" charset="0"/>
              </a:defRPr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Luxi Sans" charset="0"/>
              </a:defRPr>
            </a:lvl1pPr>
          </a:lstStyle>
          <a:p>
            <a:fld id="{D1482435-6C6B-41DF-9EB6-FFF863CBC0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7725" y="303213"/>
            <a:ext cx="2151063" cy="6384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1363" y="303213"/>
            <a:ext cx="6303962" cy="6384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363" y="303213"/>
            <a:ext cx="8607425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363" y="303213"/>
            <a:ext cx="8607425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7575" y="1927225"/>
            <a:ext cx="8416925" cy="476091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927225"/>
            <a:ext cx="4132263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2238" y="1927225"/>
            <a:ext cx="4132262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303213"/>
            <a:ext cx="8607425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927225"/>
            <a:ext cx="8416925" cy="4760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  <a:p>
            <a:pPr lvl="4"/>
            <a:r>
              <a:rPr lang="en-GB" altLang="zh-CN" smtClean="0"/>
              <a:t>Eighth Outline Level</a:t>
            </a:r>
          </a:p>
          <a:p>
            <a:pPr lvl="4"/>
            <a:r>
              <a:rPr lang="en-GB" altLang="zh-CN" smtClean="0"/>
              <a:t>Ninth Outline Level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6775450"/>
            <a:ext cx="10080625" cy="785813"/>
          </a:xfrm>
          <a:prstGeom prst="roundRect">
            <a:avLst>
              <a:gd name="adj" fmla="val 199"/>
            </a:avLst>
          </a:prstGeom>
          <a:gradFill rotWithShape="0">
            <a:gsLst>
              <a:gs pos="0">
                <a:srgbClr val="808080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2863" y="6916738"/>
            <a:ext cx="2268537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7950" y="6832600"/>
            <a:ext cx="7472363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zh-CN" sz="1800">
                <a:solidFill>
                  <a:srgbClr val="333333"/>
                </a:solidFill>
                <a:latin typeface="Arial Narrow" pitchFamily="34" charset="0"/>
                <a:ea typeface="宋体" charset="-122"/>
              </a:rPr>
              <a:t>Protothreads – Simplifying Programming of Memory-Constrained Embedded Systems</a:t>
            </a:r>
          </a:p>
          <a:p>
            <a:pPr algn="r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zh-CN" sz="1800">
                <a:solidFill>
                  <a:srgbClr val="333333"/>
                </a:solidFill>
                <a:latin typeface="Arial Narrow" pitchFamily="34" charset="0"/>
                <a:ea typeface="宋体" charset="-122"/>
              </a:rPr>
              <a:t>Adam Dunkels &lt;adam@sics.se&gt;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7262813"/>
            <a:ext cx="40005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69D2E77A-8FAB-4C72-8216-2ADA9E15E52B}" type="slidenum">
              <a:rPr lang="en-US">
                <a:solidFill>
                  <a:srgbClr val="4D4D4D"/>
                </a:solidFill>
              </a:rPr>
              <a:pPr/>
              <a:t>‹#›</a:t>
            </a:fld>
            <a:endParaRPr lang="en-US">
              <a:solidFill>
                <a:srgbClr val="4D4D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358775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+mj-lt"/>
          <a:ea typeface="+mj-ea"/>
          <a:cs typeface="+mj-cs"/>
        </a:defRPr>
      </a:lvl1pPr>
      <a:lvl2pPr marL="4318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2pPr>
      <a:lvl3pPr marL="6477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3pPr>
      <a:lvl4pPr marL="8636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4pPr>
      <a:lvl5pPr marL="10795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5pPr>
      <a:lvl6pPr marL="15367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6pPr>
      <a:lvl7pPr marL="19939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7pPr>
      <a:lvl8pPr marL="24511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8pPr>
      <a:lvl9pPr marL="2908300" indent="-358775" algn="ctr" defTabSz="719138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 i="1">
          <a:solidFill>
            <a:srgbClr val="4700B8"/>
          </a:solidFill>
          <a:latin typeface="Helvetica" pitchFamily="32" charset="0"/>
        </a:defRPr>
      </a:lvl9pPr>
    </p:titleStyle>
    <p:bodyStyle>
      <a:lvl1pPr marL="503238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90575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800">
          <a:solidFill>
            <a:srgbClr val="333333"/>
          </a:solidFill>
          <a:latin typeface="+mn-lt"/>
        </a:defRPr>
      </a:lvl2pPr>
      <a:lvl3pPr marL="1079500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400">
          <a:solidFill>
            <a:srgbClr val="333333"/>
          </a:solidFill>
          <a:latin typeface="+mn-lt"/>
        </a:defRPr>
      </a:lvl3pPr>
      <a:lvl4pPr marL="1366838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4pPr>
      <a:lvl5pPr marL="1655763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5pPr>
      <a:lvl6pPr marL="2112963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6pPr>
      <a:lvl7pPr marL="2570163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7pPr>
      <a:lvl8pPr marL="3027363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8pPr>
      <a:lvl9pPr marL="3484563" indent="-431800" algn="l" defTabSz="719138" rtl="0" fontAlgn="base" hangingPunct="0">
        <a:lnSpc>
          <a:spcPct val="98000"/>
        </a:lnSpc>
        <a:spcBef>
          <a:spcPct val="0"/>
        </a:spcBef>
        <a:spcAft>
          <a:spcPts val="1413"/>
        </a:spcAft>
        <a:buClr>
          <a:srgbClr val="4700B8"/>
        </a:buClr>
        <a:buSzPct val="45000"/>
        <a:buFont typeface="StarSymbol" charset="0"/>
        <a:buChar char="●"/>
        <a:defRPr sz="2000">
          <a:solidFill>
            <a:srgbClr val="333333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__1.xls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755650"/>
            <a:ext cx="8609012" cy="1263650"/>
          </a:xfrm>
          <a:ln/>
        </p:spPr>
        <p:txBody>
          <a:bodyPr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/>
              <a:t>Protothreads –</a:t>
            </a:r>
            <a:br>
              <a:rPr lang="en-US" sz="3600"/>
            </a:br>
            <a:r>
              <a:rPr lang="en-US" sz="3600"/>
              <a:t>Simplifying Programming of Memory-Constrained Embedded Systems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63563" y="1927225"/>
            <a:ext cx="9069387" cy="476408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zh-CN" sz="3200" b="1">
              <a:solidFill>
                <a:srgbClr val="000000"/>
              </a:solidFill>
              <a:ea typeface="宋体" charset="-122"/>
            </a:endParaRP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zh-CN" sz="2400" b="1" u="sng">
                <a:solidFill>
                  <a:srgbClr val="000000"/>
                </a:solidFill>
                <a:ea typeface="宋体" charset="-122"/>
              </a:rPr>
              <a:t>Adam Dunkels*</a:t>
            </a:r>
            <a:r>
              <a:rPr lang="en-GB" altLang="zh-CN" sz="2400">
                <a:solidFill>
                  <a:srgbClr val="000000"/>
                </a:solidFill>
                <a:ea typeface="宋体" charset="-122"/>
              </a:rPr>
              <a:t>, Oliver Schmidt, Thiemo Voigt*, Muneeb Ali**</a:t>
            </a: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zh-CN" sz="2400">
              <a:solidFill>
                <a:srgbClr val="000000"/>
              </a:solidFill>
              <a:ea typeface="宋体" charset="-122"/>
            </a:endParaRP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zh-CN" sz="2000">
                <a:solidFill>
                  <a:srgbClr val="000000"/>
                </a:solidFill>
                <a:ea typeface="宋体" charset="-122"/>
              </a:rPr>
              <a:t>* Swedish Institute of Computer Science</a:t>
            </a: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zh-CN" sz="2000">
                <a:solidFill>
                  <a:srgbClr val="000000"/>
                </a:solidFill>
                <a:ea typeface="宋体" charset="-122"/>
              </a:rPr>
              <a:t>** TU Delft</a:t>
            </a:r>
            <a:endParaRPr lang="en-GB" altLang="zh-CN" sz="2400">
              <a:solidFill>
                <a:srgbClr val="000000"/>
              </a:solidFill>
              <a:ea typeface="宋体" charset="-122"/>
            </a:endParaRP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zh-CN" sz="2400">
              <a:solidFill>
                <a:srgbClr val="000000"/>
              </a:solidFill>
              <a:ea typeface="宋体" charset="-122"/>
            </a:endParaRP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zh-CN" sz="2400">
                <a:solidFill>
                  <a:srgbClr val="000000"/>
                </a:solidFill>
                <a:ea typeface="宋体" charset="-122"/>
              </a:rPr>
              <a:t>ACM SenSys 2006</a:t>
            </a:r>
          </a:p>
          <a:p>
            <a:pPr marL="215900" lvl="1" indent="0" algn="ctr">
              <a:spcAft>
                <a:spcPct val="0"/>
              </a:spcAft>
              <a:buClr>
                <a:srgbClr val="000000"/>
              </a:buCl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zh-CN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sz="3600"/>
              <a:t>Example:</a:t>
            </a:r>
            <a:br>
              <a:rPr lang="en-US" sz="3600"/>
            </a:br>
            <a:r>
              <a:rPr lang="en-US" sz="3600"/>
              <a:t>A hypothetical sensor network MAC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Radio sleep cycle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60363" y="3275013"/>
            <a:ext cx="14859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2400" b="1"/>
              <a:t>Radio on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232025" y="5508625"/>
            <a:ext cx="712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2232025" y="3779838"/>
            <a:ext cx="0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232025" y="37798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248150" y="385127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319588" y="3779838"/>
            <a:ext cx="12255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545138" y="3779838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248150" y="5148263"/>
            <a:ext cx="3529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7704138" y="3779838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704138" y="3851275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016125" y="5391150"/>
            <a:ext cx="4968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4000" i="1">
                <a:latin typeface="Times New Roman" pitchFamily="18" charset="0"/>
              </a:rPr>
              <a:t>t</a:t>
            </a:r>
            <a:r>
              <a:rPr lang="sv-SE" sz="40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663825" y="1763713"/>
            <a:ext cx="120173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4000" i="1">
                <a:latin typeface="Times New Roman" pitchFamily="18" charset="0"/>
              </a:rPr>
              <a:t>t</a:t>
            </a:r>
            <a:r>
              <a:rPr lang="sv-SE" sz="4000" baseline="-25000">
                <a:latin typeface="Times New Roman" pitchFamily="18" charset="0"/>
              </a:rPr>
              <a:t>awake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319588" y="1258888"/>
            <a:ext cx="16779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4000" i="1">
                <a:latin typeface="Times New Roman" pitchFamily="18" charset="0"/>
              </a:rPr>
              <a:t>t</a:t>
            </a:r>
            <a:r>
              <a:rPr lang="sv-SE" sz="4000" baseline="-25000">
                <a:latin typeface="Times New Roman" pitchFamily="18" charset="0"/>
              </a:rPr>
              <a:t>wait_max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264275" y="1692275"/>
            <a:ext cx="10302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4000" i="1">
                <a:latin typeface="Times New Roman" pitchFamily="18" charset="0"/>
              </a:rPr>
              <a:t>t</a:t>
            </a:r>
            <a:r>
              <a:rPr lang="sv-SE" sz="4000" baseline="-25000">
                <a:latin typeface="Times New Roman" pitchFamily="18" charset="0"/>
              </a:rPr>
              <a:t>sleep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60363" y="5003800"/>
            <a:ext cx="15033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2400" b="1">
                <a:latin typeface="Luxi Sans" charset="0"/>
              </a:rPr>
              <a:t>Radio off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232025" y="25558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232025" y="27003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248150" y="25558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7704138" y="25558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4248150" y="2700338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4248150" y="18351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6048375" y="18351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4248150" y="197961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744913" y="3132138"/>
            <a:ext cx="310038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Communication</a:t>
            </a:r>
            <a:r>
              <a:rPr lang="sv-SE" sz="2400"/>
              <a:t> left…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/>
      <p:bldP spid="8206" grpId="0" animBg="1"/>
      <p:bldP spid="8212" grpId="0"/>
      <p:bldP spid="8221" grpId="0" animBg="1"/>
      <p:bldP spid="8222" grpId="0" animBg="1"/>
      <p:bldP spid="8223" grpId="0" animBg="1"/>
      <p:bldP spid="82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41363" y="636588"/>
            <a:ext cx="86090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358775" indent="-358775" algn="ctr" defTabSz="914400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i="1">
                <a:solidFill>
                  <a:srgbClr val="4700B8"/>
                </a:solidFill>
              </a:rPr>
              <a:t>Five-step specification</a:t>
            </a:r>
          </a:p>
        </p:txBody>
      </p: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360363" y="1908175"/>
            <a:ext cx="4502150" cy="2760663"/>
            <a:chOff x="227" y="1202"/>
            <a:chExt cx="2836" cy="1739"/>
          </a:xfrm>
        </p:grpSpPr>
        <p:sp>
          <p:nvSpPr>
            <p:cNvPr id="17418" name="Text Box 10"/>
            <p:cNvSpPr txBox="1">
              <a:spLocks noChangeAspect="1" noChangeArrowheads="1"/>
            </p:cNvSpPr>
            <p:nvPr/>
          </p:nvSpPr>
          <p:spPr bwMode="auto">
            <a:xfrm>
              <a:off x="227" y="2016"/>
              <a:ext cx="52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Radio on</a:t>
              </a:r>
            </a:p>
          </p:txBody>
        </p:sp>
        <p:sp>
          <p:nvSpPr>
            <p:cNvPr id="17419" name="Line 11"/>
            <p:cNvSpPr>
              <a:spLocks noChangeAspect="1" noChangeShapeType="1"/>
            </p:cNvSpPr>
            <p:nvPr/>
          </p:nvSpPr>
          <p:spPr bwMode="auto">
            <a:xfrm>
              <a:off x="817" y="2631"/>
              <a:ext cx="2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Aspect="1" noChangeShapeType="1"/>
            </p:cNvSpPr>
            <p:nvPr/>
          </p:nvSpPr>
          <p:spPr bwMode="auto">
            <a:xfrm flipV="1">
              <a:off x="817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Aspect="1" noChangeShapeType="1"/>
            </p:cNvSpPr>
            <p:nvPr/>
          </p:nvSpPr>
          <p:spPr bwMode="auto">
            <a:xfrm>
              <a:off x="817" y="208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Aspect="1" noChangeShapeType="1"/>
            </p:cNvSpPr>
            <p:nvPr/>
          </p:nvSpPr>
          <p:spPr bwMode="auto">
            <a:xfrm>
              <a:off x="1452" y="210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Aspect="1" noChangeShapeType="1"/>
            </p:cNvSpPr>
            <p:nvPr/>
          </p:nvSpPr>
          <p:spPr bwMode="auto">
            <a:xfrm>
              <a:off x="1474" y="2086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Aspect="1" noChangeShapeType="1"/>
            </p:cNvSpPr>
            <p:nvPr/>
          </p:nvSpPr>
          <p:spPr bwMode="auto">
            <a:xfrm>
              <a:off x="1861" y="208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Aspect="1" noChangeShapeType="1"/>
            </p:cNvSpPr>
            <p:nvPr/>
          </p:nvSpPr>
          <p:spPr bwMode="auto">
            <a:xfrm>
              <a:off x="1452" y="2517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Aspect="1" noChangeShapeType="1"/>
            </p:cNvSpPr>
            <p:nvPr/>
          </p:nvSpPr>
          <p:spPr bwMode="auto">
            <a:xfrm flipH="1" flipV="1">
              <a:off x="2541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9"/>
            <p:cNvSpPr>
              <a:spLocks noChangeAspect="1" noChangeShapeType="1"/>
            </p:cNvSpPr>
            <p:nvPr/>
          </p:nvSpPr>
          <p:spPr bwMode="auto">
            <a:xfrm>
              <a:off x="2541" y="2109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Text Box 20"/>
            <p:cNvSpPr txBox="1">
              <a:spLocks noChangeAspect="1" noChangeArrowheads="1"/>
            </p:cNvSpPr>
            <p:nvPr/>
          </p:nvSpPr>
          <p:spPr bwMode="auto">
            <a:xfrm>
              <a:off x="771" y="2699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pitchFamily="18" charset="0"/>
                </a:rPr>
                <a:t>t</a:t>
              </a:r>
              <a:r>
                <a:rPr lang="en-US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29" name="Text Box 21"/>
            <p:cNvSpPr txBox="1">
              <a:spLocks noChangeAspect="1" noChangeArrowheads="1"/>
            </p:cNvSpPr>
            <p:nvPr/>
          </p:nvSpPr>
          <p:spPr bwMode="auto">
            <a:xfrm>
              <a:off x="952" y="1474"/>
              <a:ext cx="42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pitchFamily="18" charset="0"/>
                </a:rPr>
                <a:t>t</a:t>
              </a:r>
              <a:r>
                <a:rPr lang="en-US" sz="2000" baseline="-25000">
                  <a:latin typeface="Times New Roman" pitchFamily="18" charset="0"/>
                </a:rPr>
                <a:t>awake</a:t>
              </a:r>
            </a:p>
          </p:txBody>
        </p:sp>
        <p:sp>
          <p:nvSpPr>
            <p:cNvPr id="17430" name="Text Box 22"/>
            <p:cNvSpPr txBox="1">
              <a:spLocks noChangeAspect="1" noChangeArrowheads="1"/>
            </p:cNvSpPr>
            <p:nvPr/>
          </p:nvSpPr>
          <p:spPr bwMode="auto">
            <a:xfrm>
              <a:off x="1451" y="1202"/>
              <a:ext cx="57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pitchFamily="18" charset="0"/>
                </a:rPr>
                <a:t>t</a:t>
              </a:r>
              <a:r>
                <a:rPr lang="en-US" sz="2000" baseline="-25000">
                  <a:latin typeface="Times New Roman" pitchFamily="18" charset="0"/>
                </a:rPr>
                <a:t>wait_max</a:t>
              </a:r>
            </a:p>
          </p:txBody>
        </p:sp>
        <p:sp>
          <p:nvSpPr>
            <p:cNvPr id="17431" name="Text Box 23"/>
            <p:cNvSpPr txBox="1">
              <a:spLocks noChangeAspect="1" noChangeArrowheads="1"/>
            </p:cNvSpPr>
            <p:nvPr/>
          </p:nvSpPr>
          <p:spPr bwMode="auto">
            <a:xfrm>
              <a:off x="2086" y="1428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pitchFamily="18" charset="0"/>
                </a:rPr>
                <a:t>t</a:t>
              </a:r>
              <a:r>
                <a:rPr lang="en-US" sz="2000" baseline="-25000">
                  <a:latin typeface="Times New Roman" pitchFamily="18" charset="0"/>
                </a:rPr>
                <a:t>sleep</a:t>
              </a:r>
            </a:p>
          </p:txBody>
        </p:sp>
        <p:sp>
          <p:nvSpPr>
            <p:cNvPr id="17432" name="Rectangle 24"/>
            <p:cNvSpPr>
              <a:spLocks noChangeAspect="1" noChangeArrowheads="1"/>
            </p:cNvSpPr>
            <p:nvPr/>
          </p:nvSpPr>
          <p:spPr bwMode="auto">
            <a:xfrm>
              <a:off x="227" y="2561"/>
              <a:ext cx="5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Luxi Sans" charset="0"/>
                </a:rPr>
                <a:t>Radio off</a:t>
              </a:r>
            </a:p>
          </p:txBody>
        </p:sp>
        <p:sp>
          <p:nvSpPr>
            <p:cNvPr id="17433" name="Line 25"/>
            <p:cNvSpPr>
              <a:spLocks noChangeAspect="1" noChangeShapeType="1"/>
            </p:cNvSpPr>
            <p:nvPr/>
          </p:nvSpPr>
          <p:spPr bwMode="auto">
            <a:xfrm>
              <a:off x="817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6"/>
            <p:cNvSpPr>
              <a:spLocks noChangeAspect="1" noChangeShapeType="1"/>
            </p:cNvSpPr>
            <p:nvPr/>
          </p:nvSpPr>
          <p:spPr bwMode="auto">
            <a:xfrm>
              <a:off x="817" y="174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27"/>
            <p:cNvSpPr>
              <a:spLocks noChangeAspect="1" noChangeShapeType="1"/>
            </p:cNvSpPr>
            <p:nvPr/>
          </p:nvSpPr>
          <p:spPr bwMode="auto">
            <a:xfrm>
              <a:off x="1452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8"/>
            <p:cNvSpPr>
              <a:spLocks noChangeAspect="1" noChangeShapeType="1"/>
            </p:cNvSpPr>
            <p:nvPr/>
          </p:nvSpPr>
          <p:spPr bwMode="auto">
            <a:xfrm>
              <a:off x="2541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9"/>
            <p:cNvSpPr>
              <a:spLocks noChangeAspect="1" noChangeShapeType="1"/>
            </p:cNvSpPr>
            <p:nvPr/>
          </p:nvSpPr>
          <p:spPr bwMode="auto">
            <a:xfrm flipV="1">
              <a:off x="1452" y="174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30"/>
            <p:cNvSpPr>
              <a:spLocks noChangeAspect="1" noChangeShapeType="1"/>
            </p:cNvSpPr>
            <p:nvPr/>
          </p:nvSpPr>
          <p:spPr bwMode="auto">
            <a:xfrm>
              <a:off x="1452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1"/>
            <p:cNvSpPr>
              <a:spLocks noChangeAspect="1" noChangeShapeType="1"/>
            </p:cNvSpPr>
            <p:nvPr/>
          </p:nvSpPr>
          <p:spPr bwMode="auto">
            <a:xfrm>
              <a:off x="2019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2"/>
            <p:cNvSpPr>
              <a:spLocks noChangeAspect="1" noChangeShapeType="1"/>
            </p:cNvSpPr>
            <p:nvPr/>
          </p:nvSpPr>
          <p:spPr bwMode="auto">
            <a:xfrm>
              <a:off x="1452" y="151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Text Box 33"/>
            <p:cNvSpPr txBox="1">
              <a:spLocks noChangeAspect="1" noChangeArrowheads="1"/>
            </p:cNvSpPr>
            <p:nvPr/>
          </p:nvSpPr>
          <p:spPr bwMode="auto">
            <a:xfrm>
              <a:off x="1315" y="1882"/>
              <a:ext cx="103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Communication left…</a:t>
              </a:r>
            </a:p>
          </p:txBody>
        </p:sp>
      </p:grpSp>
      <p:sp>
        <p:nvSpPr>
          <p:cNvPr id="1744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824413" y="1927225"/>
            <a:ext cx="4895850" cy="3940175"/>
          </a:xfrm>
          <a:ln/>
        </p:spPr>
        <p:txBody>
          <a:bodyPr/>
          <a:lstStyle/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r>
              <a:rPr lang="en-US" sz="2400"/>
              <a:t>Turn radio on.</a:t>
            </a:r>
          </a:p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r>
              <a:rPr lang="en-US" sz="2400"/>
              <a:t>Wait until </a:t>
            </a:r>
            <a:r>
              <a:rPr lang="en-US" sz="2400" i="1"/>
              <a:t>t </a:t>
            </a:r>
            <a:r>
              <a:rPr lang="en-US" sz="2400"/>
              <a:t>= </a:t>
            </a:r>
            <a:r>
              <a:rPr lang="en-US" sz="2400" i="1"/>
              <a:t>t_</a:t>
            </a:r>
            <a:r>
              <a:rPr lang="en-US" sz="2400"/>
              <a:t>0</a:t>
            </a:r>
            <a:r>
              <a:rPr lang="en-US" sz="2400" i="1"/>
              <a:t> </a:t>
            </a:r>
            <a:r>
              <a:rPr lang="en-US" sz="2400"/>
              <a:t>+ </a:t>
            </a:r>
            <a:r>
              <a:rPr lang="en-US" sz="2400" i="1"/>
              <a:t>t_awake</a:t>
            </a:r>
            <a:r>
              <a:rPr lang="en-US" sz="2400"/>
              <a:t>.</a:t>
            </a:r>
          </a:p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r>
              <a:rPr lang="en-US" sz="2400"/>
              <a:t>If communication has not completed, wait until it has completed or </a:t>
            </a:r>
            <a:r>
              <a:rPr lang="en-US" sz="2400" i="1"/>
              <a:t>t </a:t>
            </a:r>
            <a:r>
              <a:rPr lang="en-US" sz="2400"/>
              <a:t>= </a:t>
            </a:r>
            <a:r>
              <a:rPr lang="en-US" sz="2400" i="1"/>
              <a:t>t_</a:t>
            </a:r>
            <a:r>
              <a:rPr lang="en-US" sz="2400"/>
              <a:t>0 + </a:t>
            </a:r>
            <a:r>
              <a:rPr lang="en-US" sz="2400" i="1"/>
              <a:t>t_awake </a:t>
            </a:r>
            <a:r>
              <a:rPr lang="en-US" sz="2400"/>
              <a:t>+ </a:t>
            </a:r>
            <a:r>
              <a:rPr lang="en-US" sz="2400" i="1"/>
              <a:t>t_wait_max</a:t>
            </a:r>
            <a:r>
              <a:rPr lang="en-US" sz="2400"/>
              <a:t>.</a:t>
            </a:r>
          </a:p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r>
              <a:rPr lang="en-US" sz="2400"/>
              <a:t>Turn the radio off. Wait until </a:t>
            </a:r>
            <a:r>
              <a:rPr lang="en-US" sz="2400" i="1"/>
              <a:t>t  </a:t>
            </a:r>
            <a:r>
              <a:rPr lang="en-US" sz="2400"/>
              <a:t>= </a:t>
            </a:r>
            <a:r>
              <a:rPr lang="en-US" sz="2400" i="1"/>
              <a:t>t_</a:t>
            </a:r>
            <a:r>
              <a:rPr lang="en-US" sz="2400"/>
              <a:t>0 + </a:t>
            </a:r>
            <a:r>
              <a:rPr lang="en-US" sz="2400" i="1"/>
              <a:t>t_awake </a:t>
            </a:r>
            <a:r>
              <a:rPr lang="en-US" sz="2400"/>
              <a:t>+ </a:t>
            </a:r>
            <a:r>
              <a:rPr lang="en-US" sz="2400" i="1"/>
              <a:t>t_sleep</a:t>
            </a:r>
            <a:r>
              <a:rPr lang="en-US" sz="2400"/>
              <a:t>.</a:t>
            </a:r>
          </a:p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r>
              <a:rPr lang="en-US" sz="2400"/>
              <a:t>Repeat from step 1.</a:t>
            </a:r>
          </a:p>
          <a:p>
            <a:pPr marL="604838" indent="-533400">
              <a:lnSpc>
                <a:spcPct val="88000"/>
              </a:lnSpc>
              <a:buSzTx/>
              <a:buFont typeface="StarSymbol" charset="0"/>
              <a:buAutoNum type="arabicPeriod"/>
            </a:pPr>
            <a:endParaRPr lang="en-US" sz="2000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195263" y="6042025"/>
            <a:ext cx="9826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Problem: with events, we cannot implement this as a five-step program!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1347788" y="5322888"/>
            <a:ext cx="36385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No blocking wait!</a:t>
            </a: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V="1">
            <a:off x="3311525" y="2843213"/>
            <a:ext cx="2376488" cy="2376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V="1">
            <a:off x="3527425" y="3635375"/>
            <a:ext cx="3457575" cy="1657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V="1">
            <a:off x="3960813" y="4716463"/>
            <a:ext cx="403225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>
            <a:off x="5616575" y="2771775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127875" y="356393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8064500" y="4716463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5" grpId="0"/>
      <p:bldP spid="17446" grpId="0" animBg="1"/>
      <p:bldP spid="17447" grpId="0" animBg="1"/>
      <p:bldP spid="17448" grpId="0" animBg="1"/>
      <p:bldP spid="17450" grpId="0" animBg="1"/>
      <p:bldP spid="17451" grpId="0" animBg="1"/>
      <p:bldP spid="174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event-based implementation: a state machine</a:t>
            </a:r>
          </a:p>
        </p:txBody>
      </p: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360363" y="1908175"/>
            <a:ext cx="4502150" cy="2760663"/>
            <a:chOff x="227" y="1202"/>
            <a:chExt cx="2836" cy="1739"/>
          </a:xfrm>
        </p:grpSpPr>
        <p:sp>
          <p:nvSpPr>
            <p:cNvPr id="18458" name="Text Box 26"/>
            <p:cNvSpPr txBox="1">
              <a:spLocks noChangeAspect="1" noChangeArrowheads="1"/>
            </p:cNvSpPr>
            <p:nvPr/>
          </p:nvSpPr>
          <p:spPr bwMode="auto">
            <a:xfrm>
              <a:off x="227" y="2016"/>
              <a:ext cx="52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/>
                <a:t>Radio on</a:t>
              </a:r>
            </a:p>
          </p:txBody>
        </p:sp>
        <p:sp>
          <p:nvSpPr>
            <p:cNvPr id="18459" name="Line 27"/>
            <p:cNvSpPr>
              <a:spLocks noChangeAspect="1" noChangeShapeType="1"/>
            </p:cNvSpPr>
            <p:nvPr/>
          </p:nvSpPr>
          <p:spPr bwMode="auto">
            <a:xfrm>
              <a:off x="817" y="2631"/>
              <a:ext cx="2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Aspect="1" noChangeShapeType="1"/>
            </p:cNvSpPr>
            <p:nvPr/>
          </p:nvSpPr>
          <p:spPr bwMode="auto">
            <a:xfrm flipV="1">
              <a:off x="817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Aspect="1" noChangeShapeType="1"/>
            </p:cNvSpPr>
            <p:nvPr/>
          </p:nvSpPr>
          <p:spPr bwMode="auto">
            <a:xfrm>
              <a:off x="817" y="208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30"/>
            <p:cNvSpPr>
              <a:spLocks noChangeAspect="1" noChangeShapeType="1"/>
            </p:cNvSpPr>
            <p:nvPr/>
          </p:nvSpPr>
          <p:spPr bwMode="auto">
            <a:xfrm>
              <a:off x="1452" y="210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31"/>
            <p:cNvSpPr>
              <a:spLocks noChangeAspect="1" noChangeShapeType="1"/>
            </p:cNvSpPr>
            <p:nvPr/>
          </p:nvSpPr>
          <p:spPr bwMode="auto">
            <a:xfrm>
              <a:off x="1474" y="2086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32"/>
            <p:cNvSpPr>
              <a:spLocks noChangeAspect="1" noChangeShapeType="1"/>
            </p:cNvSpPr>
            <p:nvPr/>
          </p:nvSpPr>
          <p:spPr bwMode="auto">
            <a:xfrm>
              <a:off x="1861" y="208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33"/>
            <p:cNvSpPr>
              <a:spLocks noChangeAspect="1" noChangeShapeType="1"/>
            </p:cNvSpPr>
            <p:nvPr/>
          </p:nvSpPr>
          <p:spPr bwMode="auto">
            <a:xfrm>
              <a:off x="1452" y="2517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4"/>
            <p:cNvSpPr>
              <a:spLocks noChangeAspect="1" noChangeShapeType="1"/>
            </p:cNvSpPr>
            <p:nvPr/>
          </p:nvSpPr>
          <p:spPr bwMode="auto">
            <a:xfrm flipH="1" flipV="1">
              <a:off x="2541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35"/>
            <p:cNvSpPr>
              <a:spLocks noChangeAspect="1" noChangeShapeType="1"/>
            </p:cNvSpPr>
            <p:nvPr/>
          </p:nvSpPr>
          <p:spPr bwMode="auto">
            <a:xfrm>
              <a:off x="2541" y="2109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Text Box 36"/>
            <p:cNvSpPr txBox="1">
              <a:spLocks noChangeAspect="1" noChangeArrowheads="1"/>
            </p:cNvSpPr>
            <p:nvPr/>
          </p:nvSpPr>
          <p:spPr bwMode="auto">
            <a:xfrm>
              <a:off x="771" y="2699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69" name="Text Box 37"/>
            <p:cNvSpPr txBox="1">
              <a:spLocks noChangeAspect="1" noChangeArrowheads="1"/>
            </p:cNvSpPr>
            <p:nvPr/>
          </p:nvSpPr>
          <p:spPr bwMode="auto">
            <a:xfrm>
              <a:off x="952" y="1474"/>
              <a:ext cx="42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awake</a:t>
              </a:r>
            </a:p>
          </p:txBody>
        </p:sp>
        <p:sp>
          <p:nvSpPr>
            <p:cNvPr id="18470" name="Text Box 38"/>
            <p:cNvSpPr txBox="1">
              <a:spLocks noChangeAspect="1" noChangeArrowheads="1"/>
            </p:cNvSpPr>
            <p:nvPr/>
          </p:nvSpPr>
          <p:spPr bwMode="auto">
            <a:xfrm>
              <a:off x="1451" y="1202"/>
              <a:ext cx="57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wait_max</a:t>
              </a:r>
            </a:p>
          </p:txBody>
        </p:sp>
        <p:sp>
          <p:nvSpPr>
            <p:cNvPr id="18471" name="Text Box 39"/>
            <p:cNvSpPr txBox="1">
              <a:spLocks noChangeAspect="1" noChangeArrowheads="1"/>
            </p:cNvSpPr>
            <p:nvPr/>
          </p:nvSpPr>
          <p:spPr bwMode="auto">
            <a:xfrm>
              <a:off x="2086" y="1428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sleep</a:t>
              </a:r>
            </a:p>
          </p:txBody>
        </p:sp>
        <p:sp>
          <p:nvSpPr>
            <p:cNvPr id="18472" name="Rectangle 40"/>
            <p:cNvSpPr>
              <a:spLocks noChangeAspect="1" noChangeArrowheads="1"/>
            </p:cNvSpPr>
            <p:nvPr/>
          </p:nvSpPr>
          <p:spPr bwMode="auto">
            <a:xfrm>
              <a:off x="227" y="2561"/>
              <a:ext cx="5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>
                  <a:latin typeface="Luxi Sans" charset="0"/>
                </a:rPr>
                <a:t>Radio off</a:t>
              </a:r>
            </a:p>
          </p:txBody>
        </p:sp>
        <p:sp>
          <p:nvSpPr>
            <p:cNvPr id="18473" name="Line 41"/>
            <p:cNvSpPr>
              <a:spLocks noChangeAspect="1" noChangeShapeType="1"/>
            </p:cNvSpPr>
            <p:nvPr/>
          </p:nvSpPr>
          <p:spPr bwMode="auto">
            <a:xfrm>
              <a:off x="817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42"/>
            <p:cNvSpPr>
              <a:spLocks noChangeAspect="1" noChangeShapeType="1"/>
            </p:cNvSpPr>
            <p:nvPr/>
          </p:nvSpPr>
          <p:spPr bwMode="auto">
            <a:xfrm>
              <a:off x="817" y="174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43"/>
            <p:cNvSpPr>
              <a:spLocks noChangeAspect="1" noChangeShapeType="1"/>
            </p:cNvSpPr>
            <p:nvPr/>
          </p:nvSpPr>
          <p:spPr bwMode="auto">
            <a:xfrm>
              <a:off x="1452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44"/>
            <p:cNvSpPr>
              <a:spLocks noChangeAspect="1" noChangeShapeType="1"/>
            </p:cNvSpPr>
            <p:nvPr/>
          </p:nvSpPr>
          <p:spPr bwMode="auto">
            <a:xfrm>
              <a:off x="2541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45"/>
            <p:cNvSpPr>
              <a:spLocks noChangeAspect="1" noChangeShapeType="1"/>
            </p:cNvSpPr>
            <p:nvPr/>
          </p:nvSpPr>
          <p:spPr bwMode="auto">
            <a:xfrm flipV="1">
              <a:off x="1452" y="174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46"/>
            <p:cNvSpPr>
              <a:spLocks noChangeAspect="1" noChangeShapeType="1"/>
            </p:cNvSpPr>
            <p:nvPr/>
          </p:nvSpPr>
          <p:spPr bwMode="auto">
            <a:xfrm>
              <a:off x="1452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47"/>
            <p:cNvSpPr>
              <a:spLocks noChangeAspect="1" noChangeShapeType="1"/>
            </p:cNvSpPr>
            <p:nvPr/>
          </p:nvSpPr>
          <p:spPr bwMode="auto">
            <a:xfrm>
              <a:off x="2019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48"/>
            <p:cNvSpPr>
              <a:spLocks noChangeAspect="1" noChangeShapeType="1"/>
            </p:cNvSpPr>
            <p:nvPr/>
          </p:nvSpPr>
          <p:spPr bwMode="auto">
            <a:xfrm>
              <a:off x="1452" y="151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9"/>
            <p:cNvSpPr txBox="1">
              <a:spLocks noChangeAspect="1" noChangeArrowheads="1"/>
            </p:cNvSpPr>
            <p:nvPr/>
          </p:nvSpPr>
          <p:spPr bwMode="auto">
            <a:xfrm>
              <a:off x="1315" y="1882"/>
              <a:ext cx="103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Communication</a:t>
              </a:r>
              <a:r>
                <a:rPr lang="sv-SE" sz="1200"/>
                <a:t> left…</a:t>
              </a:r>
            </a:p>
          </p:txBody>
        </p:sp>
      </p:grp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6654800" y="3046413"/>
            <a:ext cx="617538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8361363" y="3806825"/>
            <a:ext cx="617537" cy="615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607175" y="4943475"/>
            <a:ext cx="615950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4638" y="2411413"/>
            <a:ext cx="6413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ON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481763" y="5724525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OFF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066088" y="3275013"/>
            <a:ext cx="14859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WAITING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270750" y="3427413"/>
            <a:ext cx="113823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7223125" y="4375150"/>
            <a:ext cx="1281113" cy="712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891338" y="3663950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5689600" y="3376613"/>
            <a:ext cx="950913" cy="1804987"/>
          </a:xfrm>
          <a:custGeom>
            <a:avLst/>
            <a:gdLst/>
            <a:ahLst/>
            <a:cxnLst>
              <a:cxn ang="0">
                <a:pos x="877" y="1727"/>
              </a:cxn>
              <a:cxn ang="0">
                <a:pos x="275" y="1440"/>
              </a:cxn>
              <a:cxn ang="0">
                <a:pos x="106" y="437"/>
              </a:cxn>
              <a:cxn ang="0">
                <a:pos x="910" y="0"/>
              </a:cxn>
            </a:cxnLst>
            <a:rect l="0" t="0" r="r" b="b"/>
            <a:pathLst>
              <a:path w="910" h="1727">
                <a:moveTo>
                  <a:pt x="877" y="1727"/>
                </a:moveTo>
                <a:cubicBezTo>
                  <a:pt x="777" y="1679"/>
                  <a:pt x="403" y="1655"/>
                  <a:pt x="275" y="1440"/>
                </a:cubicBezTo>
                <a:cubicBezTo>
                  <a:pt x="147" y="1225"/>
                  <a:pt x="0" y="677"/>
                  <a:pt x="106" y="437"/>
                </a:cubicBezTo>
                <a:cubicBezTo>
                  <a:pt x="212" y="197"/>
                  <a:pt x="742" y="91"/>
                  <a:pt x="91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5164138" y="4648200"/>
            <a:ext cx="1257300" cy="296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Timer expires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6985000" y="3563938"/>
            <a:ext cx="1257300" cy="296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Timer expires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6480175" y="4140200"/>
            <a:ext cx="1257300" cy="296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Timer expires</a:t>
            </a:r>
          </a:p>
        </p:txBody>
      </p:sp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7561263" y="4643438"/>
            <a:ext cx="2322512" cy="501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Communication completes,</a:t>
            </a:r>
          </a:p>
          <a:p>
            <a:r>
              <a:rPr lang="en-US"/>
              <a:t>timer expires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2" grpId="0" animBg="1"/>
      <p:bldP spid="18483" grpId="0" animBg="1"/>
      <p:bldP spid="18484" grpId="0" animBg="1"/>
      <p:bldP spid="184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state machine implementation: messy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5850" y="1692275"/>
            <a:ext cx="4941888" cy="4995863"/>
          </a:xfrm>
        </p:spPr>
        <p:txBody>
          <a:bodyPr/>
          <a:lstStyle/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enum {ON, WAITING, OFF} state;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endParaRPr lang="en-US" sz="1400" b="1">
              <a:latin typeface="Courier New" pitchFamily="49" charset="0"/>
            </a:endParaRP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void eventhandler()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if(state == ON)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if(expired(timer))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timer = t_sleep;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if(!comm_complete())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  state = WAITING;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  wait_timer = t_wait_max;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} else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  radio_off();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  state = OFF;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}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} else if(state == WAITING)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if(comm_complete() ||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 expired(wait_timer))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state = OFF;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radio_off();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} else if(state == OFF)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if(expired(timer)) {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radio_on();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state = ON;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  timer = t_awake;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  }</a:t>
            </a:r>
          </a:p>
          <a:p>
            <a:pPr>
              <a:lnSpc>
                <a:spcPct val="75000"/>
              </a:lnSpc>
              <a:spcAft>
                <a:spcPts val="100"/>
              </a:spcAft>
              <a:buFont typeface="StarSymbol" charset="0"/>
              <a:buNone/>
            </a:pPr>
            <a:r>
              <a:rPr lang="en-US" sz="1400" b="1">
                <a:latin typeface="Courier New" pitchFamily="49" charset="0"/>
              </a:rPr>
              <a:t>}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0363" y="1908175"/>
            <a:ext cx="4502150" cy="2760663"/>
            <a:chOff x="227" y="1202"/>
            <a:chExt cx="2836" cy="1739"/>
          </a:xfrm>
        </p:grpSpPr>
        <p:sp>
          <p:nvSpPr>
            <p:cNvPr id="19461" name="Text Box 5"/>
            <p:cNvSpPr txBox="1">
              <a:spLocks noChangeAspect="1" noChangeArrowheads="1"/>
            </p:cNvSpPr>
            <p:nvPr/>
          </p:nvSpPr>
          <p:spPr bwMode="auto">
            <a:xfrm>
              <a:off x="227" y="2016"/>
              <a:ext cx="52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/>
                <a:t>Radio on</a:t>
              </a:r>
            </a:p>
          </p:txBody>
        </p:sp>
        <p:sp>
          <p:nvSpPr>
            <p:cNvPr id="19462" name="Line 6"/>
            <p:cNvSpPr>
              <a:spLocks noChangeAspect="1" noChangeShapeType="1"/>
            </p:cNvSpPr>
            <p:nvPr/>
          </p:nvSpPr>
          <p:spPr bwMode="auto">
            <a:xfrm>
              <a:off x="817" y="2631"/>
              <a:ext cx="2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Aspect="1" noChangeShapeType="1"/>
            </p:cNvSpPr>
            <p:nvPr/>
          </p:nvSpPr>
          <p:spPr bwMode="auto">
            <a:xfrm flipV="1">
              <a:off x="817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8"/>
            <p:cNvSpPr>
              <a:spLocks noChangeAspect="1" noChangeShapeType="1"/>
            </p:cNvSpPr>
            <p:nvPr/>
          </p:nvSpPr>
          <p:spPr bwMode="auto">
            <a:xfrm>
              <a:off x="817" y="208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9"/>
            <p:cNvSpPr>
              <a:spLocks noChangeAspect="1" noChangeShapeType="1"/>
            </p:cNvSpPr>
            <p:nvPr/>
          </p:nvSpPr>
          <p:spPr bwMode="auto">
            <a:xfrm>
              <a:off x="1452" y="210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0"/>
            <p:cNvSpPr>
              <a:spLocks noChangeAspect="1" noChangeShapeType="1"/>
            </p:cNvSpPr>
            <p:nvPr/>
          </p:nvSpPr>
          <p:spPr bwMode="auto">
            <a:xfrm>
              <a:off x="1474" y="2086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1"/>
            <p:cNvSpPr>
              <a:spLocks noChangeAspect="1" noChangeShapeType="1"/>
            </p:cNvSpPr>
            <p:nvPr/>
          </p:nvSpPr>
          <p:spPr bwMode="auto">
            <a:xfrm>
              <a:off x="1861" y="208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Aspect="1" noChangeShapeType="1"/>
            </p:cNvSpPr>
            <p:nvPr/>
          </p:nvSpPr>
          <p:spPr bwMode="auto">
            <a:xfrm>
              <a:off x="1452" y="2517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Aspect="1" noChangeShapeType="1"/>
            </p:cNvSpPr>
            <p:nvPr/>
          </p:nvSpPr>
          <p:spPr bwMode="auto">
            <a:xfrm flipH="1" flipV="1">
              <a:off x="2541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4"/>
            <p:cNvSpPr>
              <a:spLocks noChangeAspect="1" noChangeShapeType="1"/>
            </p:cNvSpPr>
            <p:nvPr/>
          </p:nvSpPr>
          <p:spPr bwMode="auto">
            <a:xfrm>
              <a:off x="2541" y="2109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Text Box 15"/>
            <p:cNvSpPr txBox="1">
              <a:spLocks noChangeAspect="1" noChangeArrowheads="1"/>
            </p:cNvSpPr>
            <p:nvPr/>
          </p:nvSpPr>
          <p:spPr bwMode="auto">
            <a:xfrm>
              <a:off x="771" y="2699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72" name="Text Box 16"/>
            <p:cNvSpPr txBox="1">
              <a:spLocks noChangeAspect="1" noChangeArrowheads="1"/>
            </p:cNvSpPr>
            <p:nvPr/>
          </p:nvSpPr>
          <p:spPr bwMode="auto">
            <a:xfrm>
              <a:off x="952" y="1474"/>
              <a:ext cx="42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awake</a:t>
              </a:r>
            </a:p>
          </p:txBody>
        </p:sp>
        <p:sp>
          <p:nvSpPr>
            <p:cNvPr id="19473" name="Text Box 17"/>
            <p:cNvSpPr txBox="1">
              <a:spLocks noChangeAspect="1" noChangeArrowheads="1"/>
            </p:cNvSpPr>
            <p:nvPr/>
          </p:nvSpPr>
          <p:spPr bwMode="auto">
            <a:xfrm>
              <a:off x="1451" y="1202"/>
              <a:ext cx="57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wait_max</a:t>
              </a:r>
            </a:p>
          </p:txBody>
        </p:sp>
        <p:sp>
          <p:nvSpPr>
            <p:cNvPr id="19474" name="Text Box 18"/>
            <p:cNvSpPr txBox="1">
              <a:spLocks noChangeAspect="1" noChangeArrowheads="1"/>
            </p:cNvSpPr>
            <p:nvPr/>
          </p:nvSpPr>
          <p:spPr bwMode="auto">
            <a:xfrm>
              <a:off x="2086" y="1428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sleep</a:t>
              </a:r>
            </a:p>
          </p:txBody>
        </p:sp>
        <p:sp>
          <p:nvSpPr>
            <p:cNvPr id="19475" name="Rectangle 19"/>
            <p:cNvSpPr>
              <a:spLocks noChangeAspect="1" noChangeArrowheads="1"/>
            </p:cNvSpPr>
            <p:nvPr/>
          </p:nvSpPr>
          <p:spPr bwMode="auto">
            <a:xfrm>
              <a:off x="227" y="2561"/>
              <a:ext cx="5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>
                  <a:latin typeface="Luxi Sans" charset="0"/>
                </a:rPr>
                <a:t>Radio off</a:t>
              </a:r>
            </a:p>
          </p:txBody>
        </p:sp>
        <p:sp>
          <p:nvSpPr>
            <p:cNvPr id="19476" name="Line 20"/>
            <p:cNvSpPr>
              <a:spLocks noChangeAspect="1" noChangeShapeType="1"/>
            </p:cNvSpPr>
            <p:nvPr/>
          </p:nvSpPr>
          <p:spPr bwMode="auto">
            <a:xfrm>
              <a:off x="817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Aspect="1" noChangeShapeType="1"/>
            </p:cNvSpPr>
            <p:nvPr/>
          </p:nvSpPr>
          <p:spPr bwMode="auto">
            <a:xfrm>
              <a:off x="817" y="174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Aspect="1" noChangeShapeType="1"/>
            </p:cNvSpPr>
            <p:nvPr/>
          </p:nvSpPr>
          <p:spPr bwMode="auto">
            <a:xfrm>
              <a:off x="1452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Aspect="1" noChangeShapeType="1"/>
            </p:cNvSpPr>
            <p:nvPr/>
          </p:nvSpPr>
          <p:spPr bwMode="auto">
            <a:xfrm>
              <a:off x="2541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Aspect="1" noChangeShapeType="1"/>
            </p:cNvSpPr>
            <p:nvPr/>
          </p:nvSpPr>
          <p:spPr bwMode="auto">
            <a:xfrm flipV="1">
              <a:off x="1452" y="174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Aspect="1" noChangeShapeType="1"/>
            </p:cNvSpPr>
            <p:nvPr/>
          </p:nvSpPr>
          <p:spPr bwMode="auto">
            <a:xfrm>
              <a:off x="1452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Aspect="1" noChangeShapeType="1"/>
            </p:cNvSpPr>
            <p:nvPr/>
          </p:nvSpPr>
          <p:spPr bwMode="auto">
            <a:xfrm>
              <a:off x="2019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/>
            <p:cNvSpPr>
              <a:spLocks noChangeAspect="1" noChangeShapeType="1"/>
            </p:cNvSpPr>
            <p:nvPr/>
          </p:nvSpPr>
          <p:spPr bwMode="auto">
            <a:xfrm>
              <a:off x="1452" y="151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Text Box 28"/>
            <p:cNvSpPr txBox="1">
              <a:spLocks noChangeAspect="1" noChangeArrowheads="1"/>
            </p:cNvSpPr>
            <p:nvPr/>
          </p:nvSpPr>
          <p:spPr bwMode="auto">
            <a:xfrm>
              <a:off x="1315" y="1882"/>
              <a:ext cx="103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Communication</a:t>
              </a:r>
              <a:r>
                <a:rPr lang="sv-SE" sz="1200"/>
                <a:t> left…</a:t>
              </a:r>
            </a:p>
          </p:txBody>
        </p:sp>
      </p:grpSp>
      <p:grpSp>
        <p:nvGrpSpPr>
          <p:cNvPr id="19500" name="Group 44"/>
          <p:cNvGrpSpPr>
            <a:grpSpLocks/>
          </p:cNvGrpSpPr>
          <p:nvPr/>
        </p:nvGrpSpPr>
        <p:grpSpPr bwMode="auto">
          <a:xfrm>
            <a:off x="936625" y="4572000"/>
            <a:ext cx="3040063" cy="2212975"/>
            <a:chOff x="590" y="2788"/>
            <a:chExt cx="1915" cy="1394"/>
          </a:xfrm>
        </p:grpSpPr>
        <p:sp>
          <p:nvSpPr>
            <p:cNvPr id="19486" name="Oval 30"/>
            <p:cNvSpPr>
              <a:spLocks noChangeArrowheads="1"/>
            </p:cNvSpPr>
            <p:nvPr/>
          </p:nvSpPr>
          <p:spPr bwMode="auto">
            <a:xfrm>
              <a:off x="1192" y="2955"/>
              <a:ext cx="249" cy="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Oval 31"/>
            <p:cNvSpPr>
              <a:spLocks noChangeArrowheads="1"/>
            </p:cNvSpPr>
            <p:nvPr/>
          </p:nvSpPr>
          <p:spPr bwMode="auto">
            <a:xfrm>
              <a:off x="1880" y="3262"/>
              <a:ext cx="250" cy="2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Oval 32"/>
            <p:cNvSpPr>
              <a:spLocks noChangeArrowheads="1"/>
            </p:cNvSpPr>
            <p:nvPr/>
          </p:nvSpPr>
          <p:spPr bwMode="auto">
            <a:xfrm>
              <a:off x="1172" y="3721"/>
              <a:ext cx="249" cy="2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1179" y="2788"/>
              <a:ext cx="26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ON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1134" y="4014"/>
              <a:ext cx="309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OFF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905" y="3061"/>
              <a:ext cx="60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WAITING</a:t>
              </a:r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1440" y="3109"/>
              <a:ext cx="46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H="1">
              <a:off x="1421" y="3492"/>
              <a:ext cx="517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>
              <a:off x="1287" y="3205"/>
              <a:ext cx="0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39"/>
            <p:cNvSpPr>
              <a:spLocks/>
            </p:cNvSpPr>
            <p:nvPr/>
          </p:nvSpPr>
          <p:spPr bwMode="auto">
            <a:xfrm>
              <a:off x="802" y="3089"/>
              <a:ext cx="384" cy="728"/>
            </a:xfrm>
            <a:custGeom>
              <a:avLst/>
              <a:gdLst/>
              <a:ahLst/>
              <a:cxnLst>
                <a:cxn ang="0">
                  <a:pos x="877" y="1727"/>
                </a:cxn>
                <a:cxn ang="0">
                  <a:pos x="275" y="1440"/>
                </a:cxn>
                <a:cxn ang="0">
                  <a:pos x="106" y="437"/>
                </a:cxn>
                <a:cxn ang="0">
                  <a:pos x="910" y="0"/>
                </a:cxn>
              </a:cxnLst>
              <a:rect l="0" t="0" r="r" b="b"/>
              <a:pathLst>
                <a:path w="910" h="1727">
                  <a:moveTo>
                    <a:pt x="877" y="1727"/>
                  </a:moveTo>
                  <a:cubicBezTo>
                    <a:pt x="777" y="1679"/>
                    <a:pt x="403" y="1655"/>
                    <a:pt x="275" y="1440"/>
                  </a:cubicBezTo>
                  <a:cubicBezTo>
                    <a:pt x="147" y="1225"/>
                    <a:pt x="0" y="677"/>
                    <a:pt x="106" y="437"/>
                  </a:cubicBezTo>
                  <a:cubicBezTo>
                    <a:pt x="212" y="197"/>
                    <a:pt x="742" y="91"/>
                    <a:pt x="91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590" y="3646"/>
              <a:ext cx="504" cy="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Timer expires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1325" y="3208"/>
              <a:ext cx="504" cy="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Timer expires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1121" y="3441"/>
              <a:ext cx="504" cy="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Timer expires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1558" y="3644"/>
              <a:ext cx="891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Communication completes,</a:t>
              </a:r>
            </a:p>
            <a:p>
              <a:r>
                <a:rPr lang="en-US" sz="800"/>
                <a:t>timer expires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Protothreads makes implementation easier</a:t>
            </a: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360363" y="1908175"/>
            <a:ext cx="4502150" cy="2760663"/>
            <a:chOff x="227" y="1202"/>
            <a:chExt cx="2836" cy="1739"/>
          </a:xfrm>
        </p:grpSpPr>
        <p:sp>
          <p:nvSpPr>
            <p:cNvPr id="25607" name="Text Box 7"/>
            <p:cNvSpPr txBox="1">
              <a:spLocks noChangeAspect="1" noChangeArrowheads="1"/>
            </p:cNvSpPr>
            <p:nvPr/>
          </p:nvSpPr>
          <p:spPr bwMode="auto">
            <a:xfrm>
              <a:off x="227" y="2016"/>
              <a:ext cx="52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/>
                <a:t>Radio on</a:t>
              </a:r>
            </a:p>
          </p:txBody>
        </p:sp>
        <p:sp>
          <p:nvSpPr>
            <p:cNvPr id="25608" name="Line 8"/>
            <p:cNvSpPr>
              <a:spLocks noChangeAspect="1" noChangeShapeType="1"/>
            </p:cNvSpPr>
            <p:nvPr/>
          </p:nvSpPr>
          <p:spPr bwMode="auto">
            <a:xfrm>
              <a:off x="817" y="2631"/>
              <a:ext cx="2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9"/>
            <p:cNvSpPr>
              <a:spLocks noChangeAspect="1" noChangeShapeType="1"/>
            </p:cNvSpPr>
            <p:nvPr/>
          </p:nvSpPr>
          <p:spPr bwMode="auto">
            <a:xfrm flipV="1">
              <a:off x="817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Aspect="1" noChangeShapeType="1"/>
            </p:cNvSpPr>
            <p:nvPr/>
          </p:nvSpPr>
          <p:spPr bwMode="auto">
            <a:xfrm>
              <a:off x="817" y="208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1"/>
            <p:cNvSpPr>
              <a:spLocks noChangeAspect="1" noChangeShapeType="1"/>
            </p:cNvSpPr>
            <p:nvPr/>
          </p:nvSpPr>
          <p:spPr bwMode="auto">
            <a:xfrm>
              <a:off x="1452" y="210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2"/>
            <p:cNvSpPr>
              <a:spLocks noChangeAspect="1" noChangeShapeType="1"/>
            </p:cNvSpPr>
            <p:nvPr/>
          </p:nvSpPr>
          <p:spPr bwMode="auto">
            <a:xfrm>
              <a:off x="1474" y="2086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3"/>
            <p:cNvSpPr>
              <a:spLocks noChangeAspect="1" noChangeShapeType="1"/>
            </p:cNvSpPr>
            <p:nvPr/>
          </p:nvSpPr>
          <p:spPr bwMode="auto">
            <a:xfrm>
              <a:off x="1861" y="208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4"/>
            <p:cNvSpPr>
              <a:spLocks noChangeAspect="1" noChangeShapeType="1"/>
            </p:cNvSpPr>
            <p:nvPr/>
          </p:nvSpPr>
          <p:spPr bwMode="auto">
            <a:xfrm>
              <a:off x="1452" y="2517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5"/>
            <p:cNvSpPr>
              <a:spLocks noChangeAspect="1" noChangeShapeType="1"/>
            </p:cNvSpPr>
            <p:nvPr/>
          </p:nvSpPr>
          <p:spPr bwMode="auto">
            <a:xfrm flipH="1" flipV="1">
              <a:off x="2541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6"/>
            <p:cNvSpPr>
              <a:spLocks noChangeAspect="1" noChangeShapeType="1"/>
            </p:cNvSpPr>
            <p:nvPr/>
          </p:nvSpPr>
          <p:spPr bwMode="auto">
            <a:xfrm>
              <a:off x="2541" y="2109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Text Box 17"/>
            <p:cNvSpPr txBox="1">
              <a:spLocks noChangeAspect="1" noChangeArrowheads="1"/>
            </p:cNvSpPr>
            <p:nvPr/>
          </p:nvSpPr>
          <p:spPr bwMode="auto">
            <a:xfrm>
              <a:off x="771" y="2699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18" name="Text Box 18"/>
            <p:cNvSpPr txBox="1">
              <a:spLocks noChangeAspect="1" noChangeArrowheads="1"/>
            </p:cNvSpPr>
            <p:nvPr/>
          </p:nvSpPr>
          <p:spPr bwMode="auto">
            <a:xfrm>
              <a:off x="952" y="1474"/>
              <a:ext cx="42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awake</a:t>
              </a:r>
            </a:p>
          </p:txBody>
        </p:sp>
        <p:sp>
          <p:nvSpPr>
            <p:cNvPr id="25619" name="Text Box 19"/>
            <p:cNvSpPr txBox="1">
              <a:spLocks noChangeAspect="1" noChangeArrowheads="1"/>
            </p:cNvSpPr>
            <p:nvPr/>
          </p:nvSpPr>
          <p:spPr bwMode="auto">
            <a:xfrm>
              <a:off x="1451" y="1202"/>
              <a:ext cx="57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wait_max</a:t>
              </a:r>
            </a:p>
          </p:txBody>
        </p:sp>
        <p:sp>
          <p:nvSpPr>
            <p:cNvPr id="25620" name="Text Box 20"/>
            <p:cNvSpPr txBox="1">
              <a:spLocks noChangeAspect="1" noChangeArrowheads="1"/>
            </p:cNvSpPr>
            <p:nvPr/>
          </p:nvSpPr>
          <p:spPr bwMode="auto">
            <a:xfrm>
              <a:off x="2086" y="1428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sleep</a:t>
              </a:r>
            </a:p>
          </p:txBody>
        </p:sp>
        <p:sp>
          <p:nvSpPr>
            <p:cNvPr id="25621" name="Rectangle 21"/>
            <p:cNvSpPr>
              <a:spLocks noChangeAspect="1" noChangeArrowheads="1"/>
            </p:cNvSpPr>
            <p:nvPr/>
          </p:nvSpPr>
          <p:spPr bwMode="auto">
            <a:xfrm>
              <a:off x="227" y="2561"/>
              <a:ext cx="5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>
                  <a:latin typeface="Luxi Sans" charset="0"/>
                </a:rPr>
                <a:t>Radio off</a:t>
              </a:r>
            </a:p>
          </p:txBody>
        </p:sp>
        <p:sp>
          <p:nvSpPr>
            <p:cNvPr id="25622" name="Line 22"/>
            <p:cNvSpPr>
              <a:spLocks noChangeAspect="1" noChangeShapeType="1"/>
            </p:cNvSpPr>
            <p:nvPr/>
          </p:nvSpPr>
          <p:spPr bwMode="auto">
            <a:xfrm>
              <a:off x="817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23"/>
            <p:cNvSpPr>
              <a:spLocks noChangeAspect="1" noChangeShapeType="1"/>
            </p:cNvSpPr>
            <p:nvPr/>
          </p:nvSpPr>
          <p:spPr bwMode="auto">
            <a:xfrm>
              <a:off x="817" y="174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24"/>
            <p:cNvSpPr>
              <a:spLocks noChangeAspect="1" noChangeShapeType="1"/>
            </p:cNvSpPr>
            <p:nvPr/>
          </p:nvSpPr>
          <p:spPr bwMode="auto">
            <a:xfrm>
              <a:off x="1452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25"/>
            <p:cNvSpPr>
              <a:spLocks noChangeAspect="1" noChangeShapeType="1"/>
            </p:cNvSpPr>
            <p:nvPr/>
          </p:nvSpPr>
          <p:spPr bwMode="auto">
            <a:xfrm>
              <a:off x="2541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26"/>
            <p:cNvSpPr>
              <a:spLocks noChangeAspect="1" noChangeShapeType="1"/>
            </p:cNvSpPr>
            <p:nvPr/>
          </p:nvSpPr>
          <p:spPr bwMode="auto">
            <a:xfrm flipV="1">
              <a:off x="1452" y="174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27"/>
            <p:cNvSpPr>
              <a:spLocks noChangeAspect="1" noChangeShapeType="1"/>
            </p:cNvSpPr>
            <p:nvPr/>
          </p:nvSpPr>
          <p:spPr bwMode="auto">
            <a:xfrm>
              <a:off x="1452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28"/>
            <p:cNvSpPr>
              <a:spLocks noChangeAspect="1" noChangeShapeType="1"/>
            </p:cNvSpPr>
            <p:nvPr/>
          </p:nvSpPr>
          <p:spPr bwMode="auto">
            <a:xfrm>
              <a:off x="2019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29"/>
            <p:cNvSpPr>
              <a:spLocks noChangeAspect="1" noChangeShapeType="1"/>
            </p:cNvSpPr>
            <p:nvPr/>
          </p:nvSpPr>
          <p:spPr bwMode="auto">
            <a:xfrm>
              <a:off x="1452" y="151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Text Box 30"/>
            <p:cNvSpPr txBox="1">
              <a:spLocks noChangeAspect="1" noChangeArrowheads="1"/>
            </p:cNvSpPr>
            <p:nvPr/>
          </p:nvSpPr>
          <p:spPr bwMode="auto">
            <a:xfrm>
              <a:off x="1315" y="1882"/>
              <a:ext cx="103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Communication</a:t>
              </a:r>
              <a:r>
                <a:rPr lang="sv-SE" sz="1200"/>
                <a:t> left…</a:t>
              </a:r>
            </a:p>
          </p:txBody>
        </p:sp>
      </p:grpSp>
      <p:sp>
        <p:nvSpPr>
          <p:cNvPr id="25634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5256213" y="1927225"/>
            <a:ext cx="4078287" cy="4760913"/>
          </a:xfrm>
        </p:spPr>
        <p:txBody>
          <a:bodyPr/>
          <a:lstStyle/>
          <a:p>
            <a:r>
              <a:rPr lang="en-US"/>
              <a:t>Protothreads – conditional blocking wait: </a:t>
            </a:r>
            <a:r>
              <a:rPr lang="en-US" sz="2800" b="1">
                <a:latin typeface="Courier New" pitchFamily="49" charset="0"/>
              </a:rPr>
              <a:t>PT_WAIT_UNTIL()</a:t>
            </a:r>
          </a:p>
          <a:p>
            <a:r>
              <a:rPr lang="en-US"/>
              <a:t>No need for an explicit state machine</a:t>
            </a:r>
          </a:p>
          <a:p>
            <a:r>
              <a:rPr lang="en-US"/>
              <a:t>Sequential code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Protothreads-based implementation is shorter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95850" y="1619250"/>
            <a:ext cx="4941888" cy="5068888"/>
          </a:xfrm>
          <a:ln/>
        </p:spPr>
        <p:txBody>
          <a:bodyPr/>
          <a:lstStyle/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int protothread(struct pt *pt) {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PT_BEGIN(pt);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while(1) {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radio_on();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timer = t_awake;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  PT_WAIT_UNTIL(pt, expired(timer));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timer = t_sleep;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if(!comm_complete()) {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  wait_timer = t_wait_max;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    PT_WAIT_UNTIL(pt, comm_complete()  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             || expired(wait_timer));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}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  radio off();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  PT_WAIT_UNTIL(pt, expired(timer));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  PT_END(pt);</a:t>
            </a:r>
          </a:p>
          <a:p>
            <a:pPr>
              <a:lnSpc>
                <a:spcPct val="88000"/>
              </a:lnSpc>
              <a:spcAft>
                <a:spcPct val="0"/>
              </a:spcAft>
              <a:buFont typeface="StarSymbol" charset="0"/>
              <a:buNone/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60363" y="1908175"/>
            <a:ext cx="4502150" cy="2760663"/>
            <a:chOff x="227" y="1202"/>
            <a:chExt cx="2836" cy="1739"/>
          </a:xfrm>
        </p:grpSpPr>
        <p:sp>
          <p:nvSpPr>
            <p:cNvPr id="20487" name="Text Box 7"/>
            <p:cNvSpPr txBox="1">
              <a:spLocks noChangeAspect="1" noChangeArrowheads="1"/>
            </p:cNvSpPr>
            <p:nvPr/>
          </p:nvSpPr>
          <p:spPr bwMode="auto">
            <a:xfrm>
              <a:off x="227" y="2016"/>
              <a:ext cx="52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/>
                <a:t>Radio on</a:t>
              </a:r>
            </a:p>
          </p:txBody>
        </p:sp>
        <p:sp>
          <p:nvSpPr>
            <p:cNvPr id="20488" name="Line 8"/>
            <p:cNvSpPr>
              <a:spLocks noChangeAspect="1" noChangeShapeType="1"/>
            </p:cNvSpPr>
            <p:nvPr/>
          </p:nvSpPr>
          <p:spPr bwMode="auto">
            <a:xfrm>
              <a:off x="817" y="2631"/>
              <a:ext cx="2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9"/>
            <p:cNvSpPr>
              <a:spLocks noChangeAspect="1" noChangeShapeType="1"/>
            </p:cNvSpPr>
            <p:nvPr/>
          </p:nvSpPr>
          <p:spPr bwMode="auto">
            <a:xfrm flipV="1">
              <a:off x="817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0"/>
            <p:cNvSpPr>
              <a:spLocks noChangeAspect="1" noChangeShapeType="1"/>
            </p:cNvSpPr>
            <p:nvPr/>
          </p:nvSpPr>
          <p:spPr bwMode="auto">
            <a:xfrm>
              <a:off x="817" y="208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Aspect="1" noChangeShapeType="1"/>
            </p:cNvSpPr>
            <p:nvPr/>
          </p:nvSpPr>
          <p:spPr bwMode="auto">
            <a:xfrm>
              <a:off x="1452" y="210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Aspect="1" noChangeShapeType="1"/>
            </p:cNvSpPr>
            <p:nvPr/>
          </p:nvSpPr>
          <p:spPr bwMode="auto">
            <a:xfrm>
              <a:off x="1474" y="2086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Aspect="1" noChangeShapeType="1"/>
            </p:cNvSpPr>
            <p:nvPr/>
          </p:nvSpPr>
          <p:spPr bwMode="auto">
            <a:xfrm>
              <a:off x="1861" y="208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Aspect="1" noChangeShapeType="1"/>
            </p:cNvSpPr>
            <p:nvPr/>
          </p:nvSpPr>
          <p:spPr bwMode="auto">
            <a:xfrm>
              <a:off x="1452" y="2517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Aspect="1" noChangeShapeType="1"/>
            </p:cNvSpPr>
            <p:nvPr/>
          </p:nvSpPr>
          <p:spPr bwMode="auto">
            <a:xfrm flipH="1" flipV="1">
              <a:off x="2541" y="2086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Aspect="1" noChangeShapeType="1"/>
            </p:cNvSpPr>
            <p:nvPr/>
          </p:nvSpPr>
          <p:spPr bwMode="auto">
            <a:xfrm>
              <a:off x="2541" y="2109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17"/>
            <p:cNvSpPr txBox="1">
              <a:spLocks noChangeAspect="1" noChangeArrowheads="1"/>
            </p:cNvSpPr>
            <p:nvPr/>
          </p:nvSpPr>
          <p:spPr bwMode="auto">
            <a:xfrm>
              <a:off x="771" y="2699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498" name="Text Box 18"/>
            <p:cNvSpPr txBox="1">
              <a:spLocks noChangeAspect="1" noChangeArrowheads="1"/>
            </p:cNvSpPr>
            <p:nvPr/>
          </p:nvSpPr>
          <p:spPr bwMode="auto">
            <a:xfrm>
              <a:off x="952" y="1474"/>
              <a:ext cx="42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awake</a:t>
              </a:r>
            </a:p>
          </p:txBody>
        </p:sp>
        <p:sp>
          <p:nvSpPr>
            <p:cNvPr id="20499" name="Text Box 19"/>
            <p:cNvSpPr txBox="1">
              <a:spLocks noChangeAspect="1" noChangeArrowheads="1"/>
            </p:cNvSpPr>
            <p:nvPr/>
          </p:nvSpPr>
          <p:spPr bwMode="auto">
            <a:xfrm>
              <a:off x="1451" y="1202"/>
              <a:ext cx="57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wait_max</a:t>
              </a:r>
            </a:p>
          </p:txBody>
        </p:sp>
        <p:sp>
          <p:nvSpPr>
            <p:cNvPr id="20500" name="Text Box 20"/>
            <p:cNvSpPr txBox="1">
              <a:spLocks noChangeAspect="1" noChangeArrowheads="1"/>
            </p:cNvSpPr>
            <p:nvPr/>
          </p:nvSpPr>
          <p:spPr bwMode="auto">
            <a:xfrm>
              <a:off x="2086" y="1428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 i="1">
                  <a:latin typeface="Times New Roman" pitchFamily="18" charset="0"/>
                </a:rPr>
                <a:t>t</a:t>
              </a:r>
              <a:r>
                <a:rPr lang="sv-SE" sz="2000" baseline="-25000">
                  <a:latin typeface="Times New Roman" pitchFamily="18" charset="0"/>
                </a:rPr>
                <a:t>sleep</a:t>
              </a:r>
            </a:p>
          </p:txBody>
        </p:sp>
        <p:sp>
          <p:nvSpPr>
            <p:cNvPr id="20501" name="Rectangle 21"/>
            <p:cNvSpPr>
              <a:spLocks noChangeAspect="1" noChangeArrowheads="1"/>
            </p:cNvSpPr>
            <p:nvPr/>
          </p:nvSpPr>
          <p:spPr bwMode="auto">
            <a:xfrm>
              <a:off x="227" y="2561"/>
              <a:ext cx="5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>
                  <a:latin typeface="Luxi Sans" charset="0"/>
                </a:rPr>
                <a:t>Radio off</a:t>
              </a:r>
            </a:p>
          </p:txBody>
        </p:sp>
        <p:sp>
          <p:nvSpPr>
            <p:cNvPr id="20502" name="Line 22"/>
            <p:cNvSpPr>
              <a:spLocks noChangeAspect="1" noChangeShapeType="1"/>
            </p:cNvSpPr>
            <p:nvPr/>
          </p:nvSpPr>
          <p:spPr bwMode="auto">
            <a:xfrm>
              <a:off x="817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Aspect="1" noChangeShapeType="1"/>
            </p:cNvSpPr>
            <p:nvPr/>
          </p:nvSpPr>
          <p:spPr bwMode="auto">
            <a:xfrm>
              <a:off x="817" y="174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Aspect="1" noChangeShapeType="1"/>
            </p:cNvSpPr>
            <p:nvPr/>
          </p:nvSpPr>
          <p:spPr bwMode="auto">
            <a:xfrm>
              <a:off x="1452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Aspect="1" noChangeShapeType="1"/>
            </p:cNvSpPr>
            <p:nvPr/>
          </p:nvSpPr>
          <p:spPr bwMode="auto">
            <a:xfrm>
              <a:off x="2541" y="170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Aspect="1" noChangeShapeType="1"/>
            </p:cNvSpPr>
            <p:nvPr/>
          </p:nvSpPr>
          <p:spPr bwMode="auto">
            <a:xfrm flipV="1">
              <a:off x="1452" y="174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7"/>
            <p:cNvSpPr>
              <a:spLocks noChangeAspect="1" noChangeShapeType="1"/>
            </p:cNvSpPr>
            <p:nvPr/>
          </p:nvSpPr>
          <p:spPr bwMode="auto">
            <a:xfrm>
              <a:off x="1452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8"/>
            <p:cNvSpPr>
              <a:spLocks noChangeAspect="1" noChangeShapeType="1"/>
            </p:cNvSpPr>
            <p:nvPr/>
          </p:nvSpPr>
          <p:spPr bwMode="auto">
            <a:xfrm>
              <a:off x="2019" y="147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29"/>
            <p:cNvSpPr>
              <a:spLocks noChangeAspect="1" noChangeShapeType="1"/>
            </p:cNvSpPr>
            <p:nvPr/>
          </p:nvSpPr>
          <p:spPr bwMode="auto">
            <a:xfrm>
              <a:off x="1452" y="151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30"/>
            <p:cNvSpPr txBox="1">
              <a:spLocks noChangeAspect="1" noChangeArrowheads="1"/>
            </p:cNvSpPr>
            <p:nvPr/>
          </p:nvSpPr>
          <p:spPr bwMode="auto">
            <a:xfrm>
              <a:off x="1315" y="1882"/>
              <a:ext cx="103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Communication</a:t>
              </a:r>
              <a:r>
                <a:rPr lang="sv-SE" sz="1200"/>
                <a:t> left…</a:t>
              </a:r>
            </a:p>
          </p:txBody>
        </p:sp>
      </p:grp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503238" y="5364163"/>
            <a:ext cx="9001125" cy="122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03238" indent="-431800">
              <a:lnSpc>
                <a:spcPct val="98000"/>
              </a:lnSpc>
              <a:spcAft>
                <a:spcPts val="800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2400">
                <a:solidFill>
                  <a:srgbClr val="333333"/>
                </a:solidFill>
              </a:rPr>
              <a:t>Code shorter than the event-driven version </a:t>
            </a:r>
          </a:p>
          <a:p>
            <a:pPr marL="503238" indent="-431800">
              <a:lnSpc>
                <a:spcPct val="98000"/>
              </a:lnSpc>
              <a:spcAft>
                <a:spcPts val="800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2400">
                <a:solidFill>
                  <a:srgbClr val="333333"/>
                </a:solidFill>
              </a:rPr>
              <a:t>Code uses structured programming (</a:t>
            </a:r>
            <a:r>
              <a:rPr lang="en-US" sz="2400" b="1">
                <a:solidFill>
                  <a:srgbClr val="333333"/>
                </a:solidFill>
              </a:rPr>
              <a:t>if</a:t>
            </a:r>
            <a:r>
              <a:rPr lang="en-US" sz="2400">
                <a:solidFill>
                  <a:srgbClr val="333333"/>
                </a:solidFill>
              </a:rPr>
              <a:t> and </a:t>
            </a:r>
            <a:r>
              <a:rPr lang="en-US" sz="2400" b="1">
                <a:solidFill>
                  <a:srgbClr val="333333"/>
                </a:solidFill>
              </a:rPr>
              <a:t>while</a:t>
            </a:r>
            <a:r>
              <a:rPr lang="en-US" sz="2400">
                <a:solidFill>
                  <a:srgbClr val="333333"/>
                </a:solidFill>
              </a:rPr>
              <a:t> statements)</a:t>
            </a:r>
          </a:p>
          <a:p>
            <a:pPr marL="503238" indent="-431800">
              <a:lnSpc>
                <a:spcPct val="98000"/>
              </a:lnSpc>
              <a:spcAft>
                <a:spcPts val="800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2400">
                <a:solidFill>
                  <a:srgbClr val="333333"/>
                </a:solidFill>
              </a:rPr>
              <a:t>Mechanism evident from the code</a:t>
            </a:r>
          </a:p>
          <a:p>
            <a:pPr marL="503238" indent="-431800">
              <a:lnSpc>
                <a:spcPct val="98000"/>
              </a:lnSpc>
              <a:spcAft>
                <a:spcPts val="800"/>
              </a:spcAft>
              <a:buClr>
                <a:srgbClr val="4700B8"/>
              </a:buClr>
              <a:buFont typeface="StarSymbol" charset="0"/>
              <a:buChar char="●"/>
            </a:pPr>
            <a:endParaRPr lang="en-US" sz="240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Protothread scheduling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8000"/>
              </a:lnSpc>
            </a:pPr>
            <a:r>
              <a:rPr lang="en-US" sz="2400"/>
              <a:t>A protothread runs in a C function</a:t>
            </a:r>
          </a:p>
          <a:p>
            <a:pPr>
              <a:lnSpc>
                <a:spcPct val="88000"/>
              </a:lnSpc>
            </a:pPr>
            <a:r>
              <a:rPr lang="en-US" sz="2400"/>
              <a:t>We schedule a protothread by invoking its function</a:t>
            </a:r>
          </a:p>
          <a:p>
            <a:pPr>
              <a:lnSpc>
                <a:spcPct val="88000"/>
              </a:lnSpc>
            </a:pPr>
            <a:r>
              <a:rPr lang="en-US" sz="2400"/>
              <a:t>We can invoke the protothread from an event handler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Protothreads as blocking event handlers</a:t>
            </a:r>
          </a:p>
          <a:p>
            <a:pPr>
              <a:lnSpc>
                <a:spcPct val="88000"/>
              </a:lnSpc>
            </a:pPr>
            <a:r>
              <a:rPr lang="en-US" sz="2400"/>
              <a:t>We can let the operating system invoke our protothreads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Contiki</a:t>
            </a:r>
          </a:p>
          <a:p>
            <a:pPr>
              <a:lnSpc>
                <a:spcPct val="88000"/>
              </a:lnSpc>
            </a:pPr>
            <a:r>
              <a:rPr lang="en-US" sz="2400"/>
              <a:t>Protothreads can invoke other protothreads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Can wait until a child protothread completes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Hierarchical protothreads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wrong with using state machines?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400"/>
              <a:t>There is nothing wrong with state machines!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State machines are a powerful tool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Amenable to formal analysis, proofs</a:t>
            </a:r>
          </a:p>
          <a:p>
            <a:pPr>
              <a:lnSpc>
                <a:spcPct val="78000"/>
              </a:lnSpc>
            </a:pPr>
            <a:r>
              <a:rPr lang="en-US" sz="2400"/>
              <a:t>But: state machines typically used to control the logical progam flow in many event-driven programs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Like using gotos instead of structured programming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The state machines not formally specified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Must be infered from reading the code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These state machines typically look like flow charts anyway</a:t>
            </a:r>
          </a:p>
          <a:p>
            <a:pPr lvl="2">
              <a:lnSpc>
                <a:spcPct val="78000"/>
              </a:lnSpc>
            </a:pPr>
            <a:r>
              <a:rPr lang="en-US" sz="1800"/>
              <a:t>We’re not the first to see this</a:t>
            </a:r>
          </a:p>
          <a:p>
            <a:pPr>
              <a:lnSpc>
                <a:spcPct val="78000"/>
              </a:lnSpc>
            </a:pPr>
            <a:r>
              <a:rPr lang="en-US" sz="2400"/>
              <a:t>Protothreads: use language constructs for flow control</a:t>
            </a:r>
          </a:p>
          <a:p>
            <a:pPr>
              <a:lnSpc>
                <a:spcPct val="78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just use multithreading?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400"/>
              <a:t>Multithreading the basis of (almost) all embedded OS/RTOSes!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WSN community: Mantis, BTNut (based on multithreading); Contiki (multithreading on a per-application basis)</a:t>
            </a:r>
          </a:p>
          <a:p>
            <a:pPr>
              <a:lnSpc>
                <a:spcPct val="78000"/>
              </a:lnSpc>
            </a:pPr>
            <a:r>
              <a:rPr lang="en-US" sz="2400"/>
              <a:t>Nothing wrong with multithreading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Multiple stacks require more memory</a:t>
            </a:r>
          </a:p>
          <a:p>
            <a:pPr lvl="2">
              <a:lnSpc>
                <a:spcPct val="78000"/>
              </a:lnSpc>
            </a:pPr>
            <a:r>
              <a:rPr lang="en-US" sz="1800"/>
              <a:t>Networked = more concurrency than traditional embedded</a:t>
            </a:r>
          </a:p>
          <a:p>
            <a:pPr lvl="2">
              <a:lnSpc>
                <a:spcPct val="78000"/>
              </a:lnSpc>
            </a:pPr>
            <a:r>
              <a:rPr lang="en-US" sz="1800"/>
              <a:t>Can lead to more expensive hardware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Preemption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Threads: explicit locking; Protothreads: implicit locking</a:t>
            </a:r>
          </a:p>
          <a:p>
            <a:pPr>
              <a:lnSpc>
                <a:spcPct val="78000"/>
              </a:lnSpc>
            </a:pPr>
            <a:r>
              <a:rPr lang="en-US" sz="2400"/>
              <a:t>Protothreads are a new point in the design space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Between event-driven and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this talk is about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Memory-constrained networked embedded systems</a:t>
            </a:r>
          </a:p>
          <a:p>
            <a:pPr lvl="1"/>
            <a:r>
              <a:rPr lang="en-US" sz="2400"/>
              <a:t>2k RAM, 60k ROM; 10k RAM, 48K ROM</a:t>
            </a:r>
          </a:p>
          <a:p>
            <a:pPr lvl="2"/>
            <a:r>
              <a:rPr lang="en-US" sz="2000"/>
              <a:t>“Artificial” limitations – based on economy, not mother nature</a:t>
            </a:r>
          </a:p>
          <a:p>
            <a:pPr lvl="2"/>
            <a:r>
              <a:rPr lang="en-US" sz="2000"/>
              <a:t>More memory = higher per-unit cost</a:t>
            </a:r>
          </a:p>
          <a:p>
            <a:r>
              <a:rPr lang="en-US" sz="2800"/>
              <a:t>Concurrent programming</a:t>
            </a:r>
          </a:p>
          <a:p>
            <a:pPr lvl="1"/>
            <a:r>
              <a:rPr lang="en-US" sz="2400"/>
              <a:t>Multithreading – requires “lots” of memory for stacks</a:t>
            </a:r>
          </a:p>
          <a:p>
            <a:pPr lvl="2"/>
            <a:r>
              <a:rPr lang="en-US" sz="2000"/>
              <a:t>100 bytes is ~5% of 2k!</a:t>
            </a:r>
          </a:p>
          <a:p>
            <a:pPr lvl="1"/>
            <a:r>
              <a:rPr lang="en-US" sz="2400"/>
              <a:t>Event-driven – less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/>
              <a:t>How do we implement protothreads?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Modify the compiler?</a:t>
            </a:r>
          </a:p>
          <a:p>
            <a:pPr lvl="1"/>
            <a:r>
              <a:rPr lang="en-US" sz="2400"/>
              <a:t>There are many compilers to modify… (IAR, Keil, ICC, Microchip, GCC, …)</a:t>
            </a:r>
          </a:p>
          <a:p>
            <a:r>
              <a:rPr lang="en-US" sz="2800"/>
              <a:t>Special preprocessor?</a:t>
            </a:r>
          </a:p>
          <a:p>
            <a:pPr lvl="1"/>
            <a:r>
              <a:rPr lang="en-US" sz="2400"/>
              <a:t>Requires us to maintain the preprocessor software on all development platforms</a:t>
            </a:r>
          </a:p>
          <a:p>
            <a:r>
              <a:rPr lang="en-US" sz="2800"/>
              <a:t>Within the C language?</a:t>
            </a:r>
          </a:p>
          <a:p>
            <a:pPr lvl="1"/>
            <a:r>
              <a:rPr lang="en-US" sz="2400"/>
              <a:t>The best solution, if language is expressive enough</a:t>
            </a:r>
          </a:p>
          <a:p>
            <a:pPr lvl="1"/>
            <a:r>
              <a:rPr lang="en-US" sz="2400"/>
              <a:t>Possible?</a:t>
            </a:r>
          </a:p>
          <a:p>
            <a:endParaRPr lang="en-US" sz="28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protothreads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Proof-of-concept implementation of protothreads in ANSI 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400"/>
              <a:t>Slightly limited version of protothreads in pure ANSI C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Uses the C preprocessor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Does not need a special preprocessor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No assembly language</a:t>
            </a:r>
          </a:p>
          <a:p>
            <a:pPr>
              <a:lnSpc>
                <a:spcPct val="78000"/>
              </a:lnSpc>
            </a:pPr>
            <a:r>
              <a:rPr lang="en-US" sz="2400"/>
              <a:t>Very portable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Nothing is changed between platforms, C compilers</a:t>
            </a:r>
          </a:p>
          <a:p>
            <a:pPr>
              <a:lnSpc>
                <a:spcPct val="78000"/>
              </a:lnSpc>
            </a:pPr>
            <a:r>
              <a:rPr lang="en-US" sz="2400"/>
              <a:t>Two approaches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Using GCCs C extension computed goto </a:t>
            </a:r>
          </a:p>
          <a:p>
            <a:pPr lvl="2">
              <a:lnSpc>
                <a:spcPct val="78000"/>
              </a:lnSpc>
            </a:pPr>
            <a:r>
              <a:rPr lang="en-US" sz="1800"/>
              <a:t>Not ANSI C: works only with GCC</a:t>
            </a:r>
          </a:p>
          <a:p>
            <a:pPr lvl="1">
              <a:lnSpc>
                <a:spcPct val="78000"/>
              </a:lnSpc>
            </a:pPr>
            <a:r>
              <a:rPr lang="en-US" sz="2000"/>
              <a:t>Using the C switch statement</a:t>
            </a:r>
          </a:p>
          <a:p>
            <a:pPr lvl="2">
              <a:lnSpc>
                <a:spcPct val="78000"/>
              </a:lnSpc>
            </a:pPr>
            <a:r>
              <a:rPr lang="en-US" sz="1800"/>
              <a:t>ANSI C: works on every C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Six-line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3059113"/>
            <a:ext cx="8659813" cy="3629025"/>
          </a:xfrm>
        </p:spPr>
        <p:txBody>
          <a:bodyPr/>
          <a:lstStyle/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struct pt { unsigned short lc; };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endParaRPr lang="en-US" sz="1700" b="1">
              <a:latin typeface="Courier New" pitchFamily="49" charset="0"/>
            </a:endParaRP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#define PT_INIT(pt)           pt-&gt;lc = 0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#define PT_BEGIN(pt)          switch(pt-&gt;lc) { case 0: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#define PT_EXIT(pt)           pt-&gt;lc = 0; return 2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#define PT_WAIT_UNTIL(pt, c)  pt-&gt;lc = __LINE__; case __LINE__: \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                              if(!(c)) return 0</a:t>
            </a:r>
          </a:p>
          <a:p>
            <a:pPr>
              <a:spcAft>
                <a:spcPts val="1000"/>
              </a:spcAft>
              <a:buFont typeface="StarSymbol" charset="0"/>
              <a:buNone/>
            </a:pPr>
            <a:r>
              <a:rPr lang="en-US" sz="1700" b="1">
                <a:latin typeface="Courier New" pitchFamily="49" charset="0"/>
              </a:rPr>
              <a:t>#define PT_END(pt)            } pt-&gt;lc = 0; return 1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52525" y="1979613"/>
            <a:ext cx="77438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Protothreads implemented using the C switch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C-switch expansion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15900" y="1595438"/>
            <a:ext cx="482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int a_protothread(struct pt *pt) {</a:t>
            </a:r>
          </a:p>
          <a:p>
            <a:r>
              <a:rPr lang="en-US" sz="1800" b="1">
                <a:latin typeface="Courier New" pitchFamily="49" charset="0"/>
              </a:rPr>
              <a:t>  PT_BEGIN(pt);</a:t>
            </a: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PT_WAIT_UNTIL(pt, condition1);</a:t>
            </a: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if(something) {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 </a:t>
            </a:r>
          </a:p>
          <a:p>
            <a:r>
              <a:rPr lang="en-US" sz="1800" b="1">
                <a:latin typeface="Courier New" pitchFamily="49" charset="0"/>
              </a:rPr>
              <a:t>    PT_WAIT_UNTIL(pt, condition2);</a:t>
            </a: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} 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PT_END(pt);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5183188" y="1622425"/>
            <a:ext cx="482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int a_protothread(struct pt *pt) {</a:t>
            </a:r>
          </a:p>
          <a:p>
            <a:r>
              <a:rPr lang="en-US" sz="1800" b="1">
                <a:latin typeface="Courier New" pitchFamily="49" charset="0"/>
              </a:rPr>
              <a:t>  switch(pt-&gt;lc) { case 0: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</a:t>
            </a:r>
          </a:p>
          <a:p>
            <a:r>
              <a:rPr lang="en-US" sz="1800" b="1">
                <a:latin typeface="Courier New" pitchFamily="49" charset="0"/>
              </a:rPr>
              <a:t>  pt-&gt;lc = 5; case 5:</a:t>
            </a:r>
          </a:p>
          <a:p>
            <a:r>
              <a:rPr lang="en-US" sz="1800" b="1">
                <a:latin typeface="Courier New" pitchFamily="49" charset="0"/>
              </a:rPr>
              <a:t>  if(!condition1) return 0;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if(something) {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 </a:t>
            </a:r>
          </a:p>
          <a:p>
            <a:r>
              <a:rPr lang="en-US" sz="1800" b="1">
                <a:latin typeface="Courier New" pitchFamily="49" charset="0"/>
              </a:rPr>
              <a:t>    pt-&gt;lc = 10; case 10:</a:t>
            </a:r>
          </a:p>
          <a:p>
            <a:r>
              <a:rPr lang="en-US" sz="1800" b="1">
                <a:latin typeface="Courier New" pitchFamily="49" charset="0"/>
              </a:rPr>
              <a:t>    if(!condition2) return 0;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} 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} return 1;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5111750" y="1331913"/>
            <a:ext cx="0" cy="532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515" name="Oval 19"/>
          <p:cNvSpPr>
            <a:spLocks noChangeArrowheads="1"/>
          </p:cNvSpPr>
          <p:nvPr/>
        </p:nvSpPr>
        <p:spPr bwMode="auto">
          <a:xfrm>
            <a:off x="6408738" y="2555875"/>
            <a:ext cx="2160587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6" name="Oval 20"/>
          <p:cNvSpPr>
            <a:spLocks noChangeArrowheads="1"/>
          </p:cNvSpPr>
          <p:nvPr/>
        </p:nvSpPr>
        <p:spPr bwMode="auto">
          <a:xfrm>
            <a:off x="6769100" y="4140200"/>
            <a:ext cx="2160588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 flipV="1">
            <a:off x="3744913" y="3203575"/>
            <a:ext cx="2879725" cy="2160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 flipV="1">
            <a:off x="4319588" y="4572000"/>
            <a:ext cx="2376487" cy="86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2644775" y="5441950"/>
            <a:ext cx="28448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0"/>
                </a:solidFill>
              </a:rPr>
              <a:t>Line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/>
      <p:bldP spid="106514" grpId="0" animBg="1"/>
      <p:bldP spid="106515" grpId="0" animBg="1"/>
      <p:bldP spid="106516" grpId="0" animBg="1"/>
      <p:bldP spid="106517" grpId="0" animBg="1"/>
      <p:bldP spid="106518" grpId="0" animBg="1"/>
      <p:bldP spid="1065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the proof-of-concept implementation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8000"/>
              </a:lnSpc>
            </a:pPr>
            <a:r>
              <a:rPr lang="en-US" sz="2400"/>
              <a:t>Automatic variables not stored across a blocking wait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Compiler does produce a warning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Workaround: use static local variables instead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Ericsson solution: enforce static locals through LINT scripts</a:t>
            </a:r>
          </a:p>
          <a:p>
            <a:pPr>
              <a:lnSpc>
                <a:spcPct val="88000"/>
              </a:lnSpc>
            </a:pPr>
            <a:r>
              <a:rPr lang="en-US" sz="2400"/>
              <a:t>Constraints on the use of switch() constructs in programs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No warning produced by the compiler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Workaround: don’t use switches</a:t>
            </a:r>
          </a:p>
          <a:p>
            <a:pPr>
              <a:lnSpc>
                <a:spcPct val="88000"/>
              </a:lnSpc>
            </a:pPr>
            <a:r>
              <a:rPr lang="en-US" sz="2400"/>
              <a:t>The limitations are due to the implementation, not protothreads as such</a:t>
            </a:r>
          </a:p>
          <a:p>
            <a:pPr>
              <a:lnSpc>
                <a:spcPct val="88000"/>
              </a:lnSpc>
              <a:buFont typeface="StarSymbol" charset="0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well do protothreads work?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8000"/>
              </a:lnSpc>
            </a:pPr>
            <a:r>
              <a:rPr lang="en-US" sz="2800"/>
              <a:t>Quantitative: reduction in code complexity over state machines</a:t>
            </a:r>
          </a:p>
          <a:p>
            <a:pPr lvl="1">
              <a:lnSpc>
                <a:spcPct val="88000"/>
              </a:lnSpc>
            </a:pPr>
            <a:r>
              <a:rPr lang="en-US" sz="2400"/>
              <a:t>Rewritten seven state machine-based programs with protothreads</a:t>
            </a:r>
          </a:p>
          <a:p>
            <a:pPr lvl="2">
              <a:lnSpc>
                <a:spcPct val="88000"/>
              </a:lnSpc>
            </a:pPr>
            <a:r>
              <a:rPr lang="en-US" sz="2000"/>
              <a:t>Four by applying a rewriting method, three by rewriting from scratch</a:t>
            </a:r>
          </a:p>
          <a:p>
            <a:pPr lvl="1">
              <a:lnSpc>
                <a:spcPct val="88000"/>
              </a:lnSpc>
            </a:pPr>
            <a:r>
              <a:rPr lang="en-US" sz="2400"/>
              <a:t>Measure states, state transitions, lines of code</a:t>
            </a:r>
          </a:p>
          <a:p>
            <a:pPr>
              <a:lnSpc>
                <a:spcPct val="88000"/>
              </a:lnSpc>
            </a:pPr>
            <a:r>
              <a:rPr lang="en-US" sz="2800"/>
              <a:t>Quantitative: code size</a:t>
            </a:r>
          </a:p>
          <a:p>
            <a:pPr>
              <a:lnSpc>
                <a:spcPct val="88000"/>
              </a:lnSpc>
            </a:pPr>
            <a:r>
              <a:rPr lang="en-US" sz="2800"/>
              <a:t>Quantitative: execution time overhead</a:t>
            </a:r>
          </a:p>
          <a:p>
            <a:pPr>
              <a:lnSpc>
                <a:spcPct val="88000"/>
              </a:lnSpc>
            </a:pPr>
            <a:r>
              <a:rPr lang="en-US" sz="2800"/>
              <a:t>Qualitative: useful in practice?</a:t>
            </a:r>
          </a:p>
          <a:p>
            <a:pPr>
              <a:lnSpc>
                <a:spcPct val="88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of complexity</a:t>
            </a:r>
          </a:p>
        </p:txBody>
      </p:sp>
      <p:graphicFrame>
        <p:nvGraphicFramePr>
          <p:cNvPr id="49272" name="Group 120"/>
          <p:cNvGraphicFramePr>
            <a:graphicFrameLocks noGrp="1"/>
          </p:cNvGraphicFramePr>
          <p:nvPr>
            <p:ph idx="1"/>
          </p:nvPr>
        </p:nvGraphicFramePr>
        <p:xfrm>
          <a:off x="431800" y="1927225"/>
          <a:ext cx="9217025" cy="3042858"/>
        </p:xfrm>
        <a:graphic>
          <a:graphicData uri="http://schemas.openxmlformats.org/drawingml/2006/table">
            <a:tbl>
              <a:tblPr/>
              <a:tblGrid>
                <a:gridCol w="2522538"/>
                <a:gridCol w="1006475"/>
                <a:gridCol w="935037"/>
                <a:gridCol w="1296988"/>
                <a:gridCol w="1295400"/>
                <a:gridCol w="2160587"/>
              </a:tblGrid>
              <a:tr h="35877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elvetica" pitchFamily="3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States before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States after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Transitions before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Transitions after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Reduction in lines of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XNP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32%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TinyDB DBBufferC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Mantis CC1000 driver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SOS CC1000 driver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Contiki TR1001 driver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uIP SMTP 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45%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Contiki codeprop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29%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73" name="Text Box 121"/>
          <p:cNvSpPr txBox="1">
            <a:spLocks noChangeArrowheads="1"/>
          </p:cNvSpPr>
          <p:nvPr/>
        </p:nvSpPr>
        <p:spPr bwMode="auto">
          <a:xfrm>
            <a:off x="647700" y="5364163"/>
            <a:ext cx="880586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Found state machine-related bugs in the Contiki TR1001 driver and the Contiki codeprop code when rewriting with protothreads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footprint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>
            <p:ph idx="1"/>
          </p:nvPr>
        </p:nvGraphicFramePr>
        <p:xfrm>
          <a:off x="2735263" y="1331913"/>
          <a:ext cx="7345362" cy="5434012"/>
        </p:xfrm>
        <a:graphic>
          <a:graphicData uri="http://schemas.openxmlformats.org/presentationml/2006/ole">
            <p:oleObj spid="_x0000_s57355" name="Diagram" r:id="rId4" imgW="3695531" imgH="2733651" progId="Excel.Chart.8">
              <p:embed/>
            </p:oleObj>
          </a:graphicData>
        </a:graphic>
      </p:graphicFrame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215900" y="1927225"/>
            <a:ext cx="2663825" cy="4760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2400">
                <a:solidFill>
                  <a:srgbClr val="333333"/>
                </a:solidFill>
              </a:rPr>
              <a:t>Average increase ~200 bytes</a:t>
            </a:r>
          </a:p>
          <a:p>
            <a:pPr marL="790575" lvl="1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2400">
                <a:solidFill>
                  <a:srgbClr val="333333"/>
                </a:solidFill>
              </a:rPr>
              <a:t>Inconclusive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time overhead is</a:t>
            </a:r>
            <a:br>
              <a:rPr lang="en-US"/>
            </a:br>
            <a:r>
              <a:rPr lang="en-US"/>
              <a:t>a few cycles</a:t>
            </a:r>
          </a:p>
        </p:txBody>
      </p:sp>
      <p:graphicFrame>
        <p:nvGraphicFramePr>
          <p:cNvPr id="50239" name="Group 63"/>
          <p:cNvGraphicFramePr>
            <a:graphicFrameLocks noGrp="1"/>
          </p:cNvGraphicFramePr>
          <p:nvPr>
            <p:ph idx="1"/>
          </p:nvPr>
        </p:nvGraphicFramePr>
        <p:xfrm>
          <a:off x="2016125" y="3492500"/>
          <a:ext cx="6553200" cy="1846390"/>
        </p:xfrm>
        <a:graphic>
          <a:graphicData uri="http://schemas.openxmlformats.org/drawingml/2006/table">
            <a:tbl>
              <a:tblPr/>
              <a:tblGrid>
                <a:gridCol w="1425575"/>
                <a:gridCol w="1428750"/>
                <a:gridCol w="1825625"/>
                <a:gridCol w="1873250"/>
              </a:tblGrid>
              <a:tr h="723900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elvetica" pitchFamily="3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State 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Protothreads, switch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Protothreads, computed gotos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gcc -Os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71438" marR="0" lvl="0" indent="-71438" algn="l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gcc –O1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8" marR="0" lvl="0" indent="-71438" algn="r" defTabSz="719138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4700B8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pitchFamily="32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19138" y="5795963"/>
            <a:ext cx="90011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Contiki TR1001 radio driver average execution time (CPU cycles)</a:t>
            </a:r>
          </a:p>
        </p:txBody>
      </p:sp>
      <p:sp>
        <p:nvSpPr>
          <p:cNvPr id="50240" name="Rectangle 64"/>
          <p:cNvSpPr>
            <a:spLocks noChangeArrowheads="1"/>
          </p:cNvSpPr>
          <p:nvPr/>
        </p:nvSpPr>
        <p:spPr bwMode="auto">
          <a:xfrm>
            <a:off x="917575" y="1927225"/>
            <a:ext cx="8416925" cy="4760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3200">
                <a:solidFill>
                  <a:srgbClr val="333333"/>
                </a:solidFill>
              </a:rPr>
              <a:t>Switch/computed goto jump incurs small fixed size preamble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Why use the event-driven model?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tarSymbol" charset="0"/>
              <a:buNone/>
            </a:pPr>
            <a:r>
              <a:rPr lang="en-GB" altLang="zh-CN" sz="2800">
                <a:ea typeface="宋体" charset="-122"/>
              </a:rPr>
              <a:t>“In TinyOS, we have chosen an event model so that high levels of concurrency can be handled in a very small amount of space. A stack-based threaded approach would require that stack space be reserved for each execution context.”</a:t>
            </a:r>
          </a:p>
          <a:p>
            <a:pPr>
              <a:buFont typeface="StarSymbol" charset="0"/>
              <a:buNone/>
            </a:pPr>
            <a:endParaRPr lang="en-GB" altLang="zh-CN" sz="2800">
              <a:ea typeface="宋体" charset="-122"/>
            </a:endParaRPr>
          </a:p>
          <a:p>
            <a:pPr>
              <a:buFont typeface="StarSymbol" charset="0"/>
              <a:buNone/>
            </a:pPr>
            <a:r>
              <a:rPr lang="en-GB" altLang="zh-CN" sz="2400">
                <a:ea typeface="宋体" charset="-122"/>
              </a:rPr>
              <a:t>J. Hill, R. Szewczyk, A. Woo, S. Hollar, D. Culler, and K. Pister. </a:t>
            </a:r>
            <a:r>
              <a:rPr lang="en-GB" altLang="zh-CN" sz="2400" b="1">
                <a:ea typeface="宋体" charset="-122"/>
              </a:rPr>
              <a:t>System architecture directions for networked sensors</a:t>
            </a:r>
            <a:r>
              <a:rPr lang="en-GB" altLang="zh-CN" sz="2400">
                <a:ea typeface="宋体" charset="-122"/>
              </a:rPr>
              <a:t>. [ASPLOS 2000]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protothreads useful in practice?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800"/>
              <a:t>We know that at least thirteen different embedded developers have adopted them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AVR, PIC, MSP430, ARM, x86</a:t>
            </a:r>
          </a:p>
          <a:p>
            <a:pPr lvl="2">
              <a:lnSpc>
                <a:spcPct val="78000"/>
              </a:lnSpc>
            </a:pPr>
            <a:r>
              <a:rPr lang="en-US" sz="2000"/>
              <a:t>Portable: no changes when crossing platforms, compilers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MPEG decoding equipment, real-time systems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Others have ported protothreads to C++, Objective C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Probably many more</a:t>
            </a:r>
          </a:p>
          <a:p>
            <a:pPr lvl="2">
              <a:lnSpc>
                <a:spcPct val="78000"/>
              </a:lnSpc>
            </a:pPr>
            <a:r>
              <a:rPr lang="en-US" sz="2000"/>
              <a:t>From mailing lists, forums, email questions</a:t>
            </a:r>
          </a:p>
          <a:p>
            <a:pPr>
              <a:lnSpc>
                <a:spcPct val="78000"/>
              </a:lnSpc>
            </a:pPr>
            <a:r>
              <a:rPr lang="en-US" sz="2800"/>
              <a:t>Protothreads recommended twice in embedded “guru” Jack Ganssle’s Embedded Muse newsletter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800"/>
              <a:t>Protothreads can reduce the complexity of event-driven programs by removing flow-control state machines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~33% reduction in lines of code</a:t>
            </a:r>
          </a:p>
          <a:p>
            <a:pPr>
              <a:lnSpc>
                <a:spcPct val="78000"/>
              </a:lnSpc>
            </a:pPr>
            <a:r>
              <a:rPr lang="en-US" sz="2800"/>
              <a:t>Memory requirements very low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Two bytes of RAM per protothread, no stacks</a:t>
            </a:r>
          </a:p>
          <a:p>
            <a:pPr>
              <a:lnSpc>
                <a:spcPct val="78000"/>
              </a:lnSpc>
            </a:pPr>
            <a:r>
              <a:rPr lang="en-US" sz="2800"/>
              <a:t>Seems to be a slight code footprint increase</a:t>
            </a:r>
            <a:br>
              <a:rPr lang="en-US" sz="2800"/>
            </a:br>
            <a:r>
              <a:rPr lang="en-US" sz="2800"/>
              <a:t>(~ 200 bytes)</a:t>
            </a:r>
          </a:p>
          <a:p>
            <a:pPr>
              <a:lnSpc>
                <a:spcPct val="78000"/>
              </a:lnSpc>
            </a:pPr>
            <a:r>
              <a:rPr lang="en-US" sz="2800"/>
              <a:t>Performance hit is small (~ 10 cycles)</a:t>
            </a:r>
          </a:p>
          <a:p>
            <a:pPr>
              <a:lnSpc>
                <a:spcPct val="78000"/>
              </a:lnSpc>
            </a:pPr>
            <a:r>
              <a:rPr lang="en-US" sz="2800"/>
              <a:t>Protothreads have been adopted by and are recommended by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8" y="2025650"/>
            <a:ext cx="8116887" cy="4741863"/>
          </a:xfrm>
          <a:prstGeom prst="rect">
            <a:avLst/>
          </a:prstGeom>
          <a:noFill/>
        </p:spPr>
      </p:pic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368425" y="1397000"/>
            <a:ext cx="7488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lvl="1" indent="0" algn="ctr" defTabSz="91440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zh-CN" sz="3200">
                <a:latin typeface="Courier New" pitchFamily="49" charset="0"/>
                <a:ea typeface="宋体" charset="-122"/>
              </a:rPr>
              <a:t>http://www.sics.se/~adam/pt/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179388"/>
            <a:ext cx="8607425" cy="1260475"/>
          </a:xfrm>
        </p:spPr>
        <p:txBody>
          <a:bodyPr/>
          <a:lstStyle/>
          <a:p>
            <a:r>
              <a:rPr lang="en-US"/>
              <a:t>Hierarchical protothreads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11163" y="1403350"/>
            <a:ext cx="4706937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 a_protothread(struct pt *pt) {</a:t>
            </a:r>
          </a:p>
          <a:p>
            <a:r>
              <a:rPr lang="en-US" sz="1600" b="1">
                <a:latin typeface="Courier New" pitchFamily="49" charset="0"/>
              </a:rPr>
              <a:t>  static struct pt child_pt;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PT_BEGIN(pt);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PT_INIT(&amp;child_pt);</a:t>
            </a:r>
          </a:p>
          <a:p>
            <a:r>
              <a:rPr lang="en-US" sz="1600" b="1">
                <a:latin typeface="Courier New" pitchFamily="49" charset="0"/>
              </a:rPr>
              <a:t>  PT_WAIT_UNTIL(pt2(&amp;child_pt) != 0);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PT_END(pt);</a:t>
            </a:r>
          </a:p>
          <a:p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5111750" y="226695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77" name="Freeform 9"/>
          <p:cNvSpPr>
            <a:spLocks/>
          </p:cNvSpPr>
          <p:nvPr/>
        </p:nvSpPr>
        <p:spPr bwMode="auto">
          <a:xfrm>
            <a:off x="5818188" y="2700338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78" name="Freeform 10"/>
          <p:cNvSpPr>
            <a:spLocks/>
          </p:cNvSpPr>
          <p:nvPr/>
        </p:nvSpPr>
        <p:spPr bwMode="auto">
          <a:xfrm>
            <a:off x="7040563" y="4622800"/>
            <a:ext cx="374650" cy="427038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0" name="Freeform 12"/>
          <p:cNvSpPr>
            <a:spLocks/>
          </p:cNvSpPr>
          <p:nvPr/>
        </p:nvSpPr>
        <p:spPr bwMode="auto">
          <a:xfrm>
            <a:off x="5313363" y="2700338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1" name="Freeform 13"/>
          <p:cNvSpPr>
            <a:spLocks/>
          </p:cNvSpPr>
          <p:nvPr/>
        </p:nvSpPr>
        <p:spPr bwMode="auto">
          <a:xfrm>
            <a:off x="7559675" y="4618038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8639175" y="47609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3" name="Freeform 15"/>
          <p:cNvSpPr>
            <a:spLocks/>
          </p:cNvSpPr>
          <p:nvPr/>
        </p:nvSpPr>
        <p:spPr bwMode="auto">
          <a:xfrm>
            <a:off x="6321425" y="2700338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4" name="Freeform 16"/>
          <p:cNvSpPr>
            <a:spLocks/>
          </p:cNvSpPr>
          <p:nvPr/>
        </p:nvSpPr>
        <p:spPr bwMode="auto">
          <a:xfrm>
            <a:off x="8121650" y="4622800"/>
            <a:ext cx="374650" cy="427038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2879725" y="3995738"/>
            <a:ext cx="397351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 pt2(struct pt *pt) {</a:t>
            </a:r>
          </a:p>
          <a:p>
            <a:r>
              <a:rPr lang="en-US" sz="1600" b="1">
                <a:latin typeface="Courier New" pitchFamily="49" charset="0"/>
              </a:rPr>
              <a:t>  PT_BEGIN(pt);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PT_WAIT_UNTIL(pt, condition);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PT_END(pt);</a:t>
            </a:r>
          </a:p>
          <a:p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6838950" y="4402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6840538" y="28432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nimBg="1"/>
      <p:bldP spid="109577" grpId="0" animBg="1"/>
      <p:bldP spid="109578" grpId="0" animBg="1"/>
      <p:bldP spid="109580" grpId="0" animBg="1"/>
      <p:bldP spid="109581" grpId="0" animBg="1"/>
      <p:bldP spid="109582" grpId="0" animBg="1"/>
      <p:bldP spid="109583" grpId="0" animBg="1"/>
      <p:bldP spid="109584" grpId="0" animBg="1"/>
      <p:bldP spid="109586" grpId="0" animBg="1"/>
      <p:bldP spid="10958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 events…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3168650" y="1979613"/>
            <a:ext cx="0" cy="3527425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9725" y="1433513"/>
            <a:ext cx="42370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Threads: sequential code flow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769100" y="5292725"/>
            <a:ext cx="0" cy="1008063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920038" y="3132138"/>
            <a:ext cx="0" cy="1008062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8712200" y="4500563"/>
            <a:ext cx="0" cy="1008062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863600" y="1979613"/>
            <a:ext cx="0" cy="3095625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016125" y="1979613"/>
            <a:ext cx="0" cy="1655762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985000" y="2124075"/>
            <a:ext cx="0" cy="1008063"/>
          </a:xfrm>
          <a:prstGeom prst="line">
            <a:avLst/>
          </a:prstGeom>
          <a:noFill/>
          <a:ln w="152400" cmpd="tri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985000" y="3059113"/>
            <a:ext cx="8636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7920038" y="4067175"/>
            <a:ext cx="7921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 flipV="1">
            <a:off x="6769100" y="5292725"/>
            <a:ext cx="19431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6769100" y="3203575"/>
            <a:ext cx="107950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H="1" flipV="1">
            <a:off x="7056438" y="2051050"/>
            <a:ext cx="8636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727700" y="1476375"/>
            <a:ext cx="43529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Events: unstructured code flow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1779588" y="5875338"/>
            <a:ext cx="35417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No blocking wait!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4319588" y="3995738"/>
            <a:ext cx="2592387" cy="18716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Four threads, each with its own stack</a:t>
            </a:r>
          </a:p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3213"/>
            <a:ext cx="10080625" cy="1260475"/>
          </a:xfrm>
        </p:spPr>
        <p:txBody>
          <a:bodyPr/>
          <a:lstStyle/>
          <a:p>
            <a:r>
              <a:rPr lang="en-US"/>
              <a:t>Threads require per-thread stack memory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22375" y="3492500"/>
            <a:ext cx="1582738" cy="244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168650" y="2700338"/>
            <a:ext cx="1582738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84775" y="4932363"/>
            <a:ext cx="1582738" cy="100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200900" y="3492500"/>
            <a:ext cx="1582738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223963" y="54356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168650" y="47164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184775" y="55800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200900" y="48593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368425" y="6011863"/>
            <a:ext cx="10985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1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384550" y="6011863"/>
            <a:ext cx="10985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2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400675" y="6011863"/>
            <a:ext cx="10985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3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416800" y="6011863"/>
            <a:ext cx="10985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 0.00126 C 0.00031 0.00818 0.00031 -0.03734 0.00031 -0.05496 C 0.00031 -0.07258 0.00031 -0.08328 0.00031 -0.10489 C 0.00031 -0.12649 0.00031 -0.17453 0.00031 -0.18418 C 0.00031 -0.19383 0.00031 -0.16153 0.00031 -0.1632 C 0.00031 -0.16488 0.00031 -0.20935 0.00031 -0.19446 C 0.00031 -0.17957 0.00031 -0.09817 0.00031 -0.07363 C 0.00031 -0.04909 0.00031 -0.04279 0.00031 -0.04657 C 0.00031 -0.05034 3.93634E-6 -0.10447 0.00031 -0.0965 C 0.00063 -0.08852 0.00031 -0.00566 0.00031 0.00126 Z " pathEditMode="relative" rAng="0" ptsTypes="aaaaaaaaaa">
                                      <p:cBhvr>
                                        <p:cTn id="6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633E-6 2.15649E-6 C -1.04633E-6 -0.02056 -1.04633E-6 -0.04091 -1.04633E-6 -0.06042 C -1.04633E-6 -0.07993 -1.04633E-6 -0.14265 -1.04633E-6 -0.11664 C -1.04633E-6 -0.09063 -1.04633E-6 0.11286 -1.04633E-6 0.09587 C -1.04633E-6 0.07887 -1.04633E-6 -0.22404 -1.04633E-6 -0.21859 C -1.04633E-6 -0.21313 -1.04633E-6 -0.04196 -1.04633E-6 0.12922 " pathEditMode="relative" rAng="0" ptsTypes="aaaaaA">
                                      <p:cBhvr>
                                        <p:cTn id="10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001E-6 1.66981E-6 C 2.89001E-6 0.00021 2.89001E-6 -0.02517 2.89001E-6 -0.0501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365E-6 1.6845E-6 C -3.17365E-6 0.07594 -3.17365E-6 0.15188 -3.17365E-6 0.12901 C -3.17365E-6 0.10614 -3.17365E-6 -0.01573 -3.17365E-6 -0.1376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0" animBg="1"/>
      <p:bldP spid="22539" grpId="0" animBg="1"/>
      <p:bldP spid="225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4913" y="303213"/>
            <a:ext cx="5903912" cy="1260475"/>
          </a:xfrm>
        </p:spPr>
        <p:txBody>
          <a:bodyPr/>
          <a:lstStyle/>
          <a:p>
            <a:r>
              <a:rPr lang="en-US"/>
              <a:t>Events require one stack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23863" y="2251075"/>
            <a:ext cx="606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169988" y="1947863"/>
            <a:ext cx="604837" cy="123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941513" y="2801938"/>
            <a:ext cx="604837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713038" y="2251075"/>
            <a:ext cx="60483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25450" y="299402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152525" y="30591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944688" y="291623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36850" y="24114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31800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1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223963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2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944688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3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736850" y="33099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4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408738" y="2916238"/>
            <a:ext cx="1582737" cy="302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6408738" y="56515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868738" y="5394325"/>
            <a:ext cx="22367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Eventhandler 1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887788" y="5364163"/>
            <a:ext cx="223678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Eventhandler 2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887788" y="5364163"/>
            <a:ext cx="223678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Eventhandler 3</a:t>
            </a:r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5903913" y="2771775"/>
            <a:ext cx="2808287" cy="316865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3816350" y="4211638"/>
            <a:ext cx="2016125" cy="431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0" y="4140200"/>
            <a:ext cx="419576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3300"/>
                </a:solidFill>
              </a:rPr>
              <a:t>Stack is reused for every event handler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215900" y="1331913"/>
            <a:ext cx="3240088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358775" indent="-358775" algn="ctr">
              <a:lnSpc>
                <a:spcPct val="98000"/>
              </a:lnSpc>
              <a:buFont typeface="Wingdings" pitchFamily="2" charset="2"/>
              <a:buNone/>
            </a:pPr>
            <a:r>
              <a:rPr lang="en-US" sz="1200" b="1" i="1"/>
              <a:t>Threads require per-thread stack memory</a:t>
            </a:r>
          </a:p>
        </p:txBody>
      </p:sp>
      <p:sp>
        <p:nvSpPr>
          <p:cNvPr id="23587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31800" y="1763713"/>
            <a:ext cx="2592388" cy="215900"/>
          </a:xfrm>
          <a:ln/>
        </p:spPr>
        <p:txBody>
          <a:bodyPr/>
          <a:lstStyle/>
          <a:p>
            <a:pPr>
              <a:lnSpc>
                <a:spcPct val="78000"/>
              </a:lnSpc>
              <a:spcAft>
                <a:spcPct val="0"/>
              </a:spcAft>
            </a:pPr>
            <a:r>
              <a:rPr lang="en-US" sz="1000"/>
              <a:t>Four threads, each with its own stack</a:t>
            </a:r>
          </a:p>
          <a:p>
            <a:pPr>
              <a:lnSpc>
                <a:spcPct val="78000"/>
              </a:lnSpc>
            </a:pPr>
            <a:endParaRPr lang="en-US" sz="1000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744913" y="1692275"/>
            <a:ext cx="5589587" cy="4995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3200">
                <a:solidFill>
                  <a:srgbClr val="333333"/>
                </a:solidFill>
              </a:rPr>
              <a:t>Four event handlers, one stack</a:t>
            </a:r>
          </a:p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endParaRPr lang="en-US" sz="3200">
              <a:solidFill>
                <a:srgbClr val="333333"/>
              </a:solidFill>
            </a:endParaRP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3887788" y="5364163"/>
            <a:ext cx="223678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Eventhandler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381E-6 3.91441E-6 C -2.30381E-6 -0.00168 -2.30381E-6 -0.03881 -2.30381E-6 -0.05203 C -2.30381E-6 -0.06524 -2.30381E-6 -0.08077 -2.30381E-6 -0.07909 C -2.30381E-6 -0.07741 -2.30381E-6 -0.05497 -2.30381E-6 -0.04154 C -2.30381E-6 -0.02811 -2.30381E-6 0.00167 -2.30381E-6 3.91441E-6 Z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718E-6 1.1223E-6 C -1.14718E-6 0.01636 -1.14718E-6 -0.15041 -1.14718E-6 -0.17286 C -1.14718E-6 -0.1953 -1.14718E-6 -0.11894 -1.14718E-6 -0.13531 C -1.14718E-6 -0.15167 -0.00031 -0.29306 -1.14718E-6 -0.27082 C 0.00032 -0.24858 -1.14718E-6 -0.01636 -1.14718E-6 1.1223E-6 Z " pathEditMode="relative" ptsTypes="aaaaa">
                                      <p:cBhvr>
                                        <p:cTn id="16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718E-6 -1.1223E-6 C -0.00031 0.02601 -0.00031 -0.02077 -1.14718E-6 -0.05622 C 0.00032 -0.09167 0.00126 -0.22194 0.00158 -0.2125 C 0.00189 -0.20306 0.00032 -0.02601 -1.14718E-6 -1.1223E-6 Z " pathEditMode="relative" ptsTypes="aaaa">
                                      <p:cBhvr>
                                        <p:cTn id="24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084E-6 3.3669E-6 C 4.84084E-6 0.02643 -0.00032 -0.08161 4.84084E-6 -0.10825 C 0.00031 -0.13489 0.00157 -0.16908 0.00157 -0.16048 C 0.00157 -0.15188 0.00031 -0.0386 4.84084E-6 -0.05622 C -0.00032 -0.07384 0.00031 -0.27565 4.84084E-6 -0.26663 C -0.00032 -0.25761 4.84084E-6 -0.02643 4.84084E-6 3.3669E-6 Z " pathEditMode="relative" ptsTypes="aaaaaa">
                                      <p:cBhvr>
                                        <p:cTn id="32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79" grpId="1" animBg="1"/>
      <p:bldP spid="23579" grpId="2" animBg="1"/>
      <p:bldP spid="23579" grpId="3" animBg="1"/>
      <p:bldP spid="23580" grpId="0"/>
      <p:bldP spid="23580" grpId="1"/>
      <p:bldP spid="23581" grpId="0"/>
      <p:bldP spid="23581" grpId="1"/>
      <p:bldP spid="23582" grpId="0"/>
      <p:bldP spid="23582" grpId="1"/>
      <p:bldP spid="23583" grpId="0" animBg="1"/>
      <p:bldP spid="23584" grpId="0" animBg="1"/>
      <p:bldP spid="23585" grpId="0"/>
      <p:bldP spid="23589" grpId="0"/>
      <p:bldP spid="2358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3744913" y="303213"/>
            <a:ext cx="5903912" cy="1260475"/>
          </a:xfrm>
          <a:ln/>
        </p:spPr>
        <p:txBody>
          <a:bodyPr/>
          <a:lstStyle/>
          <a:p>
            <a:r>
              <a:rPr lang="en-US"/>
              <a:t>Protothreads require one stack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3863" y="2251075"/>
            <a:ext cx="606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69988" y="1947863"/>
            <a:ext cx="604837" cy="123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941513" y="2801938"/>
            <a:ext cx="604837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713038" y="2251075"/>
            <a:ext cx="60483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25450" y="299402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152525" y="30591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944688" y="291623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736850" y="24114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1800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1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223963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2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44688" y="33480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3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736850" y="3309938"/>
            <a:ext cx="64135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Thread 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408738" y="2916238"/>
            <a:ext cx="1582737" cy="302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408738" y="56515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15900" y="1331913"/>
            <a:ext cx="3240088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358775" indent="-358775" algn="ctr">
              <a:lnSpc>
                <a:spcPct val="98000"/>
              </a:lnSpc>
              <a:buFont typeface="Wingdings" pitchFamily="2" charset="2"/>
              <a:buNone/>
            </a:pPr>
            <a:r>
              <a:rPr lang="en-US" sz="1200" b="1" i="1"/>
              <a:t>Threads require per-thread stack memory</a:t>
            </a:r>
          </a:p>
        </p:txBody>
      </p:sp>
      <p:sp>
        <p:nvSpPr>
          <p:cNvPr id="2460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31800" y="1763713"/>
            <a:ext cx="2736850" cy="215900"/>
          </a:xfrm>
          <a:ln/>
        </p:spPr>
        <p:txBody>
          <a:bodyPr/>
          <a:lstStyle/>
          <a:p>
            <a:pPr>
              <a:lnSpc>
                <a:spcPct val="78000"/>
              </a:lnSpc>
              <a:spcAft>
                <a:spcPct val="0"/>
              </a:spcAft>
            </a:pPr>
            <a:r>
              <a:rPr lang="en-US" sz="1000"/>
              <a:t>Four threads, each with its own stack</a:t>
            </a:r>
          </a:p>
          <a:p>
            <a:pPr>
              <a:lnSpc>
                <a:spcPct val="78000"/>
              </a:lnSpc>
            </a:pPr>
            <a:endParaRPr lang="en-US" sz="600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744913" y="1692275"/>
            <a:ext cx="5589587" cy="4995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r>
              <a:rPr lang="en-US" sz="3200">
                <a:solidFill>
                  <a:srgbClr val="333333"/>
                </a:solidFill>
              </a:rPr>
              <a:t>Four protothreads, one stack</a:t>
            </a:r>
          </a:p>
          <a:p>
            <a:pPr marL="503238" indent="-431800">
              <a:lnSpc>
                <a:spcPct val="98000"/>
              </a:lnSpc>
              <a:spcAft>
                <a:spcPts val="1413"/>
              </a:spcAft>
              <a:buClr>
                <a:srgbClr val="4700B8"/>
              </a:buClr>
              <a:buFont typeface="StarSymbol" charset="0"/>
              <a:buChar char="●"/>
            </a:pPr>
            <a:endParaRPr lang="en-US" sz="3200">
              <a:solidFill>
                <a:srgbClr val="333333"/>
              </a:solidFill>
            </a:endParaRPr>
          </a:p>
        </p:txBody>
      </p: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863600" y="4211638"/>
            <a:ext cx="2016125" cy="2032000"/>
            <a:chOff x="544" y="2562"/>
            <a:chExt cx="1270" cy="1280"/>
          </a:xfrm>
        </p:grpSpPr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590" y="2562"/>
              <a:ext cx="1134" cy="2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358775" indent="-358775" algn="ctr">
                <a:lnSpc>
                  <a:spcPct val="98000"/>
                </a:lnSpc>
                <a:buFont typeface="Wingdings" pitchFamily="2" charset="2"/>
                <a:buNone/>
              </a:pPr>
              <a:r>
                <a:rPr lang="en-US" sz="1200" b="1" i="1"/>
                <a:t>Events require one stack</a:t>
              </a: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998" y="3061"/>
              <a:ext cx="381" cy="7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998" y="3742"/>
              <a:ext cx="3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544" y="2835"/>
              <a:ext cx="1270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503238" indent="-431800">
                <a:lnSpc>
                  <a:spcPct val="78000"/>
                </a:lnSpc>
                <a:buClr>
                  <a:srgbClr val="4700B8"/>
                </a:buClr>
                <a:buFont typeface="StarSymbol" charset="0"/>
                <a:buChar char="●"/>
              </a:pPr>
              <a:r>
                <a:rPr lang="en-US" sz="1000">
                  <a:solidFill>
                    <a:srgbClr val="333333"/>
                  </a:solidFill>
                </a:rPr>
                <a:t>Four event handlers, one stack</a:t>
              </a:r>
            </a:p>
            <a:p>
              <a:pPr marL="503238" indent="-431800">
                <a:lnSpc>
                  <a:spcPct val="78000"/>
                </a:lnSpc>
                <a:spcAft>
                  <a:spcPts val="1413"/>
                </a:spcAft>
                <a:buClr>
                  <a:srgbClr val="4700B8"/>
                </a:buClr>
                <a:buFont typeface="StarSymbol" charset="0"/>
                <a:buChar char="●"/>
              </a:pPr>
              <a:endParaRPr lang="en-US" sz="600">
                <a:solidFill>
                  <a:srgbClr val="333333"/>
                </a:solidFill>
              </a:endParaRPr>
            </a:p>
          </p:txBody>
        </p:sp>
      </p:grp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868738" y="5394325"/>
            <a:ext cx="2032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Protothread 1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887788" y="5364163"/>
            <a:ext cx="203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Protothread 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887788" y="5364163"/>
            <a:ext cx="203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Protothread 3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3887788" y="5364163"/>
            <a:ext cx="203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Protothread 4</a:t>
            </a:r>
          </a:p>
        </p:txBody>
      </p:sp>
      <p:sp>
        <p:nvSpPr>
          <p:cNvPr id="24613" name="Oval 37"/>
          <p:cNvSpPr>
            <a:spLocks noChangeArrowheads="1"/>
          </p:cNvSpPr>
          <p:nvPr/>
        </p:nvSpPr>
        <p:spPr bwMode="auto">
          <a:xfrm>
            <a:off x="5903913" y="2771775"/>
            <a:ext cx="2808287" cy="316865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4176713" y="3924300"/>
            <a:ext cx="1655762" cy="2873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2376488" y="3348038"/>
            <a:ext cx="33131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3300"/>
                </a:solidFill>
              </a:rPr>
              <a:t>Just like events</a:t>
            </a:r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1295400" y="5003800"/>
            <a:ext cx="1081088" cy="108108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>
            <a:off x="2303463" y="3851275"/>
            <a:ext cx="1223962" cy="14414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381E-6 3.91441E-6 C -2.30381E-6 -0.00168 -2.30381E-6 -0.03881 -2.30381E-6 -0.05203 C -2.30381E-6 -0.06524 -2.30381E-6 -0.08077 -2.30381E-6 -0.07909 C -2.30381E-6 -0.07741 -2.30381E-6 -0.05497 -2.30381E-6 -0.04154 C -2.30381E-6 -0.02811 -2.30381E-6 0.00167 -2.30381E-6 3.91441E-6 Z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718E-6 1.1223E-6 C -1.14718E-6 0.01636 -1.14718E-6 -0.15041 -1.14718E-6 -0.17286 C -1.14718E-6 -0.1953 -1.14718E-6 -0.11894 -1.14718E-6 -0.13531 C -1.14718E-6 -0.15167 -0.00031 -0.29306 -1.14718E-6 -0.27082 C 0.00032 -0.24858 -1.14718E-6 -0.01636 -1.14718E-6 1.1223E-6 Z " pathEditMode="relative" ptsTypes="aaaaa">
                                      <p:cBhvr>
                                        <p:cTn id="1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718E-6 -1.1223E-6 C -0.00031 0.02601 -0.00031 -0.02077 -1.14718E-6 -0.05622 C 0.00032 -0.09167 0.00126 -0.22194 0.00158 -0.2125 C 0.00189 -0.20306 0.00032 -0.02601 -1.14718E-6 -1.1223E-6 Z " pathEditMode="relative" ptsTypes="aaaa">
                                      <p:cBhvr>
                                        <p:cTn id="24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704E-6 -1.1223E-6 C -0.00016 0.04783 3.05704E-6 -0.05097 3.05704E-6 -0.05832 C 3.05704E-6 -0.06566 -0.00016 0.0042 3.05704E-6 -0.04363 C 0.00016 -0.09146 0.00142 -0.35305 0.00142 -0.34571 C 0.00142 -0.33837 0.00016 -0.04783 3.05704E-6 -1.1223E-6 Z " pathEditMode="relative" ptsTypes="aaaaa">
                                      <p:cBhvr>
                                        <p:cTn id="3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nimBg="1"/>
      <p:bldP spid="24594" grpId="1" animBg="1"/>
      <p:bldP spid="24594" grpId="2" animBg="1"/>
      <p:bldP spid="24594" grpId="3" animBg="1"/>
      <p:bldP spid="24609" grpId="0"/>
      <p:bldP spid="24609" grpId="1"/>
      <p:bldP spid="24610" grpId="0"/>
      <p:bldP spid="24610" grpId="1"/>
      <p:bldP spid="24611" grpId="0"/>
      <p:bldP spid="24611" grpId="1"/>
      <p:bldP spid="24612" grpId="0"/>
      <p:bldP spid="24612" grpId="1"/>
      <p:bldP spid="24613" grpId="0" animBg="1"/>
      <p:bldP spid="24614" grpId="0" animBg="1"/>
      <p:bldP spid="24615" grpId="0"/>
      <p:bldP spid="24616" grpId="0" animBg="1"/>
      <p:bldP spid="246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Trickle, T-MAC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547813"/>
            <a:ext cx="403225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350" y="4140200"/>
            <a:ext cx="5821363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the event-driven model?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tarSymbol" charset="0"/>
              <a:buNone/>
            </a:pPr>
            <a:r>
              <a:rPr lang="en-GB" altLang="zh-CN" sz="2800">
                <a:ea typeface="宋体" charset="-122"/>
              </a:rPr>
              <a:t>“This approach is natural for reactive processing and for interfacing with hardware, but complicates sequencing high-level operations, as a logically blocking sequence must be written in a state-machine style.”</a:t>
            </a:r>
          </a:p>
          <a:p>
            <a:pPr>
              <a:buFont typeface="StarSymbol" charset="0"/>
              <a:buNone/>
            </a:pPr>
            <a:endParaRPr lang="en-GB" altLang="zh-CN" sz="2800">
              <a:ea typeface="宋体" charset="-122"/>
            </a:endParaRPr>
          </a:p>
          <a:p>
            <a:pPr>
              <a:buFont typeface="StarSymbol" charset="0"/>
              <a:buNone/>
            </a:pPr>
            <a:r>
              <a:rPr lang="en-GB" altLang="zh-CN" sz="2400">
                <a:ea typeface="宋体" charset="-122"/>
              </a:rPr>
              <a:t>P. Levis, S. Madden, D. Gay, J. Polastre, R. Szewczyk, A. Woo, E. Brewer, and D. Culler. </a:t>
            </a:r>
            <a:r>
              <a:rPr lang="en-GB" altLang="zh-CN" sz="2400" b="1">
                <a:ea typeface="宋体" charset="-122"/>
              </a:rPr>
              <a:t>The Emergence of Networking Abstractions and Techniques in TinyOS</a:t>
            </a:r>
            <a:r>
              <a:rPr lang="en-GB" altLang="zh-CN" sz="2400">
                <a:ea typeface="宋体" charset="-122"/>
              </a:rPr>
              <a:t>. [NSDI 2004]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 protothreads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8000"/>
              </a:lnSpc>
            </a:pPr>
            <a:r>
              <a:rPr lang="en-US" sz="2400"/>
              <a:t>Protothreads – a new programming abstraction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For memory-constrained embedded systems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A design point between events and threads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Very simple, yet powerful idea</a:t>
            </a:r>
          </a:p>
          <a:p>
            <a:pPr>
              <a:lnSpc>
                <a:spcPct val="88000"/>
              </a:lnSpc>
            </a:pPr>
            <a:r>
              <a:rPr lang="en-US" sz="2400"/>
              <a:t>Programming primitive: conditional blocking wait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PT_WAIT_UNTIL(</a:t>
            </a:r>
            <a:r>
              <a:rPr lang="en-US" sz="2000" i="1"/>
              <a:t>condition</a:t>
            </a:r>
            <a:r>
              <a:rPr lang="en-US" sz="2000"/>
              <a:t>)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Sequential flow of control</a:t>
            </a:r>
          </a:p>
          <a:p>
            <a:pPr lvl="2">
              <a:lnSpc>
                <a:spcPct val="88000"/>
              </a:lnSpc>
            </a:pPr>
            <a:r>
              <a:rPr lang="en-US" sz="1800"/>
              <a:t>Programming language helps us: </a:t>
            </a:r>
            <a:r>
              <a:rPr lang="en-US" sz="1800" b="1"/>
              <a:t>if</a:t>
            </a:r>
            <a:r>
              <a:rPr lang="en-US" sz="1800"/>
              <a:t> and </a:t>
            </a:r>
            <a:r>
              <a:rPr lang="en-US" sz="1800" b="1"/>
              <a:t>while</a:t>
            </a:r>
          </a:p>
          <a:p>
            <a:pPr>
              <a:lnSpc>
                <a:spcPct val="88000"/>
              </a:lnSpc>
            </a:pPr>
            <a:r>
              <a:rPr lang="en-US" sz="2400"/>
              <a:t>Protothreads run on a single stack, like the event-driven model</a:t>
            </a:r>
          </a:p>
          <a:p>
            <a:pPr lvl="1">
              <a:lnSpc>
                <a:spcPct val="88000"/>
              </a:lnSpc>
            </a:pPr>
            <a:r>
              <a:rPr lang="en-US" sz="2000"/>
              <a:t>Memory requirements (almost) same as for event-driven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protothread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11163" y="1574800"/>
            <a:ext cx="53657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int a_protothread(struct pt *pt) {</a:t>
            </a:r>
          </a:p>
          <a:p>
            <a:r>
              <a:rPr lang="en-US" sz="2000" b="1">
                <a:latin typeface="Courier New" pitchFamily="49" charset="0"/>
              </a:rPr>
              <a:t>  PT_BEGIN(pt);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PT_WAIT_UNTIL(pt, condition1);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if(something) {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  </a:t>
            </a:r>
          </a:p>
          <a:p>
            <a:r>
              <a:rPr lang="en-US" sz="2000" b="1">
                <a:latin typeface="Courier New" pitchFamily="49" charset="0"/>
              </a:rPr>
              <a:t>    PT_WAIT_UNTIL(pt, condition2);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}  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  PT_END(pt);</a:t>
            </a:r>
          </a:p>
          <a:p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71525" y="2295525"/>
            <a:ext cx="12509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 … */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65175" y="3251200"/>
            <a:ext cx="12509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 … */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052513" y="4116388"/>
            <a:ext cx="12509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 … */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1052513" y="5051425"/>
            <a:ext cx="12509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 … */</a:t>
            </a: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5472113" y="20510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69" name="Freeform 13"/>
          <p:cNvSpPr>
            <a:spLocks/>
          </p:cNvSpPr>
          <p:nvPr/>
        </p:nvSpPr>
        <p:spPr bwMode="auto">
          <a:xfrm>
            <a:off x="6840538" y="4500563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0" name="Freeform 14"/>
          <p:cNvSpPr>
            <a:spLocks/>
          </p:cNvSpPr>
          <p:nvPr/>
        </p:nvSpPr>
        <p:spPr bwMode="auto">
          <a:xfrm>
            <a:off x="6192838" y="2700338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6696075" y="2843213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2" name="Freeform 16"/>
          <p:cNvSpPr>
            <a:spLocks/>
          </p:cNvSpPr>
          <p:nvPr/>
        </p:nvSpPr>
        <p:spPr bwMode="auto">
          <a:xfrm>
            <a:off x="5688013" y="2660650"/>
            <a:ext cx="374650" cy="427038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3" name="Freeform 17"/>
          <p:cNvSpPr>
            <a:spLocks/>
          </p:cNvSpPr>
          <p:nvPr/>
        </p:nvSpPr>
        <p:spPr bwMode="auto">
          <a:xfrm>
            <a:off x="7345363" y="4500563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8785225" y="47164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5" name="Freeform 19"/>
          <p:cNvSpPr>
            <a:spLocks/>
          </p:cNvSpPr>
          <p:nvPr/>
        </p:nvSpPr>
        <p:spPr bwMode="auto">
          <a:xfrm>
            <a:off x="7777163" y="4500563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6" name="Freeform 20"/>
          <p:cNvSpPr>
            <a:spLocks/>
          </p:cNvSpPr>
          <p:nvPr/>
        </p:nvSpPr>
        <p:spPr bwMode="auto">
          <a:xfrm>
            <a:off x="8280400" y="4500563"/>
            <a:ext cx="374650" cy="427037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72" y="12"/>
              </a:cxn>
              <a:cxn ang="0">
                <a:pos x="201" y="42"/>
              </a:cxn>
              <a:cxn ang="0">
                <a:pos x="231" y="161"/>
              </a:cxn>
              <a:cxn ang="0">
                <a:pos x="171" y="261"/>
              </a:cxn>
              <a:cxn ang="0">
                <a:pos x="2" y="211"/>
              </a:cxn>
            </a:cxnLst>
            <a:rect l="0" t="0" r="r" b="b"/>
            <a:pathLst>
              <a:path w="236" h="269">
                <a:moveTo>
                  <a:pt x="0" y="117"/>
                </a:moveTo>
                <a:cubicBezTo>
                  <a:pt x="12" y="100"/>
                  <a:pt x="39" y="24"/>
                  <a:pt x="72" y="12"/>
                </a:cubicBezTo>
                <a:cubicBezTo>
                  <a:pt x="105" y="0"/>
                  <a:pt x="175" y="17"/>
                  <a:pt x="201" y="42"/>
                </a:cubicBezTo>
                <a:cubicBezTo>
                  <a:pt x="227" y="67"/>
                  <a:pt x="236" y="125"/>
                  <a:pt x="231" y="161"/>
                </a:cubicBezTo>
                <a:cubicBezTo>
                  <a:pt x="226" y="197"/>
                  <a:pt x="209" y="253"/>
                  <a:pt x="171" y="261"/>
                </a:cubicBezTo>
                <a:cubicBezTo>
                  <a:pt x="133" y="269"/>
                  <a:pt x="37" y="221"/>
                  <a:pt x="2" y="2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  <p:bldP spid="96275" grpId="0" animBg="1"/>
      <p:bldP spid="962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800"/>
              <a:t>Proof-of-concept implementation in pure ANSI C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No changes to compiler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No special preprocessor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No assembly language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Two deviations: automatic variables not saved across a blocked wait, restrictions on switch() statements</a:t>
            </a:r>
          </a:p>
          <a:p>
            <a:pPr>
              <a:lnSpc>
                <a:spcPct val="78000"/>
              </a:lnSpc>
            </a:pPr>
            <a:r>
              <a:rPr lang="en-US" sz="2800"/>
              <a:t>Six-line implementation will be shown on slide!</a:t>
            </a:r>
          </a:p>
          <a:p>
            <a:pPr>
              <a:lnSpc>
                <a:spcPct val="78000"/>
              </a:lnSpc>
            </a:pPr>
            <a:r>
              <a:rPr lang="en-US" sz="2800"/>
              <a:t>Very low memory overhead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Two bytes of RAM per protothread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No per-thread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Evaluation, conclusions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US" sz="2800"/>
              <a:t>We can replace explicit state machines with protothreads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Protothreads let programs use if and while statements instead of state machines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16% - 49% reduction in lines of code for rewritten programs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Most explicit state machines completely replaced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Code size increase/decrease depends on program</a:t>
            </a:r>
          </a:p>
          <a:p>
            <a:pPr>
              <a:lnSpc>
                <a:spcPct val="78000"/>
              </a:lnSpc>
            </a:pPr>
            <a:r>
              <a:rPr lang="en-US" sz="2800"/>
              <a:t>Run-time overhead small (3-15 cycles)</a:t>
            </a:r>
          </a:p>
          <a:p>
            <a:pPr lvl="1">
              <a:lnSpc>
                <a:spcPct val="78000"/>
              </a:lnSpc>
            </a:pPr>
            <a:r>
              <a:rPr lang="en-US" sz="2400"/>
              <a:t>Useful even in time-critical code; interrupt handlers</a:t>
            </a:r>
          </a:p>
          <a:p>
            <a:pPr>
              <a:lnSpc>
                <a:spcPct val="78000"/>
              </a:lnSpc>
            </a:pPr>
            <a:r>
              <a:rPr lang="en-US" sz="2800"/>
              <a:t>Protothreads have been adopted, used by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/>
              <a:t>The details…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s-gray">
  <a:themeElements>
    <a:clrScheme name="sics-gra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cs-gra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2" charset="0"/>
          </a:defRPr>
        </a:defPPr>
      </a:lstStyle>
    </a:lnDef>
  </a:objectDefaults>
  <a:extraClrSchemeLst>
    <a:extraClrScheme>
      <a:clrScheme name="sics-gr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-gra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-gra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-gra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-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-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-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sics-gray</Template>
  <TotalTime>7781</TotalTime>
  <Words>2048</Words>
  <Application>Microsoft Office PowerPoint</Application>
  <PresentationFormat>自定义</PresentationFormat>
  <Paragraphs>459</Paragraphs>
  <Slides>38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Luxi Sans</vt:lpstr>
      <vt:lpstr>StarSymbol</vt:lpstr>
      <vt:lpstr>Helvetica</vt:lpstr>
      <vt:lpstr>Wingdings</vt:lpstr>
      <vt:lpstr>Times New Roman</vt:lpstr>
      <vt:lpstr>Arial Narrow</vt:lpstr>
      <vt:lpstr>Courier New</vt:lpstr>
      <vt:lpstr>sics-gray</vt:lpstr>
      <vt:lpstr>Microsoft Office Excel-diagram</vt:lpstr>
      <vt:lpstr>Protothreads – Simplifying Programming of Memory-Constrained Embedded Systems</vt:lpstr>
      <vt:lpstr>What this talk is about</vt:lpstr>
      <vt:lpstr>Why use the event-driven model?</vt:lpstr>
      <vt:lpstr>Problems with the event-driven model?</vt:lpstr>
      <vt:lpstr>Enter protothreads</vt:lpstr>
      <vt:lpstr>An example protothread</vt:lpstr>
      <vt:lpstr>Implementation</vt:lpstr>
      <vt:lpstr>Evaluation, conclusions</vt:lpstr>
      <vt:lpstr>The details…</vt:lpstr>
      <vt:lpstr>Example: A hypothetical sensor network MAC protocol</vt:lpstr>
      <vt:lpstr>Radio sleep cycle</vt:lpstr>
      <vt:lpstr>幻灯片 12</vt:lpstr>
      <vt:lpstr>The event-based implementation: a state machine</vt:lpstr>
      <vt:lpstr>Event-driven state machine implementation: messy</vt:lpstr>
      <vt:lpstr>Protothreads makes implementation easier</vt:lpstr>
      <vt:lpstr>Protothreads-based implementation is shorter</vt:lpstr>
      <vt:lpstr>Protothread scheduling</vt:lpstr>
      <vt:lpstr>What’s wrong with using state machines?</vt:lpstr>
      <vt:lpstr>Why not just use multithreading?</vt:lpstr>
      <vt:lpstr>How do we implement protothreads?</vt:lpstr>
      <vt:lpstr>Implementing protothreads</vt:lpstr>
      <vt:lpstr>Proof-of-concept implementation of protothreads in ANSI C</vt:lpstr>
      <vt:lpstr>Six-line implementation</vt:lpstr>
      <vt:lpstr>C-switch expansion</vt:lpstr>
      <vt:lpstr>Limitations of the proof-of-concept implementation</vt:lpstr>
      <vt:lpstr>How well do protothreads work?</vt:lpstr>
      <vt:lpstr>Reduction of complexity</vt:lpstr>
      <vt:lpstr>Code footprint</vt:lpstr>
      <vt:lpstr>Execution time overhead is a few cycles</vt:lpstr>
      <vt:lpstr>Are protothreads useful in practice?</vt:lpstr>
      <vt:lpstr>Conclusions</vt:lpstr>
      <vt:lpstr>Questions?</vt:lpstr>
      <vt:lpstr>Hierarchical protothreads</vt:lpstr>
      <vt:lpstr>Threads vs events…</vt:lpstr>
      <vt:lpstr>Threads require per-thread stack memory</vt:lpstr>
      <vt:lpstr>Events require one stack</vt:lpstr>
      <vt:lpstr>Protothreads require one stack</vt:lpstr>
      <vt:lpstr>Trickle, T-MAC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adam</dc:creator>
  <cp:lastModifiedBy>lewis liu</cp:lastModifiedBy>
  <cp:revision>26</cp:revision>
  <dcterms:created xsi:type="dcterms:W3CDTF">2006-10-18T19:34:04Z</dcterms:created>
  <dcterms:modified xsi:type="dcterms:W3CDTF">2014-10-18T18:33:07Z</dcterms:modified>
</cp:coreProperties>
</file>