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Lst>
  <p:sldSz cx="9144000" cy="5143500" type="screen16x9"/>
  <p:notesSz cx="6858000" cy="9144000"/>
  <p:embeddedFontLst>
    <p:embeddedFont>
      <p:font typeface="Proxima Nova" panose="020B0604020202020204" charset="0"/>
      <p:regular r:id="rId122"/>
      <p:bold r:id="rId123"/>
      <p:italic r:id="rId124"/>
      <p:boldItalic r:id="rId125"/>
    </p:embeddedFont>
    <p:embeddedFont>
      <p:font typeface="Proxima Nova Extrabold" panose="020B0604020202020204" charset="0"/>
      <p:bold r:id="rId126"/>
    </p:embeddedFont>
    <p:embeddedFont>
      <p:font typeface="Proxima Nova Semibold" panose="020B0604020202020204" charset="0"/>
      <p:regular r:id="rId127"/>
      <p:bold r:id="rId128"/>
      <p:boldItalic r:id="rId1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85BDEC-99A4-4FFB-B7E8-74F9603D880C}">
  <a:tblStyle styleId="{1285BDEC-99A4-4FFB-B7E8-74F9603D88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2.fntdata"/><Relationship Id="rId128"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3.fntdata"/><Relationship Id="rId129" Type="http://schemas.openxmlformats.org/officeDocument/2006/relationships/font" Target="fonts/font8.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f0cb6fe26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f0cb6fe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f0cb6fe266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f0cb6fe266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1f0cb6fe266_0_2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1f0cb6fe266_0_2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f0cb6fe266_0_2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f0cb6fe266_0_2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1f0cb6fe266_0_2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1f0cb6fe266_0_2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f0cb6fe266_0_25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f0cb6fe266_0_2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f0cb6fe266_0_2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f0cb6fe266_0_2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f0cb6fe266_0_2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f0cb6fe266_0_2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1f0cb6fe266_0_2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1f0cb6fe266_0_2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1f0cb6fe266_0_2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1f0cb6fe266_0_2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f0cb6fe266_0_2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f0cb6fe266_0_2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1f0cb6fe266_0_2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1f0cb6fe266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f0cb6fe266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f0cb6fe266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f0cb6fe266_0_2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f0cb6fe266_0_2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1f0cb6fe266_0_2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1f0cb6fe266_0_2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1f0cb6fe266_0_2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1f0cb6fe266_0_2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1f0cb6fe266_0_26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1f0cb6fe266_0_2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1f0cb6fe266_0_2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1f0cb6fe266_0_2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1f0cb6fe266_0_2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1f0cb6fe266_0_2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f0cb6fe266_0_2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f0cb6fe266_0_2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f0cb6fe266_0_2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f0cb6fe266_0_2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1f0cb6fe266_0_27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1f0cb6fe266_0_2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1f1b17e6c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1f1b17e6c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f0cb6fe266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f0cb6fe266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0cb6fe266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0cb6fe266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f0cb6fe266_0_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f0cb6fe266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f0cb6fe266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f0cb6fe266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f0cb6fe266_0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f0cb6fe26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f0cb6fe266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f0cb6fe26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0cb6fe266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0cb6fe266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f0cb6fe266_0_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f0cb6fe266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f0cb6fe26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f0cb6fe2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f0cb6fe266_0_8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f0cb6fe266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f0cb6fe266_0_8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f0cb6fe266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f0cb6fe266_0_8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f0cb6fe266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f0cb6fe266_0_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f0cb6fe266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f0cb6fe266_0_20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f0cb6fe266_0_2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f0cb6fe266_0_9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f0cb6fe266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0cb6fe266_0_9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0cb6fe266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0cb6fe266_0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f0cb6fe266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f0cb6fe266_0_1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f0cb6fe266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f0cb6fe266_0_1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f0cb6fe266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0cb6fe26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f0cb6fe26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f0cb6fe266_0_1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f0cb6fe266_0_1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f0cb6fe266_0_1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f0cb6fe266_0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1513d213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1513d213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f0cb6fe266_0_1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f0cb6fe266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f0cb6fe266_0_1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f0cb6fe266_0_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f0cb6fe266_0_1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f0cb6fe266_0_1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f0cb6fe266_0_15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f0cb6fe266_0_1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f0cb6fe266_0_1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f0cb6fe266_0_1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f0cb6fe266_0_17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f0cb6fe266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f0cb6fe266_0_3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f0cb6fe266_0_3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f0cb6fe266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f0cb6fe26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f0cb6fe266_0_3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f0cb6fe266_0_3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f0cb6fe266_0_16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f0cb6fe266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f0cb6fe266_0_1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f0cb6fe266_0_1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f0cb6fe266_0_1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f0cb6fe266_0_1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f0cb6fe266_0_1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f0cb6fe266_0_1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f0cb6fe266_0_18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f0cb6fe266_0_1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f0cb6fe266_0_1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f0cb6fe266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f0cb6fe266_0_18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f0cb6fe266_0_1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f0cb6fe266_0_18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f0cb6fe266_0_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f0cb6fe266_0_18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f0cb6fe266_0_1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f0cb6fe266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f0cb6fe266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f0cb6fe266_0_2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f0cb6fe266_0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f0cb6fe266_0_20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f0cb6fe266_0_2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f0cb6fe266_0_20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f0cb6fe266_0_2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f0cb6fe266_0_20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f0cb6fe266_0_2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f0cb6fe266_0_20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1f0cb6fe266_0_2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f0cb6fe266_0_20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f0cb6fe266_0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f0cb6fe266_0_20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f0cb6fe266_0_2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f0cb6fe266_0_2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f0cb6fe266_0_2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f0cb6fe266_0_2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f0cb6fe266_0_2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f0cb6fe266_0_2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f0cb6fe266_0_2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0cb6fe266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0cb6fe266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f0cb6fe266_0_2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f0cb6fe266_0_2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f0cb6fe266_0_20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f0cb6fe266_0_2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f0cb6fe266_0_2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f0cb6fe266_0_2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f0cb6fe266_0_2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1f0cb6fe266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f0cb6fe266_0_2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f0cb6fe266_0_2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f0cb6fe266_0_2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f0cb6fe266_0_2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f0cb6fe266_0_2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f0cb6fe266_0_2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f0cb6fe266_0_2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1f0cb6fe266_0_2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f0cb6fe266_0_2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f0cb6fe266_0_2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f0cb6fe266_0_2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f0cb6fe266_0_2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0cb6fe266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0cb6fe266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f0cb6fe266_0_2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f0cb6fe266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1f0cb6fe266_0_2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f0cb6fe266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1f0cb6fe266_0_2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1f0cb6fe266_0_2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f0cb6fe266_0_2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f0cb6fe266_0_2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1f0cb6fe266_0_2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1f0cb6fe266_0_2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1f0cb6fe266_0_2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1f0cb6fe266_0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f0cb6fe266_0_2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f0cb6fe266_0_2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f0cb6fe266_0_2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f0cb6fe266_0_2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1f0cb6fe266_0_2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1f0cb6fe266_0_2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f0cb6fe266_0_28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1f0cb6fe266_0_2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f0cb6fe266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f0cb6fe26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f0cb6fe266_0_28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f0cb6fe266_0_2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1f0cb6fe266_0_28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1f0cb6fe266_0_2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f0cb6fe266_0_28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f0cb6fe266_0_2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f0cb6fe266_0_29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f0cb6fe266_0_2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1f0cb6fe266_0_29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1f0cb6fe266_0_2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1f0cb6fe266_0_29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1f0cb6fe266_0_2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1f0cb6fe266_0_2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1f0cb6fe266_0_2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f0cb6fe266_0_2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f0cb6fe266_0_2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1f0cb6fe266_0_28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1f0cb6fe266_0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f0cb6fe266_0_2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f0cb6fe266_0_2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f0cb6fe266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f0cb6fe266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f0cb6fe266_0_2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1f0cb6fe266_0_2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1f0cb6fe266_0_2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1f0cb6fe266_0_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1f0cb6fe266_0_2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1f0cb6fe266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f0cb6fe266_0_2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1f0cb6fe266_0_2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f0cb6fe266_0_2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f0cb6fe266_0_2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1f0cb6fe266_0_2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1f0cb6fe266_0_2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1f0cb6fe266_0_2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1f0cb6fe266_0_2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credit: Research By Design, Youtube content. https://www.youtube.com/watch?v=yLzYy_Rs8C4&amp;ab_channel=ResearchByDesign</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f0cb6fe266_0_2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f0cb6fe266_0_2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1f0cb6fe266_0_2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1f0cb6fe266_0_2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1f0cb6fe266_0_2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1f0cb6fe266_0_2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27.png"/><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9.xml"/><Relationship Id="rId1" Type="http://schemas.openxmlformats.org/officeDocument/2006/relationships/slideLayout" Target="../slideLayouts/slideLayout3.xml"/><Relationship Id="rId4" Type="http://schemas.openxmlformats.org/officeDocument/2006/relationships/hyperlink" Target="https://commons.wikimedia.org/w/index.php?curid=8131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hyperlink" Target="https://commons.wikimedia.org/w/index.php?curid=81312"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1.xml"/><Relationship Id="rId1" Type="http://schemas.openxmlformats.org/officeDocument/2006/relationships/slideLayout" Target="../slideLayouts/slideLayout3.xml"/><Relationship Id="rId5" Type="http://schemas.openxmlformats.org/officeDocument/2006/relationships/image" Target="../media/image39.jpeg"/><Relationship Id="rId4" Type="http://schemas.openxmlformats.org/officeDocument/2006/relationships/hyperlink" Target="https://commons.wikimedia.org/w/index.php?curid=81312"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39.jpeg"/><Relationship Id="rId4" Type="http://schemas.openxmlformats.org/officeDocument/2006/relationships/hyperlink" Target="https://commons.wikimedia.org/w/index.php?curid=81312" TargetMode="Externa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5.xm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45100" y="1251575"/>
            <a:ext cx="8053800" cy="7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r>
              <a:rPr lang="en" sz="1900">
                <a:latin typeface="Proxima Nova"/>
                <a:ea typeface="Proxima Nova"/>
                <a:cs typeface="Proxima Nova"/>
                <a:sym typeface="Proxima Nova"/>
              </a:rPr>
              <a:t>CAP 6317/4773: Social Media Mining</a:t>
            </a:r>
            <a:r>
              <a:rPr lang="en" sz="2700">
                <a:latin typeface="Proxima Nova"/>
                <a:ea typeface="Proxima Nova"/>
                <a:cs typeface="Proxima Nova"/>
                <a:sym typeface="Proxima Nova"/>
              </a:rPr>
              <a:t> </a:t>
            </a:r>
            <a:endParaRPr sz="2700">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990"/>
              <a:buFont typeface="Arial"/>
              <a:buNone/>
            </a:pPr>
            <a:r>
              <a:rPr lang="en" sz="2700">
                <a:latin typeface="Proxima Nova Extrabold"/>
                <a:ea typeface="Proxima Nova Extrabold"/>
                <a:cs typeface="Proxima Nova Extrabold"/>
                <a:sym typeface="Proxima Nova Extrabold"/>
              </a:rPr>
              <a:t>Lecture 10: Data Mining</a:t>
            </a:r>
            <a:endParaRPr sz="2700">
              <a:latin typeface="Proxima Nova Extrabold"/>
              <a:ea typeface="Proxima Nova Extrabold"/>
              <a:cs typeface="Proxima Nova Extrabold"/>
              <a:sym typeface="Proxima Nova Extrabold"/>
            </a:endParaRPr>
          </a:p>
        </p:txBody>
      </p:sp>
      <p:sp>
        <p:nvSpPr>
          <p:cNvPr id="55" name="Google Shape;55;p13"/>
          <p:cNvSpPr txBox="1"/>
          <p:nvPr/>
        </p:nvSpPr>
        <p:spPr>
          <a:xfrm>
            <a:off x="974100" y="2827150"/>
            <a:ext cx="7195800" cy="8418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600" b="1">
                <a:solidFill>
                  <a:schemeClr val="dk1"/>
                </a:solidFill>
                <a:latin typeface="Proxima Nova"/>
                <a:ea typeface="Proxima Nova"/>
                <a:cs typeface="Proxima Nova"/>
                <a:sym typeface="Proxima Nova"/>
              </a:rPr>
              <a:t>Raiyan Abdul Baten</a:t>
            </a:r>
            <a:r>
              <a:rPr lang="en" sz="1600">
                <a:solidFill>
                  <a:schemeClr val="dk1"/>
                </a:solidFill>
                <a:latin typeface="Proxima Nova"/>
                <a:ea typeface="Proxima Nova"/>
                <a:cs typeface="Proxima Nova"/>
                <a:sym typeface="Proxima Nova"/>
              </a:rPr>
              <a:t>,</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Ph.D.</a:t>
            </a:r>
            <a:endParaRPr sz="160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February 8, 2024</a:t>
            </a:r>
            <a:endParaRPr sz="1600">
              <a:solidFill>
                <a:schemeClr val="dk1"/>
              </a:solidFill>
              <a:latin typeface="Proxima Nova"/>
              <a:ea typeface="Proxima Nova"/>
              <a:cs typeface="Proxima Nova"/>
              <a:sym typeface="Proxima Nova"/>
            </a:endParaRPr>
          </a:p>
        </p:txBody>
      </p:sp>
      <p:pic>
        <p:nvPicPr>
          <p:cNvPr id="56" name="Google Shape;56;p13"/>
          <p:cNvPicPr preferRelativeResize="0"/>
          <p:nvPr/>
        </p:nvPicPr>
        <p:blipFill rotWithShape="1">
          <a:blip r:embed="rId3" cstate="email">
            <a:alphaModFix/>
            <a:extLst>
              <a:ext uri="{28A0092B-C50C-407E-A947-70E740481C1C}">
                <a14:useLocalDpi xmlns:a14="http://schemas.microsoft.com/office/drawing/2010/main"/>
              </a:ext>
            </a:extLst>
          </a:blip>
          <a:srcRect t="33720" b="31704"/>
          <a:stretch/>
        </p:blipFill>
        <p:spPr>
          <a:xfrm>
            <a:off x="3514500" y="4565425"/>
            <a:ext cx="2115012" cy="411600"/>
          </a:xfrm>
          <a:prstGeom prst="rect">
            <a:avLst/>
          </a:prstGeom>
          <a:noFill/>
          <a:ln>
            <a:noFill/>
          </a:ln>
        </p:spPr>
      </p:pic>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1630" y="0"/>
            <a:ext cx="7020738" cy="5143499"/>
          </a:xfrm>
          <a:prstGeom prst="rect">
            <a:avLst/>
          </a:prstGeom>
          <a:noFill/>
          <a:ln>
            <a:noFill/>
          </a:ln>
        </p:spPr>
      </p:pic>
      <p:sp>
        <p:nvSpPr>
          <p:cNvPr id="116" name="Google Shape;116;p22"/>
          <p:cNvSpPr/>
          <p:nvPr/>
        </p:nvSpPr>
        <p:spPr>
          <a:xfrm>
            <a:off x="4920500" y="52025"/>
            <a:ext cx="408900" cy="38427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112"/>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1105" name="Google Shape;1105;p112"/>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1106" name="Google Shape;1106;p112"/>
          <p:cNvSpPr txBox="1"/>
          <p:nvPr/>
        </p:nvSpPr>
        <p:spPr>
          <a:xfrm>
            <a:off x="376575" y="29613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a:t>
            </a:r>
            <a:r>
              <a:rPr lang="en" sz="1600" b="1" i="1">
                <a:latin typeface="Proxima Nova"/>
                <a:ea typeface="Proxima Nova"/>
                <a:cs typeface="Proxima Nova"/>
                <a:sym typeface="Proxima Nova"/>
              </a:rPr>
              <a:t>not</a:t>
            </a:r>
            <a:r>
              <a:rPr lang="en" sz="1600">
                <a:latin typeface="Proxima Nova"/>
                <a:ea typeface="Proxima Nova"/>
                <a:cs typeface="Proxima Nova"/>
                <a:sym typeface="Proxima Nova"/>
              </a:rPr>
              <a:t> life on other planets.</a:t>
            </a:r>
            <a:endParaRPr sz="1100">
              <a:solidFill>
                <a:srgbClr val="000000"/>
              </a:solidFill>
              <a:latin typeface="Proxima Nova"/>
              <a:ea typeface="Proxima Nova"/>
              <a:cs typeface="Proxima Nova"/>
              <a:sym typeface="Proxima Nova"/>
            </a:endParaRPr>
          </a:p>
        </p:txBody>
      </p:sp>
      <p:sp>
        <p:nvSpPr>
          <p:cNvPr id="1107" name="Google Shape;1107;p112"/>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108" name="Google Shape;1108;p112"/>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1109" name="Google Shape;1109;p112"/>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1110" name="Google Shape;1110;p112"/>
          <p:cNvSpPr txBox="1"/>
          <p:nvPr/>
        </p:nvSpPr>
        <p:spPr>
          <a:xfrm>
            <a:off x="7082175" y="17421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No.</a:t>
            </a:r>
            <a:endParaRPr sz="1100" b="1">
              <a:solidFill>
                <a:schemeClr val="dk2"/>
              </a:solidFill>
              <a:latin typeface="Proxima Nova"/>
              <a:ea typeface="Proxima Nova"/>
              <a:cs typeface="Proxima Nova"/>
              <a:sym typeface="Proxima Nova"/>
            </a:endParaRPr>
          </a:p>
        </p:txBody>
      </p:sp>
      <p:sp>
        <p:nvSpPr>
          <p:cNvPr id="1111" name="Google Shape;1111;p112"/>
          <p:cNvSpPr txBox="1"/>
          <p:nvPr/>
        </p:nvSpPr>
        <p:spPr>
          <a:xfrm>
            <a:off x="4796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112" name="Google Shape;1112;p112"/>
          <p:cNvSpPr txBox="1"/>
          <p:nvPr/>
        </p:nvSpPr>
        <p:spPr>
          <a:xfrm>
            <a:off x="4796175" y="34185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1113" name="Google Shape;1113;p112"/>
          <p:cNvSpPr txBox="1"/>
          <p:nvPr/>
        </p:nvSpPr>
        <p:spPr>
          <a:xfrm>
            <a:off x="2593112" y="4071227"/>
            <a:ext cx="2884500" cy="681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Let us flip the table so that we start with a skeptical belief</a:t>
            </a:r>
            <a:endParaRPr sz="1200">
              <a:solidFill>
                <a:srgbClr val="000000"/>
              </a:solidFill>
              <a:latin typeface="Proxima Nova Semibold"/>
              <a:ea typeface="Proxima Nova Semibold"/>
              <a:cs typeface="Proxima Nova Semibold"/>
              <a:sym typeface="Proxima Nova Semibold"/>
            </a:endParaRPr>
          </a:p>
        </p:txBody>
      </p:sp>
      <p:pic>
        <p:nvPicPr>
          <p:cNvPr id="1114" name="Google Shape;1114;p112"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1756536">
            <a:off x="1924892" y="3315748"/>
            <a:ext cx="432291" cy="107780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13"/>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1120" name="Google Shape;1120;p113"/>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1121" name="Google Shape;1121;p113"/>
          <p:cNvSpPr txBox="1"/>
          <p:nvPr/>
        </p:nvSpPr>
        <p:spPr>
          <a:xfrm>
            <a:off x="376575" y="29613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a:t>
            </a:r>
            <a:r>
              <a:rPr lang="en" sz="1600" b="1" i="1">
                <a:latin typeface="Proxima Nova"/>
                <a:ea typeface="Proxima Nova"/>
                <a:cs typeface="Proxima Nova"/>
                <a:sym typeface="Proxima Nova"/>
              </a:rPr>
              <a:t>not</a:t>
            </a:r>
            <a:r>
              <a:rPr lang="en" sz="1600">
                <a:latin typeface="Proxima Nova"/>
                <a:ea typeface="Proxima Nova"/>
                <a:cs typeface="Proxima Nova"/>
                <a:sym typeface="Proxima Nova"/>
              </a:rPr>
              <a:t> life on other planets.</a:t>
            </a:r>
            <a:endParaRPr sz="1100">
              <a:solidFill>
                <a:srgbClr val="000000"/>
              </a:solidFill>
              <a:latin typeface="Proxima Nova"/>
              <a:ea typeface="Proxima Nova"/>
              <a:cs typeface="Proxima Nova"/>
              <a:sym typeface="Proxima Nova"/>
            </a:endParaRPr>
          </a:p>
        </p:txBody>
      </p:sp>
      <p:sp>
        <p:nvSpPr>
          <p:cNvPr id="1122" name="Google Shape;1122;p113"/>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123" name="Google Shape;1123;p113"/>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1124" name="Google Shape;1124;p113"/>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1125" name="Google Shape;1125;p113"/>
          <p:cNvSpPr txBox="1"/>
          <p:nvPr/>
        </p:nvSpPr>
        <p:spPr>
          <a:xfrm>
            <a:off x="7082175" y="17421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No.</a:t>
            </a:r>
            <a:endParaRPr sz="1100" b="1">
              <a:solidFill>
                <a:schemeClr val="dk2"/>
              </a:solidFill>
              <a:latin typeface="Proxima Nova"/>
              <a:ea typeface="Proxima Nova"/>
              <a:cs typeface="Proxima Nova"/>
              <a:sym typeface="Proxima Nova"/>
            </a:endParaRPr>
          </a:p>
        </p:txBody>
      </p:sp>
      <p:sp>
        <p:nvSpPr>
          <p:cNvPr id="1126" name="Google Shape;1126;p113"/>
          <p:cNvSpPr txBox="1"/>
          <p:nvPr/>
        </p:nvSpPr>
        <p:spPr>
          <a:xfrm>
            <a:off x="4796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127" name="Google Shape;1127;p113"/>
          <p:cNvSpPr txBox="1"/>
          <p:nvPr/>
        </p:nvSpPr>
        <p:spPr>
          <a:xfrm>
            <a:off x="7082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Evidence supports</a:t>
            </a:r>
            <a:endParaRPr sz="1100" b="1">
              <a:solidFill>
                <a:schemeClr val="dk2"/>
              </a:solidFill>
              <a:latin typeface="Proxima Nova"/>
              <a:ea typeface="Proxima Nova"/>
              <a:cs typeface="Proxima Nova"/>
              <a:sym typeface="Proxima Nova"/>
            </a:endParaRPr>
          </a:p>
        </p:txBody>
      </p:sp>
      <p:sp>
        <p:nvSpPr>
          <p:cNvPr id="1128" name="Google Shape;1128;p113"/>
          <p:cNvSpPr txBox="1"/>
          <p:nvPr/>
        </p:nvSpPr>
        <p:spPr>
          <a:xfrm>
            <a:off x="4796175" y="34185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1129" name="Google Shape;1129;p113"/>
          <p:cNvSpPr txBox="1"/>
          <p:nvPr/>
        </p:nvSpPr>
        <p:spPr>
          <a:xfrm>
            <a:off x="3546775" y="4006200"/>
            <a:ext cx="3750600" cy="1027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 will still not ‘accept’ this skeptical belief straight away. We will just say “we don’t know” or “things are inconclusive” even when more and more planets keep emerging with no life</a:t>
            </a:r>
            <a:endParaRPr sz="1200">
              <a:latin typeface="Proxima Nova Semibold"/>
              <a:ea typeface="Proxima Nova Semibold"/>
              <a:cs typeface="Proxima Nova Semibold"/>
              <a:sym typeface="Proxima Nova Semibold"/>
            </a:endParaRPr>
          </a:p>
        </p:txBody>
      </p:sp>
      <p:pic>
        <p:nvPicPr>
          <p:cNvPr id="1130" name="Google Shape;1130;p113"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989047">
            <a:off x="7576167" y="3319062"/>
            <a:ext cx="432291" cy="1077804"/>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4"/>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1136" name="Google Shape;1136;p114"/>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1137" name="Google Shape;1137;p114"/>
          <p:cNvSpPr txBox="1"/>
          <p:nvPr/>
        </p:nvSpPr>
        <p:spPr>
          <a:xfrm>
            <a:off x="376575" y="29613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a:t>
            </a:r>
            <a:r>
              <a:rPr lang="en" sz="1600" b="1" i="1">
                <a:latin typeface="Proxima Nova"/>
                <a:ea typeface="Proxima Nova"/>
                <a:cs typeface="Proxima Nova"/>
                <a:sym typeface="Proxima Nova"/>
              </a:rPr>
              <a:t>not</a:t>
            </a:r>
            <a:r>
              <a:rPr lang="en" sz="1600">
                <a:latin typeface="Proxima Nova"/>
                <a:ea typeface="Proxima Nova"/>
                <a:cs typeface="Proxima Nova"/>
                <a:sym typeface="Proxima Nova"/>
              </a:rPr>
              <a:t> life on other planets.</a:t>
            </a:r>
            <a:endParaRPr sz="1100">
              <a:solidFill>
                <a:srgbClr val="000000"/>
              </a:solidFill>
              <a:latin typeface="Proxima Nova"/>
              <a:ea typeface="Proxima Nova"/>
              <a:cs typeface="Proxima Nova"/>
              <a:sym typeface="Proxima Nova"/>
            </a:endParaRPr>
          </a:p>
        </p:txBody>
      </p:sp>
      <p:sp>
        <p:nvSpPr>
          <p:cNvPr id="1138" name="Google Shape;1138;p114"/>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139" name="Google Shape;1139;p114"/>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1140" name="Google Shape;1140;p114"/>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1141" name="Google Shape;1141;p114"/>
          <p:cNvSpPr txBox="1"/>
          <p:nvPr/>
        </p:nvSpPr>
        <p:spPr>
          <a:xfrm>
            <a:off x="7082175" y="17421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No.</a:t>
            </a:r>
            <a:endParaRPr sz="1100" b="1">
              <a:solidFill>
                <a:schemeClr val="dk2"/>
              </a:solidFill>
              <a:latin typeface="Proxima Nova"/>
              <a:ea typeface="Proxima Nova"/>
              <a:cs typeface="Proxima Nova"/>
              <a:sym typeface="Proxima Nova"/>
            </a:endParaRPr>
          </a:p>
        </p:txBody>
      </p:sp>
      <p:sp>
        <p:nvSpPr>
          <p:cNvPr id="1142" name="Google Shape;1142;p114"/>
          <p:cNvSpPr txBox="1"/>
          <p:nvPr/>
        </p:nvSpPr>
        <p:spPr>
          <a:xfrm>
            <a:off x="4796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143" name="Google Shape;1143;p114"/>
          <p:cNvSpPr txBox="1"/>
          <p:nvPr/>
        </p:nvSpPr>
        <p:spPr>
          <a:xfrm>
            <a:off x="7082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Evidence supports</a:t>
            </a:r>
            <a:endParaRPr sz="1100" b="1">
              <a:solidFill>
                <a:schemeClr val="dk2"/>
              </a:solidFill>
              <a:latin typeface="Proxima Nova"/>
              <a:ea typeface="Proxima Nova"/>
              <a:cs typeface="Proxima Nova"/>
              <a:sym typeface="Proxima Nova"/>
            </a:endParaRPr>
          </a:p>
        </p:txBody>
      </p:sp>
      <p:sp>
        <p:nvSpPr>
          <p:cNvPr id="1144" name="Google Shape;1144;p114"/>
          <p:cNvSpPr txBox="1"/>
          <p:nvPr/>
        </p:nvSpPr>
        <p:spPr>
          <a:xfrm>
            <a:off x="4796175" y="34185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1145" name="Google Shape;1145;p114"/>
          <p:cNvSpPr txBox="1"/>
          <p:nvPr/>
        </p:nvSpPr>
        <p:spPr>
          <a:xfrm>
            <a:off x="7082175" y="34185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1146" name="Google Shape;1146;p114"/>
          <p:cNvSpPr txBox="1"/>
          <p:nvPr/>
        </p:nvSpPr>
        <p:spPr>
          <a:xfrm>
            <a:off x="1504150" y="3849600"/>
            <a:ext cx="5107500" cy="11844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moment we observe a planet with life, we’ll happily “reject” our skeptical position and make a discovery. The key difference between the two claims is that the bottom claim is ‘falsifiable’. And once the claim is proven to be false, we make a discovery.</a:t>
            </a:r>
            <a:endParaRPr sz="1200">
              <a:latin typeface="Proxima Nova Semibold"/>
              <a:ea typeface="Proxima Nova Semibold"/>
              <a:cs typeface="Proxima Nova Semibold"/>
              <a:sym typeface="Proxima Nova Semibold"/>
            </a:endParaRPr>
          </a:p>
        </p:txBody>
      </p:sp>
      <p:pic>
        <p:nvPicPr>
          <p:cNvPr id="1147" name="Google Shape;1147;p114"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989047">
            <a:off x="6890367" y="3776262"/>
            <a:ext cx="432291" cy="1077804"/>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115"/>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1153" name="Google Shape;1153;p115"/>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1154" name="Google Shape;1154;p115"/>
          <p:cNvSpPr txBox="1"/>
          <p:nvPr/>
        </p:nvSpPr>
        <p:spPr>
          <a:xfrm>
            <a:off x="376575" y="29613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a:t>
            </a:r>
            <a:r>
              <a:rPr lang="en" sz="1600" b="1" i="1">
                <a:latin typeface="Proxima Nova"/>
                <a:ea typeface="Proxima Nova"/>
                <a:cs typeface="Proxima Nova"/>
                <a:sym typeface="Proxima Nova"/>
              </a:rPr>
              <a:t>not</a:t>
            </a:r>
            <a:r>
              <a:rPr lang="en" sz="1600">
                <a:latin typeface="Proxima Nova"/>
                <a:ea typeface="Proxima Nova"/>
                <a:cs typeface="Proxima Nova"/>
                <a:sym typeface="Proxima Nova"/>
              </a:rPr>
              <a:t> life on other planets.</a:t>
            </a:r>
            <a:endParaRPr sz="1100">
              <a:solidFill>
                <a:srgbClr val="000000"/>
              </a:solidFill>
              <a:latin typeface="Proxima Nova"/>
              <a:ea typeface="Proxima Nova"/>
              <a:cs typeface="Proxima Nova"/>
              <a:sym typeface="Proxima Nova"/>
            </a:endParaRPr>
          </a:p>
        </p:txBody>
      </p:sp>
      <p:sp>
        <p:nvSpPr>
          <p:cNvPr id="1155" name="Google Shape;1155;p115"/>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156" name="Google Shape;1156;p115"/>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1157" name="Google Shape;1157;p115"/>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1158" name="Google Shape;1158;p115"/>
          <p:cNvSpPr txBox="1"/>
          <p:nvPr/>
        </p:nvSpPr>
        <p:spPr>
          <a:xfrm>
            <a:off x="7082175" y="17421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No.</a:t>
            </a:r>
            <a:endParaRPr sz="1100" b="1">
              <a:solidFill>
                <a:schemeClr val="dk2"/>
              </a:solidFill>
              <a:latin typeface="Proxima Nova"/>
              <a:ea typeface="Proxima Nova"/>
              <a:cs typeface="Proxima Nova"/>
              <a:sym typeface="Proxima Nova"/>
            </a:endParaRPr>
          </a:p>
        </p:txBody>
      </p:sp>
      <p:sp>
        <p:nvSpPr>
          <p:cNvPr id="1159" name="Google Shape;1159;p115"/>
          <p:cNvSpPr txBox="1"/>
          <p:nvPr/>
        </p:nvSpPr>
        <p:spPr>
          <a:xfrm>
            <a:off x="4796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160" name="Google Shape;1160;p115"/>
          <p:cNvSpPr txBox="1"/>
          <p:nvPr/>
        </p:nvSpPr>
        <p:spPr>
          <a:xfrm>
            <a:off x="7082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Evidence supports</a:t>
            </a:r>
            <a:endParaRPr sz="1100" b="1">
              <a:solidFill>
                <a:schemeClr val="dk2"/>
              </a:solidFill>
              <a:latin typeface="Proxima Nova"/>
              <a:ea typeface="Proxima Nova"/>
              <a:cs typeface="Proxima Nova"/>
              <a:sym typeface="Proxima Nova"/>
            </a:endParaRPr>
          </a:p>
        </p:txBody>
      </p:sp>
      <p:sp>
        <p:nvSpPr>
          <p:cNvPr id="1161" name="Google Shape;1161;p115"/>
          <p:cNvSpPr txBox="1"/>
          <p:nvPr/>
        </p:nvSpPr>
        <p:spPr>
          <a:xfrm>
            <a:off x="4796175" y="34185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1162" name="Google Shape;1162;p115"/>
          <p:cNvSpPr txBox="1"/>
          <p:nvPr/>
        </p:nvSpPr>
        <p:spPr>
          <a:xfrm>
            <a:off x="7082175" y="34185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1163" name="Google Shape;1163;p115"/>
          <p:cNvSpPr txBox="1"/>
          <p:nvPr/>
        </p:nvSpPr>
        <p:spPr>
          <a:xfrm>
            <a:off x="376575" y="4167300"/>
            <a:ext cx="8301600" cy="864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300" b="1">
                <a:latin typeface="Proxima Nova"/>
                <a:ea typeface="Proxima Nova"/>
                <a:cs typeface="Proxima Nova"/>
                <a:sym typeface="Proxima Nova"/>
              </a:rPr>
              <a:t>“Falsifiable”</a:t>
            </a:r>
            <a:r>
              <a:rPr lang="en" sz="1300">
                <a:latin typeface="Proxima Nova"/>
                <a:ea typeface="Proxima Nova"/>
                <a:cs typeface="Proxima Nova"/>
                <a:sym typeface="Proxima Nova"/>
              </a:rPr>
              <a:t>: </a:t>
            </a:r>
            <a:r>
              <a:rPr lang="en" sz="1300">
                <a:solidFill>
                  <a:schemeClr val="dk1"/>
                </a:solidFill>
                <a:latin typeface="Proxima Nova"/>
                <a:ea typeface="Proxima Nova"/>
                <a:cs typeface="Proxima Nova"/>
                <a:sym typeface="Proxima Nova"/>
              </a:rPr>
              <a:t>The Method of Contradiction offers up a statement that can be definitively proven false, and then we use our statistics techniques to attempt to do so. The fact is that </a:t>
            </a:r>
            <a:r>
              <a:rPr lang="en" sz="1300" b="1">
                <a:solidFill>
                  <a:schemeClr val="dk1"/>
                </a:solidFill>
                <a:latin typeface="Proxima Nova"/>
                <a:ea typeface="Proxima Nova"/>
                <a:cs typeface="Proxima Nova"/>
                <a:sym typeface="Proxima Nova"/>
              </a:rPr>
              <a:t>statistics can never prove a hypothesis true, but we can sometimes prove one false</a:t>
            </a:r>
            <a:r>
              <a:rPr lang="en" sz="1300">
                <a:solidFill>
                  <a:schemeClr val="dk1"/>
                </a:solidFill>
                <a:latin typeface="Proxima Nova"/>
                <a:ea typeface="Proxima Nova"/>
                <a:cs typeface="Proxima Nova"/>
                <a:sym typeface="Proxima Nova"/>
              </a:rPr>
              <a:t>. </a:t>
            </a:r>
            <a:r>
              <a:rPr lang="en" sz="1300" b="1">
                <a:solidFill>
                  <a:schemeClr val="dk1"/>
                </a:solidFill>
                <a:latin typeface="Proxima Nova"/>
                <a:ea typeface="Proxima Nova"/>
                <a:cs typeface="Proxima Nova"/>
                <a:sym typeface="Proxima Nova"/>
              </a:rPr>
              <a:t>Only a falsifiable hypothesis can teach us something definitive.</a:t>
            </a:r>
            <a:endParaRPr sz="1300" b="1">
              <a:latin typeface="Proxima Nova"/>
              <a:ea typeface="Proxima Nova"/>
              <a:cs typeface="Proxima Nova"/>
              <a:sym typeface="Proxima Nov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116"/>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 sz="2200" b="1">
                <a:latin typeface="Proxima Nova"/>
                <a:ea typeface="Proxima Nova"/>
                <a:cs typeface="Proxima Nova"/>
                <a:sym typeface="Proxima Nova"/>
              </a:rPr>
              <a:t>Does the choice of UI (Light vs Dark mode) affect usage duration?</a:t>
            </a:r>
            <a:endParaRPr sz="2060">
              <a:solidFill>
                <a:srgbClr val="000000"/>
              </a:solidFill>
            </a:endParaRPr>
          </a:p>
        </p:txBody>
      </p:sp>
      <p:sp>
        <p:nvSpPr>
          <p:cNvPr id="1169" name="Google Shape;1169;p116"/>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a:t>
            </a:r>
            <a:endParaRPr sz="1600">
              <a:latin typeface="Proxima Nova"/>
              <a:ea typeface="Proxima Nova"/>
              <a:cs typeface="Proxima Nova"/>
              <a:sym typeface="Proxima Nov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117"/>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2200" b="1">
                <a:solidFill>
                  <a:schemeClr val="dk1"/>
                </a:solidFill>
                <a:latin typeface="Proxima Nova"/>
                <a:ea typeface="Proxima Nova"/>
                <a:cs typeface="Proxima Nova"/>
                <a:sym typeface="Proxima Nova"/>
              </a:rPr>
              <a:t>Does the choice of UI (Light vs Dark mode) affect usage duration?</a:t>
            </a:r>
            <a:endParaRPr sz="3000" b="1">
              <a:latin typeface="Proxima Nova"/>
              <a:ea typeface="Proxima Nova"/>
              <a:cs typeface="Proxima Nova"/>
              <a:sym typeface="Proxima Nova"/>
            </a:endParaRPr>
          </a:p>
        </p:txBody>
      </p:sp>
      <p:sp>
        <p:nvSpPr>
          <p:cNvPr id="1175" name="Google Shape;1175;p117"/>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a:t>
            </a:r>
            <a:endParaRPr sz="1600">
              <a:latin typeface="Proxima Nova"/>
              <a:ea typeface="Proxima Nova"/>
              <a:cs typeface="Proxima Nova"/>
              <a:sym typeface="Proxima Nov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118"/>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2200" b="1">
                <a:solidFill>
                  <a:schemeClr val="dk1"/>
                </a:solidFill>
                <a:latin typeface="Proxima Nova"/>
                <a:ea typeface="Proxima Nova"/>
                <a:cs typeface="Proxima Nova"/>
                <a:sym typeface="Proxima Nova"/>
              </a:rPr>
              <a:t>Does the choice of UI (Light vs Dark mode) affect usage duration?</a:t>
            </a:r>
            <a:endParaRPr sz="3000" b="1">
              <a:latin typeface="Proxima Nova"/>
              <a:ea typeface="Proxima Nova"/>
              <a:cs typeface="Proxima Nova"/>
              <a:sym typeface="Proxima Nova"/>
            </a:endParaRPr>
          </a:p>
        </p:txBody>
      </p:sp>
      <p:sp>
        <p:nvSpPr>
          <p:cNvPr id="1181" name="Google Shape;1181;p118"/>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There is a difference in usage duration</a:t>
            </a:r>
            <a:endParaRPr sz="1600">
              <a:latin typeface="Proxima Nova"/>
              <a:ea typeface="Proxima Nova"/>
              <a:cs typeface="Proxima Nova"/>
              <a:sym typeface="Proxima Nov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9"/>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1187" name="Google Shape;1187;p119"/>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sp>
        <p:nvSpPr>
          <p:cNvPr id="1188" name="Google Shape;1188;p119"/>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120"/>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1194" name="Google Shape;1194;p120"/>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sp>
        <p:nvSpPr>
          <p:cNvPr id="1195" name="Google Shape;1195;p120"/>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1196" name="Google Shape;1196;p120"/>
          <p:cNvSpPr txBox="1"/>
          <p:nvPr/>
        </p:nvSpPr>
        <p:spPr>
          <a:xfrm>
            <a:off x="1698825" y="2139600"/>
            <a:ext cx="5293800" cy="13164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H</a:t>
            </a:r>
            <a:r>
              <a:rPr lang="en" sz="1200" baseline="-25000">
                <a:latin typeface="Proxima Nova Semibold"/>
                <a:ea typeface="Proxima Nova Semibold"/>
                <a:cs typeface="Proxima Nova Semibold"/>
                <a:sym typeface="Proxima Nova Semibold"/>
              </a:rPr>
              <a:t>0</a:t>
            </a:r>
            <a:r>
              <a:rPr lang="en" sz="1200">
                <a:latin typeface="Proxima Nova Semibold"/>
                <a:ea typeface="Proxima Nova Semibold"/>
                <a:cs typeface="Proxima Nova Semibold"/>
                <a:sym typeface="Proxima Nova Semibold"/>
              </a:rPr>
              <a:t> (pronounced “H naught”) is the standard notation to denote the “Null hypothesis”. This is our default or skeptical position. It has to “falsifiable”.</a:t>
            </a:r>
            <a:endParaRPr sz="1200">
              <a:latin typeface="Proxima Nova Semibold"/>
              <a:ea typeface="Proxima Nova Semibold"/>
              <a:cs typeface="Proxima Nova Semibold"/>
              <a:sym typeface="Proxima Nova Semibold"/>
            </a:endParaRPr>
          </a:p>
          <a:p>
            <a:pPr marL="0" marR="0" lvl="0" indent="0" algn="ctr" rtl="0">
              <a:lnSpc>
                <a:spcPct val="115000"/>
              </a:lnSpc>
              <a:spcBef>
                <a:spcPts val="0"/>
              </a:spcBef>
              <a:spcAft>
                <a:spcPts val="0"/>
              </a:spcAft>
              <a:buNone/>
            </a:pPr>
            <a:endParaRPr sz="1200">
              <a:latin typeface="Proxima Nova Semibold"/>
              <a:ea typeface="Proxima Nova Semibold"/>
              <a:cs typeface="Proxima Nova Semibold"/>
              <a:sym typeface="Proxima Nova Semibold"/>
            </a:endParaRPr>
          </a:p>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Formally, a </a:t>
            </a:r>
            <a:r>
              <a:rPr lang="en" sz="1200" b="1">
                <a:latin typeface="Proxima Nova"/>
                <a:ea typeface="Proxima Nova"/>
                <a:cs typeface="Proxima Nova"/>
                <a:sym typeface="Proxima Nova"/>
              </a:rPr>
              <a:t>Null Hypothesis</a:t>
            </a:r>
            <a:r>
              <a:rPr lang="en" sz="1200">
                <a:latin typeface="Proxima Nova Semibold"/>
                <a:ea typeface="Proxima Nova Semibold"/>
                <a:cs typeface="Proxima Nova Semibold"/>
                <a:sym typeface="Proxima Nova Semibold"/>
              </a:rPr>
              <a:t> is a statement that in the general population, no difference exists between samples on a variable</a:t>
            </a:r>
            <a:endParaRPr sz="1200">
              <a:latin typeface="Proxima Nova Semibold"/>
              <a:ea typeface="Proxima Nova Semibold"/>
              <a:cs typeface="Proxima Nova Semibold"/>
              <a:sym typeface="Proxima Nova Semibold"/>
            </a:endParaRPr>
          </a:p>
        </p:txBody>
      </p:sp>
      <p:pic>
        <p:nvPicPr>
          <p:cNvPr id="1197" name="Google Shape;1197;p120"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421391">
            <a:off x="834218" y="2032849"/>
            <a:ext cx="432291" cy="1077804"/>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121"/>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1203" name="Google Shape;1203;p121"/>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sp>
        <p:nvSpPr>
          <p:cNvPr id="1204" name="Google Shape;1204;p121"/>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1205" name="Google Shape;1205;p121"/>
          <p:cNvSpPr txBox="1"/>
          <p:nvPr/>
        </p:nvSpPr>
        <p:spPr>
          <a:xfrm>
            <a:off x="1698825" y="2311250"/>
            <a:ext cx="3750600" cy="1027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H</a:t>
            </a:r>
            <a:r>
              <a:rPr lang="en" sz="1200" baseline="-25000">
                <a:latin typeface="Proxima Nova Semibold"/>
                <a:ea typeface="Proxima Nova Semibold"/>
                <a:cs typeface="Proxima Nova Semibold"/>
                <a:sym typeface="Proxima Nova Semibold"/>
              </a:rPr>
              <a:t>a</a:t>
            </a:r>
            <a:r>
              <a:rPr lang="en" sz="1200">
                <a:latin typeface="Proxima Nova Semibold"/>
                <a:ea typeface="Proxima Nova Semibold"/>
                <a:cs typeface="Proxima Nova Semibold"/>
                <a:sym typeface="Proxima Nova Semibold"/>
              </a:rPr>
              <a:t> is the alternative hypothesis. This is the conclusion we make when there is strong evidence to reject the null hypothesis</a:t>
            </a:r>
            <a:endParaRPr sz="1200">
              <a:latin typeface="Proxima Nova Semibold"/>
              <a:ea typeface="Proxima Nova Semibold"/>
              <a:cs typeface="Proxima Nova Semibold"/>
              <a:sym typeface="Proxima Nova Semibold"/>
            </a:endParaRPr>
          </a:p>
        </p:txBody>
      </p:sp>
      <p:pic>
        <p:nvPicPr>
          <p:cNvPr id="1206" name="Google Shape;1206;p12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421391">
            <a:off x="834218" y="2413849"/>
            <a:ext cx="432291" cy="10778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Statistical Characteristics of </a:t>
            </a:r>
            <a:r>
              <a:rPr lang="en" sz="3000">
                <a:solidFill>
                  <a:srgbClr val="00FFFF"/>
                </a:solidFill>
                <a:latin typeface="Proxima Nova Semibold"/>
                <a:ea typeface="Proxima Nova Semibold"/>
                <a:cs typeface="Proxima Nova Semibold"/>
                <a:sym typeface="Proxima Nova Semibold"/>
              </a:rPr>
              <a:t>Real</a:t>
            </a:r>
            <a:r>
              <a:rPr lang="en" sz="3000">
                <a:solidFill>
                  <a:schemeClr val="lt1"/>
                </a:solidFill>
                <a:latin typeface="Proxima Nova Semibold"/>
                <a:ea typeface="Proxima Nova Semibold"/>
                <a:cs typeface="Proxima Nova Semibold"/>
                <a:sym typeface="Proxima Nova Semibold"/>
              </a:rPr>
              <a:t> Networks</a:t>
            </a:r>
            <a:endParaRPr sz="3000">
              <a:solidFill>
                <a:schemeClr val="lt1"/>
              </a:solidFill>
              <a:latin typeface="Proxima Nova Semibold"/>
              <a:ea typeface="Proxima Nova Semibold"/>
              <a:cs typeface="Proxima Nova Semibold"/>
              <a:sym typeface="Proxima Nova Semibold"/>
            </a:endParaRPr>
          </a:p>
        </p:txBody>
      </p:sp>
      <p:sp>
        <p:nvSpPr>
          <p:cNvPr id="123" name="Google Shape;12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24" name="Google Shape;124;p23"/>
          <p:cNvSpPr txBox="1"/>
          <p:nvPr/>
        </p:nvSpPr>
        <p:spPr>
          <a:xfrm>
            <a:off x="3710800" y="1250900"/>
            <a:ext cx="5253000" cy="28743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Degree Distribution</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Power Law</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Clustering Coefficient</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High clustering (global/local)</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Average Path Length</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Low </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Giant Component</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Yes</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122"/>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1212" name="Google Shape;1212;p122"/>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sp>
        <p:nvSpPr>
          <p:cNvPr id="1213" name="Google Shape;1213;p122"/>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1214" name="Google Shape;1214;p122"/>
          <p:cNvSpPr txBox="1"/>
          <p:nvPr/>
        </p:nvSpPr>
        <p:spPr>
          <a:xfrm>
            <a:off x="2232225" y="2311250"/>
            <a:ext cx="3750600" cy="1027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There is no difference in usage duration (according to the null hypothesis), so the usage durations are the same. This is our skeptical position. We need evidence to trust otherwise.</a:t>
            </a:r>
            <a:endParaRPr sz="1200">
              <a:latin typeface="Proxima Nova Semibold"/>
              <a:ea typeface="Proxima Nova Semibold"/>
              <a:cs typeface="Proxima Nova Semibold"/>
              <a:sym typeface="Proxima Nova Semibold"/>
            </a:endParaRPr>
          </a:p>
        </p:txBody>
      </p:sp>
      <p:pic>
        <p:nvPicPr>
          <p:cNvPr id="1215" name="Google Shape;1215;p122"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421391">
            <a:off x="1367618" y="2032849"/>
            <a:ext cx="432291" cy="1077804"/>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123"/>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1221" name="Google Shape;1221;p123"/>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cxnSp>
        <p:nvCxnSpPr>
          <p:cNvPr id="1222" name="Google Shape;1222;p123"/>
          <p:cNvCxnSpPr/>
          <p:nvPr/>
        </p:nvCxnSpPr>
        <p:spPr>
          <a:xfrm>
            <a:off x="6052452" y="23807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1223" name="Google Shape;1223;p123"/>
          <p:cNvCxnSpPr/>
          <p:nvPr/>
        </p:nvCxnSpPr>
        <p:spPr>
          <a:xfrm>
            <a:off x="6052447" y="4338236"/>
            <a:ext cx="2835300" cy="0"/>
          </a:xfrm>
          <a:prstGeom prst="straightConnector1">
            <a:avLst/>
          </a:prstGeom>
          <a:noFill/>
          <a:ln w="19050" cap="flat" cmpd="sng">
            <a:solidFill>
              <a:srgbClr val="595959"/>
            </a:solidFill>
            <a:prstDash val="solid"/>
            <a:round/>
            <a:headEnd type="none" w="med" len="med"/>
            <a:tailEnd type="none" w="med" len="med"/>
          </a:ln>
        </p:spPr>
      </p:cxnSp>
      <p:sp>
        <p:nvSpPr>
          <p:cNvPr id="1224" name="Google Shape;1224;p123"/>
          <p:cNvSpPr/>
          <p:nvPr/>
        </p:nvSpPr>
        <p:spPr>
          <a:xfrm>
            <a:off x="67699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5" name="Google Shape;1225;p123"/>
          <p:cNvCxnSpPr/>
          <p:nvPr/>
        </p:nvCxnSpPr>
        <p:spPr>
          <a:xfrm rot="10800000">
            <a:off x="5978647" y="26235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26" name="Google Shape;1226;p123"/>
          <p:cNvCxnSpPr/>
          <p:nvPr/>
        </p:nvCxnSpPr>
        <p:spPr>
          <a:xfrm rot="10800000">
            <a:off x="5978647" y="34809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27" name="Google Shape;1227;p123"/>
          <p:cNvCxnSpPr/>
          <p:nvPr/>
        </p:nvCxnSpPr>
        <p:spPr>
          <a:xfrm rot="10800000">
            <a:off x="5978647" y="29113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28" name="Google Shape;1228;p123"/>
          <p:cNvCxnSpPr/>
          <p:nvPr/>
        </p:nvCxnSpPr>
        <p:spPr>
          <a:xfrm rot="10800000">
            <a:off x="5978647" y="32133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29" name="Google Shape;1229;p123"/>
          <p:cNvCxnSpPr/>
          <p:nvPr/>
        </p:nvCxnSpPr>
        <p:spPr>
          <a:xfrm rot="10800000">
            <a:off x="5978647" y="34809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30" name="Google Shape;1230;p123"/>
          <p:cNvCxnSpPr/>
          <p:nvPr/>
        </p:nvCxnSpPr>
        <p:spPr>
          <a:xfrm rot="10800000">
            <a:off x="5978647" y="43382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31" name="Google Shape;1231;p123"/>
          <p:cNvCxnSpPr/>
          <p:nvPr/>
        </p:nvCxnSpPr>
        <p:spPr>
          <a:xfrm rot="10800000">
            <a:off x="5978647" y="37686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32" name="Google Shape;1232;p123"/>
          <p:cNvCxnSpPr/>
          <p:nvPr/>
        </p:nvCxnSpPr>
        <p:spPr>
          <a:xfrm rot="10800000">
            <a:off x="5978647" y="4070707"/>
            <a:ext cx="73800" cy="0"/>
          </a:xfrm>
          <a:prstGeom prst="straightConnector1">
            <a:avLst/>
          </a:prstGeom>
          <a:noFill/>
          <a:ln w="19050" cap="flat" cmpd="sng">
            <a:solidFill>
              <a:srgbClr val="595959"/>
            </a:solidFill>
            <a:prstDash val="solid"/>
            <a:round/>
            <a:headEnd type="none" w="med" len="med"/>
            <a:tailEnd type="none" w="med" len="med"/>
          </a:ln>
        </p:spPr>
      </p:cxnSp>
      <p:sp>
        <p:nvSpPr>
          <p:cNvPr id="1233" name="Google Shape;1233;p123"/>
          <p:cNvSpPr txBox="1"/>
          <p:nvPr/>
        </p:nvSpPr>
        <p:spPr>
          <a:xfrm>
            <a:off x="5479398" y="35919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1234" name="Google Shape;1234;p123"/>
          <p:cNvSpPr txBox="1"/>
          <p:nvPr/>
        </p:nvSpPr>
        <p:spPr>
          <a:xfrm>
            <a:off x="5479398" y="30322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1235" name="Google Shape;1235;p123"/>
          <p:cNvSpPr txBox="1"/>
          <p:nvPr/>
        </p:nvSpPr>
        <p:spPr>
          <a:xfrm>
            <a:off x="5479398" y="24370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1236" name="Google Shape;1236;p123"/>
          <p:cNvSpPr txBox="1"/>
          <p:nvPr/>
        </p:nvSpPr>
        <p:spPr>
          <a:xfrm>
            <a:off x="7617925" y="44013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1237" name="Google Shape;1237;p123"/>
          <p:cNvSpPr txBox="1"/>
          <p:nvPr/>
        </p:nvSpPr>
        <p:spPr>
          <a:xfrm>
            <a:off x="6278578" y="44013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1238" name="Google Shape;1238;p123"/>
          <p:cNvGrpSpPr/>
          <p:nvPr/>
        </p:nvGrpSpPr>
        <p:grpSpPr>
          <a:xfrm>
            <a:off x="6944061" y="2537956"/>
            <a:ext cx="95049" cy="171155"/>
            <a:chOff x="5135475" y="491000"/>
            <a:chExt cx="185100" cy="333310"/>
          </a:xfrm>
        </p:grpSpPr>
        <p:cxnSp>
          <p:nvCxnSpPr>
            <p:cNvPr id="1239" name="Google Shape;1239;p123"/>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240" name="Google Shape;1240;p123"/>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241" name="Google Shape;1241;p123"/>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242" name="Google Shape;1242;p123"/>
          <p:cNvSpPr txBox="1"/>
          <p:nvPr/>
        </p:nvSpPr>
        <p:spPr>
          <a:xfrm rot="-5400000">
            <a:off x="4375925" y="31668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1243" name="Google Shape;1243;p123"/>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1244" name="Google Shape;1244;p123"/>
          <p:cNvSpPr/>
          <p:nvPr/>
        </p:nvSpPr>
        <p:spPr>
          <a:xfrm>
            <a:off x="7894800" y="3073151"/>
            <a:ext cx="443400" cy="126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123"/>
          <p:cNvGrpSpPr/>
          <p:nvPr/>
        </p:nvGrpSpPr>
        <p:grpSpPr>
          <a:xfrm>
            <a:off x="8068766" y="2987532"/>
            <a:ext cx="95049" cy="171155"/>
            <a:chOff x="5135475" y="491000"/>
            <a:chExt cx="185100" cy="333310"/>
          </a:xfrm>
        </p:grpSpPr>
        <p:cxnSp>
          <p:nvCxnSpPr>
            <p:cNvPr id="1246" name="Google Shape;1246;p123"/>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247" name="Google Shape;1247;p123"/>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248" name="Google Shape;1248;p123"/>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124"/>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1254" name="Google Shape;1254;p124"/>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cxnSp>
        <p:nvCxnSpPr>
          <p:cNvPr id="1255" name="Google Shape;1255;p124"/>
          <p:cNvCxnSpPr/>
          <p:nvPr/>
        </p:nvCxnSpPr>
        <p:spPr>
          <a:xfrm>
            <a:off x="6052452" y="23807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1256" name="Google Shape;1256;p124"/>
          <p:cNvCxnSpPr/>
          <p:nvPr/>
        </p:nvCxnSpPr>
        <p:spPr>
          <a:xfrm>
            <a:off x="6052447" y="4338236"/>
            <a:ext cx="2835300" cy="0"/>
          </a:xfrm>
          <a:prstGeom prst="straightConnector1">
            <a:avLst/>
          </a:prstGeom>
          <a:noFill/>
          <a:ln w="19050" cap="flat" cmpd="sng">
            <a:solidFill>
              <a:srgbClr val="595959"/>
            </a:solidFill>
            <a:prstDash val="solid"/>
            <a:round/>
            <a:headEnd type="none" w="med" len="med"/>
            <a:tailEnd type="none" w="med" len="med"/>
          </a:ln>
        </p:spPr>
      </p:cxnSp>
      <p:sp>
        <p:nvSpPr>
          <p:cNvPr id="1257" name="Google Shape;1257;p124"/>
          <p:cNvSpPr/>
          <p:nvPr/>
        </p:nvSpPr>
        <p:spPr>
          <a:xfrm>
            <a:off x="67699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8" name="Google Shape;1258;p124"/>
          <p:cNvCxnSpPr/>
          <p:nvPr/>
        </p:nvCxnSpPr>
        <p:spPr>
          <a:xfrm rot="10800000">
            <a:off x="5978647" y="26235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59" name="Google Shape;1259;p124"/>
          <p:cNvCxnSpPr/>
          <p:nvPr/>
        </p:nvCxnSpPr>
        <p:spPr>
          <a:xfrm rot="10800000">
            <a:off x="5978647" y="34809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60" name="Google Shape;1260;p124"/>
          <p:cNvCxnSpPr/>
          <p:nvPr/>
        </p:nvCxnSpPr>
        <p:spPr>
          <a:xfrm rot="10800000">
            <a:off x="5978647" y="29113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61" name="Google Shape;1261;p124"/>
          <p:cNvCxnSpPr/>
          <p:nvPr/>
        </p:nvCxnSpPr>
        <p:spPr>
          <a:xfrm rot="10800000">
            <a:off x="5978647" y="32133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62" name="Google Shape;1262;p124"/>
          <p:cNvCxnSpPr/>
          <p:nvPr/>
        </p:nvCxnSpPr>
        <p:spPr>
          <a:xfrm rot="10800000">
            <a:off x="5978647" y="34809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63" name="Google Shape;1263;p124"/>
          <p:cNvCxnSpPr/>
          <p:nvPr/>
        </p:nvCxnSpPr>
        <p:spPr>
          <a:xfrm rot="10800000">
            <a:off x="5978647" y="43382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64" name="Google Shape;1264;p124"/>
          <p:cNvCxnSpPr/>
          <p:nvPr/>
        </p:nvCxnSpPr>
        <p:spPr>
          <a:xfrm rot="10800000">
            <a:off x="5978647" y="37686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65" name="Google Shape;1265;p124"/>
          <p:cNvCxnSpPr/>
          <p:nvPr/>
        </p:nvCxnSpPr>
        <p:spPr>
          <a:xfrm rot="10800000">
            <a:off x="5978647" y="4070707"/>
            <a:ext cx="73800" cy="0"/>
          </a:xfrm>
          <a:prstGeom prst="straightConnector1">
            <a:avLst/>
          </a:prstGeom>
          <a:noFill/>
          <a:ln w="19050" cap="flat" cmpd="sng">
            <a:solidFill>
              <a:srgbClr val="595959"/>
            </a:solidFill>
            <a:prstDash val="solid"/>
            <a:round/>
            <a:headEnd type="none" w="med" len="med"/>
            <a:tailEnd type="none" w="med" len="med"/>
          </a:ln>
        </p:spPr>
      </p:cxnSp>
      <p:sp>
        <p:nvSpPr>
          <p:cNvPr id="1266" name="Google Shape;1266;p124"/>
          <p:cNvSpPr txBox="1"/>
          <p:nvPr/>
        </p:nvSpPr>
        <p:spPr>
          <a:xfrm>
            <a:off x="5479398" y="35919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1267" name="Google Shape;1267;p124"/>
          <p:cNvSpPr txBox="1"/>
          <p:nvPr/>
        </p:nvSpPr>
        <p:spPr>
          <a:xfrm>
            <a:off x="5479398" y="30322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1268" name="Google Shape;1268;p124"/>
          <p:cNvSpPr txBox="1"/>
          <p:nvPr/>
        </p:nvSpPr>
        <p:spPr>
          <a:xfrm>
            <a:off x="5479398" y="24370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1269" name="Google Shape;1269;p124"/>
          <p:cNvSpPr/>
          <p:nvPr/>
        </p:nvSpPr>
        <p:spPr>
          <a:xfrm>
            <a:off x="7894800" y="3073151"/>
            <a:ext cx="443400" cy="126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24"/>
          <p:cNvSpPr txBox="1"/>
          <p:nvPr/>
        </p:nvSpPr>
        <p:spPr>
          <a:xfrm>
            <a:off x="7617925" y="44013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1271" name="Google Shape;1271;p124"/>
          <p:cNvSpPr txBox="1"/>
          <p:nvPr/>
        </p:nvSpPr>
        <p:spPr>
          <a:xfrm>
            <a:off x="6278578" y="44013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1272" name="Google Shape;1272;p124"/>
          <p:cNvGrpSpPr/>
          <p:nvPr/>
        </p:nvGrpSpPr>
        <p:grpSpPr>
          <a:xfrm>
            <a:off x="6944061" y="2537956"/>
            <a:ext cx="95049" cy="171155"/>
            <a:chOff x="5135475" y="491000"/>
            <a:chExt cx="185100" cy="333310"/>
          </a:xfrm>
        </p:grpSpPr>
        <p:cxnSp>
          <p:nvCxnSpPr>
            <p:cNvPr id="1273" name="Google Shape;1273;p124"/>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274" name="Google Shape;1274;p124"/>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275" name="Google Shape;1275;p124"/>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grpSp>
        <p:nvGrpSpPr>
          <p:cNvPr id="1276" name="Google Shape;1276;p124"/>
          <p:cNvGrpSpPr/>
          <p:nvPr/>
        </p:nvGrpSpPr>
        <p:grpSpPr>
          <a:xfrm>
            <a:off x="8068766" y="2987532"/>
            <a:ext cx="95049" cy="171155"/>
            <a:chOff x="5135475" y="491000"/>
            <a:chExt cx="185100" cy="333310"/>
          </a:xfrm>
        </p:grpSpPr>
        <p:cxnSp>
          <p:nvCxnSpPr>
            <p:cNvPr id="1277" name="Google Shape;1277;p124"/>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278" name="Google Shape;1278;p124"/>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279" name="Google Shape;1279;p124"/>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280" name="Google Shape;1280;p124"/>
          <p:cNvSpPr txBox="1"/>
          <p:nvPr/>
        </p:nvSpPr>
        <p:spPr>
          <a:xfrm rot="-5400000">
            <a:off x="4375925" y="31668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1281" name="Google Shape;1281;p124"/>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pic>
        <p:nvPicPr>
          <p:cNvPr id="1282" name="Google Shape;1282;p124"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3500267" flipH="1">
            <a:off x="7125973" y="1766474"/>
            <a:ext cx="432308" cy="1077809"/>
          </a:xfrm>
          <a:prstGeom prst="rect">
            <a:avLst/>
          </a:prstGeom>
          <a:noFill/>
          <a:ln>
            <a:noFill/>
          </a:ln>
        </p:spPr>
      </p:pic>
      <p:sp>
        <p:nvSpPr>
          <p:cNvPr id="1283" name="Google Shape;1283;p124"/>
          <p:cNvSpPr txBox="1"/>
          <p:nvPr/>
        </p:nvSpPr>
        <p:spPr>
          <a:xfrm>
            <a:off x="3928254" y="2125825"/>
            <a:ext cx="2884500" cy="359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the difference is significant, reject H</a:t>
            </a:r>
            <a:r>
              <a:rPr lang="en" sz="1200" baseline="-25000">
                <a:latin typeface="Proxima Nova Semibold"/>
                <a:ea typeface="Proxima Nova Semibold"/>
                <a:cs typeface="Proxima Nova Semibold"/>
                <a:sym typeface="Proxima Nova Semibold"/>
              </a:rPr>
              <a:t>0</a:t>
            </a:r>
            <a:endParaRPr sz="1200" baseline="-25000">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125"/>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2200" b="1">
                <a:solidFill>
                  <a:schemeClr val="dk1"/>
                </a:solidFill>
                <a:latin typeface="Proxima Nova"/>
                <a:ea typeface="Proxima Nova"/>
                <a:cs typeface="Proxima Nova"/>
                <a:sym typeface="Proxima Nova"/>
              </a:rPr>
              <a:t>Does the choice of UI (Light vs Dark mode) affect usage duration?</a:t>
            </a:r>
            <a:endParaRPr sz="3000" b="1">
              <a:latin typeface="Proxima Nova"/>
              <a:ea typeface="Proxima Nova"/>
              <a:cs typeface="Proxima Nova"/>
              <a:sym typeface="Proxima Nova"/>
            </a:endParaRPr>
          </a:p>
        </p:txBody>
      </p:sp>
      <p:sp>
        <p:nvSpPr>
          <p:cNvPr id="1289" name="Google Shape;1289;p125"/>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cxnSp>
        <p:nvCxnSpPr>
          <p:cNvPr id="1290" name="Google Shape;1290;p125"/>
          <p:cNvCxnSpPr/>
          <p:nvPr/>
        </p:nvCxnSpPr>
        <p:spPr>
          <a:xfrm>
            <a:off x="6052452" y="23807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1291" name="Google Shape;1291;p125"/>
          <p:cNvCxnSpPr/>
          <p:nvPr/>
        </p:nvCxnSpPr>
        <p:spPr>
          <a:xfrm>
            <a:off x="6052447" y="4338236"/>
            <a:ext cx="2835300" cy="0"/>
          </a:xfrm>
          <a:prstGeom prst="straightConnector1">
            <a:avLst/>
          </a:prstGeom>
          <a:noFill/>
          <a:ln w="19050" cap="flat" cmpd="sng">
            <a:solidFill>
              <a:srgbClr val="595959"/>
            </a:solidFill>
            <a:prstDash val="solid"/>
            <a:round/>
            <a:headEnd type="none" w="med" len="med"/>
            <a:tailEnd type="none" w="med" len="med"/>
          </a:ln>
        </p:spPr>
      </p:cxnSp>
      <p:sp>
        <p:nvSpPr>
          <p:cNvPr id="1292" name="Google Shape;1292;p125"/>
          <p:cNvSpPr/>
          <p:nvPr/>
        </p:nvSpPr>
        <p:spPr>
          <a:xfrm>
            <a:off x="67699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3" name="Google Shape;1293;p125"/>
          <p:cNvCxnSpPr/>
          <p:nvPr/>
        </p:nvCxnSpPr>
        <p:spPr>
          <a:xfrm rot="10800000">
            <a:off x="5978647" y="26235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94" name="Google Shape;1294;p125"/>
          <p:cNvCxnSpPr/>
          <p:nvPr/>
        </p:nvCxnSpPr>
        <p:spPr>
          <a:xfrm rot="10800000">
            <a:off x="5978647" y="34809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95" name="Google Shape;1295;p125"/>
          <p:cNvCxnSpPr/>
          <p:nvPr/>
        </p:nvCxnSpPr>
        <p:spPr>
          <a:xfrm rot="10800000">
            <a:off x="5978647" y="29113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96" name="Google Shape;1296;p125"/>
          <p:cNvCxnSpPr/>
          <p:nvPr/>
        </p:nvCxnSpPr>
        <p:spPr>
          <a:xfrm rot="10800000">
            <a:off x="5978647" y="32133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97" name="Google Shape;1297;p125"/>
          <p:cNvCxnSpPr/>
          <p:nvPr/>
        </p:nvCxnSpPr>
        <p:spPr>
          <a:xfrm rot="10800000">
            <a:off x="5978647" y="34809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98" name="Google Shape;1298;p125"/>
          <p:cNvCxnSpPr/>
          <p:nvPr/>
        </p:nvCxnSpPr>
        <p:spPr>
          <a:xfrm rot="10800000">
            <a:off x="5978647" y="43382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99" name="Google Shape;1299;p125"/>
          <p:cNvCxnSpPr/>
          <p:nvPr/>
        </p:nvCxnSpPr>
        <p:spPr>
          <a:xfrm rot="10800000">
            <a:off x="5978647" y="37686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300" name="Google Shape;1300;p125"/>
          <p:cNvCxnSpPr/>
          <p:nvPr/>
        </p:nvCxnSpPr>
        <p:spPr>
          <a:xfrm rot="10800000">
            <a:off x="5978647" y="4070707"/>
            <a:ext cx="73800" cy="0"/>
          </a:xfrm>
          <a:prstGeom prst="straightConnector1">
            <a:avLst/>
          </a:prstGeom>
          <a:noFill/>
          <a:ln w="19050" cap="flat" cmpd="sng">
            <a:solidFill>
              <a:srgbClr val="595959"/>
            </a:solidFill>
            <a:prstDash val="solid"/>
            <a:round/>
            <a:headEnd type="none" w="med" len="med"/>
            <a:tailEnd type="none" w="med" len="med"/>
          </a:ln>
        </p:spPr>
      </p:cxnSp>
      <p:sp>
        <p:nvSpPr>
          <p:cNvPr id="1301" name="Google Shape;1301;p125"/>
          <p:cNvSpPr txBox="1"/>
          <p:nvPr/>
        </p:nvSpPr>
        <p:spPr>
          <a:xfrm>
            <a:off x="5479398" y="35919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1302" name="Google Shape;1302;p125"/>
          <p:cNvSpPr txBox="1"/>
          <p:nvPr/>
        </p:nvSpPr>
        <p:spPr>
          <a:xfrm>
            <a:off x="5479398" y="30322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1303" name="Google Shape;1303;p125"/>
          <p:cNvSpPr txBox="1"/>
          <p:nvPr/>
        </p:nvSpPr>
        <p:spPr>
          <a:xfrm>
            <a:off x="5479398" y="24370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1304" name="Google Shape;1304;p125"/>
          <p:cNvSpPr txBox="1"/>
          <p:nvPr/>
        </p:nvSpPr>
        <p:spPr>
          <a:xfrm>
            <a:off x="7617925" y="44013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1305" name="Google Shape;1305;p125"/>
          <p:cNvSpPr txBox="1"/>
          <p:nvPr/>
        </p:nvSpPr>
        <p:spPr>
          <a:xfrm>
            <a:off x="6278578" y="44013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1306" name="Google Shape;1306;p125"/>
          <p:cNvGrpSpPr/>
          <p:nvPr/>
        </p:nvGrpSpPr>
        <p:grpSpPr>
          <a:xfrm>
            <a:off x="6944061" y="2537956"/>
            <a:ext cx="95049" cy="171155"/>
            <a:chOff x="5135475" y="491000"/>
            <a:chExt cx="185100" cy="333310"/>
          </a:xfrm>
        </p:grpSpPr>
        <p:cxnSp>
          <p:nvCxnSpPr>
            <p:cNvPr id="1307" name="Google Shape;1307;p125"/>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308" name="Google Shape;1308;p125"/>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309" name="Google Shape;1309;p125"/>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310" name="Google Shape;1310;p125"/>
          <p:cNvSpPr txBox="1"/>
          <p:nvPr/>
        </p:nvSpPr>
        <p:spPr>
          <a:xfrm rot="-5400000">
            <a:off x="4375925" y="31668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1311" name="Google Shape;1311;p125"/>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1312" name="Google Shape;1312;p125"/>
          <p:cNvSpPr/>
          <p:nvPr/>
        </p:nvSpPr>
        <p:spPr>
          <a:xfrm>
            <a:off x="80653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125"/>
          <p:cNvGrpSpPr/>
          <p:nvPr/>
        </p:nvGrpSpPr>
        <p:grpSpPr>
          <a:xfrm>
            <a:off x="8239461" y="2537956"/>
            <a:ext cx="95049" cy="171155"/>
            <a:chOff x="5135475" y="491000"/>
            <a:chExt cx="185100" cy="333310"/>
          </a:xfrm>
        </p:grpSpPr>
        <p:cxnSp>
          <p:nvCxnSpPr>
            <p:cNvPr id="1314" name="Google Shape;1314;p125"/>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315" name="Google Shape;1315;p125"/>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316" name="Google Shape;1316;p125"/>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126"/>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2200" b="1">
                <a:solidFill>
                  <a:schemeClr val="dk1"/>
                </a:solidFill>
                <a:latin typeface="Proxima Nova"/>
                <a:ea typeface="Proxima Nova"/>
                <a:cs typeface="Proxima Nova"/>
                <a:sym typeface="Proxima Nova"/>
              </a:rPr>
              <a:t>Does the choice of UI (Light vs Dark mode) affect usage duration?</a:t>
            </a:r>
            <a:endParaRPr sz="3000" b="1">
              <a:latin typeface="Proxima Nova"/>
              <a:ea typeface="Proxima Nova"/>
              <a:cs typeface="Proxima Nova"/>
              <a:sym typeface="Proxima Nova"/>
            </a:endParaRPr>
          </a:p>
        </p:txBody>
      </p:sp>
      <p:sp>
        <p:nvSpPr>
          <p:cNvPr id="1322" name="Google Shape;1322;p126"/>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cxnSp>
        <p:nvCxnSpPr>
          <p:cNvPr id="1323" name="Google Shape;1323;p126"/>
          <p:cNvCxnSpPr/>
          <p:nvPr/>
        </p:nvCxnSpPr>
        <p:spPr>
          <a:xfrm>
            <a:off x="6052452" y="23807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1324" name="Google Shape;1324;p126"/>
          <p:cNvCxnSpPr/>
          <p:nvPr/>
        </p:nvCxnSpPr>
        <p:spPr>
          <a:xfrm>
            <a:off x="6052447" y="4338236"/>
            <a:ext cx="2835300" cy="0"/>
          </a:xfrm>
          <a:prstGeom prst="straightConnector1">
            <a:avLst/>
          </a:prstGeom>
          <a:noFill/>
          <a:ln w="19050" cap="flat" cmpd="sng">
            <a:solidFill>
              <a:srgbClr val="595959"/>
            </a:solidFill>
            <a:prstDash val="solid"/>
            <a:round/>
            <a:headEnd type="none" w="med" len="med"/>
            <a:tailEnd type="none" w="med" len="med"/>
          </a:ln>
        </p:spPr>
      </p:cxnSp>
      <p:sp>
        <p:nvSpPr>
          <p:cNvPr id="1325" name="Google Shape;1325;p126"/>
          <p:cNvSpPr/>
          <p:nvPr/>
        </p:nvSpPr>
        <p:spPr>
          <a:xfrm>
            <a:off x="67699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6" name="Google Shape;1326;p126"/>
          <p:cNvCxnSpPr/>
          <p:nvPr/>
        </p:nvCxnSpPr>
        <p:spPr>
          <a:xfrm rot="10800000">
            <a:off x="5978647" y="26235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327" name="Google Shape;1327;p126"/>
          <p:cNvCxnSpPr/>
          <p:nvPr/>
        </p:nvCxnSpPr>
        <p:spPr>
          <a:xfrm rot="10800000">
            <a:off x="5978647" y="34809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328" name="Google Shape;1328;p126"/>
          <p:cNvCxnSpPr/>
          <p:nvPr/>
        </p:nvCxnSpPr>
        <p:spPr>
          <a:xfrm rot="10800000">
            <a:off x="5978647" y="29113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329" name="Google Shape;1329;p126"/>
          <p:cNvCxnSpPr/>
          <p:nvPr/>
        </p:nvCxnSpPr>
        <p:spPr>
          <a:xfrm rot="10800000">
            <a:off x="5978647" y="32133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330" name="Google Shape;1330;p126"/>
          <p:cNvCxnSpPr/>
          <p:nvPr/>
        </p:nvCxnSpPr>
        <p:spPr>
          <a:xfrm rot="10800000">
            <a:off x="5978647" y="34809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331" name="Google Shape;1331;p126"/>
          <p:cNvCxnSpPr/>
          <p:nvPr/>
        </p:nvCxnSpPr>
        <p:spPr>
          <a:xfrm rot="10800000">
            <a:off x="5978647" y="43382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332" name="Google Shape;1332;p126"/>
          <p:cNvCxnSpPr/>
          <p:nvPr/>
        </p:nvCxnSpPr>
        <p:spPr>
          <a:xfrm rot="10800000">
            <a:off x="5978647" y="37686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333" name="Google Shape;1333;p126"/>
          <p:cNvCxnSpPr/>
          <p:nvPr/>
        </p:nvCxnSpPr>
        <p:spPr>
          <a:xfrm rot="10800000">
            <a:off x="5978647" y="4070707"/>
            <a:ext cx="73800" cy="0"/>
          </a:xfrm>
          <a:prstGeom prst="straightConnector1">
            <a:avLst/>
          </a:prstGeom>
          <a:noFill/>
          <a:ln w="19050" cap="flat" cmpd="sng">
            <a:solidFill>
              <a:srgbClr val="595959"/>
            </a:solidFill>
            <a:prstDash val="solid"/>
            <a:round/>
            <a:headEnd type="none" w="med" len="med"/>
            <a:tailEnd type="none" w="med" len="med"/>
          </a:ln>
        </p:spPr>
      </p:cxnSp>
      <p:sp>
        <p:nvSpPr>
          <p:cNvPr id="1334" name="Google Shape;1334;p126"/>
          <p:cNvSpPr txBox="1"/>
          <p:nvPr/>
        </p:nvSpPr>
        <p:spPr>
          <a:xfrm>
            <a:off x="5479398" y="35919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1335" name="Google Shape;1335;p126"/>
          <p:cNvSpPr txBox="1"/>
          <p:nvPr/>
        </p:nvSpPr>
        <p:spPr>
          <a:xfrm>
            <a:off x="5479398" y="30322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1336" name="Google Shape;1336;p126"/>
          <p:cNvSpPr txBox="1"/>
          <p:nvPr/>
        </p:nvSpPr>
        <p:spPr>
          <a:xfrm>
            <a:off x="5479398" y="24370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1337" name="Google Shape;1337;p126"/>
          <p:cNvSpPr txBox="1"/>
          <p:nvPr/>
        </p:nvSpPr>
        <p:spPr>
          <a:xfrm>
            <a:off x="7617925" y="44013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1338" name="Google Shape;1338;p126"/>
          <p:cNvSpPr txBox="1"/>
          <p:nvPr/>
        </p:nvSpPr>
        <p:spPr>
          <a:xfrm>
            <a:off x="6278578" y="44013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1339" name="Google Shape;1339;p126"/>
          <p:cNvGrpSpPr/>
          <p:nvPr/>
        </p:nvGrpSpPr>
        <p:grpSpPr>
          <a:xfrm>
            <a:off x="6944061" y="2537956"/>
            <a:ext cx="95049" cy="171155"/>
            <a:chOff x="5135475" y="491000"/>
            <a:chExt cx="185100" cy="333310"/>
          </a:xfrm>
        </p:grpSpPr>
        <p:cxnSp>
          <p:nvCxnSpPr>
            <p:cNvPr id="1340" name="Google Shape;1340;p12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341" name="Google Shape;1341;p12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342" name="Google Shape;1342;p12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343" name="Google Shape;1343;p126"/>
          <p:cNvSpPr txBox="1"/>
          <p:nvPr/>
        </p:nvSpPr>
        <p:spPr>
          <a:xfrm rot="-5400000">
            <a:off x="4375925" y="31668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1344" name="Google Shape;1344;p126"/>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1345" name="Google Shape;1345;p126"/>
          <p:cNvSpPr/>
          <p:nvPr/>
        </p:nvSpPr>
        <p:spPr>
          <a:xfrm>
            <a:off x="80653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6" name="Google Shape;1346;p126"/>
          <p:cNvGrpSpPr/>
          <p:nvPr/>
        </p:nvGrpSpPr>
        <p:grpSpPr>
          <a:xfrm>
            <a:off x="8239461" y="2537956"/>
            <a:ext cx="95049" cy="171155"/>
            <a:chOff x="5135475" y="491000"/>
            <a:chExt cx="185100" cy="333310"/>
          </a:xfrm>
        </p:grpSpPr>
        <p:cxnSp>
          <p:nvCxnSpPr>
            <p:cNvPr id="1347" name="Google Shape;1347;p12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348" name="Google Shape;1348;p12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349" name="Google Shape;1349;p12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pic>
        <p:nvPicPr>
          <p:cNvPr id="1350" name="Google Shape;1350;p126"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3500267" flipH="1">
            <a:off x="7125973" y="1766474"/>
            <a:ext cx="432308" cy="1077809"/>
          </a:xfrm>
          <a:prstGeom prst="rect">
            <a:avLst/>
          </a:prstGeom>
          <a:noFill/>
          <a:ln>
            <a:noFill/>
          </a:ln>
        </p:spPr>
      </p:pic>
      <p:sp>
        <p:nvSpPr>
          <p:cNvPr id="1351" name="Google Shape;1351;p126"/>
          <p:cNvSpPr txBox="1"/>
          <p:nvPr/>
        </p:nvSpPr>
        <p:spPr>
          <a:xfrm>
            <a:off x="3928250" y="2125825"/>
            <a:ext cx="2884500" cy="572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the difference is </a:t>
            </a:r>
            <a:r>
              <a:rPr lang="en" sz="1200" b="1">
                <a:latin typeface="Proxima Nova"/>
                <a:ea typeface="Proxima Nova"/>
                <a:cs typeface="Proxima Nova"/>
                <a:sym typeface="Proxima Nova"/>
              </a:rPr>
              <a:t>not </a:t>
            </a:r>
            <a:r>
              <a:rPr lang="en" sz="1200">
                <a:latin typeface="Proxima Nova Semibold"/>
                <a:ea typeface="Proxima Nova Semibold"/>
                <a:cs typeface="Proxima Nova Semibold"/>
                <a:sym typeface="Proxima Nova Semibold"/>
              </a:rPr>
              <a:t>significant, we have “inconclusive results”</a:t>
            </a:r>
            <a:endParaRPr sz="1200">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127"/>
          <p:cNvSpPr/>
          <p:nvPr/>
        </p:nvSpPr>
        <p:spPr>
          <a:xfrm>
            <a:off x="1988625" y="1495354"/>
            <a:ext cx="1857000" cy="32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127"/>
          <p:cNvGrpSpPr/>
          <p:nvPr/>
        </p:nvGrpSpPr>
        <p:grpSpPr>
          <a:xfrm>
            <a:off x="2717939" y="572579"/>
            <a:ext cx="398076" cy="1844939"/>
            <a:chOff x="5135475" y="491000"/>
            <a:chExt cx="185100" cy="333310"/>
          </a:xfrm>
        </p:grpSpPr>
        <p:cxnSp>
          <p:nvCxnSpPr>
            <p:cNvPr id="1358" name="Google Shape;1358;p127"/>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359" name="Google Shape;1359;p127"/>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360" name="Google Shape;1360;p127"/>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361" name="Google Shape;1361;p127"/>
          <p:cNvSpPr/>
          <p:nvPr/>
        </p:nvSpPr>
        <p:spPr>
          <a:xfrm>
            <a:off x="5356400" y="1495354"/>
            <a:ext cx="1857000" cy="32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127"/>
          <p:cNvGrpSpPr/>
          <p:nvPr/>
        </p:nvGrpSpPr>
        <p:grpSpPr>
          <a:xfrm>
            <a:off x="6085714" y="572579"/>
            <a:ext cx="398076" cy="1844939"/>
            <a:chOff x="5135475" y="491000"/>
            <a:chExt cx="185100" cy="333310"/>
          </a:xfrm>
        </p:grpSpPr>
        <p:cxnSp>
          <p:nvCxnSpPr>
            <p:cNvPr id="1363" name="Google Shape;1363;p127"/>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364" name="Google Shape;1364;p127"/>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365" name="Google Shape;1365;p127"/>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366" name="Google Shape;1366;p127"/>
          <p:cNvSpPr txBox="1"/>
          <p:nvPr/>
        </p:nvSpPr>
        <p:spPr>
          <a:xfrm>
            <a:off x="201225" y="3674775"/>
            <a:ext cx="1585800" cy="431100"/>
          </a:xfrm>
          <a:prstGeom prst="rect">
            <a:avLst/>
          </a:prstGeom>
          <a:noFill/>
          <a:ln>
            <a:noFill/>
          </a:ln>
        </p:spPr>
        <p:txBody>
          <a:bodyPr spcFirstLastPara="1" wrap="square" lIns="91425" tIns="91425" rIns="91425" bIns="91425" anchor="b" anchorCtr="0">
            <a:noAutofit/>
          </a:bodyPr>
          <a:lstStyle/>
          <a:p>
            <a:pPr marL="0" lvl="0" indent="0" algn="l" rtl="0">
              <a:lnSpc>
                <a:spcPct val="120000"/>
              </a:lnSpc>
              <a:spcBef>
                <a:spcPts val="0"/>
              </a:spcBef>
              <a:spcAft>
                <a:spcPts val="1000"/>
              </a:spcAft>
              <a:buNone/>
            </a:pPr>
            <a:r>
              <a:rPr lang="en" sz="1300" b="1">
                <a:solidFill>
                  <a:schemeClr val="dk1"/>
                </a:solidFill>
                <a:latin typeface="Proxima Nova"/>
                <a:ea typeface="Proxima Nova"/>
                <a:cs typeface="Proxima Nova"/>
                <a:sym typeface="Proxima Nova"/>
              </a:rPr>
              <a:t>Insignificant differences between two groups…</a:t>
            </a:r>
            <a:endParaRPr sz="1300" b="1">
              <a:solidFill>
                <a:schemeClr val="dk1"/>
              </a:solidFill>
              <a:latin typeface="Proxima Nova"/>
              <a:ea typeface="Proxima Nova"/>
              <a:cs typeface="Proxima Nova"/>
              <a:sym typeface="Proxima Nov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128"/>
          <p:cNvSpPr/>
          <p:nvPr/>
        </p:nvSpPr>
        <p:spPr>
          <a:xfrm>
            <a:off x="1988625" y="853224"/>
            <a:ext cx="1857000" cy="38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 name="Google Shape;1372;p128"/>
          <p:cNvGrpSpPr/>
          <p:nvPr/>
        </p:nvGrpSpPr>
        <p:grpSpPr>
          <a:xfrm>
            <a:off x="2717979" y="572561"/>
            <a:ext cx="398076" cy="530163"/>
            <a:chOff x="5135475" y="491000"/>
            <a:chExt cx="185100" cy="333310"/>
          </a:xfrm>
        </p:grpSpPr>
        <p:cxnSp>
          <p:nvCxnSpPr>
            <p:cNvPr id="1373" name="Google Shape;1373;p128"/>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374" name="Google Shape;1374;p128"/>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375" name="Google Shape;1375;p128"/>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376" name="Google Shape;1376;p128"/>
          <p:cNvSpPr/>
          <p:nvPr/>
        </p:nvSpPr>
        <p:spPr>
          <a:xfrm>
            <a:off x="5356400" y="2108926"/>
            <a:ext cx="1857000" cy="2601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7" name="Google Shape;1377;p128"/>
          <p:cNvGrpSpPr/>
          <p:nvPr/>
        </p:nvGrpSpPr>
        <p:grpSpPr>
          <a:xfrm>
            <a:off x="6085754" y="1811096"/>
            <a:ext cx="398076" cy="606425"/>
            <a:chOff x="5135475" y="491000"/>
            <a:chExt cx="185100" cy="333310"/>
          </a:xfrm>
        </p:grpSpPr>
        <p:cxnSp>
          <p:nvCxnSpPr>
            <p:cNvPr id="1378" name="Google Shape;1378;p128"/>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379" name="Google Shape;1379;p128"/>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380" name="Google Shape;1380;p128"/>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381" name="Google Shape;1381;p128"/>
          <p:cNvSpPr txBox="1"/>
          <p:nvPr/>
        </p:nvSpPr>
        <p:spPr>
          <a:xfrm>
            <a:off x="201225" y="3903375"/>
            <a:ext cx="1585800" cy="676800"/>
          </a:xfrm>
          <a:prstGeom prst="rect">
            <a:avLst/>
          </a:prstGeom>
          <a:noFill/>
          <a:ln>
            <a:noFill/>
          </a:ln>
        </p:spPr>
        <p:txBody>
          <a:bodyPr spcFirstLastPara="1" wrap="square" lIns="91425" tIns="91425" rIns="91425" bIns="91425" anchor="b" anchorCtr="0">
            <a:noAutofit/>
          </a:bodyPr>
          <a:lstStyle/>
          <a:p>
            <a:pPr marL="0" lvl="0" indent="0" algn="l" rtl="0">
              <a:lnSpc>
                <a:spcPct val="120000"/>
              </a:lnSpc>
              <a:spcBef>
                <a:spcPts val="0"/>
              </a:spcBef>
              <a:spcAft>
                <a:spcPts val="0"/>
              </a:spcAft>
              <a:buNone/>
            </a:pPr>
            <a:r>
              <a:rPr lang="en" sz="1300" b="1">
                <a:solidFill>
                  <a:schemeClr val="dk1"/>
                </a:solidFill>
                <a:latin typeface="Proxima Nova"/>
                <a:ea typeface="Proxima Nova"/>
                <a:cs typeface="Proxima Nova"/>
                <a:sym typeface="Proxima Nova"/>
              </a:rPr>
              <a:t>…can become significant with more data. </a:t>
            </a:r>
            <a:endParaRPr sz="13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300" b="1">
                <a:solidFill>
                  <a:schemeClr val="dk1"/>
                </a:solidFill>
                <a:latin typeface="Proxima Nova"/>
                <a:ea typeface="Proxima Nova"/>
                <a:cs typeface="Proxima Nova"/>
                <a:sym typeface="Proxima Nova"/>
              </a:rPr>
              <a:t>But not the other way around (assuming the data is collected correctly).</a:t>
            </a:r>
            <a:endParaRPr sz="1300" b="1">
              <a:solidFill>
                <a:schemeClr val="dk1"/>
              </a:solidFill>
              <a:latin typeface="Proxima Nova"/>
              <a:ea typeface="Proxima Nova"/>
              <a:cs typeface="Proxima Nova"/>
              <a:sym typeface="Proxima Nova"/>
            </a:endParaRPr>
          </a:p>
        </p:txBody>
      </p:sp>
      <p:pic>
        <p:nvPicPr>
          <p:cNvPr id="1382" name="Google Shape;1382;p1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50825" y="121925"/>
            <a:ext cx="4159734" cy="67680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6"/>
        <p:cNvGrpSpPr/>
        <p:nvPr/>
      </p:nvGrpSpPr>
      <p:grpSpPr>
        <a:xfrm>
          <a:off x="0" y="0"/>
          <a:ext cx="0" cy="0"/>
          <a:chOff x="0" y="0"/>
          <a:chExt cx="0" cy="0"/>
        </a:xfrm>
      </p:grpSpPr>
      <p:sp>
        <p:nvSpPr>
          <p:cNvPr id="1387" name="Google Shape;1387;p129"/>
          <p:cNvSpPr txBox="1"/>
          <p:nvPr/>
        </p:nvSpPr>
        <p:spPr>
          <a:xfrm>
            <a:off x="395625" y="2071100"/>
            <a:ext cx="8520600" cy="257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6100" b="1">
                <a:solidFill>
                  <a:srgbClr val="FF0000"/>
                </a:solidFill>
                <a:latin typeface="Proxima Nova"/>
                <a:ea typeface="Proxima Nova"/>
                <a:cs typeface="Proxima Nova"/>
                <a:sym typeface="Proxima Nova"/>
              </a:rPr>
              <a:t>Never, ever</a:t>
            </a:r>
            <a:r>
              <a:rPr lang="en" sz="6100" b="1">
                <a:solidFill>
                  <a:schemeClr val="lt1"/>
                </a:solidFill>
                <a:latin typeface="Proxima Nova"/>
                <a:ea typeface="Proxima Nova"/>
                <a:cs typeface="Proxima Nova"/>
                <a:sym typeface="Proxima Nova"/>
              </a:rPr>
              <a:t> “accept</a:t>
            </a:r>
            <a:r>
              <a:rPr lang="en" sz="6100" b="1" i="1">
                <a:solidFill>
                  <a:schemeClr val="lt1"/>
                </a:solidFill>
                <a:latin typeface="Proxima Nova"/>
                <a:ea typeface="Proxima Nova"/>
                <a:cs typeface="Proxima Nova"/>
                <a:sym typeface="Proxima Nova"/>
              </a:rPr>
              <a:t>” </a:t>
            </a:r>
            <a:r>
              <a:rPr lang="en" sz="6100" b="1">
                <a:solidFill>
                  <a:schemeClr val="lt1"/>
                </a:solidFill>
                <a:latin typeface="Proxima Nova"/>
                <a:ea typeface="Proxima Nova"/>
                <a:cs typeface="Proxima Nova"/>
                <a:sym typeface="Proxima Nova"/>
              </a:rPr>
              <a:t>thy null hypothesis</a:t>
            </a:r>
            <a:r>
              <a:rPr lang="en" sz="6100" b="1">
                <a:latin typeface="Proxima Nova"/>
                <a:ea typeface="Proxima Nova"/>
                <a:cs typeface="Proxima Nova"/>
                <a:sym typeface="Proxima Nova"/>
              </a:rPr>
              <a:t>!</a:t>
            </a:r>
            <a:r>
              <a:rPr lang="en" sz="5200">
                <a:latin typeface="Proxima Nova"/>
                <a:ea typeface="Proxima Nova"/>
                <a:cs typeface="Proxima Nova"/>
                <a:sym typeface="Proxima Nova"/>
              </a:rPr>
              <a:t>💀</a:t>
            </a:r>
            <a:endParaRPr sz="9900">
              <a:solidFill>
                <a:schemeClr val="lt1"/>
              </a:solidFill>
              <a:latin typeface="Proxima Nova"/>
              <a:ea typeface="Proxima Nova"/>
              <a:cs typeface="Proxima Nova"/>
              <a:sym typeface="Proxima Nov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pic>
        <p:nvPicPr>
          <p:cNvPr id="1392" name="Google Shape;1392;p130"/>
          <p:cNvPicPr preferRelativeResize="0"/>
          <p:nvPr/>
        </p:nvPicPr>
        <p:blipFill>
          <a:blip r:embed="rId3">
            <a:alphaModFix/>
            <a:extLst>
              <a:ext uri="{28A0092B-C50C-407E-A947-70E740481C1C}">
                <a14:useLocalDpi xmlns:a14="http://schemas.microsoft.com/office/drawing/2010/main"/>
              </a:ext>
            </a:extLst>
          </a:blip>
          <a:stretch>
            <a:fillRect/>
          </a:stretch>
        </p:blipFill>
        <p:spPr>
          <a:xfrm>
            <a:off x="0" y="-12906"/>
            <a:ext cx="9143999" cy="5156407"/>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131"/>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Summary</a:t>
            </a:r>
            <a:endParaRPr sz="3000" b="1">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4"/>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Random Graph Model, </a:t>
            </a:r>
            <a:r>
              <a:rPr lang="en" sz="3000" i="1">
                <a:solidFill>
                  <a:schemeClr val="lt1"/>
                </a:solidFill>
                <a:latin typeface="Proxima Nova"/>
                <a:ea typeface="Proxima Nova"/>
                <a:cs typeface="Proxima Nova"/>
                <a:sym typeface="Proxima Nova"/>
              </a:rPr>
              <a:t>G</a:t>
            </a:r>
            <a:r>
              <a:rPr lang="en" sz="3000">
                <a:solidFill>
                  <a:schemeClr val="lt1"/>
                </a:solidFill>
                <a:latin typeface="Proxima Nova"/>
                <a:ea typeface="Proxima Nova"/>
                <a:cs typeface="Proxima Nova"/>
                <a:sym typeface="Proxima Nova"/>
              </a:rPr>
              <a:t>(</a:t>
            </a:r>
            <a:r>
              <a:rPr lang="en" sz="3000" i="1">
                <a:solidFill>
                  <a:schemeClr val="lt1"/>
                </a:solidFill>
                <a:latin typeface="Proxima Nova"/>
                <a:ea typeface="Proxima Nova"/>
                <a:cs typeface="Proxima Nova"/>
                <a:sym typeface="Proxima Nova"/>
              </a:rPr>
              <a:t>n</a:t>
            </a:r>
            <a:r>
              <a:rPr lang="en" sz="3000">
                <a:solidFill>
                  <a:schemeClr val="lt1"/>
                </a:solidFill>
                <a:latin typeface="Proxima Nova"/>
                <a:ea typeface="Proxima Nova"/>
                <a:cs typeface="Proxima Nova"/>
                <a:sym typeface="Proxima Nova"/>
              </a:rPr>
              <a:t>,</a:t>
            </a:r>
            <a:r>
              <a:rPr lang="en" sz="3000" i="1">
                <a:solidFill>
                  <a:schemeClr val="lt1"/>
                </a:solidFill>
                <a:latin typeface="Proxima Nova"/>
                <a:ea typeface="Proxima Nova"/>
                <a:cs typeface="Proxima Nova"/>
                <a:sym typeface="Proxima Nova"/>
              </a:rPr>
              <a:t>p</a:t>
            </a:r>
            <a:r>
              <a:rPr lang="en" sz="3000">
                <a:solidFill>
                  <a:schemeClr val="lt1"/>
                </a:solidFill>
                <a:latin typeface="Proxima Nova"/>
                <a:ea typeface="Proxima Nova"/>
                <a:cs typeface="Proxima Nova"/>
                <a:sym typeface="Proxima Nova"/>
              </a:rPr>
              <a:t>)</a:t>
            </a:r>
            <a:endParaRPr sz="3000">
              <a:solidFill>
                <a:schemeClr val="lt1"/>
              </a:solidFill>
              <a:latin typeface="Proxima Nova"/>
              <a:ea typeface="Proxima Nova"/>
              <a:cs typeface="Proxima Nova"/>
              <a:sym typeface="Proxima Nova"/>
            </a:endParaRPr>
          </a:p>
        </p:txBody>
      </p:sp>
      <p:sp>
        <p:nvSpPr>
          <p:cNvPr id="131" name="Google Shape;13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32" name="Google Shape;132;p24"/>
          <p:cNvSpPr txBox="1"/>
          <p:nvPr/>
        </p:nvSpPr>
        <p:spPr>
          <a:xfrm>
            <a:off x="3710800" y="1250900"/>
            <a:ext cx="5253000" cy="24432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Degree Distribution</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Power Law</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Clustering Coefficient</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High clustering (global/local)</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Average Path Length</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Low</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Giant Component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Yes</a:t>
            </a:r>
            <a:endParaRPr sz="1500">
              <a:solidFill>
                <a:srgbClr val="38761D"/>
              </a:solidFill>
              <a:latin typeface="Proxima Nova"/>
              <a:ea typeface="Proxima Nova"/>
              <a:cs typeface="Proxima Nova"/>
              <a:sym typeface="Proxima Nova"/>
            </a:endParaRPr>
          </a:p>
        </p:txBody>
      </p:sp>
      <p:sp>
        <p:nvSpPr>
          <p:cNvPr id="133" name="Google Shape;133;p24"/>
          <p:cNvSpPr txBox="1"/>
          <p:nvPr/>
        </p:nvSpPr>
        <p:spPr>
          <a:xfrm>
            <a:off x="7373350" y="2090500"/>
            <a:ext cx="1590600" cy="2116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…When </a:t>
            </a:r>
            <a:r>
              <a:rPr lang="en" sz="1200" b="1" i="1">
                <a:solidFill>
                  <a:schemeClr val="dk1"/>
                </a:solidFill>
                <a:latin typeface="Proxima Nova"/>
                <a:ea typeface="Proxima Nova"/>
                <a:cs typeface="Proxima Nova"/>
                <a:sym typeface="Proxima Nova"/>
              </a:rPr>
              <a:t>p</a:t>
            </a:r>
            <a:r>
              <a:rPr lang="en" sz="1200">
                <a:solidFill>
                  <a:schemeClr val="dk1"/>
                </a:solidFill>
                <a:latin typeface="Proxima Nova Semibold"/>
                <a:ea typeface="Proxima Nova Semibold"/>
                <a:cs typeface="Proxima Nova Semibold"/>
                <a:sym typeface="Proxima Nova Semibold"/>
              </a:rPr>
              <a:t> is high</a:t>
            </a:r>
            <a:endParaRPr sz="1200">
              <a:solidFill>
                <a:schemeClr val="dk1"/>
              </a:solidFill>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None/>
            </a:pPr>
            <a:endParaRPr sz="1200">
              <a:solidFill>
                <a:schemeClr val="dk1"/>
              </a:solidFill>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But that makes the graph too dense</a:t>
            </a:r>
            <a:endParaRPr sz="12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36050"/>
            <a:ext cx="8839204" cy="44713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Barabasi-Albert Preferential Attachment Model</a:t>
            </a:r>
            <a:endParaRPr sz="3000">
              <a:solidFill>
                <a:schemeClr val="lt1"/>
              </a:solidFill>
              <a:latin typeface="Proxima Nova Semibold"/>
              <a:ea typeface="Proxima Nova Semibold"/>
              <a:cs typeface="Proxima Nova Semibold"/>
              <a:sym typeface="Proxima Nova Semibold"/>
            </a:endParaRPr>
          </a:p>
        </p:txBody>
      </p:sp>
      <p:sp>
        <p:nvSpPr>
          <p:cNvPr id="145" name="Google Shape;14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146" name="Google Shape;146;p26"/>
          <p:cNvSpPr txBox="1"/>
          <p:nvPr/>
        </p:nvSpPr>
        <p:spPr>
          <a:xfrm>
            <a:off x="3710800" y="1250900"/>
            <a:ext cx="5253000" cy="28743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Degree Distribution</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Power Law</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Clustering Coefficient</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High clustering (global/local)</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Average Path Length</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Low </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Giant Component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Yes</a:t>
            </a:r>
            <a:endParaRPr sz="1500">
              <a:solidFill>
                <a:srgbClr val="38761D"/>
              </a:solidFill>
              <a:latin typeface="Proxima Nova"/>
              <a:ea typeface="Proxima Nova"/>
              <a:cs typeface="Proxima Nova"/>
              <a:sym typeface="Proxima Nova"/>
            </a:endParaRPr>
          </a:p>
        </p:txBody>
      </p:sp>
      <p:sp>
        <p:nvSpPr>
          <p:cNvPr id="147" name="Google Shape;147;p26"/>
          <p:cNvSpPr txBox="1"/>
          <p:nvPr/>
        </p:nvSpPr>
        <p:spPr>
          <a:xfrm>
            <a:off x="7373350" y="2090500"/>
            <a:ext cx="1590600" cy="659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Triangles rarely get closed!</a:t>
            </a:r>
            <a:endParaRPr sz="12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361652"/>
            <a:ext cx="9144003" cy="4420197"/>
          </a:xfrm>
          <a:prstGeom prst="rect">
            <a:avLst/>
          </a:prstGeom>
          <a:noFill/>
          <a:ln>
            <a:noFill/>
          </a:ln>
        </p:spPr>
      </p:pic>
      <p:sp>
        <p:nvSpPr>
          <p:cNvPr id="153" name="Google Shape;153;p27"/>
          <p:cNvSpPr/>
          <p:nvPr/>
        </p:nvSpPr>
        <p:spPr>
          <a:xfrm>
            <a:off x="825025" y="698675"/>
            <a:ext cx="2646000" cy="3939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7"/>
          <p:cNvSpPr/>
          <p:nvPr/>
        </p:nvSpPr>
        <p:spPr>
          <a:xfrm>
            <a:off x="8006882" y="3447000"/>
            <a:ext cx="10389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7"/>
          <p:cNvSpPr/>
          <p:nvPr/>
        </p:nvSpPr>
        <p:spPr>
          <a:xfrm>
            <a:off x="5901088" y="3447011"/>
            <a:ext cx="7269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Watts-Strogatz Small World Model</a:t>
            </a:r>
            <a:endParaRPr sz="3000">
              <a:solidFill>
                <a:schemeClr val="lt1"/>
              </a:solidFill>
              <a:latin typeface="Proxima Nova Semibold"/>
              <a:ea typeface="Proxima Nova Semibold"/>
              <a:cs typeface="Proxima Nova Semibold"/>
              <a:sym typeface="Proxima Nova Semibold"/>
            </a:endParaRPr>
          </a:p>
        </p:txBody>
      </p:sp>
      <p:sp>
        <p:nvSpPr>
          <p:cNvPr id="162" name="Google Shape;16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163" name="Google Shape;163;p28"/>
          <p:cNvSpPr txBox="1"/>
          <p:nvPr/>
        </p:nvSpPr>
        <p:spPr>
          <a:xfrm>
            <a:off x="3710800" y="1250900"/>
            <a:ext cx="5253000" cy="28743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Degree Distribution</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Power Law</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Clustering Coefficient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High clustering (global/local)</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Average Path Length</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Low </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Giant Component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Yes</a:t>
            </a:r>
            <a:endParaRPr sz="1500">
              <a:solidFill>
                <a:srgbClr val="38761D"/>
              </a:solidFill>
              <a:latin typeface="Proxima Nova"/>
              <a:ea typeface="Proxima Nova"/>
              <a:cs typeface="Proxima Nova"/>
              <a:sym typeface="Proxima Nova"/>
            </a:endParaRPr>
          </a:p>
        </p:txBody>
      </p:sp>
      <p:sp>
        <p:nvSpPr>
          <p:cNvPr id="164" name="Google Shape;164;p28"/>
          <p:cNvSpPr txBox="1"/>
          <p:nvPr/>
        </p:nvSpPr>
        <p:spPr>
          <a:xfrm>
            <a:off x="7373350" y="2090500"/>
            <a:ext cx="1590600" cy="1484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Realistic CC and Avg path lengths</a:t>
            </a:r>
            <a:endParaRPr sz="1200">
              <a:solidFill>
                <a:schemeClr val="dk1"/>
              </a:solidFill>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None/>
            </a:pPr>
            <a:endParaRPr sz="1200">
              <a:solidFill>
                <a:schemeClr val="dk1"/>
              </a:solidFill>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Captures the Small World phenomenon!</a:t>
            </a:r>
            <a:endParaRPr sz="12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588538"/>
            <a:ext cx="8839204" cy="3966420"/>
          </a:xfrm>
          <a:prstGeom prst="rect">
            <a:avLst/>
          </a:prstGeom>
          <a:noFill/>
          <a:ln>
            <a:noFill/>
          </a:ln>
        </p:spPr>
      </p:pic>
      <p:sp>
        <p:nvSpPr>
          <p:cNvPr id="170" name="Google Shape;170;p29"/>
          <p:cNvSpPr/>
          <p:nvPr/>
        </p:nvSpPr>
        <p:spPr>
          <a:xfrm>
            <a:off x="1627775" y="927275"/>
            <a:ext cx="2029200" cy="3141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 name="Google Shape;171;p29"/>
          <p:cNvSpPr/>
          <p:nvPr/>
        </p:nvSpPr>
        <p:spPr>
          <a:xfrm>
            <a:off x="8270953" y="3283475"/>
            <a:ext cx="6522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9"/>
          <p:cNvSpPr/>
          <p:nvPr/>
        </p:nvSpPr>
        <p:spPr>
          <a:xfrm>
            <a:off x="6127988" y="3283486"/>
            <a:ext cx="7269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p:nvPr/>
        </p:nvSpPr>
        <p:spPr>
          <a:xfrm rot="2274007">
            <a:off x="1811394" y="330791"/>
            <a:ext cx="1813639" cy="137510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178" name="Google Shape;178;p30"/>
          <p:cNvSpPr/>
          <p:nvPr/>
        </p:nvSpPr>
        <p:spPr>
          <a:xfrm>
            <a:off x="575919" y="451525"/>
            <a:ext cx="4218300" cy="421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30"/>
          <p:cNvSpPr/>
          <p:nvPr/>
        </p:nvSpPr>
        <p:spPr>
          <a:xfrm>
            <a:off x="2500620" y="297325"/>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30"/>
          <p:cNvSpPr/>
          <p:nvPr/>
        </p:nvSpPr>
        <p:spPr>
          <a:xfrm>
            <a:off x="2500620" y="445116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30"/>
          <p:cNvSpPr/>
          <p:nvPr/>
        </p:nvSpPr>
        <p:spPr>
          <a:xfrm>
            <a:off x="3796020" y="713617"/>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2" name="Google Shape;182;p30"/>
          <p:cNvSpPr/>
          <p:nvPr/>
        </p:nvSpPr>
        <p:spPr>
          <a:xfrm>
            <a:off x="3773722" y="402925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3" name="Google Shape;183;p30"/>
          <p:cNvSpPr/>
          <p:nvPr/>
        </p:nvSpPr>
        <p:spPr>
          <a:xfrm>
            <a:off x="1242384" y="6987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30"/>
          <p:cNvSpPr/>
          <p:nvPr/>
        </p:nvSpPr>
        <p:spPr>
          <a:xfrm>
            <a:off x="1288853" y="405342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30"/>
          <p:cNvSpPr/>
          <p:nvPr/>
        </p:nvSpPr>
        <p:spPr>
          <a:xfrm>
            <a:off x="495409"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30"/>
          <p:cNvSpPr/>
          <p:nvPr/>
        </p:nvSpPr>
        <p:spPr>
          <a:xfrm>
            <a:off x="527013" y="3025292"/>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30"/>
          <p:cNvSpPr/>
          <p:nvPr/>
        </p:nvSpPr>
        <p:spPr>
          <a:xfrm>
            <a:off x="4526577"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30"/>
          <p:cNvSpPr/>
          <p:nvPr/>
        </p:nvSpPr>
        <p:spPr>
          <a:xfrm>
            <a:off x="4481980" y="3062456"/>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30"/>
          <p:cNvSpPr/>
          <p:nvPr/>
        </p:nvSpPr>
        <p:spPr>
          <a:xfrm>
            <a:off x="884500" y="691250"/>
            <a:ext cx="1813600" cy="137507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190" name="Google Shape;190;p30"/>
          <p:cNvSpPr/>
          <p:nvPr/>
        </p:nvSpPr>
        <p:spPr>
          <a:xfrm>
            <a:off x="2705550" y="691250"/>
            <a:ext cx="1850750" cy="1367625"/>
          </a:xfrm>
          <a:custGeom>
            <a:avLst/>
            <a:gdLst/>
            <a:ahLst/>
            <a:cxnLst/>
            <a:rect l="l" t="t" r="r" b="b"/>
            <a:pathLst>
              <a:path w="74030" h="54705" extrusionOk="0">
                <a:moveTo>
                  <a:pt x="0" y="0"/>
                </a:moveTo>
                <a:cubicBezTo>
                  <a:pt x="4608" y="6343"/>
                  <a:pt x="15312" y="28939"/>
                  <a:pt x="27650" y="38056"/>
                </a:cubicBezTo>
                <a:cubicBezTo>
                  <a:pt x="39988" y="47174"/>
                  <a:pt x="66300" y="51930"/>
                  <a:pt x="74030" y="54705"/>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191" name="Google Shape;191;p30"/>
          <p:cNvSpPr/>
          <p:nvPr/>
        </p:nvSpPr>
        <p:spPr>
          <a:xfrm>
            <a:off x="3842750" y="1048025"/>
            <a:ext cx="728425" cy="2073750"/>
          </a:xfrm>
          <a:custGeom>
            <a:avLst/>
            <a:gdLst/>
            <a:ahLst/>
            <a:cxnLst/>
            <a:rect l="l" t="t" r="r" b="b"/>
            <a:pathLst>
              <a:path w="29137" h="82950" extrusionOk="0">
                <a:moveTo>
                  <a:pt x="0" y="0"/>
                </a:moveTo>
                <a:cubicBezTo>
                  <a:pt x="1140" y="7780"/>
                  <a:pt x="1983" y="32853"/>
                  <a:pt x="6839" y="46678"/>
                </a:cubicBezTo>
                <a:cubicBezTo>
                  <a:pt x="11695" y="60503"/>
                  <a:pt x="25421" y="76905"/>
                  <a:pt x="29137" y="8295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192" name="Google Shape;192;p30"/>
          <p:cNvSpPr/>
          <p:nvPr/>
        </p:nvSpPr>
        <p:spPr>
          <a:xfrm>
            <a:off x="3939375" y="2066325"/>
            <a:ext cx="602075" cy="1984550"/>
          </a:xfrm>
          <a:custGeom>
            <a:avLst/>
            <a:gdLst/>
            <a:ahLst/>
            <a:cxnLst/>
            <a:rect l="l" t="t" r="r" b="b"/>
            <a:pathLst>
              <a:path w="24083" h="79382" extrusionOk="0">
                <a:moveTo>
                  <a:pt x="24083" y="0"/>
                </a:moveTo>
                <a:cubicBezTo>
                  <a:pt x="20664" y="5699"/>
                  <a:pt x="7582" y="20961"/>
                  <a:pt x="3568" y="34191"/>
                </a:cubicBezTo>
                <a:cubicBezTo>
                  <a:pt x="-446" y="47421"/>
                  <a:pt x="595" y="71850"/>
                  <a:pt x="0" y="79382"/>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193" name="Google Shape;193;p30"/>
          <p:cNvSpPr/>
          <p:nvPr/>
        </p:nvSpPr>
        <p:spPr>
          <a:xfrm>
            <a:off x="2831900" y="3114350"/>
            <a:ext cx="1746700" cy="1375075"/>
          </a:xfrm>
          <a:custGeom>
            <a:avLst/>
            <a:gdLst/>
            <a:ahLst/>
            <a:cxnLst/>
            <a:rect l="l" t="t" r="r" b="b"/>
            <a:pathLst>
              <a:path w="69868" h="55003" extrusionOk="0">
                <a:moveTo>
                  <a:pt x="69868" y="0"/>
                </a:moveTo>
                <a:cubicBezTo>
                  <a:pt x="63377" y="3667"/>
                  <a:pt x="42565" y="12834"/>
                  <a:pt x="30920" y="22001"/>
                </a:cubicBezTo>
                <a:cubicBezTo>
                  <a:pt x="19275" y="31168"/>
                  <a:pt x="5153" y="49503"/>
                  <a:pt x="0" y="55003"/>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194" name="Google Shape;194;p30"/>
          <p:cNvSpPr/>
          <p:nvPr/>
        </p:nvSpPr>
        <p:spPr>
          <a:xfrm>
            <a:off x="1657525" y="4018363"/>
            <a:ext cx="2207525" cy="129150"/>
          </a:xfrm>
          <a:custGeom>
            <a:avLst/>
            <a:gdLst/>
            <a:ahLst/>
            <a:cxnLst/>
            <a:rect l="l" t="t" r="r" b="b"/>
            <a:pathLst>
              <a:path w="88301" h="5166" extrusionOk="0">
                <a:moveTo>
                  <a:pt x="88301" y="2490"/>
                </a:moveTo>
                <a:cubicBezTo>
                  <a:pt x="81116" y="2094"/>
                  <a:pt x="59908" y="-334"/>
                  <a:pt x="45191" y="112"/>
                </a:cubicBezTo>
                <a:cubicBezTo>
                  <a:pt x="30474" y="558"/>
                  <a:pt x="7532" y="4324"/>
                  <a:pt x="0" y="5166"/>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195" name="Google Shape;195;p30"/>
          <p:cNvSpPr/>
          <p:nvPr/>
        </p:nvSpPr>
        <p:spPr>
          <a:xfrm>
            <a:off x="929100" y="3188675"/>
            <a:ext cx="1798750" cy="1271000"/>
          </a:xfrm>
          <a:custGeom>
            <a:avLst/>
            <a:gdLst/>
            <a:ahLst/>
            <a:cxnLst/>
            <a:rect l="l" t="t" r="r" b="b"/>
            <a:pathLst>
              <a:path w="71950" h="50840" extrusionOk="0">
                <a:moveTo>
                  <a:pt x="71950" y="50840"/>
                </a:moveTo>
                <a:cubicBezTo>
                  <a:pt x="67193" y="46579"/>
                  <a:pt x="55400" y="33744"/>
                  <a:pt x="43408" y="25271"/>
                </a:cubicBezTo>
                <a:cubicBezTo>
                  <a:pt x="31416" y="16798"/>
                  <a:pt x="7235" y="4212"/>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196" name="Google Shape;196;p30"/>
          <p:cNvSpPr/>
          <p:nvPr/>
        </p:nvSpPr>
        <p:spPr>
          <a:xfrm>
            <a:off x="891925" y="2058875"/>
            <a:ext cx="787900" cy="2096050"/>
          </a:xfrm>
          <a:custGeom>
            <a:avLst/>
            <a:gdLst/>
            <a:ahLst/>
            <a:cxnLst/>
            <a:rect l="l" t="t" r="r" b="b"/>
            <a:pathLst>
              <a:path w="31516" h="83842" extrusionOk="0">
                <a:moveTo>
                  <a:pt x="31516" y="83842"/>
                </a:moveTo>
                <a:cubicBezTo>
                  <a:pt x="29831" y="76013"/>
                  <a:pt x="26660" y="50841"/>
                  <a:pt x="21407" y="36867"/>
                </a:cubicBezTo>
                <a:cubicBezTo>
                  <a:pt x="16154" y="22893"/>
                  <a:pt x="3568" y="6145"/>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197" name="Google Shape;197;p30"/>
          <p:cNvSpPr/>
          <p:nvPr/>
        </p:nvSpPr>
        <p:spPr>
          <a:xfrm>
            <a:off x="929100" y="1077750"/>
            <a:ext cx="542600" cy="2096050"/>
          </a:xfrm>
          <a:custGeom>
            <a:avLst/>
            <a:gdLst/>
            <a:ahLst/>
            <a:cxnLst/>
            <a:rect l="l" t="t" r="r" b="b"/>
            <a:pathLst>
              <a:path w="21704" h="83842" extrusionOk="0">
                <a:moveTo>
                  <a:pt x="0" y="83842"/>
                </a:moveTo>
                <a:cubicBezTo>
                  <a:pt x="2973" y="77153"/>
                  <a:pt x="14222" y="57679"/>
                  <a:pt x="17839" y="43705"/>
                </a:cubicBezTo>
                <a:cubicBezTo>
                  <a:pt x="21456" y="29731"/>
                  <a:pt x="21060" y="7284"/>
                  <a:pt x="2170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198" name="Google Shape;198;p30"/>
          <p:cNvSpPr txBox="1"/>
          <p:nvPr/>
        </p:nvSpPr>
        <p:spPr>
          <a:xfrm>
            <a:off x="5514725" y="1508850"/>
            <a:ext cx="3372900" cy="26163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Rewiring probability, </a:t>
            </a:r>
            <a:r>
              <a:rPr lang="en" sz="1500" i="1">
                <a:solidFill>
                  <a:schemeClr val="dk1"/>
                </a:solidFill>
                <a:latin typeface="Proxima Nova"/>
                <a:ea typeface="Proxima Nova"/>
                <a:cs typeface="Proxima Nova"/>
                <a:sym typeface="Proxima Nova"/>
              </a:rPr>
              <a:t>p </a:t>
            </a:r>
            <a:r>
              <a:rPr lang="en" sz="1500">
                <a:solidFill>
                  <a:schemeClr val="dk1"/>
                </a:solidFill>
                <a:latin typeface="Proxima Nova"/>
                <a:ea typeface="Proxima Nova"/>
                <a:cs typeface="Proxima Nova"/>
                <a:sym typeface="Proxima Nova"/>
              </a:rPr>
              <a:t>= 0</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p:nvPr/>
        </p:nvSpPr>
        <p:spPr>
          <a:xfrm rot="2274007">
            <a:off x="1811394" y="330791"/>
            <a:ext cx="1813639" cy="137510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04" name="Google Shape;204;p31"/>
          <p:cNvSpPr/>
          <p:nvPr/>
        </p:nvSpPr>
        <p:spPr>
          <a:xfrm>
            <a:off x="575919" y="451525"/>
            <a:ext cx="4218300" cy="421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31"/>
          <p:cNvSpPr/>
          <p:nvPr/>
        </p:nvSpPr>
        <p:spPr>
          <a:xfrm>
            <a:off x="2500620" y="297325"/>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31"/>
          <p:cNvSpPr/>
          <p:nvPr/>
        </p:nvSpPr>
        <p:spPr>
          <a:xfrm>
            <a:off x="2500620" y="445116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31"/>
          <p:cNvSpPr/>
          <p:nvPr/>
        </p:nvSpPr>
        <p:spPr>
          <a:xfrm>
            <a:off x="3796020" y="713617"/>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31"/>
          <p:cNvSpPr/>
          <p:nvPr/>
        </p:nvSpPr>
        <p:spPr>
          <a:xfrm>
            <a:off x="3773722" y="402925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31"/>
          <p:cNvSpPr/>
          <p:nvPr/>
        </p:nvSpPr>
        <p:spPr>
          <a:xfrm>
            <a:off x="1242384" y="6987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31"/>
          <p:cNvSpPr/>
          <p:nvPr/>
        </p:nvSpPr>
        <p:spPr>
          <a:xfrm>
            <a:off x="1288853" y="405342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31"/>
          <p:cNvSpPr/>
          <p:nvPr/>
        </p:nvSpPr>
        <p:spPr>
          <a:xfrm>
            <a:off x="495409"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31"/>
          <p:cNvSpPr/>
          <p:nvPr/>
        </p:nvSpPr>
        <p:spPr>
          <a:xfrm>
            <a:off x="527013" y="3025292"/>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31"/>
          <p:cNvSpPr/>
          <p:nvPr/>
        </p:nvSpPr>
        <p:spPr>
          <a:xfrm>
            <a:off x="4526577"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31"/>
          <p:cNvSpPr/>
          <p:nvPr/>
        </p:nvSpPr>
        <p:spPr>
          <a:xfrm>
            <a:off x="4481980" y="3062456"/>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31"/>
          <p:cNvSpPr/>
          <p:nvPr/>
        </p:nvSpPr>
        <p:spPr>
          <a:xfrm>
            <a:off x="884500" y="691250"/>
            <a:ext cx="1813600" cy="137507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16" name="Google Shape;216;p31"/>
          <p:cNvSpPr/>
          <p:nvPr/>
        </p:nvSpPr>
        <p:spPr>
          <a:xfrm>
            <a:off x="2705550" y="691250"/>
            <a:ext cx="1850750" cy="1367625"/>
          </a:xfrm>
          <a:custGeom>
            <a:avLst/>
            <a:gdLst/>
            <a:ahLst/>
            <a:cxnLst/>
            <a:rect l="l" t="t" r="r" b="b"/>
            <a:pathLst>
              <a:path w="74030" h="54705" extrusionOk="0">
                <a:moveTo>
                  <a:pt x="0" y="0"/>
                </a:moveTo>
                <a:cubicBezTo>
                  <a:pt x="4608" y="6343"/>
                  <a:pt x="15312" y="28939"/>
                  <a:pt x="27650" y="38056"/>
                </a:cubicBezTo>
                <a:cubicBezTo>
                  <a:pt x="39988" y="47174"/>
                  <a:pt x="66300" y="51930"/>
                  <a:pt x="74030" y="54705"/>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17" name="Google Shape;217;p31"/>
          <p:cNvSpPr/>
          <p:nvPr/>
        </p:nvSpPr>
        <p:spPr>
          <a:xfrm>
            <a:off x="3842750" y="1048025"/>
            <a:ext cx="728425" cy="2073750"/>
          </a:xfrm>
          <a:custGeom>
            <a:avLst/>
            <a:gdLst/>
            <a:ahLst/>
            <a:cxnLst/>
            <a:rect l="l" t="t" r="r" b="b"/>
            <a:pathLst>
              <a:path w="29137" h="82950" extrusionOk="0">
                <a:moveTo>
                  <a:pt x="0" y="0"/>
                </a:moveTo>
                <a:cubicBezTo>
                  <a:pt x="1140" y="7780"/>
                  <a:pt x="1983" y="32853"/>
                  <a:pt x="6839" y="46678"/>
                </a:cubicBezTo>
                <a:cubicBezTo>
                  <a:pt x="11695" y="60503"/>
                  <a:pt x="25421" y="76905"/>
                  <a:pt x="29137" y="8295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18" name="Google Shape;218;p31"/>
          <p:cNvSpPr/>
          <p:nvPr/>
        </p:nvSpPr>
        <p:spPr>
          <a:xfrm>
            <a:off x="3939375" y="2066325"/>
            <a:ext cx="602075" cy="1984550"/>
          </a:xfrm>
          <a:custGeom>
            <a:avLst/>
            <a:gdLst/>
            <a:ahLst/>
            <a:cxnLst/>
            <a:rect l="l" t="t" r="r" b="b"/>
            <a:pathLst>
              <a:path w="24083" h="79382" extrusionOk="0">
                <a:moveTo>
                  <a:pt x="24083" y="0"/>
                </a:moveTo>
                <a:cubicBezTo>
                  <a:pt x="20664" y="5699"/>
                  <a:pt x="7582" y="20961"/>
                  <a:pt x="3568" y="34191"/>
                </a:cubicBezTo>
                <a:cubicBezTo>
                  <a:pt x="-446" y="47421"/>
                  <a:pt x="595" y="71850"/>
                  <a:pt x="0" y="79382"/>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19" name="Google Shape;219;p31"/>
          <p:cNvSpPr/>
          <p:nvPr/>
        </p:nvSpPr>
        <p:spPr>
          <a:xfrm>
            <a:off x="2831900" y="3114350"/>
            <a:ext cx="1746700" cy="1375075"/>
          </a:xfrm>
          <a:custGeom>
            <a:avLst/>
            <a:gdLst/>
            <a:ahLst/>
            <a:cxnLst/>
            <a:rect l="l" t="t" r="r" b="b"/>
            <a:pathLst>
              <a:path w="69868" h="55003" extrusionOk="0">
                <a:moveTo>
                  <a:pt x="69868" y="0"/>
                </a:moveTo>
                <a:cubicBezTo>
                  <a:pt x="63377" y="3667"/>
                  <a:pt x="42565" y="12834"/>
                  <a:pt x="30920" y="22001"/>
                </a:cubicBezTo>
                <a:cubicBezTo>
                  <a:pt x="19275" y="31168"/>
                  <a:pt x="5153" y="49503"/>
                  <a:pt x="0" y="55003"/>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20" name="Google Shape;220;p31"/>
          <p:cNvSpPr/>
          <p:nvPr/>
        </p:nvSpPr>
        <p:spPr>
          <a:xfrm>
            <a:off x="1657525" y="4018363"/>
            <a:ext cx="2207525" cy="129150"/>
          </a:xfrm>
          <a:custGeom>
            <a:avLst/>
            <a:gdLst/>
            <a:ahLst/>
            <a:cxnLst/>
            <a:rect l="l" t="t" r="r" b="b"/>
            <a:pathLst>
              <a:path w="88301" h="5166" extrusionOk="0">
                <a:moveTo>
                  <a:pt x="88301" y="2490"/>
                </a:moveTo>
                <a:cubicBezTo>
                  <a:pt x="81116" y="2094"/>
                  <a:pt x="59908" y="-334"/>
                  <a:pt x="45191" y="112"/>
                </a:cubicBezTo>
                <a:cubicBezTo>
                  <a:pt x="30474" y="558"/>
                  <a:pt x="7532" y="4324"/>
                  <a:pt x="0" y="5166"/>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21" name="Google Shape;221;p31"/>
          <p:cNvSpPr/>
          <p:nvPr/>
        </p:nvSpPr>
        <p:spPr>
          <a:xfrm>
            <a:off x="929100" y="3188675"/>
            <a:ext cx="1798750" cy="1271000"/>
          </a:xfrm>
          <a:custGeom>
            <a:avLst/>
            <a:gdLst/>
            <a:ahLst/>
            <a:cxnLst/>
            <a:rect l="l" t="t" r="r" b="b"/>
            <a:pathLst>
              <a:path w="71950" h="50840" extrusionOk="0">
                <a:moveTo>
                  <a:pt x="71950" y="50840"/>
                </a:moveTo>
                <a:cubicBezTo>
                  <a:pt x="67193" y="46579"/>
                  <a:pt x="55400" y="33744"/>
                  <a:pt x="43408" y="25271"/>
                </a:cubicBezTo>
                <a:cubicBezTo>
                  <a:pt x="31416" y="16798"/>
                  <a:pt x="7235" y="4212"/>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22" name="Google Shape;222;p31"/>
          <p:cNvSpPr/>
          <p:nvPr/>
        </p:nvSpPr>
        <p:spPr>
          <a:xfrm>
            <a:off x="891925" y="2058875"/>
            <a:ext cx="787900" cy="2096050"/>
          </a:xfrm>
          <a:custGeom>
            <a:avLst/>
            <a:gdLst/>
            <a:ahLst/>
            <a:cxnLst/>
            <a:rect l="l" t="t" r="r" b="b"/>
            <a:pathLst>
              <a:path w="31516" h="83842" extrusionOk="0">
                <a:moveTo>
                  <a:pt x="31516" y="83842"/>
                </a:moveTo>
                <a:cubicBezTo>
                  <a:pt x="29831" y="76013"/>
                  <a:pt x="26660" y="50841"/>
                  <a:pt x="21407" y="36867"/>
                </a:cubicBezTo>
                <a:cubicBezTo>
                  <a:pt x="16154" y="22893"/>
                  <a:pt x="3568" y="6145"/>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23" name="Google Shape;223;p31"/>
          <p:cNvSpPr/>
          <p:nvPr/>
        </p:nvSpPr>
        <p:spPr>
          <a:xfrm>
            <a:off x="929100" y="1077750"/>
            <a:ext cx="542600" cy="2096050"/>
          </a:xfrm>
          <a:custGeom>
            <a:avLst/>
            <a:gdLst/>
            <a:ahLst/>
            <a:cxnLst/>
            <a:rect l="l" t="t" r="r" b="b"/>
            <a:pathLst>
              <a:path w="21704" h="83842" extrusionOk="0">
                <a:moveTo>
                  <a:pt x="0" y="83842"/>
                </a:moveTo>
                <a:cubicBezTo>
                  <a:pt x="2973" y="77153"/>
                  <a:pt x="14222" y="57679"/>
                  <a:pt x="17839" y="43705"/>
                </a:cubicBezTo>
                <a:cubicBezTo>
                  <a:pt x="21456" y="29731"/>
                  <a:pt x="21060" y="7284"/>
                  <a:pt x="21704" y="0"/>
                </a:cubicBezTo>
              </a:path>
            </a:pathLst>
          </a:custGeom>
          <a:noFill/>
          <a:ln w="28575" cap="flat" cmpd="sng">
            <a:solidFill>
              <a:srgbClr val="980000"/>
            </a:solidFill>
            <a:prstDash val="solid"/>
            <a:round/>
            <a:headEnd type="none" w="med" len="med"/>
            <a:tailEnd type="none" w="med" len="med"/>
          </a:ln>
        </p:spPr>
        <p:txBody>
          <a:bodyPr/>
          <a:lstStyle/>
          <a:p>
            <a:endParaRPr lang="en-US"/>
          </a:p>
        </p:txBody>
      </p:sp>
      <p:sp>
        <p:nvSpPr>
          <p:cNvPr id="224" name="Google Shape;224;p31"/>
          <p:cNvSpPr txBox="1"/>
          <p:nvPr/>
        </p:nvSpPr>
        <p:spPr>
          <a:xfrm>
            <a:off x="5514725" y="1508850"/>
            <a:ext cx="3372900" cy="26163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Rewiring probability, </a:t>
            </a:r>
            <a:r>
              <a:rPr lang="en" sz="1500" i="1">
                <a:solidFill>
                  <a:schemeClr val="dk1"/>
                </a:solidFill>
                <a:latin typeface="Proxima Nova"/>
                <a:ea typeface="Proxima Nova"/>
                <a:cs typeface="Proxima Nova"/>
                <a:sym typeface="Proxima Nova"/>
              </a:rPr>
              <a:t>p </a:t>
            </a:r>
            <a:r>
              <a:rPr lang="en" sz="1500">
                <a:solidFill>
                  <a:schemeClr val="dk1"/>
                </a:solidFill>
                <a:latin typeface="Proxima Nova"/>
                <a:ea typeface="Proxima Nova"/>
                <a:cs typeface="Proxima Nova"/>
                <a:sym typeface="Proxima Nova"/>
              </a:rPr>
              <a:t>&gt; 0</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61"/>
        <p:cNvGrpSpPr/>
        <p:nvPr/>
      </p:nvGrpSpPr>
      <p:grpSpPr>
        <a:xfrm>
          <a:off x="0" y="0"/>
          <a:ext cx="0" cy="0"/>
          <a:chOff x="0" y="0"/>
          <a:chExt cx="0" cy="0"/>
        </a:xfrm>
      </p:grpSpPr>
      <p:sp>
        <p:nvSpPr>
          <p:cNvPr id="62" name="Google Shape;62;p14"/>
          <p:cNvSpPr txBox="1"/>
          <p:nvPr/>
        </p:nvSpPr>
        <p:spPr>
          <a:xfrm>
            <a:off x="660500" y="2987575"/>
            <a:ext cx="46902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Recap</a:t>
            </a:r>
            <a:endParaRPr sz="6600">
              <a:solidFill>
                <a:schemeClr val="lt1"/>
              </a:solidFill>
              <a:latin typeface="Proxima Nova Extrabold"/>
              <a:ea typeface="Proxima Nova Extrabold"/>
              <a:cs typeface="Proxima Nova Extrabold"/>
              <a:sym typeface="Proxima Nova Extrabold"/>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rot="2274007">
            <a:off x="1811394" y="330791"/>
            <a:ext cx="1813639" cy="137510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30" name="Google Shape;230;p32"/>
          <p:cNvSpPr/>
          <p:nvPr/>
        </p:nvSpPr>
        <p:spPr>
          <a:xfrm>
            <a:off x="575919" y="451525"/>
            <a:ext cx="4218300" cy="421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2"/>
          <p:cNvSpPr/>
          <p:nvPr/>
        </p:nvSpPr>
        <p:spPr>
          <a:xfrm>
            <a:off x="2500620" y="297325"/>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2"/>
          <p:cNvSpPr/>
          <p:nvPr/>
        </p:nvSpPr>
        <p:spPr>
          <a:xfrm>
            <a:off x="2500620" y="445116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2"/>
          <p:cNvSpPr/>
          <p:nvPr/>
        </p:nvSpPr>
        <p:spPr>
          <a:xfrm>
            <a:off x="3796020" y="713617"/>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2"/>
          <p:cNvSpPr/>
          <p:nvPr/>
        </p:nvSpPr>
        <p:spPr>
          <a:xfrm>
            <a:off x="3773722" y="402925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32"/>
          <p:cNvSpPr/>
          <p:nvPr/>
        </p:nvSpPr>
        <p:spPr>
          <a:xfrm>
            <a:off x="1242384" y="6987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2"/>
          <p:cNvSpPr/>
          <p:nvPr/>
        </p:nvSpPr>
        <p:spPr>
          <a:xfrm>
            <a:off x="1288853" y="405342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2"/>
          <p:cNvSpPr/>
          <p:nvPr/>
        </p:nvSpPr>
        <p:spPr>
          <a:xfrm>
            <a:off x="495409"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2"/>
          <p:cNvSpPr/>
          <p:nvPr/>
        </p:nvSpPr>
        <p:spPr>
          <a:xfrm>
            <a:off x="527013" y="3025292"/>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2"/>
          <p:cNvSpPr/>
          <p:nvPr/>
        </p:nvSpPr>
        <p:spPr>
          <a:xfrm>
            <a:off x="4526577"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2"/>
          <p:cNvSpPr/>
          <p:nvPr/>
        </p:nvSpPr>
        <p:spPr>
          <a:xfrm>
            <a:off x="4481980" y="3062456"/>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2"/>
          <p:cNvSpPr/>
          <p:nvPr/>
        </p:nvSpPr>
        <p:spPr>
          <a:xfrm>
            <a:off x="884500" y="691250"/>
            <a:ext cx="1813600" cy="137507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42" name="Google Shape;242;p32"/>
          <p:cNvSpPr/>
          <p:nvPr/>
        </p:nvSpPr>
        <p:spPr>
          <a:xfrm>
            <a:off x="2705550" y="691250"/>
            <a:ext cx="1850750" cy="1367625"/>
          </a:xfrm>
          <a:custGeom>
            <a:avLst/>
            <a:gdLst/>
            <a:ahLst/>
            <a:cxnLst/>
            <a:rect l="l" t="t" r="r" b="b"/>
            <a:pathLst>
              <a:path w="74030" h="54705" extrusionOk="0">
                <a:moveTo>
                  <a:pt x="0" y="0"/>
                </a:moveTo>
                <a:cubicBezTo>
                  <a:pt x="4608" y="6343"/>
                  <a:pt x="15312" y="28939"/>
                  <a:pt x="27650" y="38056"/>
                </a:cubicBezTo>
                <a:cubicBezTo>
                  <a:pt x="39988" y="47174"/>
                  <a:pt x="66300" y="51930"/>
                  <a:pt x="74030" y="54705"/>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43" name="Google Shape;243;p32"/>
          <p:cNvSpPr/>
          <p:nvPr/>
        </p:nvSpPr>
        <p:spPr>
          <a:xfrm>
            <a:off x="3842750" y="1048025"/>
            <a:ext cx="728425" cy="2073750"/>
          </a:xfrm>
          <a:custGeom>
            <a:avLst/>
            <a:gdLst/>
            <a:ahLst/>
            <a:cxnLst/>
            <a:rect l="l" t="t" r="r" b="b"/>
            <a:pathLst>
              <a:path w="29137" h="82950" extrusionOk="0">
                <a:moveTo>
                  <a:pt x="0" y="0"/>
                </a:moveTo>
                <a:cubicBezTo>
                  <a:pt x="1140" y="7780"/>
                  <a:pt x="1983" y="32853"/>
                  <a:pt x="6839" y="46678"/>
                </a:cubicBezTo>
                <a:cubicBezTo>
                  <a:pt x="11695" y="60503"/>
                  <a:pt x="25421" y="76905"/>
                  <a:pt x="29137" y="8295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44" name="Google Shape;244;p32"/>
          <p:cNvSpPr/>
          <p:nvPr/>
        </p:nvSpPr>
        <p:spPr>
          <a:xfrm>
            <a:off x="3939375" y="2066325"/>
            <a:ext cx="602075" cy="1984550"/>
          </a:xfrm>
          <a:custGeom>
            <a:avLst/>
            <a:gdLst/>
            <a:ahLst/>
            <a:cxnLst/>
            <a:rect l="l" t="t" r="r" b="b"/>
            <a:pathLst>
              <a:path w="24083" h="79382" extrusionOk="0">
                <a:moveTo>
                  <a:pt x="24083" y="0"/>
                </a:moveTo>
                <a:cubicBezTo>
                  <a:pt x="20664" y="5699"/>
                  <a:pt x="7582" y="20961"/>
                  <a:pt x="3568" y="34191"/>
                </a:cubicBezTo>
                <a:cubicBezTo>
                  <a:pt x="-446" y="47421"/>
                  <a:pt x="595" y="71850"/>
                  <a:pt x="0" y="79382"/>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45" name="Google Shape;245;p32"/>
          <p:cNvSpPr/>
          <p:nvPr/>
        </p:nvSpPr>
        <p:spPr>
          <a:xfrm>
            <a:off x="2831900" y="3114350"/>
            <a:ext cx="1746700" cy="1375075"/>
          </a:xfrm>
          <a:custGeom>
            <a:avLst/>
            <a:gdLst/>
            <a:ahLst/>
            <a:cxnLst/>
            <a:rect l="l" t="t" r="r" b="b"/>
            <a:pathLst>
              <a:path w="69868" h="55003" extrusionOk="0">
                <a:moveTo>
                  <a:pt x="69868" y="0"/>
                </a:moveTo>
                <a:cubicBezTo>
                  <a:pt x="63377" y="3667"/>
                  <a:pt x="42565" y="12834"/>
                  <a:pt x="30920" y="22001"/>
                </a:cubicBezTo>
                <a:cubicBezTo>
                  <a:pt x="19275" y="31168"/>
                  <a:pt x="5153" y="49503"/>
                  <a:pt x="0" y="55003"/>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46" name="Google Shape;246;p32"/>
          <p:cNvSpPr/>
          <p:nvPr/>
        </p:nvSpPr>
        <p:spPr>
          <a:xfrm>
            <a:off x="1657525" y="4018363"/>
            <a:ext cx="2207525" cy="129150"/>
          </a:xfrm>
          <a:custGeom>
            <a:avLst/>
            <a:gdLst/>
            <a:ahLst/>
            <a:cxnLst/>
            <a:rect l="l" t="t" r="r" b="b"/>
            <a:pathLst>
              <a:path w="88301" h="5166" extrusionOk="0">
                <a:moveTo>
                  <a:pt x="88301" y="2490"/>
                </a:moveTo>
                <a:cubicBezTo>
                  <a:pt x="81116" y="2094"/>
                  <a:pt x="59908" y="-334"/>
                  <a:pt x="45191" y="112"/>
                </a:cubicBezTo>
                <a:cubicBezTo>
                  <a:pt x="30474" y="558"/>
                  <a:pt x="7532" y="4324"/>
                  <a:pt x="0" y="5166"/>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47" name="Google Shape;247;p32"/>
          <p:cNvSpPr/>
          <p:nvPr/>
        </p:nvSpPr>
        <p:spPr>
          <a:xfrm>
            <a:off x="929100" y="3188675"/>
            <a:ext cx="1798750" cy="1271000"/>
          </a:xfrm>
          <a:custGeom>
            <a:avLst/>
            <a:gdLst/>
            <a:ahLst/>
            <a:cxnLst/>
            <a:rect l="l" t="t" r="r" b="b"/>
            <a:pathLst>
              <a:path w="71950" h="50840" extrusionOk="0">
                <a:moveTo>
                  <a:pt x="71950" y="50840"/>
                </a:moveTo>
                <a:cubicBezTo>
                  <a:pt x="67193" y="46579"/>
                  <a:pt x="55400" y="33744"/>
                  <a:pt x="43408" y="25271"/>
                </a:cubicBezTo>
                <a:cubicBezTo>
                  <a:pt x="31416" y="16798"/>
                  <a:pt x="7235" y="4212"/>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48" name="Google Shape;248;p32"/>
          <p:cNvSpPr/>
          <p:nvPr/>
        </p:nvSpPr>
        <p:spPr>
          <a:xfrm>
            <a:off x="891925" y="2058875"/>
            <a:ext cx="787900" cy="2096050"/>
          </a:xfrm>
          <a:custGeom>
            <a:avLst/>
            <a:gdLst/>
            <a:ahLst/>
            <a:cxnLst/>
            <a:rect l="l" t="t" r="r" b="b"/>
            <a:pathLst>
              <a:path w="31516" h="83842" extrusionOk="0">
                <a:moveTo>
                  <a:pt x="31516" y="83842"/>
                </a:moveTo>
                <a:cubicBezTo>
                  <a:pt x="29831" y="76013"/>
                  <a:pt x="26660" y="50841"/>
                  <a:pt x="21407" y="36867"/>
                </a:cubicBezTo>
                <a:cubicBezTo>
                  <a:pt x="16154" y="22893"/>
                  <a:pt x="3568" y="6145"/>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249" name="Google Shape;249;p32"/>
          <p:cNvSpPr txBox="1"/>
          <p:nvPr/>
        </p:nvSpPr>
        <p:spPr>
          <a:xfrm>
            <a:off x="5514725" y="1508850"/>
            <a:ext cx="3372900" cy="26163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Rewiring probability, </a:t>
            </a:r>
            <a:r>
              <a:rPr lang="en" sz="1500" i="1">
                <a:solidFill>
                  <a:schemeClr val="dk1"/>
                </a:solidFill>
                <a:latin typeface="Proxima Nova"/>
                <a:ea typeface="Proxima Nova"/>
                <a:cs typeface="Proxima Nova"/>
                <a:sym typeface="Proxima Nova"/>
              </a:rPr>
              <a:t>p </a:t>
            </a:r>
            <a:r>
              <a:rPr lang="en" sz="1500">
                <a:solidFill>
                  <a:schemeClr val="dk1"/>
                </a:solidFill>
                <a:latin typeface="Proxima Nova"/>
                <a:ea typeface="Proxima Nova"/>
                <a:cs typeface="Proxima Nova"/>
                <a:sym typeface="Proxima Nova"/>
              </a:rPr>
              <a:t>&gt; 0</a:t>
            </a:r>
            <a:endParaRPr sz="1500">
              <a:solidFill>
                <a:schemeClr val="dk1"/>
              </a:solidFill>
              <a:latin typeface="Proxima Nova"/>
              <a:ea typeface="Proxima Nova"/>
              <a:cs typeface="Proxima Nova"/>
              <a:sym typeface="Proxima Nova"/>
            </a:endParaRPr>
          </a:p>
        </p:txBody>
      </p:sp>
      <p:sp>
        <p:nvSpPr>
          <p:cNvPr id="250" name="Google Shape;250;p32"/>
          <p:cNvSpPr/>
          <p:nvPr/>
        </p:nvSpPr>
        <p:spPr>
          <a:xfrm>
            <a:off x="929100" y="2051450"/>
            <a:ext cx="3627250" cy="1137262"/>
          </a:xfrm>
          <a:custGeom>
            <a:avLst/>
            <a:gdLst/>
            <a:ahLst/>
            <a:cxnLst/>
            <a:rect l="l" t="t" r="r" b="b"/>
            <a:pathLst>
              <a:path w="144196" h="46381" extrusionOk="0">
                <a:moveTo>
                  <a:pt x="0" y="46381"/>
                </a:moveTo>
                <a:cubicBezTo>
                  <a:pt x="12834" y="41228"/>
                  <a:pt x="52971" y="23190"/>
                  <a:pt x="77004" y="15460"/>
                </a:cubicBezTo>
                <a:cubicBezTo>
                  <a:pt x="101037" y="7730"/>
                  <a:pt x="132997" y="2577"/>
                  <a:pt x="144196" y="0"/>
                </a:cubicBezTo>
              </a:path>
            </a:pathLst>
          </a:custGeom>
          <a:noFill/>
          <a:ln w="28575" cap="flat" cmpd="sng">
            <a:solidFill>
              <a:srgbClr val="4A86E8"/>
            </a:solidFill>
            <a:prstDash val="solid"/>
            <a:round/>
            <a:headEnd type="none" w="med" len="med"/>
            <a:tailEnd type="none" w="med" len="med"/>
          </a:ln>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325934"/>
            <a:ext cx="9144003" cy="44916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62138" y="152400"/>
            <a:ext cx="5819715" cy="4838699"/>
          </a:xfrm>
          <a:prstGeom prst="rect">
            <a:avLst/>
          </a:prstGeom>
          <a:noFill/>
          <a:ln>
            <a:noFill/>
          </a:ln>
        </p:spPr>
      </p:pic>
      <p:sp>
        <p:nvSpPr>
          <p:cNvPr id="261" name="Google Shape;261;p34"/>
          <p:cNvSpPr/>
          <p:nvPr/>
        </p:nvSpPr>
        <p:spPr>
          <a:xfrm>
            <a:off x="4630107" y="349333"/>
            <a:ext cx="1130400" cy="28452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p:nvPr/>
        </p:nvSpPr>
        <p:spPr>
          <a:xfrm>
            <a:off x="1033975" y="758350"/>
            <a:ext cx="2595900" cy="2595900"/>
          </a:xfrm>
          <a:prstGeom prst="ellipse">
            <a:avLst/>
          </a:prstGeom>
          <a:solidFill>
            <a:srgbClr val="980000">
              <a:alpha val="2721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5"/>
          <p:cNvSpPr/>
          <p:nvPr/>
        </p:nvSpPr>
        <p:spPr>
          <a:xfrm>
            <a:off x="2167275" y="758350"/>
            <a:ext cx="2595900" cy="2595900"/>
          </a:xfrm>
          <a:prstGeom prst="ellipse">
            <a:avLst/>
          </a:prstGeom>
          <a:solidFill>
            <a:srgbClr val="980000">
              <a:alpha val="2721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35"/>
          <p:cNvSpPr/>
          <p:nvPr/>
        </p:nvSpPr>
        <p:spPr>
          <a:xfrm>
            <a:off x="1608675" y="1597875"/>
            <a:ext cx="2595900" cy="2595900"/>
          </a:xfrm>
          <a:prstGeom prst="ellipse">
            <a:avLst/>
          </a:prstGeom>
          <a:solidFill>
            <a:srgbClr val="980000">
              <a:alpha val="2721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5"/>
          <p:cNvSpPr txBox="1"/>
          <p:nvPr/>
        </p:nvSpPr>
        <p:spPr>
          <a:xfrm>
            <a:off x="112600" y="975075"/>
            <a:ext cx="11718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Proxima Nova"/>
                <a:ea typeface="Proxima Nova"/>
                <a:cs typeface="Proxima Nova"/>
                <a:sym typeface="Proxima Nova"/>
              </a:rPr>
              <a:t>Social Science</a:t>
            </a:r>
            <a:endParaRPr sz="1200">
              <a:solidFill>
                <a:schemeClr val="dk2"/>
              </a:solidFill>
              <a:latin typeface="Proxima Nova"/>
              <a:ea typeface="Proxima Nova"/>
              <a:cs typeface="Proxima Nova"/>
              <a:sym typeface="Proxima Nova"/>
            </a:endParaRPr>
          </a:p>
        </p:txBody>
      </p:sp>
      <p:sp>
        <p:nvSpPr>
          <p:cNvPr id="270" name="Google Shape;270;p35"/>
          <p:cNvSpPr txBox="1"/>
          <p:nvPr/>
        </p:nvSpPr>
        <p:spPr>
          <a:xfrm>
            <a:off x="4532200" y="975075"/>
            <a:ext cx="17478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Proxima Nova"/>
                <a:ea typeface="Proxima Nova"/>
                <a:cs typeface="Proxima Nova"/>
                <a:sym typeface="Proxima Nova"/>
              </a:rPr>
              <a:t>Network/computational Science</a:t>
            </a:r>
            <a:endParaRPr sz="1200">
              <a:solidFill>
                <a:schemeClr val="dk2"/>
              </a:solidFill>
              <a:latin typeface="Proxima Nova"/>
              <a:ea typeface="Proxima Nova"/>
              <a:cs typeface="Proxima Nova"/>
              <a:sym typeface="Proxima Nova"/>
            </a:endParaRPr>
          </a:p>
        </p:txBody>
      </p:sp>
      <p:sp>
        <p:nvSpPr>
          <p:cNvPr id="271" name="Google Shape;271;p35"/>
          <p:cNvSpPr txBox="1"/>
          <p:nvPr/>
        </p:nvSpPr>
        <p:spPr>
          <a:xfrm>
            <a:off x="2244525" y="4353350"/>
            <a:ext cx="13797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Statistics and Data Mining</a:t>
            </a:r>
            <a:endParaRPr sz="1200" b="1">
              <a:solidFill>
                <a:schemeClr val="dk1"/>
              </a:solidFill>
              <a:latin typeface="Proxima Nova"/>
              <a:ea typeface="Proxima Nova"/>
              <a:cs typeface="Proxima Nova"/>
              <a:sym typeface="Proxima Nova"/>
            </a:endParaRPr>
          </a:p>
        </p:txBody>
      </p:sp>
      <p:sp>
        <p:nvSpPr>
          <p:cNvPr id="272" name="Google Shape;272;p35"/>
          <p:cNvSpPr txBox="1"/>
          <p:nvPr/>
        </p:nvSpPr>
        <p:spPr>
          <a:xfrm>
            <a:off x="2305131" y="2070550"/>
            <a:ext cx="1171800" cy="43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Proxima Nova"/>
                <a:ea typeface="Proxima Nova"/>
                <a:cs typeface="Proxima Nova"/>
                <a:sym typeface="Proxima Nova"/>
              </a:rPr>
              <a:t>Social Media Mining</a:t>
            </a:r>
            <a:endParaRPr sz="1200" b="1">
              <a:solidFill>
                <a:schemeClr val="lt1"/>
              </a:solidFill>
              <a:latin typeface="Proxima Nova"/>
              <a:ea typeface="Proxima Nova"/>
              <a:cs typeface="Proxima Nova"/>
              <a:sym typeface="Proxima Nova"/>
            </a:endParaRPr>
          </a:p>
        </p:txBody>
      </p:sp>
      <p:sp>
        <p:nvSpPr>
          <p:cNvPr id="273" name="Google Shape;27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274" name="Google Shape;274;p35"/>
          <p:cNvSpPr txBox="1"/>
          <p:nvPr/>
        </p:nvSpPr>
        <p:spPr>
          <a:xfrm>
            <a:off x="6318600" y="1709675"/>
            <a:ext cx="2513700" cy="28593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a:latin typeface="Proxima Nova"/>
                <a:ea typeface="Proxima Nova"/>
                <a:cs typeface="Proxima Nova"/>
                <a:sym typeface="Proxima Nova"/>
              </a:rPr>
              <a:t>Let us not forget</a:t>
            </a:r>
            <a:endParaRPr sz="1200">
              <a:latin typeface="Proxima Nova"/>
              <a:ea typeface="Proxima Nova"/>
              <a:cs typeface="Proxima Nova"/>
              <a:sym typeface="Proxima Nova"/>
            </a:endParaRPr>
          </a:p>
          <a:p>
            <a:pPr marL="457200" lvl="0" indent="-304800" algn="l" rtl="0">
              <a:lnSpc>
                <a:spcPct val="150000"/>
              </a:lnSpc>
              <a:spcBef>
                <a:spcPts val="1000"/>
              </a:spcBef>
              <a:spcAft>
                <a:spcPts val="0"/>
              </a:spcAft>
              <a:buSzPts val="1200"/>
              <a:buFont typeface="Proxima Nova"/>
              <a:buChar char="●"/>
            </a:pPr>
            <a:r>
              <a:rPr lang="en" sz="1200">
                <a:latin typeface="Proxima Nova"/>
                <a:ea typeface="Proxima Nova"/>
                <a:cs typeface="Proxima Nova"/>
                <a:sym typeface="Proxima Nova"/>
              </a:rPr>
              <a:t>Computer science</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Machine learning</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Ethnography</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Mathematics</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Optimization</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And more!</a:t>
            </a:r>
            <a:endParaRPr sz="120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6"/>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Statistics and Data Mining</a:t>
            </a:r>
            <a:endParaRPr sz="2800">
              <a:solidFill>
                <a:srgbClr val="000000"/>
              </a:solidFill>
            </a:endParaRPr>
          </a:p>
        </p:txBody>
      </p:sp>
      <p:sp>
        <p:nvSpPr>
          <p:cNvPr id="280" name="Google Shape;280;p36"/>
          <p:cNvSpPr txBox="1"/>
          <p:nvPr/>
        </p:nvSpPr>
        <p:spPr>
          <a:xfrm>
            <a:off x="410600" y="1208150"/>
            <a:ext cx="8421600" cy="33609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b="1">
                <a:latin typeface="Proxima Nova"/>
                <a:ea typeface="Proxima Nova"/>
                <a:cs typeface="Proxima Nova"/>
                <a:sym typeface="Proxima Nova"/>
              </a:rPr>
              <a:t>Statistical Testing</a:t>
            </a:r>
            <a:endParaRPr sz="1200" b="1">
              <a:latin typeface="Proxima Nova"/>
              <a:ea typeface="Proxima Nova"/>
              <a:cs typeface="Proxima Nova"/>
              <a:sym typeface="Proxima Nova"/>
            </a:endParaRPr>
          </a:p>
          <a:p>
            <a:pPr marL="457200" lvl="0" indent="-304800" algn="l" rtl="0">
              <a:lnSpc>
                <a:spcPct val="150000"/>
              </a:lnSpc>
              <a:spcBef>
                <a:spcPts val="1000"/>
              </a:spcBef>
              <a:spcAft>
                <a:spcPts val="0"/>
              </a:spcAft>
              <a:buSzPts val="1200"/>
              <a:buFont typeface="Proxima Nova"/>
              <a:buChar char="●"/>
            </a:pPr>
            <a:r>
              <a:rPr lang="en" sz="1200">
                <a:latin typeface="Proxima Nova"/>
                <a:ea typeface="Proxima Nova"/>
                <a:cs typeface="Proxima Nova"/>
                <a:sym typeface="Proxima Nova"/>
              </a:rPr>
              <a:t>Summarizing the data</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Hypothesis testing</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Correlation coefficient</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Chi Squared test</a:t>
            </a:r>
            <a:endParaRPr sz="1200">
              <a:latin typeface="Proxima Nova"/>
              <a:ea typeface="Proxima Nova"/>
              <a:cs typeface="Proxima Nova"/>
              <a:sym typeface="Proxima Nova"/>
            </a:endParaRPr>
          </a:p>
          <a:p>
            <a:pPr marL="0" lvl="0" indent="0" algn="l" rtl="0">
              <a:lnSpc>
                <a:spcPct val="150000"/>
              </a:lnSpc>
              <a:spcBef>
                <a:spcPts val="1000"/>
              </a:spcBef>
              <a:spcAft>
                <a:spcPts val="0"/>
              </a:spcAft>
              <a:buNone/>
            </a:pPr>
            <a:r>
              <a:rPr lang="en" sz="1200" b="1">
                <a:latin typeface="Proxima Nova"/>
                <a:ea typeface="Proxima Nova"/>
                <a:cs typeface="Proxima Nova"/>
                <a:sym typeface="Proxima Nova"/>
              </a:rPr>
              <a:t>ML/DL</a:t>
            </a:r>
            <a:endParaRPr sz="1200" b="1">
              <a:latin typeface="Proxima Nova"/>
              <a:ea typeface="Proxima Nova"/>
              <a:cs typeface="Proxima Nova"/>
              <a:sym typeface="Proxima Nova"/>
            </a:endParaRPr>
          </a:p>
          <a:p>
            <a:pPr marL="457200" lvl="0" indent="-304800" algn="l" rtl="0">
              <a:lnSpc>
                <a:spcPct val="150000"/>
              </a:lnSpc>
              <a:spcBef>
                <a:spcPts val="1000"/>
              </a:spcBef>
              <a:spcAft>
                <a:spcPts val="0"/>
              </a:spcAft>
              <a:buSzPts val="1200"/>
              <a:buFont typeface="Proxima Nova"/>
              <a:buChar char="●"/>
            </a:pPr>
            <a:r>
              <a:rPr lang="en" sz="1200">
                <a:latin typeface="Proxima Nova"/>
                <a:ea typeface="Proxima Nova"/>
                <a:cs typeface="Proxima Nova"/>
                <a:sym typeface="Proxima Nova"/>
              </a:rPr>
              <a:t>Supervised learning, Unsupervised learning</a:t>
            </a:r>
            <a:endParaRPr sz="1200">
              <a:latin typeface="Proxima Nova"/>
              <a:ea typeface="Proxima Nova"/>
              <a:cs typeface="Proxima Nova"/>
              <a:sym typeface="Proxima Nova"/>
            </a:endParaRPr>
          </a:p>
          <a:p>
            <a:pPr marL="914400" lvl="1"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Natural Language Processing</a:t>
            </a:r>
            <a:endParaRPr sz="12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p:nvPr/>
        </p:nvSpPr>
        <p:spPr>
          <a:xfrm>
            <a:off x="3747225" y="1697075"/>
            <a:ext cx="4877700" cy="7551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2400">
                <a:solidFill>
                  <a:schemeClr val="dk1"/>
                </a:solidFill>
                <a:latin typeface="Proxima Nova Semibold"/>
                <a:ea typeface="Proxima Nova Semibold"/>
                <a:cs typeface="Proxima Nova Semibold"/>
                <a:sym typeface="Proxima Nova Semibold"/>
              </a:rPr>
              <a:t>Our </a:t>
            </a:r>
            <a:r>
              <a:rPr lang="en" sz="2400">
                <a:solidFill>
                  <a:schemeClr val="dk1"/>
                </a:solidFill>
                <a:latin typeface="Proxima Nova Extrabold"/>
                <a:ea typeface="Proxima Nova Extrabold"/>
                <a:cs typeface="Proxima Nova Extrabold"/>
                <a:sym typeface="Proxima Nova Extrabold"/>
              </a:rPr>
              <a:t>new </a:t>
            </a:r>
            <a:r>
              <a:rPr lang="en" sz="2400">
                <a:solidFill>
                  <a:schemeClr val="dk1"/>
                </a:solidFill>
                <a:latin typeface="Proxima Nova Semibold"/>
                <a:ea typeface="Proxima Nova Semibold"/>
                <a:cs typeface="Proxima Nova Semibold"/>
                <a:sym typeface="Proxima Nova Semibold"/>
              </a:rPr>
              <a:t>smart watch outperforms the </a:t>
            </a:r>
            <a:r>
              <a:rPr lang="en" sz="2400">
                <a:solidFill>
                  <a:schemeClr val="dk1"/>
                </a:solidFill>
                <a:latin typeface="Proxima Nova Extrabold"/>
                <a:ea typeface="Proxima Nova Extrabold"/>
                <a:cs typeface="Proxima Nova Extrabold"/>
                <a:sym typeface="Proxima Nova Extrabold"/>
              </a:rPr>
              <a:t>old </a:t>
            </a:r>
            <a:r>
              <a:rPr lang="en" sz="2400">
                <a:solidFill>
                  <a:schemeClr val="dk1"/>
                </a:solidFill>
                <a:latin typeface="Proxima Nova Semibold"/>
                <a:ea typeface="Proxima Nova Semibold"/>
                <a:cs typeface="Proxima Nova Semibold"/>
                <a:sym typeface="Proxima Nova Semibold"/>
              </a:rPr>
              <a:t>watch by</a:t>
            </a:r>
            <a:endParaRPr sz="2400">
              <a:latin typeface="Proxima Nova Semibold"/>
              <a:ea typeface="Proxima Nova Semibold"/>
              <a:cs typeface="Proxima Nova Semibold"/>
              <a:sym typeface="Proxima Nova Semibold"/>
            </a:endParaRPr>
          </a:p>
        </p:txBody>
      </p:sp>
      <p:sp>
        <p:nvSpPr>
          <p:cNvPr id="286" name="Google Shape;286;p37"/>
          <p:cNvSpPr txBox="1"/>
          <p:nvPr/>
        </p:nvSpPr>
        <p:spPr>
          <a:xfrm>
            <a:off x="3747225" y="3837080"/>
            <a:ext cx="4877700" cy="271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1700">
                <a:solidFill>
                  <a:schemeClr val="dk1"/>
                </a:solidFill>
                <a:latin typeface="Proxima Nova"/>
                <a:ea typeface="Proxima Nova"/>
                <a:cs typeface="Proxima Nova"/>
                <a:sym typeface="Proxima Nova"/>
              </a:rPr>
              <a:t>in terms of sleep tracking accuracy!</a:t>
            </a:r>
            <a:endParaRPr sz="1300">
              <a:latin typeface="Proxima Nova"/>
              <a:ea typeface="Proxima Nova"/>
              <a:cs typeface="Proxima Nova"/>
              <a:sym typeface="Proxima Nova"/>
            </a:endParaRPr>
          </a:p>
        </p:txBody>
      </p:sp>
      <p:sp>
        <p:nvSpPr>
          <p:cNvPr id="287" name="Google Shape;287;p37"/>
          <p:cNvSpPr txBox="1"/>
          <p:nvPr/>
        </p:nvSpPr>
        <p:spPr>
          <a:xfrm>
            <a:off x="3747225" y="2792250"/>
            <a:ext cx="2084400" cy="6189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None/>
            </a:pPr>
            <a:r>
              <a:rPr lang="en" sz="8500">
                <a:solidFill>
                  <a:schemeClr val="dk1"/>
                </a:solidFill>
                <a:latin typeface="Proxima Nova Semibold"/>
                <a:ea typeface="Proxima Nova Semibold"/>
                <a:cs typeface="Proxima Nova Semibold"/>
                <a:sym typeface="Proxima Nova Semibold"/>
              </a:rPr>
              <a:t>20</a:t>
            </a:r>
            <a:r>
              <a:rPr lang="en" sz="8500" b="1" baseline="30000">
                <a:solidFill>
                  <a:schemeClr val="dk1"/>
                </a:solidFill>
                <a:latin typeface="Proxima Nova"/>
                <a:ea typeface="Proxima Nova"/>
                <a:cs typeface="Proxima Nova"/>
                <a:sym typeface="Proxima Nova"/>
              </a:rPr>
              <a:t>%</a:t>
            </a:r>
            <a:endParaRPr sz="8500" b="1" baseline="30000">
              <a:latin typeface="Proxima Nova"/>
              <a:ea typeface="Proxima Nova"/>
              <a:cs typeface="Proxima Nova"/>
              <a:sym typeface="Proxima Nova"/>
            </a:endParaRPr>
          </a:p>
        </p:txBody>
      </p:sp>
      <p:sp>
        <p:nvSpPr>
          <p:cNvPr id="288" name="Google Shape;288;p37"/>
          <p:cNvSpPr/>
          <p:nvPr/>
        </p:nvSpPr>
        <p:spPr>
          <a:xfrm>
            <a:off x="0" y="0"/>
            <a:ext cx="3232800" cy="5143500"/>
          </a:xfrm>
          <a:prstGeom prst="rect">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9" name="Google Shape;289;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80112" y="1110291"/>
            <a:ext cx="1872575" cy="2922926"/>
          </a:xfrm>
          <a:prstGeom prst="rect">
            <a:avLst/>
          </a:prstGeom>
          <a:noFill/>
          <a:ln>
            <a:noFill/>
          </a:ln>
        </p:spPr>
      </p:pic>
      <p:sp>
        <p:nvSpPr>
          <p:cNvPr id="290" name="Google Shape;29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cxnSp>
        <p:nvCxnSpPr>
          <p:cNvPr id="295" name="Google Shape;295;p38"/>
          <p:cNvCxnSpPr/>
          <p:nvPr/>
        </p:nvCxnSpPr>
        <p:spPr>
          <a:xfrm>
            <a:off x="2450213" y="1078150"/>
            <a:ext cx="0" cy="3377400"/>
          </a:xfrm>
          <a:prstGeom prst="straightConnector1">
            <a:avLst/>
          </a:prstGeom>
          <a:noFill/>
          <a:ln w="19050" cap="flat" cmpd="sng">
            <a:solidFill>
              <a:schemeClr val="dk2"/>
            </a:solidFill>
            <a:prstDash val="solid"/>
            <a:round/>
            <a:headEnd type="none" w="med" len="med"/>
            <a:tailEnd type="none" w="med" len="med"/>
          </a:ln>
        </p:spPr>
      </p:cxnSp>
      <p:cxnSp>
        <p:nvCxnSpPr>
          <p:cNvPr id="296" name="Google Shape;296;p38"/>
          <p:cNvCxnSpPr/>
          <p:nvPr/>
        </p:nvCxnSpPr>
        <p:spPr>
          <a:xfrm>
            <a:off x="2450203" y="4455431"/>
            <a:ext cx="5456100" cy="0"/>
          </a:xfrm>
          <a:prstGeom prst="straightConnector1">
            <a:avLst/>
          </a:prstGeom>
          <a:noFill/>
          <a:ln w="19050" cap="flat" cmpd="sng">
            <a:solidFill>
              <a:schemeClr val="dk2"/>
            </a:solidFill>
            <a:prstDash val="solid"/>
            <a:round/>
            <a:headEnd type="none" w="med" len="med"/>
            <a:tailEnd type="none" w="med" len="med"/>
          </a:ln>
        </p:spPr>
      </p:cxnSp>
      <p:sp>
        <p:nvSpPr>
          <p:cNvPr id="297" name="Google Shape;297;p38"/>
          <p:cNvSpPr/>
          <p:nvPr/>
        </p:nvSpPr>
        <p:spPr>
          <a:xfrm>
            <a:off x="3688157" y="1497160"/>
            <a:ext cx="765000" cy="295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8" name="Google Shape;298;p38"/>
          <p:cNvCxnSpPr/>
          <p:nvPr/>
        </p:nvCxnSpPr>
        <p:spPr>
          <a:xfrm rot="10800000">
            <a:off x="2323003" y="1497160"/>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299" name="Google Shape;299;p38"/>
          <p:cNvCxnSpPr/>
          <p:nvPr/>
        </p:nvCxnSpPr>
        <p:spPr>
          <a:xfrm rot="10800000">
            <a:off x="2323003" y="297629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00" name="Google Shape;300;p38"/>
          <p:cNvCxnSpPr/>
          <p:nvPr/>
        </p:nvCxnSpPr>
        <p:spPr>
          <a:xfrm rot="10800000">
            <a:off x="2323003" y="199361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01" name="Google Shape;301;p38"/>
          <p:cNvCxnSpPr/>
          <p:nvPr/>
        </p:nvCxnSpPr>
        <p:spPr>
          <a:xfrm rot="10800000">
            <a:off x="2323003" y="251471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02" name="Google Shape;302;p38"/>
          <p:cNvCxnSpPr/>
          <p:nvPr/>
        </p:nvCxnSpPr>
        <p:spPr>
          <a:xfrm rot="10800000">
            <a:off x="2323003" y="2976315"/>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03" name="Google Shape;303;p38"/>
          <p:cNvCxnSpPr/>
          <p:nvPr/>
        </p:nvCxnSpPr>
        <p:spPr>
          <a:xfrm rot="10800000">
            <a:off x="2323003" y="445545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04" name="Google Shape;304;p38"/>
          <p:cNvCxnSpPr/>
          <p:nvPr/>
        </p:nvCxnSpPr>
        <p:spPr>
          <a:xfrm rot="10800000">
            <a:off x="2323003" y="347276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05" name="Google Shape;305;p38"/>
          <p:cNvCxnSpPr/>
          <p:nvPr/>
        </p:nvCxnSpPr>
        <p:spPr>
          <a:xfrm rot="10800000">
            <a:off x="2323003" y="3993871"/>
            <a:ext cx="127200" cy="0"/>
          </a:xfrm>
          <a:prstGeom prst="straightConnector1">
            <a:avLst/>
          </a:prstGeom>
          <a:noFill/>
          <a:ln w="19050" cap="flat" cmpd="sng">
            <a:solidFill>
              <a:schemeClr val="dk2"/>
            </a:solidFill>
            <a:prstDash val="solid"/>
            <a:round/>
            <a:headEnd type="none" w="med" len="med"/>
            <a:tailEnd type="none" w="med" len="med"/>
          </a:ln>
        </p:spPr>
      </p:cxnSp>
      <p:sp>
        <p:nvSpPr>
          <p:cNvPr id="306" name="Google Shape;306;p38"/>
          <p:cNvSpPr txBox="1"/>
          <p:nvPr/>
        </p:nvSpPr>
        <p:spPr>
          <a:xfrm>
            <a:off x="1461538" y="3167918"/>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20%</a:t>
            </a:r>
            <a:endParaRPr/>
          </a:p>
        </p:txBody>
      </p:sp>
      <p:sp>
        <p:nvSpPr>
          <p:cNvPr id="307" name="Google Shape;307;p38"/>
          <p:cNvSpPr txBox="1"/>
          <p:nvPr/>
        </p:nvSpPr>
        <p:spPr>
          <a:xfrm>
            <a:off x="1461538" y="2202223"/>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40%</a:t>
            </a:r>
            <a:endParaRPr/>
          </a:p>
        </p:txBody>
      </p:sp>
      <p:sp>
        <p:nvSpPr>
          <p:cNvPr id="308" name="Google Shape;308;p38"/>
          <p:cNvSpPr txBox="1"/>
          <p:nvPr/>
        </p:nvSpPr>
        <p:spPr>
          <a:xfrm>
            <a:off x="1461538" y="1175302"/>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60%</a:t>
            </a:r>
            <a:endParaRPr/>
          </a:p>
        </p:txBody>
      </p:sp>
      <p:sp>
        <p:nvSpPr>
          <p:cNvPr id="309" name="Google Shape;309;p38"/>
          <p:cNvSpPr/>
          <p:nvPr/>
        </p:nvSpPr>
        <p:spPr>
          <a:xfrm>
            <a:off x="5628765" y="1993631"/>
            <a:ext cx="765000" cy="24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txBox="1"/>
          <p:nvPr/>
        </p:nvSpPr>
        <p:spPr>
          <a:xfrm>
            <a:off x="5282550" y="4564262"/>
            <a:ext cx="14577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a:t>
            </a:r>
            <a:r>
              <a:rPr lang="en" sz="1500">
                <a:solidFill>
                  <a:schemeClr val="dk1"/>
                </a:solidFill>
                <a:latin typeface="Proxima Nova"/>
                <a:ea typeface="Proxima Nova"/>
                <a:cs typeface="Proxima Nova"/>
                <a:sym typeface="Proxima Nova"/>
              </a:rPr>
              <a:t>watch </a:t>
            </a:r>
            <a:endParaRPr sz="1600"/>
          </a:p>
        </p:txBody>
      </p:sp>
      <p:sp>
        <p:nvSpPr>
          <p:cNvPr id="311" name="Google Shape;311;p38"/>
          <p:cNvSpPr txBox="1"/>
          <p:nvPr/>
        </p:nvSpPr>
        <p:spPr>
          <a:xfrm>
            <a:off x="3253784" y="456426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New </a:t>
            </a:r>
            <a:r>
              <a:rPr lang="en" sz="1500">
                <a:solidFill>
                  <a:schemeClr val="dk1"/>
                </a:solidFill>
                <a:latin typeface="Proxima Nova"/>
                <a:ea typeface="Proxima Nova"/>
                <a:cs typeface="Proxima Nova"/>
                <a:sym typeface="Proxima Nova"/>
              </a:rPr>
              <a:t>watch </a:t>
            </a:r>
            <a:endParaRPr sz="1600"/>
          </a:p>
        </p:txBody>
      </p:sp>
      <p:grpSp>
        <p:nvGrpSpPr>
          <p:cNvPr id="312" name="Google Shape;312;p38"/>
          <p:cNvGrpSpPr/>
          <p:nvPr/>
        </p:nvGrpSpPr>
        <p:grpSpPr>
          <a:xfrm>
            <a:off x="3988850" y="1349495"/>
            <a:ext cx="163999" cy="295313"/>
            <a:chOff x="5135475" y="491000"/>
            <a:chExt cx="185100" cy="333310"/>
          </a:xfrm>
        </p:grpSpPr>
        <p:cxnSp>
          <p:nvCxnSpPr>
            <p:cNvPr id="313" name="Google Shape;313;p38"/>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314" name="Google Shape;314;p38"/>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315" name="Google Shape;315;p38"/>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grpSp>
        <p:nvGrpSpPr>
          <p:cNvPr id="316" name="Google Shape;316;p38"/>
          <p:cNvGrpSpPr/>
          <p:nvPr/>
        </p:nvGrpSpPr>
        <p:grpSpPr>
          <a:xfrm>
            <a:off x="5929275" y="1845945"/>
            <a:ext cx="163999" cy="295313"/>
            <a:chOff x="5135475" y="491000"/>
            <a:chExt cx="185100" cy="333310"/>
          </a:xfrm>
        </p:grpSpPr>
        <p:cxnSp>
          <p:nvCxnSpPr>
            <p:cNvPr id="317" name="Google Shape;317;p38"/>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318" name="Google Shape;318;p38"/>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319" name="Google Shape;319;p38"/>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sp>
        <p:nvSpPr>
          <p:cNvPr id="320" name="Google Shape;320;p38"/>
          <p:cNvSpPr txBox="1"/>
          <p:nvPr/>
        </p:nvSpPr>
        <p:spPr>
          <a:xfrm rot="-5400000">
            <a:off x="277850" y="2717976"/>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sp>
        <p:nvSpPr>
          <p:cNvPr id="321" name="Google Shape;32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So we collect a lot of data</a:t>
            </a:r>
            <a:endParaRPr/>
          </a:p>
        </p:txBody>
      </p:sp>
      <p:sp>
        <p:nvSpPr>
          <p:cNvPr id="322" name="Google Shape;322;p38"/>
          <p:cNvSpPr txBox="1"/>
          <p:nvPr/>
        </p:nvSpPr>
        <p:spPr>
          <a:xfrm>
            <a:off x="5691463" y="1078150"/>
            <a:ext cx="28845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 </a:t>
            </a:r>
            <a:r>
              <a:rPr lang="en" sz="1200" i="1">
                <a:latin typeface="Proxima Nova Semibold"/>
                <a:ea typeface="Proxima Nova Semibold"/>
                <a:cs typeface="Proxima Nova Semibold"/>
                <a:sym typeface="Proxima Nova Semibold"/>
              </a:rPr>
              <a:t>significant </a:t>
            </a:r>
            <a:r>
              <a:rPr lang="en" sz="1200">
                <a:latin typeface="Proxima Nova Semibold"/>
                <a:ea typeface="Proxima Nova Semibold"/>
                <a:cs typeface="Proxima Nova Semibold"/>
                <a:sym typeface="Proxima Nova Semibold"/>
              </a:rPr>
              <a:t>improvement! =&gt; 🤑💰💵</a:t>
            </a:r>
            <a:endParaRPr sz="1200">
              <a:solidFill>
                <a:srgbClr val="000000"/>
              </a:solidFill>
              <a:latin typeface="Proxima Nova Semibold"/>
              <a:ea typeface="Proxima Nova Semibold"/>
              <a:cs typeface="Proxima Nova Semibold"/>
              <a:sym typeface="Proxima Nova Semibold"/>
            </a:endParaRPr>
          </a:p>
        </p:txBody>
      </p:sp>
      <p:pic>
        <p:nvPicPr>
          <p:cNvPr id="323" name="Google Shape;323;p38"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359900">
            <a:off x="4815842" y="685623"/>
            <a:ext cx="432291" cy="1077804"/>
          </a:xfrm>
          <a:prstGeom prst="rect">
            <a:avLst/>
          </a:prstGeom>
          <a:noFill/>
          <a:ln>
            <a:noFill/>
          </a:ln>
        </p:spPr>
      </p:pic>
      <p:sp>
        <p:nvSpPr>
          <p:cNvPr id="324" name="Google Shape;324;p38"/>
          <p:cNvSpPr txBox="1"/>
          <p:nvPr/>
        </p:nvSpPr>
        <p:spPr>
          <a:xfrm>
            <a:off x="6838975" y="1591425"/>
            <a:ext cx="1737000" cy="603300"/>
          </a:xfrm>
          <a:prstGeom prst="rect">
            <a:avLst/>
          </a:prstGeom>
          <a:noFill/>
          <a:ln>
            <a:noFill/>
          </a:ln>
        </p:spPr>
        <p:txBody>
          <a:bodyPr spcFirstLastPara="1" wrap="square" lIns="91425" tIns="91425" rIns="91425" bIns="91425" anchor="t" anchorCtr="0">
            <a:spAutoFit/>
          </a:bodyPr>
          <a:lstStyle/>
          <a:p>
            <a:pPr marL="0" lvl="0" indent="0" algn="r" rtl="0">
              <a:lnSpc>
                <a:spcPct val="120000"/>
              </a:lnSpc>
              <a:spcBef>
                <a:spcPts val="0"/>
              </a:spcBef>
              <a:spcAft>
                <a:spcPts val="1000"/>
              </a:spcAft>
              <a:buNone/>
            </a:pPr>
            <a:r>
              <a:rPr lang="en" sz="800">
                <a:solidFill>
                  <a:schemeClr val="dk1"/>
                </a:solidFill>
                <a:latin typeface="Proxima Nova"/>
                <a:ea typeface="Proxima Nova"/>
                <a:cs typeface="Proxima Nova"/>
                <a:sym typeface="Proxima Nova"/>
              </a:rPr>
              <a:t>Assuming we collected samples correctly and avoided all possible biases in both groups</a:t>
            </a:r>
            <a:endParaRPr sz="800"/>
          </a:p>
        </p:txBody>
      </p:sp>
      <p:sp>
        <p:nvSpPr>
          <p:cNvPr id="325" name="Google Shape;32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We need a way to summarize our data…</a:t>
            </a:r>
            <a:endParaRPr sz="3000"/>
          </a:p>
        </p:txBody>
      </p:sp>
      <p:sp>
        <p:nvSpPr>
          <p:cNvPr id="331" name="Google Shape;33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20000"/>
              </a:lnSpc>
              <a:spcBef>
                <a:spcPts val="1000"/>
              </a:spcBef>
              <a:spcAft>
                <a:spcPts val="0"/>
              </a:spcAft>
              <a:buNone/>
            </a:pPr>
            <a:r>
              <a:rPr lang="en" sz="1400">
                <a:solidFill>
                  <a:schemeClr val="dk1"/>
                </a:solidFill>
                <a:latin typeface="Proxima Nova"/>
                <a:ea typeface="Proxima Nova"/>
                <a:cs typeface="Proxima Nova"/>
                <a:sym typeface="Proxima Nova"/>
              </a:rPr>
              <a:t>11 users tried the </a:t>
            </a:r>
            <a:r>
              <a:rPr lang="en" sz="1400" b="1">
                <a:solidFill>
                  <a:schemeClr val="dk1"/>
                </a:solidFill>
                <a:latin typeface="Proxima Nova"/>
                <a:ea typeface="Proxima Nova"/>
                <a:cs typeface="Proxima Nova"/>
                <a:sym typeface="Proxima Nova"/>
              </a:rPr>
              <a:t>old watch</a:t>
            </a:r>
            <a:r>
              <a:rPr lang="en" sz="1400">
                <a:solidFill>
                  <a:schemeClr val="dk1"/>
                </a:solidFill>
                <a:latin typeface="Proxima Nova"/>
                <a:ea typeface="Proxima Nova"/>
                <a:cs typeface="Proxima Nova"/>
                <a:sym typeface="Proxima Nova"/>
              </a:rPr>
              <a:t>. Against a laboratory-grade sleep tracker, here are the tracking accuracies of this watch:</a:t>
            </a:r>
            <a:endParaRPr sz="14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1000"/>
              </a:spcAft>
              <a:buClr>
                <a:schemeClr val="dk1"/>
              </a:buClr>
              <a:buSzPts val="1100"/>
              <a:buFont typeface="Arial"/>
              <a:buNone/>
            </a:pPr>
            <a:r>
              <a:rPr lang="en" sz="2000">
                <a:solidFill>
                  <a:schemeClr val="dk1"/>
                </a:solidFill>
                <a:latin typeface="Proxima Nova"/>
                <a:ea typeface="Proxima Nova"/>
                <a:cs typeface="Proxima Nova"/>
                <a:sym typeface="Proxima Nova"/>
              </a:rPr>
              <a:t>11, 32, 37, 40, 49, 52, 56, 60, 61, 69, 85</a:t>
            </a:r>
            <a:endParaRPr sz="2000">
              <a:solidFill>
                <a:schemeClr val="dk1"/>
              </a:solidFill>
              <a:latin typeface="Proxima Nova"/>
              <a:ea typeface="Proxima Nova"/>
              <a:cs typeface="Proxima Nova"/>
              <a:sym typeface="Proxima Nova"/>
            </a:endParaRPr>
          </a:p>
        </p:txBody>
      </p:sp>
      <p:sp>
        <p:nvSpPr>
          <p:cNvPr id="332" name="Google Shape;332;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20000"/>
              </a:lnSpc>
              <a:spcBef>
                <a:spcPts val="1000"/>
              </a:spcBef>
              <a:spcAft>
                <a:spcPts val="0"/>
              </a:spcAft>
              <a:buNone/>
            </a:pP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r>
              <a:rPr lang="en" sz="2000">
                <a:solidFill>
                  <a:schemeClr val="dk1"/>
                </a:solidFill>
                <a:latin typeface="Proxima Nova"/>
                <a:ea typeface="Proxima Nova"/>
                <a:cs typeface="Proxima Nova"/>
                <a:sym typeface="Proxima Nova"/>
              </a:rPr>
              <a:t>11, 32, 37, 40, 49, 52, 56, 60, 61, 69, 85</a:t>
            </a: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r>
              <a:rPr lang="en" sz="2000">
                <a:solidFill>
                  <a:schemeClr val="dk1"/>
                </a:solidFill>
                <a:latin typeface="Proxima Nova"/>
                <a:ea typeface="Proxima Nova"/>
                <a:cs typeface="Proxima Nova"/>
                <a:sym typeface="Proxima Nova"/>
              </a:rPr>
              <a:t>40, 41, 42, 47, 49, 51, 52, 55, 56, 59, 60</a:t>
            </a:r>
            <a:endParaRPr/>
          </a:p>
          <a:p>
            <a:pPr marL="0" lvl="0" indent="0" algn="ctr" rtl="0">
              <a:lnSpc>
                <a:spcPct val="120000"/>
              </a:lnSpc>
              <a:spcBef>
                <a:spcPts val="1000"/>
              </a:spcBef>
              <a:spcAft>
                <a:spcPts val="1000"/>
              </a:spcAft>
              <a:buNone/>
            </a:pPr>
            <a:endParaRPr sz="2000">
              <a:solidFill>
                <a:schemeClr val="dk1"/>
              </a:solidFill>
              <a:latin typeface="Proxima Nova"/>
              <a:ea typeface="Proxima Nova"/>
              <a:cs typeface="Proxima Nova"/>
              <a:sym typeface="Proxima Nova"/>
            </a:endParaRPr>
          </a:p>
        </p:txBody>
      </p:sp>
      <p:sp>
        <p:nvSpPr>
          <p:cNvPr id="338" name="Google Shape;338;p40"/>
          <p:cNvSpPr txBox="1"/>
          <p:nvPr/>
        </p:nvSpPr>
        <p:spPr>
          <a:xfrm>
            <a:off x="445025" y="3204075"/>
            <a:ext cx="7873500" cy="127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The </a:t>
            </a:r>
            <a:r>
              <a:rPr lang="en" sz="1600" b="1">
                <a:solidFill>
                  <a:schemeClr val="dk1"/>
                </a:solidFill>
                <a:latin typeface="Proxima Nova"/>
                <a:ea typeface="Proxima Nova"/>
                <a:cs typeface="Proxima Nova"/>
                <a:sym typeface="Proxima Nova"/>
              </a:rPr>
              <a:t>Arithmetic mean</a:t>
            </a:r>
            <a:r>
              <a:rPr lang="en" sz="1600">
                <a:solidFill>
                  <a:schemeClr val="dk1"/>
                </a:solidFill>
                <a:latin typeface="Proxima Nova"/>
                <a:ea typeface="Proxima Nova"/>
                <a:cs typeface="Proxima Nova"/>
                <a:sym typeface="Proxima Nova"/>
              </a:rPr>
              <a:t> is </a:t>
            </a:r>
            <a:r>
              <a:rPr lang="en" sz="1600" b="1">
                <a:solidFill>
                  <a:schemeClr val="dk1"/>
                </a:solidFill>
                <a:latin typeface="Proxima Nova"/>
                <a:ea typeface="Proxima Nova"/>
                <a:cs typeface="Proxima Nova"/>
                <a:sym typeface="Proxima Nova"/>
              </a:rPr>
              <a:t>50.18 </a:t>
            </a:r>
            <a:r>
              <a:rPr lang="en" sz="1600">
                <a:solidFill>
                  <a:schemeClr val="dk1"/>
                </a:solidFill>
                <a:latin typeface="Proxima Nova"/>
                <a:ea typeface="Proxima Nova"/>
                <a:cs typeface="Proxima Nova"/>
                <a:sym typeface="Proxima Nova"/>
              </a:rPr>
              <a:t>in both cases</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The </a:t>
            </a:r>
            <a:r>
              <a:rPr lang="en" sz="1600" b="1">
                <a:solidFill>
                  <a:schemeClr val="dk1"/>
                </a:solidFill>
                <a:latin typeface="Proxima Nova"/>
                <a:ea typeface="Proxima Nova"/>
                <a:cs typeface="Proxima Nova"/>
                <a:sym typeface="Proxima Nova"/>
              </a:rPr>
              <a:t>Standard Deviation </a:t>
            </a:r>
            <a:r>
              <a:rPr lang="en" sz="1600">
                <a:solidFill>
                  <a:schemeClr val="dk1"/>
                </a:solidFill>
                <a:latin typeface="Proxima Nova"/>
                <a:ea typeface="Proxima Nova"/>
                <a:cs typeface="Proxima Nova"/>
                <a:sym typeface="Proxima Nova"/>
              </a:rPr>
              <a:t>of the first list is </a:t>
            </a:r>
            <a:r>
              <a:rPr lang="en" sz="1600" b="1">
                <a:solidFill>
                  <a:schemeClr val="dk1"/>
                </a:solidFill>
                <a:latin typeface="Proxima Nova"/>
                <a:ea typeface="Proxima Nova"/>
                <a:cs typeface="Proxima Nova"/>
                <a:sym typeface="Proxima Nova"/>
              </a:rPr>
              <a:t>18.98</a:t>
            </a:r>
            <a:endParaRPr sz="16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The </a:t>
            </a:r>
            <a:r>
              <a:rPr lang="en" sz="1600" b="1">
                <a:solidFill>
                  <a:schemeClr val="dk1"/>
                </a:solidFill>
                <a:latin typeface="Proxima Nova"/>
                <a:ea typeface="Proxima Nova"/>
                <a:cs typeface="Proxima Nova"/>
                <a:sym typeface="Proxima Nova"/>
              </a:rPr>
              <a:t>Standard Deviation </a:t>
            </a:r>
            <a:r>
              <a:rPr lang="en" sz="1600">
                <a:solidFill>
                  <a:schemeClr val="dk1"/>
                </a:solidFill>
                <a:latin typeface="Proxima Nova"/>
                <a:ea typeface="Proxima Nova"/>
                <a:cs typeface="Proxima Nova"/>
                <a:sym typeface="Proxima Nova"/>
              </a:rPr>
              <a:t>of the second list is </a:t>
            </a:r>
            <a:r>
              <a:rPr lang="en" sz="1600" b="1">
                <a:solidFill>
                  <a:schemeClr val="dk1"/>
                </a:solidFill>
                <a:latin typeface="Proxima Nova"/>
                <a:ea typeface="Proxima Nova"/>
                <a:cs typeface="Proxima Nova"/>
                <a:sym typeface="Proxima Nova"/>
              </a:rPr>
              <a:t>6.75</a:t>
            </a:r>
            <a:endParaRPr sz="1600">
              <a:solidFill>
                <a:schemeClr val="dk1"/>
              </a:solidFill>
              <a:latin typeface="Proxima Nova"/>
              <a:ea typeface="Proxima Nova"/>
              <a:cs typeface="Proxima Nova"/>
              <a:sym typeface="Proxima Nova"/>
            </a:endParaRPr>
          </a:p>
        </p:txBody>
      </p:sp>
      <p:sp>
        <p:nvSpPr>
          <p:cNvPr id="339" name="Google Shape;339;p40"/>
          <p:cNvSpPr/>
          <p:nvPr/>
        </p:nvSpPr>
        <p:spPr>
          <a:xfrm>
            <a:off x="2310725" y="1643175"/>
            <a:ext cx="427800" cy="967200"/>
          </a:xfrm>
          <a:prstGeom prst="rect">
            <a:avLst/>
          </a:prstGeom>
          <a:solidFill>
            <a:srgbClr val="FFFC00">
              <a:alpha val="32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6349325" y="1643175"/>
            <a:ext cx="427800" cy="967200"/>
          </a:xfrm>
          <a:prstGeom prst="rect">
            <a:avLst/>
          </a:prstGeom>
          <a:solidFill>
            <a:srgbClr val="FFFC00">
              <a:alpha val="32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Measuring how ‘spread out’ your data is</a:t>
            </a:r>
            <a:endParaRPr sz="3000"/>
          </a:p>
        </p:txBody>
      </p:sp>
      <p:sp>
        <p:nvSpPr>
          <p:cNvPr id="342" name="Google Shape;34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cxnSp>
        <p:nvCxnSpPr>
          <p:cNvPr id="347" name="Google Shape;347;p41"/>
          <p:cNvCxnSpPr/>
          <p:nvPr/>
        </p:nvCxnSpPr>
        <p:spPr>
          <a:xfrm>
            <a:off x="2450213" y="1078150"/>
            <a:ext cx="0" cy="3377400"/>
          </a:xfrm>
          <a:prstGeom prst="straightConnector1">
            <a:avLst/>
          </a:prstGeom>
          <a:noFill/>
          <a:ln w="19050" cap="flat" cmpd="sng">
            <a:solidFill>
              <a:schemeClr val="dk2"/>
            </a:solidFill>
            <a:prstDash val="solid"/>
            <a:round/>
            <a:headEnd type="none" w="med" len="med"/>
            <a:tailEnd type="none" w="med" len="med"/>
          </a:ln>
        </p:spPr>
      </p:cxnSp>
      <p:cxnSp>
        <p:nvCxnSpPr>
          <p:cNvPr id="348" name="Google Shape;348;p41"/>
          <p:cNvCxnSpPr/>
          <p:nvPr/>
        </p:nvCxnSpPr>
        <p:spPr>
          <a:xfrm>
            <a:off x="2450203" y="4455431"/>
            <a:ext cx="2239800" cy="0"/>
          </a:xfrm>
          <a:prstGeom prst="straightConnector1">
            <a:avLst/>
          </a:prstGeom>
          <a:noFill/>
          <a:ln w="19050" cap="flat" cmpd="sng">
            <a:solidFill>
              <a:schemeClr val="dk2"/>
            </a:solidFill>
            <a:prstDash val="solid"/>
            <a:round/>
            <a:headEnd type="none" w="med" len="med"/>
            <a:tailEnd type="none" w="med" len="med"/>
          </a:ln>
        </p:spPr>
      </p:cxnSp>
      <p:cxnSp>
        <p:nvCxnSpPr>
          <p:cNvPr id="349" name="Google Shape;349;p41"/>
          <p:cNvCxnSpPr/>
          <p:nvPr/>
        </p:nvCxnSpPr>
        <p:spPr>
          <a:xfrm rot="10800000">
            <a:off x="2323003" y="1497160"/>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50" name="Google Shape;350;p41"/>
          <p:cNvCxnSpPr/>
          <p:nvPr/>
        </p:nvCxnSpPr>
        <p:spPr>
          <a:xfrm rot="10800000">
            <a:off x="2323003" y="297629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51" name="Google Shape;351;p41"/>
          <p:cNvCxnSpPr/>
          <p:nvPr/>
        </p:nvCxnSpPr>
        <p:spPr>
          <a:xfrm rot="10800000">
            <a:off x="2323003" y="199361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52" name="Google Shape;352;p41"/>
          <p:cNvCxnSpPr/>
          <p:nvPr/>
        </p:nvCxnSpPr>
        <p:spPr>
          <a:xfrm rot="10800000">
            <a:off x="2323003" y="251471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53" name="Google Shape;353;p41"/>
          <p:cNvCxnSpPr/>
          <p:nvPr/>
        </p:nvCxnSpPr>
        <p:spPr>
          <a:xfrm rot="10800000">
            <a:off x="2323003" y="2976315"/>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54" name="Google Shape;354;p41"/>
          <p:cNvCxnSpPr/>
          <p:nvPr/>
        </p:nvCxnSpPr>
        <p:spPr>
          <a:xfrm rot="10800000">
            <a:off x="2323003" y="445545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55" name="Google Shape;355;p41"/>
          <p:cNvCxnSpPr/>
          <p:nvPr/>
        </p:nvCxnSpPr>
        <p:spPr>
          <a:xfrm rot="10800000">
            <a:off x="2323003" y="347276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56" name="Google Shape;356;p41"/>
          <p:cNvCxnSpPr/>
          <p:nvPr/>
        </p:nvCxnSpPr>
        <p:spPr>
          <a:xfrm rot="10800000">
            <a:off x="2323003" y="3993871"/>
            <a:ext cx="127200" cy="0"/>
          </a:xfrm>
          <a:prstGeom prst="straightConnector1">
            <a:avLst/>
          </a:prstGeom>
          <a:noFill/>
          <a:ln w="19050" cap="flat" cmpd="sng">
            <a:solidFill>
              <a:schemeClr val="dk2"/>
            </a:solidFill>
            <a:prstDash val="solid"/>
            <a:round/>
            <a:headEnd type="none" w="med" len="med"/>
            <a:tailEnd type="none" w="med" len="med"/>
          </a:ln>
        </p:spPr>
      </p:cxnSp>
      <p:sp>
        <p:nvSpPr>
          <p:cNvPr id="357" name="Google Shape;357;p41"/>
          <p:cNvSpPr txBox="1"/>
          <p:nvPr/>
        </p:nvSpPr>
        <p:spPr>
          <a:xfrm>
            <a:off x="1461538" y="3167918"/>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20%</a:t>
            </a:r>
            <a:endParaRPr/>
          </a:p>
        </p:txBody>
      </p:sp>
      <p:sp>
        <p:nvSpPr>
          <p:cNvPr id="358" name="Google Shape;358;p41"/>
          <p:cNvSpPr txBox="1"/>
          <p:nvPr/>
        </p:nvSpPr>
        <p:spPr>
          <a:xfrm>
            <a:off x="1461538" y="2202223"/>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40%</a:t>
            </a:r>
            <a:endParaRPr/>
          </a:p>
        </p:txBody>
      </p:sp>
      <p:sp>
        <p:nvSpPr>
          <p:cNvPr id="359" name="Google Shape;359;p41"/>
          <p:cNvSpPr txBox="1"/>
          <p:nvPr/>
        </p:nvSpPr>
        <p:spPr>
          <a:xfrm>
            <a:off x="1461538" y="1175302"/>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60%</a:t>
            </a:r>
            <a:endParaRPr/>
          </a:p>
        </p:txBody>
      </p:sp>
      <p:sp>
        <p:nvSpPr>
          <p:cNvPr id="360" name="Google Shape;360;p41"/>
          <p:cNvSpPr/>
          <p:nvPr/>
        </p:nvSpPr>
        <p:spPr>
          <a:xfrm>
            <a:off x="3190365" y="1993631"/>
            <a:ext cx="765000" cy="24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1"/>
          <p:cNvSpPr txBox="1"/>
          <p:nvPr/>
        </p:nvSpPr>
        <p:spPr>
          <a:xfrm>
            <a:off x="2844150" y="4512912"/>
            <a:ext cx="14577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a:t>
            </a:r>
            <a:r>
              <a:rPr lang="en" sz="1500">
                <a:solidFill>
                  <a:schemeClr val="dk1"/>
                </a:solidFill>
                <a:latin typeface="Proxima Nova"/>
                <a:ea typeface="Proxima Nova"/>
                <a:cs typeface="Proxima Nova"/>
                <a:sym typeface="Proxima Nova"/>
              </a:rPr>
              <a:t>watch </a:t>
            </a:r>
            <a:endParaRPr sz="1600"/>
          </a:p>
        </p:txBody>
      </p:sp>
      <p:grpSp>
        <p:nvGrpSpPr>
          <p:cNvPr id="362" name="Google Shape;362;p41"/>
          <p:cNvGrpSpPr/>
          <p:nvPr/>
        </p:nvGrpSpPr>
        <p:grpSpPr>
          <a:xfrm>
            <a:off x="3490875" y="1845945"/>
            <a:ext cx="163999" cy="295313"/>
            <a:chOff x="5135475" y="491000"/>
            <a:chExt cx="185100" cy="333310"/>
          </a:xfrm>
        </p:grpSpPr>
        <p:cxnSp>
          <p:nvCxnSpPr>
            <p:cNvPr id="363" name="Google Shape;363;p41"/>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364" name="Google Shape;364;p41"/>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365" name="Google Shape;365;p41"/>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sp>
        <p:nvSpPr>
          <p:cNvPr id="366" name="Google Shape;366;p41"/>
          <p:cNvSpPr txBox="1"/>
          <p:nvPr/>
        </p:nvSpPr>
        <p:spPr>
          <a:xfrm rot="-5400000">
            <a:off x="277850" y="2717976"/>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sp>
        <p:nvSpPr>
          <p:cNvPr id="367" name="Google Shape;367;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Mean and SD together can represent our data</a:t>
            </a:r>
            <a:endParaRPr sz="3000"/>
          </a:p>
        </p:txBody>
      </p:sp>
      <p:sp>
        <p:nvSpPr>
          <p:cNvPr id="368" name="Google Shape;368;p41"/>
          <p:cNvSpPr txBox="1"/>
          <p:nvPr/>
        </p:nvSpPr>
        <p:spPr>
          <a:xfrm>
            <a:off x="4689988" y="1397975"/>
            <a:ext cx="28845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Whiskers denote the SD</a:t>
            </a:r>
            <a:endParaRPr sz="1200">
              <a:solidFill>
                <a:srgbClr val="000000"/>
              </a:solidFill>
              <a:latin typeface="Proxima Nova Semibold"/>
              <a:ea typeface="Proxima Nova Semibold"/>
              <a:cs typeface="Proxima Nova Semibold"/>
              <a:sym typeface="Proxima Nova Semibold"/>
            </a:endParaRPr>
          </a:p>
        </p:txBody>
      </p:sp>
      <p:pic>
        <p:nvPicPr>
          <p:cNvPr id="369" name="Google Shape;369;p4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359900">
            <a:off x="3843692" y="1038623"/>
            <a:ext cx="432291" cy="1077804"/>
          </a:xfrm>
          <a:prstGeom prst="rect">
            <a:avLst/>
          </a:prstGeom>
          <a:noFill/>
          <a:ln>
            <a:noFill/>
          </a:ln>
        </p:spPr>
      </p:pic>
      <p:pic>
        <p:nvPicPr>
          <p:cNvPr id="370" name="Google Shape;370;p4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32131" flipH="1">
            <a:off x="4069510" y="1784911"/>
            <a:ext cx="432308" cy="1077809"/>
          </a:xfrm>
          <a:prstGeom prst="rect">
            <a:avLst/>
          </a:prstGeom>
          <a:noFill/>
          <a:ln>
            <a:noFill/>
          </a:ln>
        </p:spPr>
      </p:pic>
      <p:sp>
        <p:nvSpPr>
          <p:cNvPr id="371" name="Google Shape;371;p41"/>
          <p:cNvSpPr txBox="1"/>
          <p:nvPr/>
        </p:nvSpPr>
        <p:spPr>
          <a:xfrm>
            <a:off x="4865088" y="2212650"/>
            <a:ext cx="28845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Bar height denotes the mean</a:t>
            </a:r>
            <a:endParaRPr sz="1200">
              <a:solidFill>
                <a:srgbClr val="000000"/>
              </a:solidFill>
              <a:latin typeface="Proxima Nova Semibold"/>
              <a:ea typeface="Proxima Nova Semibold"/>
              <a:cs typeface="Proxima Nova Semibold"/>
              <a:sym typeface="Proxima Nova Semibold"/>
            </a:endParaRPr>
          </a:p>
        </p:txBody>
      </p:sp>
      <p:sp>
        <p:nvSpPr>
          <p:cNvPr id="372" name="Google Shape;372;p41"/>
          <p:cNvSpPr txBox="1"/>
          <p:nvPr/>
        </p:nvSpPr>
        <p:spPr>
          <a:xfrm>
            <a:off x="6181925" y="3852250"/>
            <a:ext cx="2199600" cy="603300"/>
          </a:xfrm>
          <a:prstGeom prst="rect">
            <a:avLst/>
          </a:prstGeom>
          <a:noFill/>
          <a:ln>
            <a:noFill/>
          </a:ln>
        </p:spPr>
        <p:txBody>
          <a:bodyPr spcFirstLastPara="1" wrap="square" lIns="91425" tIns="91425" rIns="91425" bIns="91425" anchor="t" anchorCtr="0">
            <a:spAutoFit/>
          </a:bodyPr>
          <a:lstStyle/>
          <a:p>
            <a:pPr marL="0" lvl="0" indent="0" algn="r" rtl="0">
              <a:lnSpc>
                <a:spcPct val="120000"/>
              </a:lnSpc>
              <a:spcBef>
                <a:spcPts val="0"/>
              </a:spcBef>
              <a:spcAft>
                <a:spcPts val="1000"/>
              </a:spcAft>
              <a:buNone/>
            </a:pPr>
            <a:r>
              <a:rPr lang="en" sz="800">
                <a:solidFill>
                  <a:schemeClr val="dk1"/>
                </a:solidFill>
                <a:latin typeface="Proxima Nova"/>
                <a:ea typeface="Proxima Nova"/>
                <a:cs typeface="Proxima Nova"/>
                <a:sym typeface="Proxima Nova"/>
              </a:rPr>
              <a:t>Mean and SD together don’t capture </a:t>
            </a:r>
            <a:r>
              <a:rPr lang="en" sz="800" i="1">
                <a:solidFill>
                  <a:schemeClr val="dk1"/>
                </a:solidFill>
                <a:latin typeface="Proxima Nova"/>
                <a:ea typeface="Proxima Nova"/>
                <a:cs typeface="Proxima Nova"/>
                <a:sym typeface="Proxima Nova"/>
              </a:rPr>
              <a:t>every</a:t>
            </a:r>
            <a:r>
              <a:rPr lang="en" sz="800">
                <a:solidFill>
                  <a:schemeClr val="dk1"/>
                </a:solidFill>
                <a:latin typeface="Proxima Nova"/>
                <a:ea typeface="Proxima Nova"/>
                <a:cs typeface="Proxima Nova"/>
                <a:sym typeface="Proxima Nova"/>
              </a:rPr>
              <a:t> information about our data, but still gives a reasonable sense of how the data looks like</a:t>
            </a:r>
            <a:endParaRPr sz="800"/>
          </a:p>
        </p:txBody>
      </p:sp>
      <p:sp>
        <p:nvSpPr>
          <p:cNvPr id="373" name="Google Shape;37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7"/>
        <p:cNvGrpSpPr/>
        <p:nvPr/>
      </p:nvGrpSpPr>
      <p:grpSpPr>
        <a:xfrm>
          <a:off x="0" y="0"/>
          <a:ext cx="0" cy="0"/>
          <a:chOff x="0" y="0"/>
          <a:chExt cx="0" cy="0"/>
        </a:xfrm>
      </p:grpSpPr>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678663"/>
            <a:ext cx="9144003" cy="3786180"/>
          </a:xfrm>
          <a:prstGeom prst="rect">
            <a:avLst/>
          </a:prstGeom>
          <a:noFill/>
          <a:ln>
            <a:noFill/>
          </a:ln>
        </p:spPr>
      </p:pic>
      <p:pic>
        <p:nvPicPr>
          <p:cNvPr id="69" name="Google Shape;69;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53177" y="2266700"/>
            <a:ext cx="261050" cy="355274"/>
          </a:xfrm>
          <a:prstGeom prst="rect">
            <a:avLst/>
          </a:prstGeom>
          <a:noFill/>
          <a:ln>
            <a:noFill/>
          </a:ln>
        </p:spPr>
      </p:pic>
      <p:pic>
        <p:nvPicPr>
          <p:cNvPr id="70" name="Google Shape;70;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09277" y="2099442"/>
            <a:ext cx="261050" cy="355274"/>
          </a:xfrm>
          <a:prstGeom prst="rect">
            <a:avLst/>
          </a:prstGeom>
          <a:noFill/>
          <a:ln>
            <a:noFill/>
          </a:ln>
        </p:spPr>
      </p:pic>
      <p:sp>
        <p:nvSpPr>
          <p:cNvPr id="71" name="Google Shape;71;p15"/>
          <p:cNvSpPr txBox="1"/>
          <p:nvPr/>
        </p:nvSpPr>
        <p:spPr>
          <a:xfrm>
            <a:off x="356400" y="678675"/>
            <a:ext cx="2133600" cy="3786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300 packages sent out to people in Nebraska and Boston</a:t>
            </a:r>
            <a:endParaRPr sz="1100">
              <a:latin typeface="Proxima Nova Semibold"/>
              <a:ea typeface="Proxima Nova Semibold"/>
              <a:cs typeface="Proxima Nova Semibold"/>
              <a:sym typeface="Proxima Nova Semibold"/>
            </a:endParaRPr>
          </a:p>
          <a:p>
            <a:pPr marL="0" marR="0" lvl="0" indent="0" algn="l" rtl="0">
              <a:lnSpc>
                <a:spcPct val="115000"/>
              </a:lnSpc>
              <a:spcBef>
                <a:spcPts val="1000"/>
              </a:spcBef>
              <a:spcAft>
                <a:spcPts val="0"/>
              </a:spcAft>
              <a:buNone/>
            </a:pPr>
            <a:r>
              <a:rPr lang="en" sz="1100">
                <a:latin typeface="Proxima Nova Semibold"/>
                <a:ea typeface="Proxima Nova Semibold"/>
                <a:cs typeface="Proxima Nova Semibold"/>
                <a:sym typeface="Proxima Nova Semibold"/>
              </a:rPr>
              <a:t>You can only forward it to someone you know on a first-name basis</a:t>
            </a:r>
            <a:endParaRPr sz="1100">
              <a:latin typeface="Proxima Nova Semibold"/>
              <a:ea typeface="Proxima Nova Semibold"/>
              <a:cs typeface="Proxima Nova Semibold"/>
              <a:sym typeface="Proxima Nova Semibold"/>
            </a:endParaRPr>
          </a:p>
          <a:p>
            <a:pPr marL="0" marR="0" lvl="0" indent="0" algn="l" rtl="0">
              <a:lnSpc>
                <a:spcPct val="115000"/>
              </a:lnSpc>
              <a:spcBef>
                <a:spcPts val="1000"/>
              </a:spcBef>
              <a:spcAft>
                <a:spcPts val="0"/>
              </a:spcAft>
              <a:buNone/>
            </a:pPr>
            <a:r>
              <a:rPr lang="en" sz="1100" b="1">
                <a:latin typeface="Proxima Nova"/>
                <a:ea typeface="Proxima Nova"/>
                <a:cs typeface="Proxima Nova"/>
                <a:sym typeface="Proxima Nova"/>
              </a:rPr>
              <a:t>Target: </a:t>
            </a:r>
            <a:r>
              <a:rPr lang="en" sz="1100">
                <a:latin typeface="Proxima Nova Semibold"/>
                <a:ea typeface="Proxima Nova Semibold"/>
                <a:cs typeface="Proxima Nova Semibold"/>
                <a:sym typeface="Proxima Nova Semibold"/>
              </a:rPr>
              <a:t>A stockbroker in Boston</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100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Live in Boston</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Stockbrokers</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Do not live in Boston and are not stockbrokers</a:t>
            </a:r>
            <a:endParaRPr sz="1100">
              <a:latin typeface="Proxima Nova Semibold"/>
              <a:ea typeface="Proxima Nova Semibold"/>
              <a:cs typeface="Proxima Nova Semibold"/>
              <a:sym typeface="Proxima Nova Semibold"/>
            </a:endParaRPr>
          </a:p>
          <a:p>
            <a:pPr marL="457200" marR="0" lvl="0" indent="0" algn="l" rtl="0">
              <a:lnSpc>
                <a:spcPct val="115000"/>
              </a:lnSpc>
              <a:spcBef>
                <a:spcPts val="0"/>
              </a:spcBef>
              <a:spcAft>
                <a:spcPts val="0"/>
              </a:spcAft>
              <a:buNone/>
            </a:pPr>
            <a:endParaRPr sz="1100">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Only 64 packets ever made it!</a:t>
            </a:r>
            <a:endParaRPr sz="1100">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Path length: 5.1</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2"/>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Taking a step back</a:t>
            </a:r>
            <a:endParaRPr sz="3000"/>
          </a:p>
        </p:txBody>
      </p:sp>
      <p:pic>
        <p:nvPicPr>
          <p:cNvPr id="379" name="Google Shape;379;p4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90050" y="1309375"/>
            <a:ext cx="7625400" cy="2789625"/>
          </a:xfrm>
          <a:prstGeom prst="rect">
            <a:avLst/>
          </a:prstGeom>
          <a:noFill/>
          <a:ln>
            <a:noFill/>
          </a:ln>
        </p:spPr>
      </p:pic>
      <p:sp>
        <p:nvSpPr>
          <p:cNvPr id="380" name="Google Shape;380;p42"/>
          <p:cNvSpPr txBox="1"/>
          <p:nvPr/>
        </p:nvSpPr>
        <p:spPr>
          <a:xfrm>
            <a:off x="890059" y="328051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The </a:t>
            </a:r>
            <a:r>
              <a:rPr lang="en" sz="1500" b="1">
                <a:solidFill>
                  <a:schemeClr val="dk1"/>
                </a:solidFill>
                <a:latin typeface="Proxima Nova"/>
                <a:ea typeface="Proxima Nova"/>
                <a:cs typeface="Proxima Nova"/>
                <a:sym typeface="Proxima Nova"/>
              </a:rPr>
              <a:t>Sample</a:t>
            </a:r>
            <a:endParaRPr sz="1600" b="1">
              <a:latin typeface="Proxima Nova"/>
              <a:ea typeface="Proxima Nova"/>
              <a:cs typeface="Proxima Nova"/>
              <a:sym typeface="Proxima Nova"/>
            </a:endParaRPr>
          </a:p>
        </p:txBody>
      </p:sp>
      <p:sp>
        <p:nvSpPr>
          <p:cNvPr id="381" name="Google Shape;381;p42"/>
          <p:cNvSpPr txBox="1"/>
          <p:nvPr/>
        </p:nvSpPr>
        <p:spPr>
          <a:xfrm>
            <a:off x="5681009" y="429731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The </a:t>
            </a:r>
            <a:r>
              <a:rPr lang="en" sz="1500" b="1">
                <a:solidFill>
                  <a:schemeClr val="dk1"/>
                </a:solidFill>
                <a:latin typeface="Proxima Nova"/>
                <a:ea typeface="Proxima Nova"/>
                <a:cs typeface="Proxima Nova"/>
                <a:sym typeface="Proxima Nova"/>
              </a:rPr>
              <a:t>Population</a:t>
            </a:r>
            <a:endParaRPr sz="1600" b="1">
              <a:latin typeface="Proxima Nova"/>
              <a:ea typeface="Proxima Nova"/>
              <a:cs typeface="Proxima Nova"/>
              <a:sym typeface="Proxima Nova"/>
            </a:endParaRPr>
          </a:p>
        </p:txBody>
      </p:sp>
      <p:sp>
        <p:nvSpPr>
          <p:cNvPr id="382" name="Google Shape;38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3"/>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Introducing the 95% Confidence Interval (C.I.)</a:t>
            </a:r>
            <a:endParaRPr sz="3000"/>
          </a:p>
        </p:txBody>
      </p:sp>
      <p:cxnSp>
        <p:nvCxnSpPr>
          <p:cNvPr id="388" name="Google Shape;388;p43"/>
          <p:cNvCxnSpPr/>
          <p:nvPr/>
        </p:nvCxnSpPr>
        <p:spPr>
          <a:xfrm>
            <a:off x="2450213" y="1078150"/>
            <a:ext cx="0" cy="3377400"/>
          </a:xfrm>
          <a:prstGeom prst="straightConnector1">
            <a:avLst/>
          </a:prstGeom>
          <a:noFill/>
          <a:ln w="19050" cap="flat" cmpd="sng">
            <a:solidFill>
              <a:schemeClr val="dk2"/>
            </a:solidFill>
            <a:prstDash val="solid"/>
            <a:round/>
            <a:headEnd type="none" w="med" len="med"/>
            <a:tailEnd type="none" w="med" len="med"/>
          </a:ln>
        </p:spPr>
      </p:cxnSp>
      <p:cxnSp>
        <p:nvCxnSpPr>
          <p:cNvPr id="389" name="Google Shape;389;p43"/>
          <p:cNvCxnSpPr/>
          <p:nvPr/>
        </p:nvCxnSpPr>
        <p:spPr>
          <a:xfrm>
            <a:off x="2450203" y="4455431"/>
            <a:ext cx="2239800" cy="0"/>
          </a:xfrm>
          <a:prstGeom prst="straightConnector1">
            <a:avLst/>
          </a:prstGeom>
          <a:noFill/>
          <a:ln w="19050" cap="flat" cmpd="sng">
            <a:solidFill>
              <a:schemeClr val="dk2"/>
            </a:solidFill>
            <a:prstDash val="solid"/>
            <a:round/>
            <a:headEnd type="none" w="med" len="med"/>
            <a:tailEnd type="none" w="med" len="med"/>
          </a:ln>
        </p:spPr>
      </p:cxnSp>
      <p:cxnSp>
        <p:nvCxnSpPr>
          <p:cNvPr id="390" name="Google Shape;390;p43"/>
          <p:cNvCxnSpPr/>
          <p:nvPr/>
        </p:nvCxnSpPr>
        <p:spPr>
          <a:xfrm rot="10800000">
            <a:off x="2323003" y="1497160"/>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91" name="Google Shape;391;p43"/>
          <p:cNvCxnSpPr/>
          <p:nvPr/>
        </p:nvCxnSpPr>
        <p:spPr>
          <a:xfrm rot="10800000">
            <a:off x="2323003" y="297629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92" name="Google Shape;392;p43"/>
          <p:cNvCxnSpPr/>
          <p:nvPr/>
        </p:nvCxnSpPr>
        <p:spPr>
          <a:xfrm rot="10800000">
            <a:off x="2323003" y="199361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93" name="Google Shape;393;p43"/>
          <p:cNvCxnSpPr/>
          <p:nvPr/>
        </p:nvCxnSpPr>
        <p:spPr>
          <a:xfrm rot="10800000">
            <a:off x="2323003" y="251471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94" name="Google Shape;394;p43"/>
          <p:cNvCxnSpPr/>
          <p:nvPr/>
        </p:nvCxnSpPr>
        <p:spPr>
          <a:xfrm rot="10800000">
            <a:off x="2323003" y="2976315"/>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95" name="Google Shape;395;p43"/>
          <p:cNvCxnSpPr/>
          <p:nvPr/>
        </p:nvCxnSpPr>
        <p:spPr>
          <a:xfrm rot="10800000">
            <a:off x="2323003" y="445545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96" name="Google Shape;396;p43"/>
          <p:cNvCxnSpPr/>
          <p:nvPr/>
        </p:nvCxnSpPr>
        <p:spPr>
          <a:xfrm rot="10800000">
            <a:off x="2323003" y="347276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397" name="Google Shape;397;p43"/>
          <p:cNvCxnSpPr/>
          <p:nvPr/>
        </p:nvCxnSpPr>
        <p:spPr>
          <a:xfrm rot="10800000">
            <a:off x="2323003" y="3993871"/>
            <a:ext cx="127200" cy="0"/>
          </a:xfrm>
          <a:prstGeom prst="straightConnector1">
            <a:avLst/>
          </a:prstGeom>
          <a:noFill/>
          <a:ln w="19050" cap="flat" cmpd="sng">
            <a:solidFill>
              <a:schemeClr val="dk2"/>
            </a:solidFill>
            <a:prstDash val="solid"/>
            <a:round/>
            <a:headEnd type="none" w="med" len="med"/>
            <a:tailEnd type="none" w="med" len="med"/>
          </a:ln>
        </p:spPr>
      </p:cxnSp>
      <p:sp>
        <p:nvSpPr>
          <p:cNvPr id="398" name="Google Shape;398;p43"/>
          <p:cNvSpPr txBox="1"/>
          <p:nvPr/>
        </p:nvSpPr>
        <p:spPr>
          <a:xfrm>
            <a:off x="1461538" y="3167918"/>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20%</a:t>
            </a:r>
            <a:endParaRPr/>
          </a:p>
        </p:txBody>
      </p:sp>
      <p:sp>
        <p:nvSpPr>
          <p:cNvPr id="399" name="Google Shape;399;p43"/>
          <p:cNvSpPr txBox="1"/>
          <p:nvPr/>
        </p:nvSpPr>
        <p:spPr>
          <a:xfrm>
            <a:off x="1461538" y="2202223"/>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40%</a:t>
            </a:r>
            <a:endParaRPr/>
          </a:p>
        </p:txBody>
      </p:sp>
      <p:sp>
        <p:nvSpPr>
          <p:cNvPr id="400" name="Google Shape;400;p43"/>
          <p:cNvSpPr txBox="1"/>
          <p:nvPr/>
        </p:nvSpPr>
        <p:spPr>
          <a:xfrm>
            <a:off x="1461538" y="1175302"/>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60%</a:t>
            </a:r>
            <a:endParaRPr/>
          </a:p>
        </p:txBody>
      </p:sp>
      <p:sp>
        <p:nvSpPr>
          <p:cNvPr id="401" name="Google Shape;401;p43"/>
          <p:cNvSpPr/>
          <p:nvPr/>
        </p:nvSpPr>
        <p:spPr>
          <a:xfrm>
            <a:off x="3190365" y="1993631"/>
            <a:ext cx="765000" cy="24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txBox="1"/>
          <p:nvPr/>
        </p:nvSpPr>
        <p:spPr>
          <a:xfrm>
            <a:off x="2844150" y="4512912"/>
            <a:ext cx="14577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a:t>
            </a:r>
            <a:r>
              <a:rPr lang="en" sz="1500">
                <a:solidFill>
                  <a:schemeClr val="dk1"/>
                </a:solidFill>
                <a:latin typeface="Proxima Nova"/>
                <a:ea typeface="Proxima Nova"/>
                <a:cs typeface="Proxima Nova"/>
                <a:sym typeface="Proxima Nova"/>
              </a:rPr>
              <a:t>watch </a:t>
            </a:r>
            <a:endParaRPr sz="1600"/>
          </a:p>
        </p:txBody>
      </p:sp>
      <p:grpSp>
        <p:nvGrpSpPr>
          <p:cNvPr id="403" name="Google Shape;403;p43"/>
          <p:cNvGrpSpPr/>
          <p:nvPr/>
        </p:nvGrpSpPr>
        <p:grpSpPr>
          <a:xfrm>
            <a:off x="3490875" y="1845945"/>
            <a:ext cx="163999" cy="295313"/>
            <a:chOff x="5135475" y="491000"/>
            <a:chExt cx="185100" cy="333310"/>
          </a:xfrm>
        </p:grpSpPr>
        <p:cxnSp>
          <p:nvCxnSpPr>
            <p:cNvPr id="404" name="Google Shape;404;p43"/>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405" name="Google Shape;405;p43"/>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406" name="Google Shape;406;p43"/>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sp>
        <p:nvSpPr>
          <p:cNvPr id="407" name="Google Shape;407;p43"/>
          <p:cNvSpPr txBox="1"/>
          <p:nvPr/>
        </p:nvSpPr>
        <p:spPr>
          <a:xfrm rot="-5400000">
            <a:off x="277850" y="2717976"/>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sp>
        <p:nvSpPr>
          <p:cNvPr id="408" name="Google Shape;408;p43"/>
          <p:cNvSpPr txBox="1"/>
          <p:nvPr/>
        </p:nvSpPr>
        <p:spPr>
          <a:xfrm>
            <a:off x="4690002" y="1397975"/>
            <a:ext cx="32862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Now the whiskers will denote the </a:t>
            </a:r>
            <a:r>
              <a:rPr lang="en" sz="1200">
                <a:latin typeface="Proxima Nova Extrabold"/>
                <a:ea typeface="Proxima Nova Extrabold"/>
                <a:cs typeface="Proxima Nova Extrabold"/>
                <a:sym typeface="Proxima Nova Extrabold"/>
              </a:rPr>
              <a:t>95%</a:t>
            </a:r>
            <a:r>
              <a:rPr lang="en" sz="1200">
                <a:latin typeface="Proxima Nova Semibold"/>
                <a:ea typeface="Proxima Nova Semibold"/>
                <a:cs typeface="Proxima Nova Semibold"/>
                <a:sym typeface="Proxima Nova Semibold"/>
              </a:rPr>
              <a:t> </a:t>
            </a:r>
            <a:r>
              <a:rPr lang="en" sz="1200">
                <a:latin typeface="Proxima Nova Extrabold"/>
                <a:ea typeface="Proxima Nova Extrabold"/>
                <a:cs typeface="Proxima Nova Extrabold"/>
                <a:sym typeface="Proxima Nova Extrabold"/>
              </a:rPr>
              <a:t>C.I.</a:t>
            </a:r>
            <a:endParaRPr sz="1200">
              <a:solidFill>
                <a:srgbClr val="000000"/>
              </a:solidFill>
              <a:latin typeface="Proxima Nova Extrabold"/>
              <a:ea typeface="Proxima Nova Extrabold"/>
              <a:cs typeface="Proxima Nova Extrabold"/>
              <a:sym typeface="Proxima Nova Extrabold"/>
            </a:endParaRPr>
          </a:p>
        </p:txBody>
      </p:sp>
      <p:pic>
        <p:nvPicPr>
          <p:cNvPr id="409" name="Google Shape;409;p43"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359900">
            <a:off x="3843692" y="1038623"/>
            <a:ext cx="432291" cy="1077804"/>
          </a:xfrm>
          <a:prstGeom prst="rect">
            <a:avLst/>
          </a:prstGeom>
          <a:noFill/>
          <a:ln>
            <a:noFill/>
          </a:ln>
        </p:spPr>
      </p:pic>
      <p:pic>
        <p:nvPicPr>
          <p:cNvPr id="410" name="Google Shape;410;p43"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32131" flipH="1">
            <a:off x="4069510" y="1784911"/>
            <a:ext cx="432308" cy="1077809"/>
          </a:xfrm>
          <a:prstGeom prst="rect">
            <a:avLst/>
          </a:prstGeom>
          <a:noFill/>
          <a:ln>
            <a:noFill/>
          </a:ln>
        </p:spPr>
      </p:pic>
      <p:sp>
        <p:nvSpPr>
          <p:cNvPr id="411" name="Google Shape;411;p43"/>
          <p:cNvSpPr txBox="1"/>
          <p:nvPr/>
        </p:nvSpPr>
        <p:spPr>
          <a:xfrm>
            <a:off x="4865101" y="2212650"/>
            <a:ext cx="32052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Bar height still denotes the </a:t>
            </a:r>
            <a:r>
              <a:rPr lang="en" sz="1200">
                <a:latin typeface="Proxima Nova Extrabold"/>
                <a:ea typeface="Proxima Nova Extrabold"/>
                <a:cs typeface="Proxima Nova Extrabold"/>
                <a:sym typeface="Proxima Nova Extrabold"/>
              </a:rPr>
              <a:t>sample </a:t>
            </a:r>
            <a:r>
              <a:rPr lang="en" sz="1200">
                <a:latin typeface="Proxima Nova Semibold"/>
                <a:ea typeface="Proxima Nova Semibold"/>
                <a:cs typeface="Proxima Nova Semibold"/>
                <a:sym typeface="Proxima Nova Semibold"/>
              </a:rPr>
              <a:t>mean</a:t>
            </a:r>
            <a:endParaRPr sz="1200">
              <a:solidFill>
                <a:srgbClr val="000000"/>
              </a:solidFill>
              <a:latin typeface="Proxima Nova Semibold"/>
              <a:ea typeface="Proxima Nova Semibold"/>
              <a:cs typeface="Proxima Nova Semibold"/>
              <a:sym typeface="Proxima Nova Semibold"/>
            </a:endParaRPr>
          </a:p>
        </p:txBody>
      </p:sp>
      <p:sp>
        <p:nvSpPr>
          <p:cNvPr id="412" name="Google Shape;412;p43"/>
          <p:cNvSpPr/>
          <p:nvPr/>
        </p:nvSpPr>
        <p:spPr>
          <a:xfrm>
            <a:off x="5391700" y="3132325"/>
            <a:ext cx="3517500" cy="17115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Extrabold"/>
                <a:ea typeface="Proxima Nova Extrabold"/>
                <a:cs typeface="Proxima Nova Extrabold"/>
                <a:sym typeface="Proxima Nova Extrabold"/>
              </a:rPr>
              <a:t>Intuition</a:t>
            </a:r>
            <a:endParaRPr>
              <a:latin typeface="Proxima Nova Extrabold"/>
              <a:ea typeface="Proxima Nova Extrabold"/>
              <a:cs typeface="Proxima Nova Extrabold"/>
              <a:sym typeface="Proxima Nova Extrabold"/>
            </a:endParaRPr>
          </a:p>
          <a:p>
            <a:pPr marL="0" lvl="0" indent="0" algn="ctr" rtl="0">
              <a:spcBef>
                <a:spcPts val="0"/>
              </a:spcBef>
              <a:spcAft>
                <a:spcPts val="0"/>
              </a:spcAft>
              <a:buNone/>
            </a:pPr>
            <a:endParaRPr>
              <a:latin typeface="Proxima Nova"/>
              <a:ea typeface="Proxima Nova"/>
              <a:cs typeface="Proxima Nova"/>
              <a:sym typeface="Proxima Nova"/>
            </a:endParaRPr>
          </a:p>
          <a:p>
            <a:pPr marL="0" lvl="0" indent="0" algn="ctr" rtl="0">
              <a:spcBef>
                <a:spcPts val="0"/>
              </a:spcBef>
              <a:spcAft>
                <a:spcPts val="0"/>
              </a:spcAft>
              <a:buNone/>
            </a:pPr>
            <a:r>
              <a:rPr lang="en" i="1">
                <a:latin typeface="Proxima Nova"/>
                <a:ea typeface="Proxima Nova"/>
                <a:cs typeface="Proxima Nova"/>
                <a:sym typeface="Proxima Nova"/>
              </a:rPr>
              <a:t>We are 95% confident that the unknown </a:t>
            </a:r>
            <a:r>
              <a:rPr lang="en" i="1">
                <a:latin typeface="Proxima Nova Extrabold"/>
                <a:ea typeface="Proxima Nova Extrabold"/>
                <a:cs typeface="Proxima Nova Extrabold"/>
                <a:sym typeface="Proxima Nova Extrabold"/>
              </a:rPr>
              <a:t>population mean</a:t>
            </a:r>
            <a:r>
              <a:rPr lang="en" i="1">
                <a:latin typeface="Proxima Nova"/>
                <a:ea typeface="Proxima Nova"/>
                <a:cs typeface="Proxima Nova"/>
                <a:sym typeface="Proxima Nova"/>
              </a:rPr>
              <a:t> lies within this range around the </a:t>
            </a:r>
            <a:r>
              <a:rPr lang="en" b="1" i="1">
                <a:latin typeface="Proxima Nova"/>
                <a:ea typeface="Proxima Nova"/>
                <a:cs typeface="Proxima Nova"/>
                <a:sym typeface="Proxima Nova"/>
              </a:rPr>
              <a:t>sample mean</a:t>
            </a:r>
            <a:endParaRPr>
              <a:latin typeface="Proxima Nova"/>
              <a:ea typeface="Proxima Nova"/>
              <a:cs typeface="Proxima Nova"/>
              <a:sym typeface="Proxima Nova"/>
            </a:endParaRPr>
          </a:p>
        </p:txBody>
      </p:sp>
      <p:sp>
        <p:nvSpPr>
          <p:cNvPr id="413" name="Google Shape;413;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7"/>
        <p:cNvGrpSpPr/>
        <p:nvPr/>
      </p:nvGrpSpPr>
      <p:grpSpPr>
        <a:xfrm>
          <a:off x="0" y="0"/>
          <a:ext cx="0" cy="0"/>
          <a:chOff x="0" y="0"/>
          <a:chExt cx="0" cy="0"/>
        </a:xfrm>
      </p:grpSpPr>
      <p:pic>
        <p:nvPicPr>
          <p:cNvPr id="418" name="Google Shape;418;p4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470275" y="152400"/>
            <a:ext cx="6203462"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5"/>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Calculating the 95% C.I.</a:t>
            </a:r>
            <a:endParaRPr sz="3000"/>
          </a:p>
        </p:txBody>
      </p:sp>
      <p:sp>
        <p:nvSpPr>
          <p:cNvPr id="424" name="Google Shape;424;p45"/>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425" name="Google Shape;425;p45"/>
          <p:cNvSpPr txBox="1"/>
          <p:nvPr/>
        </p:nvSpPr>
        <p:spPr>
          <a:xfrm>
            <a:off x="412827" y="2137275"/>
            <a:ext cx="3644100" cy="2460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b="1">
                <a:solidFill>
                  <a:schemeClr val="dk1"/>
                </a:solidFill>
                <a:latin typeface="Proxima Nova"/>
                <a:ea typeface="Proxima Nova"/>
                <a:cs typeface="Proxima Nova"/>
                <a:sym typeface="Proxima Nova"/>
              </a:rPr>
              <a:t>Example</a:t>
            </a:r>
            <a:endParaRPr sz="16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Sample mean = 80</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Margin of error = 3.9</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Confidence interval = 80 ± 3.9</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Lower limit = 80 - 3.9 = 76.1</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Upper limit = 80 + 3.9 = 83.9</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solidFill>
                  <a:schemeClr val="dk1"/>
                </a:solidFill>
                <a:latin typeface="Proxima Nova"/>
                <a:ea typeface="Proxima Nova"/>
                <a:cs typeface="Proxima Nova"/>
                <a:sym typeface="Proxima Nova"/>
              </a:rPr>
              <a:t>Reporting style: </a:t>
            </a:r>
            <a:r>
              <a:rPr lang="en" sz="1600">
                <a:solidFill>
                  <a:schemeClr val="dk1"/>
                </a:solidFill>
                <a:latin typeface="Proxima Nova"/>
                <a:ea typeface="Proxima Nova"/>
                <a:cs typeface="Proxima Nova"/>
                <a:sym typeface="Proxima Nova"/>
              </a:rPr>
              <a:t>95% C.I. = [76.1, 83.9]</a:t>
            </a:r>
            <a:endParaRPr sz="1600">
              <a:solidFill>
                <a:schemeClr val="dk1"/>
              </a:solidFill>
              <a:latin typeface="Proxima Nova"/>
              <a:ea typeface="Proxima Nova"/>
              <a:cs typeface="Proxima Nova"/>
              <a:sym typeface="Proxima Nova"/>
            </a:endParaRPr>
          </a:p>
        </p:txBody>
      </p:sp>
      <p:grpSp>
        <p:nvGrpSpPr>
          <p:cNvPr id="426" name="Google Shape;426;p45"/>
          <p:cNvGrpSpPr/>
          <p:nvPr/>
        </p:nvGrpSpPr>
        <p:grpSpPr>
          <a:xfrm>
            <a:off x="6930708" y="2415991"/>
            <a:ext cx="1786734" cy="2460573"/>
            <a:chOff x="5822500" y="2626720"/>
            <a:chExt cx="765000" cy="1180584"/>
          </a:xfrm>
        </p:grpSpPr>
        <p:sp>
          <p:nvSpPr>
            <p:cNvPr id="427" name="Google Shape;427;p45"/>
            <p:cNvSpPr/>
            <p:nvPr/>
          </p:nvSpPr>
          <p:spPr>
            <a:xfrm>
              <a:off x="5822500" y="2774404"/>
              <a:ext cx="765000" cy="103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45"/>
            <p:cNvGrpSpPr/>
            <p:nvPr/>
          </p:nvGrpSpPr>
          <p:grpSpPr>
            <a:xfrm>
              <a:off x="6123000" y="2626720"/>
              <a:ext cx="163999" cy="295313"/>
              <a:chOff x="5135475" y="491000"/>
              <a:chExt cx="185100" cy="333310"/>
            </a:xfrm>
          </p:grpSpPr>
          <p:cxnSp>
            <p:nvCxnSpPr>
              <p:cNvPr id="429" name="Google Shape;429;p45"/>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430" name="Google Shape;430;p45"/>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431" name="Google Shape;431;p45"/>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grpSp>
      <p:sp>
        <p:nvSpPr>
          <p:cNvPr id="432" name="Google Shape;432;p45"/>
          <p:cNvSpPr txBox="1"/>
          <p:nvPr/>
        </p:nvSpPr>
        <p:spPr>
          <a:xfrm>
            <a:off x="7066722" y="2816727"/>
            <a:ext cx="588000" cy="431100"/>
          </a:xfrm>
          <a:prstGeom prst="rect">
            <a:avLst/>
          </a:prstGeom>
          <a:noFill/>
          <a:ln>
            <a:noFill/>
          </a:ln>
        </p:spPr>
        <p:txBody>
          <a:bodyPr spcFirstLastPara="1" wrap="square" lIns="91425" tIns="91425" rIns="91425" bIns="91425" anchor="t" anchorCtr="0">
            <a:spAutoFit/>
          </a:bodyPr>
          <a:lstStyle/>
          <a:p>
            <a:pPr marL="0" lvl="0" indent="0" algn="r"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76.1</a:t>
            </a:r>
            <a:endParaRPr/>
          </a:p>
        </p:txBody>
      </p:sp>
      <p:sp>
        <p:nvSpPr>
          <p:cNvPr id="433" name="Google Shape;433;p45"/>
          <p:cNvSpPr txBox="1"/>
          <p:nvPr/>
        </p:nvSpPr>
        <p:spPr>
          <a:xfrm>
            <a:off x="7066722" y="2187272"/>
            <a:ext cx="588000" cy="431100"/>
          </a:xfrm>
          <a:prstGeom prst="rect">
            <a:avLst/>
          </a:prstGeom>
          <a:noFill/>
          <a:ln>
            <a:noFill/>
          </a:ln>
        </p:spPr>
        <p:txBody>
          <a:bodyPr spcFirstLastPara="1" wrap="square" lIns="91425" tIns="91425" rIns="91425" bIns="91425" anchor="t" anchorCtr="0">
            <a:spAutoFit/>
          </a:bodyPr>
          <a:lstStyle/>
          <a:p>
            <a:pPr marL="0" lvl="0" indent="0" algn="r"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83.9</a:t>
            </a:r>
            <a:endParaRPr/>
          </a:p>
        </p:txBody>
      </p:sp>
      <p:sp>
        <p:nvSpPr>
          <p:cNvPr id="434" name="Google Shape;434;p45"/>
          <p:cNvSpPr txBox="1"/>
          <p:nvPr/>
        </p:nvSpPr>
        <p:spPr>
          <a:xfrm>
            <a:off x="6366434" y="2492072"/>
            <a:ext cx="588000" cy="431100"/>
          </a:xfrm>
          <a:prstGeom prst="rect">
            <a:avLst/>
          </a:prstGeom>
          <a:noFill/>
          <a:ln>
            <a:noFill/>
          </a:ln>
        </p:spPr>
        <p:txBody>
          <a:bodyPr spcFirstLastPara="1" wrap="square" lIns="91425" tIns="91425" rIns="91425" bIns="91425" anchor="t" anchorCtr="0">
            <a:spAutoFit/>
          </a:bodyPr>
          <a:lstStyle/>
          <a:p>
            <a:pPr marL="0" lvl="0" indent="0" algn="r"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80</a:t>
            </a:r>
            <a:endParaRPr/>
          </a:p>
        </p:txBody>
      </p:sp>
      <p:sp>
        <p:nvSpPr>
          <p:cNvPr id="435" name="Google Shape;435;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6"/>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But how do we get the margin of error?</a:t>
            </a:r>
            <a:endParaRPr sz="3000"/>
          </a:p>
        </p:txBody>
      </p:sp>
      <p:sp>
        <p:nvSpPr>
          <p:cNvPr id="441" name="Google Shape;441;p46"/>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442" name="Google Shape;442;p46"/>
          <p:cNvSpPr txBox="1"/>
          <p:nvPr/>
        </p:nvSpPr>
        <p:spPr>
          <a:xfrm>
            <a:off x="353630" y="2121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endParaRPr sz="1700"/>
          </a:p>
        </p:txBody>
      </p:sp>
      <p:pic>
        <p:nvPicPr>
          <p:cNvPr id="443" name="Google Shape;443;p4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07625" y="2066849"/>
            <a:ext cx="1115800" cy="734300"/>
          </a:xfrm>
          <a:prstGeom prst="rect">
            <a:avLst/>
          </a:prstGeom>
          <a:noFill/>
          <a:ln>
            <a:noFill/>
          </a:ln>
        </p:spPr>
      </p:pic>
      <p:sp>
        <p:nvSpPr>
          <p:cNvPr id="444" name="Google Shape;44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Reminder to self: Attendance</a:t>
            </a:r>
            <a:endParaRPr sz="28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453"/>
        <p:cNvGrpSpPr/>
        <p:nvPr/>
      </p:nvGrpSpPr>
      <p:grpSpPr>
        <a:xfrm>
          <a:off x="0" y="0"/>
          <a:ext cx="0" cy="0"/>
          <a:chOff x="0" y="0"/>
          <a:chExt cx="0" cy="0"/>
        </a:xfrm>
      </p:grpSpPr>
      <p:sp>
        <p:nvSpPr>
          <p:cNvPr id="454" name="Google Shape;454;p48"/>
          <p:cNvSpPr txBox="1"/>
          <p:nvPr/>
        </p:nvSpPr>
        <p:spPr>
          <a:xfrm>
            <a:off x="601025" y="2608500"/>
            <a:ext cx="46902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Data Mining</a:t>
            </a:r>
            <a:endParaRPr sz="6600">
              <a:solidFill>
                <a:schemeClr val="lt1"/>
              </a:solidFill>
              <a:latin typeface="Proxima Nova Extrabold"/>
              <a:ea typeface="Proxima Nova Extrabold"/>
              <a:cs typeface="Proxima Nova Extrabold"/>
              <a:sym typeface="Proxima Nova Extrabold"/>
            </a:endParaRPr>
          </a:p>
        </p:txBody>
      </p:sp>
      <p:sp>
        <p:nvSpPr>
          <p:cNvPr id="455" name="Google Shape;45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9"/>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We have all the elements in place</a:t>
            </a:r>
            <a:endParaRPr sz="3000"/>
          </a:p>
        </p:txBody>
      </p:sp>
      <p:sp>
        <p:nvSpPr>
          <p:cNvPr id="461" name="Google Shape;461;p49"/>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462" name="Google Shape;462;p49"/>
          <p:cNvSpPr txBox="1"/>
          <p:nvPr/>
        </p:nvSpPr>
        <p:spPr>
          <a:xfrm>
            <a:off x="353630" y="2121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endParaRPr sz="1700"/>
          </a:p>
        </p:txBody>
      </p:sp>
      <p:sp>
        <p:nvSpPr>
          <p:cNvPr id="463" name="Google Shape;463;p49"/>
          <p:cNvSpPr txBox="1"/>
          <p:nvPr/>
        </p:nvSpPr>
        <p:spPr>
          <a:xfrm>
            <a:off x="1096650" y="3031200"/>
            <a:ext cx="6950700" cy="14490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latin typeface="Proxima Nova"/>
                <a:ea typeface="Proxima Nova"/>
                <a:cs typeface="Proxima Nova"/>
                <a:sym typeface="Proxima Nova"/>
              </a:rPr>
              <a:t>Note</a:t>
            </a:r>
            <a:endParaRPr sz="1200" b="1">
              <a:latin typeface="Proxima Nova"/>
              <a:ea typeface="Proxima Nova"/>
              <a:cs typeface="Proxima Nova"/>
              <a:sym typeface="Proxima Nova"/>
            </a:endParaRPr>
          </a:p>
          <a:p>
            <a:pPr marL="0" marR="0" lvl="0" indent="0" algn="ctr" rtl="0">
              <a:lnSpc>
                <a:spcPct val="115000"/>
              </a:lnSpc>
              <a:spcBef>
                <a:spcPts val="1000"/>
              </a:spcBef>
              <a:spcAft>
                <a:spcPts val="0"/>
              </a:spcAft>
              <a:buNone/>
            </a:pPr>
            <a:r>
              <a:rPr lang="en" sz="1200">
                <a:latin typeface="Proxima Nova Semibold"/>
                <a:ea typeface="Proxima Nova Semibold"/>
                <a:cs typeface="Proxima Nova Semibold"/>
                <a:sym typeface="Proxima Nova Semibold"/>
              </a:rPr>
              <a:t>This formulation won’t work if </a:t>
            </a:r>
            <a:r>
              <a:rPr lang="en" sz="1200" i="1">
                <a:latin typeface="Proxima Nova Semibold"/>
                <a:ea typeface="Proxima Nova Semibold"/>
                <a:cs typeface="Proxima Nova Semibold"/>
                <a:sym typeface="Proxima Nova Semibold"/>
              </a:rPr>
              <a:t>n</a:t>
            </a:r>
            <a:r>
              <a:rPr lang="en" sz="1200">
                <a:latin typeface="Proxima Nova Semibold"/>
                <a:ea typeface="Proxima Nova Semibold"/>
                <a:cs typeface="Proxima Nova Semibold"/>
                <a:sym typeface="Proxima Nova Semibold"/>
              </a:rPr>
              <a:t> is too small (&lt;30). In that case, we will need to use the t-distribution instead of z*, and use </a:t>
            </a:r>
            <a:r>
              <a:rPr lang="en" sz="1200" i="1">
                <a:latin typeface="Proxima Nova Semibold"/>
                <a:ea typeface="Proxima Nova Semibold"/>
                <a:cs typeface="Proxima Nova Semibold"/>
                <a:sym typeface="Proxima Nova Semibold"/>
              </a:rPr>
              <a:t>n-1</a:t>
            </a:r>
            <a:r>
              <a:rPr lang="en" sz="1200">
                <a:latin typeface="Proxima Nova Semibold"/>
                <a:ea typeface="Proxima Nova Semibold"/>
                <a:cs typeface="Proxima Nova Semibold"/>
                <a:sym typeface="Proxima Nova Semibold"/>
              </a:rPr>
              <a:t> instead of </a:t>
            </a:r>
            <a:r>
              <a:rPr lang="en" sz="1200" i="1">
                <a:latin typeface="Proxima Nova Semibold"/>
                <a:ea typeface="Proxima Nova Semibold"/>
                <a:cs typeface="Proxima Nova Semibold"/>
                <a:sym typeface="Proxima Nova Semibold"/>
              </a:rPr>
              <a:t>n</a:t>
            </a:r>
            <a:r>
              <a:rPr lang="en" sz="1200">
                <a:latin typeface="Proxima Nova Semibold"/>
                <a:ea typeface="Proxima Nova Semibold"/>
                <a:cs typeface="Proxima Nova Semibold"/>
                <a:sym typeface="Proxima Nova Semibold"/>
              </a:rPr>
              <a:t> in the denominator for calculating sample SD.</a:t>
            </a:r>
            <a:endParaRPr sz="1200">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b="1">
                <a:latin typeface="Proxima Nova"/>
                <a:ea typeface="Proxima Nova"/>
                <a:cs typeface="Proxima Nova"/>
                <a:sym typeface="Proxima Nova"/>
              </a:rPr>
              <a:t>The python code given in a later slide works even for small values of n. </a:t>
            </a:r>
            <a:r>
              <a:rPr lang="en" sz="1200">
                <a:latin typeface="Proxima Nova Semibold"/>
                <a:ea typeface="Proxima Nova Semibold"/>
                <a:cs typeface="Proxima Nova Semibold"/>
                <a:sym typeface="Proxima Nova Semibold"/>
              </a:rPr>
              <a:t>But it is good practice to have as much data (large </a:t>
            </a:r>
            <a:r>
              <a:rPr lang="en" sz="1200" i="1">
                <a:latin typeface="Proxima Nova Semibold"/>
                <a:ea typeface="Proxima Nova Semibold"/>
                <a:cs typeface="Proxima Nova Semibold"/>
                <a:sym typeface="Proxima Nova Semibold"/>
              </a:rPr>
              <a:t>n</a:t>
            </a:r>
            <a:r>
              <a:rPr lang="en" sz="1200">
                <a:latin typeface="Proxima Nova Semibold"/>
                <a:ea typeface="Proxima Nova Semibold"/>
                <a:cs typeface="Proxima Nova Semibold"/>
                <a:sym typeface="Proxima Nova Semibold"/>
              </a:rPr>
              <a:t>) as possible.</a:t>
            </a:r>
            <a:endParaRPr sz="1200">
              <a:latin typeface="Proxima Nova Semibold"/>
              <a:ea typeface="Proxima Nova Semibold"/>
              <a:cs typeface="Proxima Nova Semibold"/>
              <a:sym typeface="Proxima Nova Semibold"/>
            </a:endParaRPr>
          </a:p>
        </p:txBody>
      </p:sp>
      <p:pic>
        <p:nvPicPr>
          <p:cNvPr id="464" name="Google Shape;464;p4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07625" y="2066849"/>
            <a:ext cx="1115800" cy="734300"/>
          </a:xfrm>
          <a:prstGeom prst="rect">
            <a:avLst/>
          </a:prstGeom>
          <a:noFill/>
          <a:ln>
            <a:noFill/>
          </a:ln>
        </p:spPr>
      </p:pic>
      <p:sp>
        <p:nvSpPr>
          <p:cNvPr id="465" name="Google Shape;465;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0"/>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Python implementation: 95% C.I.</a:t>
            </a:r>
            <a:endParaRPr sz="3000"/>
          </a:p>
        </p:txBody>
      </p:sp>
      <p:sp>
        <p:nvSpPr>
          <p:cNvPr id="471" name="Google Shape;471;p50"/>
          <p:cNvSpPr txBox="1"/>
          <p:nvPr/>
        </p:nvSpPr>
        <p:spPr>
          <a:xfrm>
            <a:off x="423875" y="4211675"/>
            <a:ext cx="7975800" cy="34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mean:  49.2 , lower limit:  21.990837969061577 , upper limit:  76.40916203093843</a:t>
            </a:r>
            <a:endParaRPr sz="1050">
              <a:solidFill>
                <a:schemeClr val="dk1"/>
              </a:solidFill>
              <a:highlight>
                <a:srgbClr val="FFFFFF"/>
              </a:highlight>
              <a:latin typeface="Courier New"/>
              <a:ea typeface="Courier New"/>
              <a:cs typeface="Courier New"/>
              <a:sym typeface="Courier New"/>
            </a:endParaRPr>
          </a:p>
        </p:txBody>
      </p:sp>
      <p:pic>
        <p:nvPicPr>
          <p:cNvPr id="472" name="Google Shape;472;p5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3875" y="1196563"/>
            <a:ext cx="5761524" cy="2760075"/>
          </a:xfrm>
          <a:prstGeom prst="rect">
            <a:avLst/>
          </a:prstGeom>
          <a:noFill/>
          <a:ln>
            <a:noFill/>
          </a:ln>
        </p:spPr>
      </p:pic>
      <p:sp>
        <p:nvSpPr>
          <p:cNvPr id="473" name="Google Shape;473;p50"/>
          <p:cNvSpPr txBox="1"/>
          <p:nvPr/>
        </p:nvSpPr>
        <p:spPr>
          <a:xfrm>
            <a:off x="6499725" y="1847875"/>
            <a:ext cx="2534700" cy="13245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Plug in how much confident you want to be. If you wish to be more confident (e.g., 99% C.I.), you will typically need more data for a narrower C.I.</a:t>
            </a:r>
            <a:endParaRPr sz="1200">
              <a:latin typeface="Proxima Nova Semibold"/>
              <a:ea typeface="Proxima Nova Semibold"/>
              <a:cs typeface="Proxima Nova Semibold"/>
              <a:sym typeface="Proxima Nova Semibold"/>
            </a:endParaRPr>
          </a:p>
        </p:txBody>
      </p:sp>
      <p:pic>
        <p:nvPicPr>
          <p:cNvPr id="474" name="Google Shape;474;p5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1960644">
            <a:off x="5810694" y="2275237"/>
            <a:ext cx="432291" cy="1077805"/>
          </a:xfrm>
          <a:prstGeom prst="rect">
            <a:avLst/>
          </a:prstGeom>
          <a:noFill/>
          <a:ln>
            <a:noFill/>
          </a:ln>
        </p:spPr>
      </p:pic>
      <p:sp>
        <p:nvSpPr>
          <p:cNvPr id="475" name="Google Shape;47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81" name="Google Shape;48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82" name="Google Shape;482;p5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Statistical Characteristics of Networks</a:t>
            </a:r>
            <a:endParaRPr sz="3000">
              <a:solidFill>
                <a:schemeClr val="lt1"/>
              </a:solidFill>
              <a:latin typeface="Proxima Nova Semibold"/>
              <a:ea typeface="Proxima Nova Semibold"/>
              <a:cs typeface="Proxima Nova Semibold"/>
              <a:sym typeface="Proxima Nova Semibold"/>
            </a:endParaRPr>
          </a:p>
        </p:txBody>
      </p:sp>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79" name="Google Shape;79;p16"/>
          <p:cNvSpPr txBox="1"/>
          <p:nvPr/>
        </p:nvSpPr>
        <p:spPr>
          <a:xfrm>
            <a:off x="3710800" y="1250900"/>
            <a:ext cx="5253000" cy="19527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Degree Distribution</a:t>
            </a:r>
            <a:endParaRPr sz="1500" b="1">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Clustering Coefficient</a:t>
            </a:r>
            <a:endParaRPr sz="1500" b="1">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Average Path Length</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Giant Component</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88" name="Google Shape;48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89" name="Google Shape;489;p5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3"/>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Which bar plot is more trustworthy? Why?</a:t>
            </a:r>
            <a:endParaRPr sz="3000"/>
          </a:p>
        </p:txBody>
      </p:sp>
      <p:sp>
        <p:nvSpPr>
          <p:cNvPr id="495" name="Google Shape;495;p53"/>
          <p:cNvSpPr/>
          <p:nvPr/>
        </p:nvSpPr>
        <p:spPr>
          <a:xfrm>
            <a:off x="2770746" y="2307873"/>
            <a:ext cx="810300" cy="176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3"/>
          <p:cNvSpPr/>
          <p:nvPr/>
        </p:nvSpPr>
        <p:spPr>
          <a:xfrm>
            <a:off x="5311091" y="2307752"/>
            <a:ext cx="810300" cy="176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53"/>
          <p:cNvGrpSpPr/>
          <p:nvPr/>
        </p:nvGrpSpPr>
        <p:grpSpPr>
          <a:xfrm>
            <a:off x="3088763" y="1949238"/>
            <a:ext cx="173698" cy="736216"/>
            <a:chOff x="5135475" y="491000"/>
            <a:chExt cx="185100" cy="333310"/>
          </a:xfrm>
        </p:grpSpPr>
        <p:cxnSp>
          <p:nvCxnSpPr>
            <p:cNvPr id="498" name="Google Shape;498;p53"/>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499" name="Google Shape;499;p53"/>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500" name="Google Shape;500;p53"/>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grpSp>
        <p:nvGrpSpPr>
          <p:cNvPr id="501" name="Google Shape;501;p53"/>
          <p:cNvGrpSpPr/>
          <p:nvPr/>
        </p:nvGrpSpPr>
        <p:grpSpPr>
          <a:xfrm>
            <a:off x="5629112" y="2160958"/>
            <a:ext cx="173698" cy="312778"/>
            <a:chOff x="5135475" y="491000"/>
            <a:chExt cx="185100" cy="333310"/>
          </a:xfrm>
        </p:grpSpPr>
        <p:cxnSp>
          <p:nvCxnSpPr>
            <p:cNvPr id="502" name="Google Shape;502;p53"/>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503" name="Google Shape;503;p53"/>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504" name="Google Shape;504;p53"/>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cxnSp>
        <p:nvCxnSpPr>
          <p:cNvPr id="505" name="Google Shape;505;p53"/>
          <p:cNvCxnSpPr/>
          <p:nvPr/>
        </p:nvCxnSpPr>
        <p:spPr>
          <a:xfrm>
            <a:off x="2171212" y="4072744"/>
            <a:ext cx="1897500" cy="0"/>
          </a:xfrm>
          <a:prstGeom prst="straightConnector1">
            <a:avLst/>
          </a:prstGeom>
          <a:noFill/>
          <a:ln w="19050" cap="flat" cmpd="sng">
            <a:solidFill>
              <a:schemeClr val="dk2"/>
            </a:solidFill>
            <a:prstDash val="solid"/>
            <a:round/>
            <a:headEnd type="none" w="med" len="med"/>
            <a:tailEnd type="none" w="med" len="med"/>
          </a:ln>
        </p:spPr>
      </p:cxnSp>
      <p:cxnSp>
        <p:nvCxnSpPr>
          <p:cNvPr id="506" name="Google Shape;506;p53"/>
          <p:cNvCxnSpPr/>
          <p:nvPr/>
        </p:nvCxnSpPr>
        <p:spPr>
          <a:xfrm flipH="1">
            <a:off x="2171098" y="1642625"/>
            <a:ext cx="3900" cy="2430300"/>
          </a:xfrm>
          <a:prstGeom prst="straightConnector1">
            <a:avLst/>
          </a:prstGeom>
          <a:noFill/>
          <a:ln w="19050" cap="flat" cmpd="sng">
            <a:solidFill>
              <a:schemeClr val="dk2"/>
            </a:solidFill>
            <a:prstDash val="solid"/>
            <a:round/>
            <a:headEnd type="none" w="med" len="med"/>
            <a:tailEnd type="none" w="med" len="med"/>
          </a:ln>
        </p:spPr>
      </p:cxnSp>
      <p:cxnSp>
        <p:nvCxnSpPr>
          <p:cNvPr id="507" name="Google Shape;507;p53"/>
          <p:cNvCxnSpPr/>
          <p:nvPr/>
        </p:nvCxnSpPr>
        <p:spPr>
          <a:xfrm rot="10800000">
            <a:off x="2071312" y="17500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08" name="Google Shape;508;p53"/>
          <p:cNvCxnSpPr/>
          <p:nvPr/>
        </p:nvCxnSpPr>
        <p:spPr>
          <a:xfrm rot="10800000">
            <a:off x="2071312" y="2911351"/>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09" name="Google Shape;509;p53"/>
          <p:cNvCxnSpPr/>
          <p:nvPr/>
        </p:nvCxnSpPr>
        <p:spPr>
          <a:xfrm rot="10800000">
            <a:off x="2071312" y="213982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10" name="Google Shape;510;p53"/>
          <p:cNvCxnSpPr/>
          <p:nvPr/>
        </p:nvCxnSpPr>
        <p:spPr>
          <a:xfrm rot="10800000">
            <a:off x="2071312" y="25489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11" name="Google Shape;511;p53"/>
          <p:cNvCxnSpPr/>
          <p:nvPr/>
        </p:nvCxnSpPr>
        <p:spPr>
          <a:xfrm rot="10800000">
            <a:off x="2071312" y="291136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12" name="Google Shape;512;p53"/>
          <p:cNvCxnSpPr/>
          <p:nvPr/>
        </p:nvCxnSpPr>
        <p:spPr>
          <a:xfrm rot="10800000">
            <a:off x="2071312" y="330113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13" name="Google Shape;513;p53"/>
          <p:cNvCxnSpPr/>
          <p:nvPr/>
        </p:nvCxnSpPr>
        <p:spPr>
          <a:xfrm rot="10800000">
            <a:off x="2071312" y="3710267"/>
            <a:ext cx="99900" cy="0"/>
          </a:xfrm>
          <a:prstGeom prst="straightConnector1">
            <a:avLst/>
          </a:prstGeom>
          <a:noFill/>
          <a:ln w="19050" cap="flat" cmpd="sng">
            <a:solidFill>
              <a:schemeClr val="dk2"/>
            </a:solidFill>
            <a:prstDash val="solid"/>
            <a:round/>
            <a:headEnd type="none" w="med" len="med"/>
            <a:tailEnd type="none" w="med" len="med"/>
          </a:ln>
        </p:spPr>
      </p:cxnSp>
      <p:sp>
        <p:nvSpPr>
          <p:cNvPr id="514" name="Google Shape;514;p53"/>
          <p:cNvSpPr txBox="1"/>
          <p:nvPr/>
        </p:nvSpPr>
        <p:spPr>
          <a:xfrm>
            <a:off x="350795" y="977375"/>
            <a:ext cx="8520600" cy="4155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500">
                <a:solidFill>
                  <a:schemeClr val="dk1"/>
                </a:solidFill>
                <a:latin typeface="Proxima Nova"/>
                <a:ea typeface="Proxima Nova"/>
                <a:cs typeface="Proxima Nova"/>
                <a:sym typeface="Proxima Nova"/>
              </a:rPr>
              <a:t>Two teams study the same watch on a separate set of participants. Whiskers denote 95% C.I.</a:t>
            </a:r>
            <a:endParaRPr sz="1300" b="1"/>
          </a:p>
        </p:txBody>
      </p:sp>
      <p:sp>
        <p:nvSpPr>
          <p:cNvPr id="515" name="Google Shape;515;p53"/>
          <p:cNvSpPr txBox="1"/>
          <p:nvPr/>
        </p:nvSpPr>
        <p:spPr>
          <a:xfrm rot="-5400000">
            <a:off x="414150" y="2621101"/>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cxnSp>
        <p:nvCxnSpPr>
          <p:cNvPr id="516" name="Google Shape;516;p53"/>
          <p:cNvCxnSpPr/>
          <p:nvPr/>
        </p:nvCxnSpPr>
        <p:spPr>
          <a:xfrm>
            <a:off x="4715162" y="4072744"/>
            <a:ext cx="1947600" cy="0"/>
          </a:xfrm>
          <a:prstGeom prst="straightConnector1">
            <a:avLst/>
          </a:prstGeom>
          <a:noFill/>
          <a:ln w="19050" cap="flat" cmpd="sng">
            <a:solidFill>
              <a:schemeClr val="dk2"/>
            </a:solidFill>
            <a:prstDash val="solid"/>
            <a:round/>
            <a:headEnd type="none" w="med" len="med"/>
            <a:tailEnd type="none" w="med" len="med"/>
          </a:ln>
        </p:spPr>
      </p:cxnSp>
      <p:cxnSp>
        <p:nvCxnSpPr>
          <p:cNvPr id="517" name="Google Shape;517;p53"/>
          <p:cNvCxnSpPr/>
          <p:nvPr/>
        </p:nvCxnSpPr>
        <p:spPr>
          <a:xfrm flipH="1">
            <a:off x="4715047" y="1642625"/>
            <a:ext cx="3900" cy="2430300"/>
          </a:xfrm>
          <a:prstGeom prst="straightConnector1">
            <a:avLst/>
          </a:prstGeom>
          <a:noFill/>
          <a:ln w="19050" cap="flat" cmpd="sng">
            <a:solidFill>
              <a:schemeClr val="dk2"/>
            </a:solidFill>
            <a:prstDash val="solid"/>
            <a:round/>
            <a:headEnd type="none" w="med" len="med"/>
            <a:tailEnd type="none" w="med" len="med"/>
          </a:ln>
        </p:spPr>
      </p:cxnSp>
      <p:cxnSp>
        <p:nvCxnSpPr>
          <p:cNvPr id="518" name="Google Shape;518;p53"/>
          <p:cNvCxnSpPr/>
          <p:nvPr/>
        </p:nvCxnSpPr>
        <p:spPr>
          <a:xfrm rot="10800000">
            <a:off x="4615262" y="17500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19" name="Google Shape;519;p53"/>
          <p:cNvCxnSpPr/>
          <p:nvPr/>
        </p:nvCxnSpPr>
        <p:spPr>
          <a:xfrm rot="10800000">
            <a:off x="4615262" y="2911351"/>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20" name="Google Shape;520;p53"/>
          <p:cNvCxnSpPr/>
          <p:nvPr/>
        </p:nvCxnSpPr>
        <p:spPr>
          <a:xfrm rot="10800000">
            <a:off x="4615262" y="213982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21" name="Google Shape;521;p53"/>
          <p:cNvCxnSpPr/>
          <p:nvPr/>
        </p:nvCxnSpPr>
        <p:spPr>
          <a:xfrm rot="10800000">
            <a:off x="4615262" y="25489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22" name="Google Shape;522;p53"/>
          <p:cNvCxnSpPr/>
          <p:nvPr/>
        </p:nvCxnSpPr>
        <p:spPr>
          <a:xfrm rot="10800000">
            <a:off x="4615262" y="291136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23" name="Google Shape;523;p53"/>
          <p:cNvCxnSpPr/>
          <p:nvPr/>
        </p:nvCxnSpPr>
        <p:spPr>
          <a:xfrm rot="10800000">
            <a:off x="4615262" y="330113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24" name="Google Shape;524;p53"/>
          <p:cNvCxnSpPr/>
          <p:nvPr/>
        </p:nvCxnSpPr>
        <p:spPr>
          <a:xfrm rot="10800000">
            <a:off x="4615262" y="3710267"/>
            <a:ext cx="99900" cy="0"/>
          </a:xfrm>
          <a:prstGeom prst="straightConnector1">
            <a:avLst/>
          </a:prstGeom>
          <a:noFill/>
          <a:ln w="19050" cap="flat" cmpd="sng">
            <a:solidFill>
              <a:schemeClr val="dk2"/>
            </a:solidFill>
            <a:prstDash val="solid"/>
            <a:round/>
            <a:headEnd type="none" w="med" len="med"/>
            <a:tailEnd type="none" w="med" len="med"/>
          </a:ln>
        </p:spPr>
      </p:cxnSp>
      <p:sp>
        <p:nvSpPr>
          <p:cNvPr id="525" name="Google Shape;525;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4"/>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Which bar plot is more trustworthy? Why?</a:t>
            </a:r>
            <a:endParaRPr sz="3000"/>
          </a:p>
        </p:txBody>
      </p:sp>
      <p:sp>
        <p:nvSpPr>
          <p:cNvPr id="531" name="Google Shape;531;p54"/>
          <p:cNvSpPr/>
          <p:nvPr/>
        </p:nvSpPr>
        <p:spPr>
          <a:xfrm>
            <a:off x="2770746" y="2307873"/>
            <a:ext cx="810300" cy="176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4"/>
          <p:cNvSpPr/>
          <p:nvPr/>
        </p:nvSpPr>
        <p:spPr>
          <a:xfrm>
            <a:off x="5311091" y="2307752"/>
            <a:ext cx="810300" cy="176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54"/>
          <p:cNvGrpSpPr/>
          <p:nvPr/>
        </p:nvGrpSpPr>
        <p:grpSpPr>
          <a:xfrm>
            <a:off x="3088763" y="1949238"/>
            <a:ext cx="173698" cy="736216"/>
            <a:chOff x="5135475" y="491000"/>
            <a:chExt cx="185100" cy="333310"/>
          </a:xfrm>
        </p:grpSpPr>
        <p:cxnSp>
          <p:nvCxnSpPr>
            <p:cNvPr id="534" name="Google Shape;534;p54"/>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535" name="Google Shape;535;p54"/>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536" name="Google Shape;536;p54"/>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grpSp>
        <p:nvGrpSpPr>
          <p:cNvPr id="537" name="Google Shape;537;p54"/>
          <p:cNvGrpSpPr/>
          <p:nvPr/>
        </p:nvGrpSpPr>
        <p:grpSpPr>
          <a:xfrm>
            <a:off x="5629112" y="2160958"/>
            <a:ext cx="173698" cy="312778"/>
            <a:chOff x="5135475" y="491000"/>
            <a:chExt cx="185100" cy="333310"/>
          </a:xfrm>
        </p:grpSpPr>
        <p:cxnSp>
          <p:nvCxnSpPr>
            <p:cNvPr id="538" name="Google Shape;538;p54"/>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539" name="Google Shape;539;p54"/>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540" name="Google Shape;540;p54"/>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cxnSp>
        <p:nvCxnSpPr>
          <p:cNvPr id="541" name="Google Shape;541;p54"/>
          <p:cNvCxnSpPr/>
          <p:nvPr/>
        </p:nvCxnSpPr>
        <p:spPr>
          <a:xfrm>
            <a:off x="2171212" y="4072744"/>
            <a:ext cx="1897500" cy="0"/>
          </a:xfrm>
          <a:prstGeom prst="straightConnector1">
            <a:avLst/>
          </a:prstGeom>
          <a:noFill/>
          <a:ln w="19050" cap="flat" cmpd="sng">
            <a:solidFill>
              <a:schemeClr val="dk2"/>
            </a:solidFill>
            <a:prstDash val="solid"/>
            <a:round/>
            <a:headEnd type="none" w="med" len="med"/>
            <a:tailEnd type="none" w="med" len="med"/>
          </a:ln>
        </p:spPr>
      </p:cxnSp>
      <p:cxnSp>
        <p:nvCxnSpPr>
          <p:cNvPr id="542" name="Google Shape;542;p54"/>
          <p:cNvCxnSpPr/>
          <p:nvPr/>
        </p:nvCxnSpPr>
        <p:spPr>
          <a:xfrm flipH="1">
            <a:off x="2171098" y="1642625"/>
            <a:ext cx="3900" cy="2430300"/>
          </a:xfrm>
          <a:prstGeom prst="straightConnector1">
            <a:avLst/>
          </a:prstGeom>
          <a:noFill/>
          <a:ln w="19050" cap="flat" cmpd="sng">
            <a:solidFill>
              <a:schemeClr val="dk2"/>
            </a:solidFill>
            <a:prstDash val="solid"/>
            <a:round/>
            <a:headEnd type="none" w="med" len="med"/>
            <a:tailEnd type="none" w="med" len="med"/>
          </a:ln>
        </p:spPr>
      </p:cxnSp>
      <p:cxnSp>
        <p:nvCxnSpPr>
          <p:cNvPr id="543" name="Google Shape;543;p54"/>
          <p:cNvCxnSpPr/>
          <p:nvPr/>
        </p:nvCxnSpPr>
        <p:spPr>
          <a:xfrm rot="10800000">
            <a:off x="2071312" y="17500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44" name="Google Shape;544;p54"/>
          <p:cNvCxnSpPr/>
          <p:nvPr/>
        </p:nvCxnSpPr>
        <p:spPr>
          <a:xfrm rot="10800000">
            <a:off x="2071312" y="2911351"/>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45" name="Google Shape;545;p54"/>
          <p:cNvCxnSpPr/>
          <p:nvPr/>
        </p:nvCxnSpPr>
        <p:spPr>
          <a:xfrm rot="10800000">
            <a:off x="2071312" y="213982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46" name="Google Shape;546;p54"/>
          <p:cNvCxnSpPr/>
          <p:nvPr/>
        </p:nvCxnSpPr>
        <p:spPr>
          <a:xfrm rot="10800000">
            <a:off x="2071312" y="25489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47" name="Google Shape;547;p54"/>
          <p:cNvCxnSpPr/>
          <p:nvPr/>
        </p:nvCxnSpPr>
        <p:spPr>
          <a:xfrm rot="10800000">
            <a:off x="2071312" y="291136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48" name="Google Shape;548;p54"/>
          <p:cNvCxnSpPr/>
          <p:nvPr/>
        </p:nvCxnSpPr>
        <p:spPr>
          <a:xfrm rot="10800000">
            <a:off x="2071312" y="330113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49" name="Google Shape;549;p54"/>
          <p:cNvCxnSpPr/>
          <p:nvPr/>
        </p:nvCxnSpPr>
        <p:spPr>
          <a:xfrm rot="10800000">
            <a:off x="2071312" y="3710267"/>
            <a:ext cx="99900" cy="0"/>
          </a:xfrm>
          <a:prstGeom prst="straightConnector1">
            <a:avLst/>
          </a:prstGeom>
          <a:noFill/>
          <a:ln w="19050" cap="flat" cmpd="sng">
            <a:solidFill>
              <a:schemeClr val="dk2"/>
            </a:solidFill>
            <a:prstDash val="solid"/>
            <a:round/>
            <a:headEnd type="none" w="med" len="med"/>
            <a:tailEnd type="none" w="med" len="med"/>
          </a:ln>
        </p:spPr>
      </p:cxnSp>
      <p:sp>
        <p:nvSpPr>
          <p:cNvPr id="550" name="Google Shape;550;p54"/>
          <p:cNvSpPr txBox="1"/>
          <p:nvPr/>
        </p:nvSpPr>
        <p:spPr>
          <a:xfrm rot="-5400000">
            <a:off x="414150" y="2621101"/>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cxnSp>
        <p:nvCxnSpPr>
          <p:cNvPr id="551" name="Google Shape;551;p54"/>
          <p:cNvCxnSpPr/>
          <p:nvPr/>
        </p:nvCxnSpPr>
        <p:spPr>
          <a:xfrm>
            <a:off x="4715162" y="4072744"/>
            <a:ext cx="1947600" cy="0"/>
          </a:xfrm>
          <a:prstGeom prst="straightConnector1">
            <a:avLst/>
          </a:prstGeom>
          <a:noFill/>
          <a:ln w="19050" cap="flat" cmpd="sng">
            <a:solidFill>
              <a:schemeClr val="dk2"/>
            </a:solidFill>
            <a:prstDash val="solid"/>
            <a:round/>
            <a:headEnd type="none" w="med" len="med"/>
            <a:tailEnd type="none" w="med" len="med"/>
          </a:ln>
        </p:spPr>
      </p:cxnSp>
      <p:cxnSp>
        <p:nvCxnSpPr>
          <p:cNvPr id="552" name="Google Shape;552;p54"/>
          <p:cNvCxnSpPr/>
          <p:nvPr/>
        </p:nvCxnSpPr>
        <p:spPr>
          <a:xfrm flipH="1">
            <a:off x="4715047" y="1642625"/>
            <a:ext cx="3900" cy="2430300"/>
          </a:xfrm>
          <a:prstGeom prst="straightConnector1">
            <a:avLst/>
          </a:prstGeom>
          <a:noFill/>
          <a:ln w="19050" cap="flat" cmpd="sng">
            <a:solidFill>
              <a:schemeClr val="dk2"/>
            </a:solidFill>
            <a:prstDash val="solid"/>
            <a:round/>
            <a:headEnd type="none" w="med" len="med"/>
            <a:tailEnd type="none" w="med" len="med"/>
          </a:ln>
        </p:spPr>
      </p:cxnSp>
      <p:cxnSp>
        <p:nvCxnSpPr>
          <p:cNvPr id="553" name="Google Shape;553;p54"/>
          <p:cNvCxnSpPr/>
          <p:nvPr/>
        </p:nvCxnSpPr>
        <p:spPr>
          <a:xfrm rot="10800000">
            <a:off x="4615262" y="17500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54" name="Google Shape;554;p54"/>
          <p:cNvCxnSpPr/>
          <p:nvPr/>
        </p:nvCxnSpPr>
        <p:spPr>
          <a:xfrm rot="10800000">
            <a:off x="4615262" y="2911351"/>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55" name="Google Shape;555;p54"/>
          <p:cNvCxnSpPr/>
          <p:nvPr/>
        </p:nvCxnSpPr>
        <p:spPr>
          <a:xfrm rot="10800000">
            <a:off x="4615262" y="213982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56" name="Google Shape;556;p54"/>
          <p:cNvCxnSpPr/>
          <p:nvPr/>
        </p:nvCxnSpPr>
        <p:spPr>
          <a:xfrm rot="10800000">
            <a:off x="4615262" y="25489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57" name="Google Shape;557;p54"/>
          <p:cNvCxnSpPr/>
          <p:nvPr/>
        </p:nvCxnSpPr>
        <p:spPr>
          <a:xfrm rot="10800000">
            <a:off x="4615262" y="291136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58" name="Google Shape;558;p54"/>
          <p:cNvCxnSpPr/>
          <p:nvPr/>
        </p:nvCxnSpPr>
        <p:spPr>
          <a:xfrm rot="10800000">
            <a:off x="4615262" y="330113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559" name="Google Shape;559;p54"/>
          <p:cNvCxnSpPr/>
          <p:nvPr/>
        </p:nvCxnSpPr>
        <p:spPr>
          <a:xfrm rot="10800000">
            <a:off x="4615262" y="3710267"/>
            <a:ext cx="99900" cy="0"/>
          </a:xfrm>
          <a:prstGeom prst="straightConnector1">
            <a:avLst/>
          </a:prstGeom>
          <a:noFill/>
          <a:ln w="19050" cap="flat" cmpd="sng">
            <a:solidFill>
              <a:schemeClr val="dk2"/>
            </a:solidFill>
            <a:prstDash val="solid"/>
            <a:round/>
            <a:headEnd type="none" w="med" len="med"/>
            <a:tailEnd type="none" w="med" len="med"/>
          </a:ln>
        </p:spPr>
      </p:cxnSp>
      <p:sp>
        <p:nvSpPr>
          <p:cNvPr id="560" name="Google Shape;560;p54"/>
          <p:cNvSpPr txBox="1"/>
          <p:nvPr/>
        </p:nvSpPr>
        <p:spPr>
          <a:xfrm>
            <a:off x="6524075" y="1361100"/>
            <a:ext cx="2534700" cy="13245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latin typeface="Proxima Nova Semibold"/>
                <a:ea typeface="Proxima Nova Semibold"/>
                <a:cs typeface="Proxima Nova Semibold"/>
                <a:sym typeface="Proxima Nova Semibold"/>
              </a:rPr>
              <a:t>Larger </a:t>
            </a:r>
            <a:r>
              <a:rPr lang="en" sz="1200" i="1">
                <a:solidFill>
                  <a:schemeClr val="dk1"/>
                </a:solidFill>
                <a:latin typeface="Proxima Nova Semibold"/>
                <a:ea typeface="Proxima Nova Semibold"/>
                <a:cs typeface="Proxima Nova Semibold"/>
                <a:sym typeface="Proxima Nova Semibold"/>
              </a:rPr>
              <a:t>n</a:t>
            </a:r>
            <a:r>
              <a:rPr lang="en" sz="1200">
                <a:solidFill>
                  <a:schemeClr val="dk1"/>
                </a:solidFill>
                <a:latin typeface="Proxima Nova Semibold"/>
                <a:ea typeface="Proxima Nova Semibold"/>
                <a:cs typeface="Proxima Nova Semibold"/>
                <a:sym typeface="Proxima Nova Semibold"/>
              </a:rPr>
              <a:t> =&gt; Narrower margin of error =&gt; Narrower C.I.</a:t>
            </a:r>
            <a:endParaRPr sz="1200">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a:latin typeface="Proxima Nova Semibold"/>
                <a:ea typeface="Proxima Nova Semibold"/>
                <a:cs typeface="Proxima Nova Semibold"/>
                <a:sym typeface="Proxima Nova Semibold"/>
              </a:rPr>
              <a:t>Narrower C.I. =&gt; We have a better sense of the ‘true’ population mean</a:t>
            </a:r>
            <a:endParaRPr sz="1200">
              <a:latin typeface="Proxima Nova Semibold"/>
              <a:ea typeface="Proxima Nova Semibold"/>
              <a:cs typeface="Proxima Nova Semibold"/>
              <a:sym typeface="Proxima Nova Semibold"/>
            </a:endParaRPr>
          </a:p>
        </p:txBody>
      </p:sp>
      <p:pic>
        <p:nvPicPr>
          <p:cNvPr id="561" name="Google Shape;561;p54"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2856273">
            <a:off x="5822919" y="1115087"/>
            <a:ext cx="432291" cy="1077805"/>
          </a:xfrm>
          <a:prstGeom prst="rect">
            <a:avLst/>
          </a:prstGeom>
          <a:noFill/>
          <a:ln>
            <a:noFill/>
          </a:ln>
        </p:spPr>
      </p:pic>
      <p:sp>
        <p:nvSpPr>
          <p:cNvPr id="562" name="Google Shape;562;p54"/>
          <p:cNvSpPr txBox="1"/>
          <p:nvPr/>
        </p:nvSpPr>
        <p:spPr>
          <a:xfrm>
            <a:off x="429830" y="42554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endParaRPr sz="1700"/>
          </a:p>
        </p:txBody>
      </p:sp>
      <p:pic>
        <p:nvPicPr>
          <p:cNvPr id="563" name="Google Shape;563;p5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83825" y="4200449"/>
            <a:ext cx="1115800" cy="734300"/>
          </a:xfrm>
          <a:prstGeom prst="rect">
            <a:avLst/>
          </a:prstGeom>
          <a:noFill/>
          <a:ln>
            <a:noFill/>
          </a:ln>
        </p:spPr>
      </p:pic>
      <p:sp>
        <p:nvSpPr>
          <p:cNvPr id="564" name="Google Shape;564;p54"/>
          <p:cNvSpPr/>
          <p:nvPr/>
        </p:nvSpPr>
        <p:spPr>
          <a:xfrm>
            <a:off x="5779400" y="4588102"/>
            <a:ext cx="209400" cy="312900"/>
          </a:xfrm>
          <a:prstGeom prst="upArrow">
            <a:avLst>
              <a:gd name="adj1" fmla="val 50000"/>
              <a:gd name="adj2" fmla="val 50000"/>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4"/>
          <p:cNvSpPr/>
          <p:nvPr/>
        </p:nvSpPr>
        <p:spPr>
          <a:xfrm>
            <a:off x="311700" y="4370775"/>
            <a:ext cx="209400" cy="312900"/>
          </a:xfrm>
          <a:prstGeom prst="downArrow">
            <a:avLst>
              <a:gd name="adj1" fmla="val 50000"/>
              <a:gd name="adj2" fmla="val 50000"/>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txBox="1"/>
          <p:nvPr/>
        </p:nvSpPr>
        <p:spPr>
          <a:xfrm>
            <a:off x="350795" y="977375"/>
            <a:ext cx="8520600" cy="4155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500">
                <a:solidFill>
                  <a:schemeClr val="dk1"/>
                </a:solidFill>
                <a:latin typeface="Proxima Nova"/>
                <a:ea typeface="Proxima Nova"/>
                <a:cs typeface="Proxima Nova"/>
                <a:sym typeface="Proxima Nova"/>
              </a:rPr>
              <a:t>Two teams study the same watch on a separate set of participants. Whiskers denote 95% C.I.</a:t>
            </a:r>
            <a:endParaRPr sz="1500">
              <a:solidFill>
                <a:schemeClr val="dk1"/>
              </a:solidFill>
              <a:latin typeface="Proxima Nova"/>
              <a:ea typeface="Proxima Nova"/>
              <a:cs typeface="Proxima Nova"/>
              <a:sym typeface="Proxima Nova"/>
            </a:endParaRPr>
          </a:p>
        </p:txBody>
      </p:sp>
      <p:sp>
        <p:nvSpPr>
          <p:cNvPr id="567" name="Google Shape;567;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5"/>
          <p:cNvSpPr/>
          <p:nvPr/>
        </p:nvSpPr>
        <p:spPr>
          <a:xfrm>
            <a:off x="1988625" y="1495354"/>
            <a:ext cx="1857000" cy="32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55"/>
          <p:cNvGrpSpPr/>
          <p:nvPr/>
        </p:nvGrpSpPr>
        <p:grpSpPr>
          <a:xfrm>
            <a:off x="2717939" y="572579"/>
            <a:ext cx="398076" cy="1844939"/>
            <a:chOff x="5135475" y="491000"/>
            <a:chExt cx="185100" cy="333310"/>
          </a:xfrm>
        </p:grpSpPr>
        <p:cxnSp>
          <p:nvCxnSpPr>
            <p:cNvPr id="574" name="Google Shape;574;p55"/>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75" name="Google Shape;575;p55"/>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76" name="Google Shape;576;p55"/>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577" name="Google Shape;577;p55"/>
          <p:cNvSpPr/>
          <p:nvPr/>
        </p:nvSpPr>
        <p:spPr>
          <a:xfrm>
            <a:off x="5356400" y="1495354"/>
            <a:ext cx="1857000" cy="32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55"/>
          <p:cNvGrpSpPr/>
          <p:nvPr/>
        </p:nvGrpSpPr>
        <p:grpSpPr>
          <a:xfrm>
            <a:off x="6085714" y="572579"/>
            <a:ext cx="398076" cy="1844939"/>
            <a:chOff x="5135475" y="491000"/>
            <a:chExt cx="185100" cy="333310"/>
          </a:xfrm>
        </p:grpSpPr>
        <p:cxnSp>
          <p:nvCxnSpPr>
            <p:cNvPr id="579" name="Google Shape;579;p55"/>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80" name="Google Shape;580;p55"/>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81" name="Google Shape;581;p55"/>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582" name="Google Shape;582;p55"/>
          <p:cNvSpPr txBox="1"/>
          <p:nvPr/>
        </p:nvSpPr>
        <p:spPr>
          <a:xfrm>
            <a:off x="201225" y="3674775"/>
            <a:ext cx="1585800" cy="431100"/>
          </a:xfrm>
          <a:prstGeom prst="rect">
            <a:avLst/>
          </a:prstGeom>
          <a:noFill/>
          <a:ln>
            <a:noFill/>
          </a:ln>
        </p:spPr>
        <p:txBody>
          <a:bodyPr spcFirstLastPara="1" wrap="square" lIns="91425" tIns="91425" rIns="91425" bIns="91425" anchor="b" anchorCtr="0">
            <a:noAutofit/>
          </a:bodyPr>
          <a:lstStyle/>
          <a:p>
            <a:pPr marL="0" lvl="0" indent="0" algn="l" rtl="0">
              <a:lnSpc>
                <a:spcPct val="120000"/>
              </a:lnSpc>
              <a:spcBef>
                <a:spcPts val="0"/>
              </a:spcBef>
              <a:spcAft>
                <a:spcPts val="1000"/>
              </a:spcAft>
              <a:buNone/>
            </a:pPr>
            <a:r>
              <a:rPr lang="en" sz="1300" b="1">
                <a:solidFill>
                  <a:schemeClr val="dk1"/>
                </a:solidFill>
                <a:latin typeface="Proxima Nova"/>
                <a:ea typeface="Proxima Nova"/>
                <a:cs typeface="Proxima Nova"/>
                <a:sym typeface="Proxima Nova"/>
              </a:rPr>
              <a:t>Insignificant differences between two groups…</a:t>
            </a:r>
            <a:endParaRPr sz="1300" b="1">
              <a:solidFill>
                <a:schemeClr val="dk1"/>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7" name="Google Shape;587;p5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50825" y="121925"/>
            <a:ext cx="4159734" cy="676800"/>
          </a:xfrm>
          <a:prstGeom prst="rect">
            <a:avLst/>
          </a:prstGeom>
          <a:noFill/>
          <a:ln>
            <a:noFill/>
          </a:ln>
        </p:spPr>
      </p:pic>
      <p:sp>
        <p:nvSpPr>
          <p:cNvPr id="588" name="Google Shape;588;p56"/>
          <p:cNvSpPr/>
          <p:nvPr/>
        </p:nvSpPr>
        <p:spPr>
          <a:xfrm>
            <a:off x="1988625" y="853224"/>
            <a:ext cx="1857000" cy="38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56"/>
          <p:cNvGrpSpPr/>
          <p:nvPr/>
        </p:nvGrpSpPr>
        <p:grpSpPr>
          <a:xfrm>
            <a:off x="2717939" y="572579"/>
            <a:ext cx="398076" cy="1844939"/>
            <a:chOff x="5135475" y="491000"/>
            <a:chExt cx="185100" cy="333310"/>
          </a:xfrm>
        </p:grpSpPr>
        <p:cxnSp>
          <p:nvCxnSpPr>
            <p:cNvPr id="590" name="Google Shape;590;p56"/>
            <p:cNvCxnSpPr/>
            <p:nvPr/>
          </p:nvCxnSpPr>
          <p:spPr>
            <a:xfrm>
              <a:off x="5228020" y="491010"/>
              <a:ext cx="0" cy="333300"/>
            </a:xfrm>
            <a:prstGeom prst="straightConnector1">
              <a:avLst/>
            </a:prstGeom>
            <a:noFill/>
            <a:ln w="19050" cap="flat" cmpd="sng">
              <a:solidFill>
                <a:srgbClr val="595959"/>
              </a:solidFill>
              <a:prstDash val="dot"/>
              <a:round/>
              <a:headEnd type="none" w="med" len="med"/>
              <a:tailEnd type="none" w="med" len="med"/>
            </a:ln>
          </p:spPr>
        </p:cxnSp>
        <p:cxnSp>
          <p:nvCxnSpPr>
            <p:cNvPr id="591" name="Google Shape;591;p56"/>
            <p:cNvCxnSpPr/>
            <p:nvPr/>
          </p:nvCxnSpPr>
          <p:spPr>
            <a:xfrm rot="10800000">
              <a:off x="5135475" y="491000"/>
              <a:ext cx="185100" cy="0"/>
            </a:xfrm>
            <a:prstGeom prst="straightConnector1">
              <a:avLst/>
            </a:prstGeom>
            <a:noFill/>
            <a:ln w="19050" cap="flat" cmpd="sng">
              <a:solidFill>
                <a:srgbClr val="595959"/>
              </a:solidFill>
              <a:prstDash val="dot"/>
              <a:round/>
              <a:headEnd type="none" w="med" len="med"/>
              <a:tailEnd type="none" w="med" len="med"/>
            </a:ln>
          </p:spPr>
        </p:cxnSp>
        <p:cxnSp>
          <p:nvCxnSpPr>
            <p:cNvPr id="592" name="Google Shape;592;p56"/>
            <p:cNvCxnSpPr/>
            <p:nvPr/>
          </p:nvCxnSpPr>
          <p:spPr>
            <a:xfrm rot="10800000">
              <a:off x="5135475" y="824300"/>
              <a:ext cx="185100" cy="0"/>
            </a:xfrm>
            <a:prstGeom prst="straightConnector1">
              <a:avLst/>
            </a:prstGeom>
            <a:noFill/>
            <a:ln w="19050" cap="flat" cmpd="sng">
              <a:solidFill>
                <a:srgbClr val="595959"/>
              </a:solidFill>
              <a:prstDash val="dot"/>
              <a:round/>
              <a:headEnd type="none" w="med" len="med"/>
              <a:tailEnd type="none" w="med" len="med"/>
            </a:ln>
          </p:spPr>
        </p:cxnSp>
      </p:grpSp>
      <p:grpSp>
        <p:nvGrpSpPr>
          <p:cNvPr id="593" name="Google Shape;593;p56"/>
          <p:cNvGrpSpPr/>
          <p:nvPr/>
        </p:nvGrpSpPr>
        <p:grpSpPr>
          <a:xfrm>
            <a:off x="2717979" y="572561"/>
            <a:ext cx="398076" cy="530163"/>
            <a:chOff x="5135475" y="491000"/>
            <a:chExt cx="185100" cy="333310"/>
          </a:xfrm>
        </p:grpSpPr>
        <p:cxnSp>
          <p:nvCxnSpPr>
            <p:cNvPr id="594" name="Google Shape;594;p5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95" name="Google Shape;595;p5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96" name="Google Shape;596;p5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597" name="Google Shape;597;p56"/>
          <p:cNvSpPr/>
          <p:nvPr/>
        </p:nvSpPr>
        <p:spPr>
          <a:xfrm>
            <a:off x="5356400" y="2108926"/>
            <a:ext cx="1857000" cy="2601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56"/>
          <p:cNvGrpSpPr/>
          <p:nvPr/>
        </p:nvGrpSpPr>
        <p:grpSpPr>
          <a:xfrm>
            <a:off x="6085754" y="1811096"/>
            <a:ext cx="398076" cy="606425"/>
            <a:chOff x="5135475" y="491000"/>
            <a:chExt cx="185100" cy="333310"/>
          </a:xfrm>
        </p:grpSpPr>
        <p:cxnSp>
          <p:nvCxnSpPr>
            <p:cNvPr id="599" name="Google Shape;599;p5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600" name="Google Shape;600;p5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601" name="Google Shape;601;p5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602" name="Google Shape;602;p56"/>
          <p:cNvSpPr txBox="1"/>
          <p:nvPr/>
        </p:nvSpPr>
        <p:spPr>
          <a:xfrm>
            <a:off x="201225" y="3903375"/>
            <a:ext cx="1585800" cy="676800"/>
          </a:xfrm>
          <a:prstGeom prst="rect">
            <a:avLst/>
          </a:prstGeom>
          <a:noFill/>
          <a:ln>
            <a:noFill/>
          </a:ln>
        </p:spPr>
        <p:txBody>
          <a:bodyPr spcFirstLastPara="1" wrap="square" lIns="91425" tIns="91425" rIns="91425" bIns="91425" anchor="b" anchorCtr="0">
            <a:noAutofit/>
          </a:bodyPr>
          <a:lstStyle/>
          <a:p>
            <a:pPr marL="0" lvl="0" indent="0" algn="l" rtl="0">
              <a:lnSpc>
                <a:spcPct val="120000"/>
              </a:lnSpc>
              <a:spcBef>
                <a:spcPts val="0"/>
              </a:spcBef>
              <a:spcAft>
                <a:spcPts val="0"/>
              </a:spcAft>
              <a:buNone/>
            </a:pPr>
            <a:r>
              <a:rPr lang="en" sz="1300" b="1">
                <a:solidFill>
                  <a:schemeClr val="dk1"/>
                </a:solidFill>
                <a:latin typeface="Proxima Nova"/>
                <a:ea typeface="Proxima Nova"/>
                <a:cs typeface="Proxima Nova"/>
                <a:sym typeface="Proxima Nova"/>
              </a:rPr>
              <a:t>…can become significant with more data. </a:t>
            </a:r>
            <a:endParaRPr sz="13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300" b="1">
                <a:solidFill>
                  <a:schemeClr val="dk1"/>
                </a:solidFill>
                <a:latin typeface="Proxima Nova"/>
                <a:ea typeface="Proxima Nova"/>
                <a:cs typeface="Proxima Nova"/>
                <a:sym typeface="Proxima Nova"/>
              </a:rPr>
              <a:t>But not the other way around (assuming the data is collected correctly).</a:t>
            </a:r>
            <a:endParaRPr sz="1300" b="1">
              <a:solidFill>
                <a:schemeClr val="dk1"/>
              </a:solidFill>
              <a:latin typeface="Proxima Nova"/>
              <a:ea typeface="Proxima Nova"/>
              <a:cs typeface="Proxima Nova"/>
              <a:sym typeface="Proxima Nova"/>
            </a:endParaRPr>
          </a:p>
        </p:txBody>
      </p:sp>
      <p:grpSp>
        <p:nvGrpSpPr>
          <p:cNvPr id="603" name="Google Shape;603;p56"/>
          <p:cNvGrpSpPr/>
          <p:nvPr/>
        </p:nvGrpSpPr>
        <p:grpSpPr>
          <a:xfrm>
            <a:off x="6085714" y="572579"/>
            <a:ext cx="398076" cy="1844939"/>
            <a:chOff x="5135475" y="491000"/>
            <a:chExt cx="185100" cy="333310"/>
          </a:xfrm>
        </p:grpSpPr>
        <p:cxnSp>
          <p:nvCxnSpPr>
            <p:cNvPr id="604" name="Google Shape;604;p56"/>
            <p:cNvCxnSpPr/>
            <p:nvPr/>
          </p:nvCxnSpPr>
          <p:spPr>
            <a:xfrm>
              <a:off x="5228020" y="491010"/>
              <a:ext cx="0" cy="333300"/>
            </a:xfrm>
            <a:prstGeom prst="straightConnector1">
              <a:avLst/>
            </a:prstGeom>
            <a:noFill/>
            <a:ln w="19050" cap="flat" cmpd="sng">
              <a:solidFill>
                <a:srgbClr val="595959"/>
              </a:solidFill>
              <a:prstDash val="dot"/>
              <a:round/>
              <a:headEnd type="none" w="med" len="med"/>
              <a:tailEnd type="none" w="med" len="med"/>
            </a:ln>
          </p:spPr>
        </p:cxnSp>
        <p:cxnSp>
          <p:nvCxnSpPr>
            <p:cNvPr id="605" name="Google Shape;605;p56"/>
            <p:cNvCxnSpPr/>
            <p:nvPr/>
          </p:nvCxnSpPr>
          <p:spPr>
            <a:xfrm rot="10800000">
              <a:off x="5135475" y="491000"/>
              <a:ext cx="185100" cy="0"/>
            </a:xfrm>
            <a:prstGeom prst="straightConnector1">
              <a:avLst/>
            </a:prstGeom>
            <a:noFill/>
            <a:ln w="19050" cap="flat" cmpd="sng">
              <a:solidFill>
                <a:srgbClr val="595959"/>
              </a:solidFill>
              <a:prstDash val="dot"/>
              <a:round/>
              <a:headEnd type="none" w="med" len="med"/>
              <a:tailEnd type="none" w="med" len="med"/>
            </a:ln>
          </p:spPr>
        </p:cxnSp>
        <p:cxnSp>
          <p:nvCxnSpPr>
            <p:cNvPr id="606" name="Google Shape;606;p56"/>
            <p:cNvCxnSpPr/>
            <p:nvPr/>
          </p:nvCxnSpPr>
          <p:spPr>
            <a:xfrm rot="10800000">
              <a:off x="5135475" y="824300"/>
              <a:ext cx="185100" cy="0"/>
            </a:xfrm>
            <a:prstGeom prst="straightConnector1">
              <a:avLst/>
            </a:prstGeom>
            <a:noFill/>
            <a:ln w="19050" cap="flat" cmpd="sng">
              <a:solidFill>
                <a:srgbClr val="595959"/>
              </a:solidFill>
              <a:prstDash val="dot"/>
              <a:round/>
              <a:headEnd type="none" w="med" len="med"/>
              <a:tailEnd type="none" w="med" len="med"/>
            </a:ln>
          </p:spPr>
        </p:cxn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57"/>
          <p:cNvSpPr txBox="1"/>
          <p:nvPr/>
        </p:nvSpPr>
        <p:spPr>
          <a:xfrm>
            <a:off x="709450" y="1144625"/>
            <a:ext cx="3000000" cy="2277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latin typeface="Proxima Nova"/>
                <a:ea typeface="Proxima Nova"/>
                <a:cs typeface="Proxima Nova"/>
                <a:sym typeface="Proxima Nova"/>
              </a:rPr>
              <a:t>a = [16, 18, 16, 14, 12, 12]</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Mean = 14.7</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Std = 2.21</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95% C.I. = [12.1, 17.2]</a:t>
            </a:r>
            <a:endParaRPr sz="1600">
              <a:latin typeface="Proxima Nova"/>
              <a:ea typeface="Proxima Nova"/>
              <a:cs typeface="Proxima Nova"/>
              <a:sym typeface="Proxima Nova"/>
            </a:endParaRPr>
          </a:p>
        </p:txBody>
      </p:sp>
      <p:sp>
        <p:nvSpPr>
          <p:cNvPr id="612" name="Google Shape;612;p57"/>
          <p:cNvSpPr txBox="1"/>
          <p:nvPr/>
        </p:nvSpPr>
        <p:spPr>
          <a:xfrm>
            <a:off x="5052850" y="1144625"/>
            <a:ext cx="2920800" cy="2277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latin typeface="Proxima Nova"/>
                <a:ea typeface="Proxima Nova"/>
                <a:cs typeface="Proxima Nova"/>
                <a:sym typeface="Proxima Nova"/>
              </a:rPr>
              <a:t>a = [16, 18, 16, 14, 12, 12, </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16, 18, 16, 14, 12, 12</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Mean = 14.7</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Std = 2.21</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95% C.I. = [13.2, 16.1]</a:t>
            </a:r>
            <a:endParaRPr sz="1600">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8"/>
          <p:cNvSpPr txBox="1"/>
          <p:nvPr/>
        </p:nvSpPr>
        <p:spPr>
          <a:xfrm>
            <a:off x="709450" y="1144625"/>
            <a:ext cx="3000000" cy="2277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latin typeface="Proxima Nova"/>
                <a:ea typeface="Proxima Nova"/>
                <a:cs typeface="Proxima Nova"/>
                <a:sym typeface="Proxima Nova"/>
              </a:rPr>
              <a:t>a = [16, 18, 16, 14, 12, 12]</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Mean = 14.7</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Std = 2.21</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95% C.I. = [12.1, 17.2]</a:t>
            </a:r>
            <a:endParaRPr sz="1600">
              <a:latin typeface="Proxima Nova"/>
              <a:ea typeface="Proxima Nova"/>
              <a:cs typeface="Proxima Nova"/>
              <a:sym typeface="Proxima Nova"/>
            </a:endParaRPr>
          </a:p>
        </p:txBody>
      </p:sp>
      <p:sp>
        <p:nvSpPr>
          <p:cNvPr id="618" name="Google Shape;618;p58"/>
          <p:cNvSpPr txBox="1"/>
          <p:nvPr/>
        </p:nvSpPr>
        <p:spPr>
          <a:xfrm>
            <a:off x="5052850" y="1144625"/>
            <a:ext cx="2920800" cy="2277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latin typeface="Proxima Nova"/>
                <a:ea typeface="Proxima Nova"/>
                <a:cs typeface="Proxima Nova"/>
                <a:sym typeface="Proxima Nova"/>
              </a:rPr>
              <a:t>a = [16, 18, 16, 14, 12, 12, </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16, 18, 16, 14, 12, 12</a:t>
            </a:r>
            <a:r>
              <a:rPr lang="en" sz="1600">
                <a:latin typeface="Proxima Nova"/>
                <a:ea typeface="Proxima Nova"/>
                <a:cs typeface="Proxima Nova"/>
                <a:sym typeface="Proxima Nova"/>
              </a:rPr>
              <a:t>]</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Mean = 14.7</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Std = 2.21</a:t>
            </a:r>
            <a:endParaRPr sz="1600">
              <a:latin typeface="Proxima Nova"/>
              <a:ea typeface="Proxima Nova"/>
              <a:cs typeface="Proxima Nova"/>
              <a:sym typeface="Proxima Nova"/>
            </a:endParaRPr>
          </a:p>
          <a:p>
            <a:pPr marL="0" lvl="0" indent="0" algn="l" rtl="0">
              <a:lnSpc>
                <a:spcPct val="150000"/>
              </a:lnSpc>
              <a:spcBef>
                <a:spcPts val="0"/>
              </a:spcBef>
              <a:spcAft>
                <a:spcPts val="0"/>
              </a:spcAft>
              <a:buNone/>
            </a:pPr>
            <a:r>
              <a:rPr lang="en" sz="1600">
                <a:latin typeface="Proxima Nova"/>
                <a:ea typeface="Proxima Nova"/>
                <a:cs typeface="Proxima Nova"/>
                <a:sym typeface="Proxima Nova"/>
              </a:rPr>
              <a:t>95% C.I. = [13.2, 16.1]</a:t>
            </a:r>
            <a:endParaRPr sz="1600">
              <a:latin typeface="Proxima Nova"/>
              <a:ea typeface="Proxima Nova"/>
              <a:cs typeface="Proxima Nova"/>
              <a:sym typeface="Proxima Nova"/>
            </a:endParaRPr>
          </a:p>
        </p:txBody>
      </p:sp>
      <p:sp>
        <p:nvSpPr>
          <p:cNvPr id="619" name="Google Shape;619;p58"/>
          <p:cNvSpPr txBox="1"/>
          <p:nvPr/>
        </p:nvSpPr>
        <p:spPr>
          <a:xfrm>
            <a:off x="2735150" y="3409800"/>
            <a:ext cx="2480100" cy="1505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Same sample mean, same sample standard deviation. But the confidence interval is narrower since we have more data. We are more confident about the true population mean!</a:t>
            </a:r>
            <a:endParaRPr sz="1200">
              <a:latin typeface="Proxima Nova Semibold"/>
              <a:ea typeface="Proxima Nova Semibold"/>
              <a:cs typeface="Proxima Nova Semibold"/>
              <a:sym typeface="Proxima Nova Semibold"/>
            </a:endParaRPr>
          </a:p>
        </p:txBody>
      </p:sp>
      <p:pic>
        <p:nvPicPr>
          <p:cNvPr id="620" name="Google Shape;620;p58"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7459244">
            <a:off x="5615467" y="3211433"/>
            <a:ext cx="455666" cy="113608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pic>
        <p:nvPicPr>
          <p:cNvPr id="625" name="Google Shape;625;p5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810188" y="123050"/>
            <a:ext cx="3523624" cy="4838701"/>
          </a:xfrm>
          <a:prstGeom prst="rect">
            <a:avLst/>
          </a:prstGeom>
          <a:noFill/>
          <a:ln>
            <a:noFill/>
          </a:ln>
        </p:spPr>
      </p:pic>
      <p:sp>
        <p:nvSpPr>
          <p:cNvPr id="626" name="Google Shape;626;p59"/>
          <p:cNvSpPr txBox="1"/>
          <p:nvPr/>
        </p:nvSpPr>
        <p:spPr>
          <a:xfrm>
            <a:off x="6564700" y="1332353"/>
            <a:ext cx="2472000" cy="2175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95% C.I. bars are overlapping. So, the true population means of the two groups </a:t>
            </a:r>
            <a:r>
              <a:rPr lang="en" sz="1200" i="1">
                <a:latin typeface="Proxima Nova Semibold"/>
                <a:ea typeface="Proxima Nova Semibold"/>
                <a:cs typeface="Proxima Nova Semibold"/>
                <a:sym typeface="Proxima Nova Semibold"/>
              </a:rPr>
              <a:t>might</a:t>
            </a:r>
            <a:r>
              <a:rPr lang="en" sz="1200">
                <a:latin typeface="Proxima Nova Semibold"/>
                <a:ea typeface="Proxima Nova Semibold"/>
                <a:cs typeface="Proxima Nova Semibold"/>
                <a:sym typeface="Proxima Nova Semibold"/>
              </a:rPr>
              <a:t> be the same. The statistical tests will confirm that the two groups are not ‘significantly’ different</a:t>
            </a:r>
            <a:endParaRPr sz="1200">
              <a:latin typeface="Proxima Nova Semibold"/>
              <a:ea typeface="Proxima Nova Semibold"/>
              <a:cs typeface="Proxima Nova Semibold"/>
              <a:sym typeface="Proxima Nova Semibold"/>
            </a:endParaRPr>
          </a:p>
        </p:txBody>
      </p:sp>
      <p:pic>
        <p:nvPicPr>
          <p:cNvPr id="627" name="Google Shape;627;p5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194418">
            <a:off x="5731192" y="880583"/>
            <a:ext cx="455666" cy="113608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Google Shape;632;p6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069003" y="152400"/>
            <a:ext cx="3006001" cy="4838701"/>
          </a:xfrm>
          <a:prstGeom prst="rect">
            <a:avLst/>
          </a:prstGeom>
          <a:noFill/>
          <a:ln>
            <a:noFill/>
          </a:ln>
        </p:spPr>
      </p:pic>
      <p:sp>
        <p:nvSpPr>
          <p:cNvPr id="633" name="Google Shape;633;p60"/>
          <p:cNvSpPr txBox="1"/>
          <p:nvPr/>
        </p:nvSpPr>
        <p:spPr>
          <a:xfrm>
            <a:off x="6493575" y="1332350"/>
            <a:ext cx="2543100" cy="2175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95% C.I. bars are not overlapping. So, based on visual eyeballing of the plots, we can hope that the differences between the two groups are significant. We need to run the correct statistical test to confirm it.</a:t>
            </a:r>
            <a:endParaRPr sz="1200">
              <a:latin typeface="Proxima Nova Semibold"/>
              <a:ea typeface="Proxima Nova Semibold"/>
              <a:cs typeface="Proxima Nova Semibold"/>
              <a:sym typeface="Proxima Nova Semibold"/>
            </a:endParaRPr>
          </a:p>
        </p:txBody>
      </p:sp>
      <p:pic>
        <p:nvPicPr>
          <p:cNvPr id="634" name="Google Shape;634;p6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194418">
            <a:off x="5578792" y="880583"/>
            <a:ext cx="455666" cy="113608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pic>
        <p:nvPicPr>
          <p:cNvPr id="639" name="Google Shape;639;p6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374614" y="654862"/>
            <a:ext cx="2394775" cy="3833777"/>
          </a:xfrm>
          <a:prstGeom prst="rect">
            <a:avLst/>
          </a:prstGeom>
          <a:noFill/>
          <a:ln>
            <a:noFill/>
          </a:ln>
        </p:spPr>
      </p:pic>
      <p:sp>
        <p:nvSpPr>
          <p:cNvPr id="640" name="Google Shape;640;p61"/>
          <p:cNvSpPr txBox="1"/>
          <p:nvPr/>
        </p:nvSpPr>
        <p:spPr>
          <a:xfrm>
            <a:off x="6417375" y="798950"/>
            <a:ext cx="2480100" cy="1505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Right now the differences seem to be not significant. With more data, the confidence intervals might get narrower, and we might see a significant difference!</a:t>
            </a:r>
            <a:endParaRPr sz="1200">
              <a:latin typeface="Proxima Nova Semibold"/>
              <a:ea typeface="Proxima Nova Semibold"/>
              <a:cs typeface="Proxima Nova Semibold"/>
              <a:sym typeface="Proxima Nova Semibold"/>
            </a:endParaRPr>
          </a:p>
        </p:txBody>
      </p:sp>
      <p:pic>
        <p:nvPicPr>
          <p:cNvPr id="641" name="Google Shape;641;p61"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194418">
            <a:off x="5578792" y="347183"/>
            <a:ext cx="455666" cy="11360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358475"/>
            <a:ext cx="3910649" cy="2607099"/>
          </a:xfrm>
          <a:prstGeom prst="rect">
            <a:avLst/>
          </a:prstGeom>
          <a:noFill/>
          <a:ln>
            <a:noFill/>
          </a:ln>
        </p:spPr>
      </p:pic>
      <p:graphicFrame>
        <p:nvGraphicFramePr>
          <p:cNvPr id="85" name="Google Shape;85;p17"/>
          <p:cNvGraphicFramePr/>
          <p:nvPr/>
        </p:nvGraphicFramePr>
        <p:xfrm>
          <a:off x="337325" y="433450"/>
          <a:ext cx="3589750" cy="4205910"/>
        </p:xfrm>
        <a:graphic>
          <a:graphicData uri="http://schemas.openxmlformats.org/drawingml/2006/table">
            <a:tbl>
              <a:tblPr>
                <a:noFill/>
                <a:tableStyleId>{1285BDEC-99A4-4FFB-B7E8-74F9603D880C}</a:tableStyleId>
              </a:tblPr>
              <a:tblGrid>
                <a:gridCol w="64377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1255550">
                  <a:extLst>
                    <a:ext uri="{9D8B030D-6E8A-4147-A177-3AD203B41FA5}">
                      <a16:colId xmlns:a16="http://schemas.microsoft.com/office/drawing/2014/main" val="20002"/>
                    </a:ext>
                  </a:extLst>
                </a:gridCol>
                <a:gridCol w="1307575">
                  <a:extLst>
                    <a:ext uri="{9D8B030D-6E8A-4147-A177-3AD203B41FA5}">
                      <a16:colId xmlns:a16="http://schemas.microsoft.com/office/drawing/2014/main" val="20003"/>
                    </a:ext>
                  </a:extLst>
                </a:gridCol>
              </a:tblGrid>
              <a:tr h="3376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Length of the shortest path</a:t>
                      </a:r>
                      <a:r>
                        <a:rPr lang="en" sz="1200">
                          <a:latin typeface="Proxima Nova"/>
                          <a:ea typeface="Proxima Nova"/>
                          <a:cs typeface="Proxima Nova"/>
                          <a:sym typeface="Proxima Nova"/>
                        </a:rPr>
                        <a:t> </a:t>
                      </a:r>
                      <a:r>
                        <a:rPr lang="en" sz="1200" i="1">
                          <a:latin typeface="Proxima Nova"/>
                          <a:ea typeface="Proxima Nova"/>
                          <a:cs typeface="Proxima Nova"/>
                          <a:sym typeface="Proxima Nova"/>
                        </a:rPr>
                        <a:t>l</a:t>
                      </a:r>
                      <a:r>
                        <a:rPr lang="en" sz="1200" i="1" baseline="-25000">
                          <a:latin typeface="Proxima Nova"/>
                          <a:ea typeface="Proxima Nova"/>
                          <a:cs typeface="Proxima Nova"/>
                          <a:sym typeface="Proxima Nova"/>
                        </a:rPr>
                        <a:t>i,j</a:t>
                      </a:r>
                      <a:endParaRPr sz="1200" i="1" baseline="-250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sp>
        <p:nvSpPr>
          <p:cNvPr id="86" name="Google Shape;86;p17"/>
          <p:cNvSpPr txBox="1"/>
          <p:nvPr/>
        </p:nvSpPr>
        <p:spPr>
          <a:xfrm>
            <a:off x="4357475" y="3222125"/>
            <a:ext cx="4353900" cy="16242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Average Path Length</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Average of shortest path lengths: 1.5</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Diameter</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Longest shortest path length: 2</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645"/>
        <p:cNvGrpSpPr/>
        <p:nvPr/>
      </p:nvGrpSpPr>
      <p:grpSpPr>
        <a:xfrm>
          <a:off x="0" y="0"/>
          <a:ext cx="0" cy="0"/>
          <a:chOff x="0" y="0"/>
          <a:chExt cx="0" cy="0"/>
        </a:xfrm>
      </p:grpSpPr>
      <p:sp>
        <p:nvSpPr>
          <p:cNvPr id="646" name="Google Shape;646;p62"/>
          <p:cNvSpPr txBox="1"/>
          <p:nvPr/>
        </p:nvSpPr>
        <p:spPr>
          <a:xfrm>
            <a:off x="601025" y="2608500"/>
            <a:ext cx="56370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Correlation Coefficients</a:t>
            </a:r>
            <a:endParaRPr sz="6600">
              <a:solidFill>
                <a:schemeClr val="lt1"/>
              </a:solidFill>
              <a:latin typeface="Proxima Nova Extrabold"/>
              <a:ea typeface="Proxima Nova Extrabold"/>
              <a:cs typeface="Proxima Nova Extrabold"/>
              <a:sym typeface="Proxima Nova Extrabold"/>
            </a:endParaRPr>
          </a:p>
        </p:txBody>
      </p:sp>
      <p:sp>
        <p:nvSpPr>
          <p:cNvPr id="647" name="Google Shape;647;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pic>
        <p:nvPicPr>
          <p:cNvPr id="652" name="Google Shape;652;p6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061025" y="858050"/>
            <a:ext cx="2937024" cy="3220375"/>
          </a:xfrm>
          <a:prstGeom prst="rect">
            <a:avLst/>
          </a:prstGeom>
          <a:noFill/>
          <a:ln>
            <a:noFill/>
          </a:ln>
        </p:spPr>
      </p:pic>
      <p:sp>
        <p:nvSpPr>
          <p:cNvPr id="653" name="Google Shape;653;p63"/>
          <p:cNvSpPr/>
          <p:nvPr/>
        </p:nvSpPr>
        <p:spPr>
          <a:xfrm>
            <a:off x="4309600" y="796875"/>
            <a:ext cx="2832000" cy="3144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3"/>
          <p:cNvSpPr txBox="1"/>
          <p:nvPr/>
        </p:nvSpPr>
        <p:spPr>
          <a:xfrm>
            <a:off x="4190351" y="4251250"/>
            <a:ext cx="2951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True heart rate</a:t>
            </a:r>
            <a:r>
              <a:rPr lang="en" sz="1500">
                <a:solidFill>
                  <a:schemeClr val="dk1"/>
                </a:solidFill>
                <a:latin typeface="Proxima Nova"/>
                <a:ea typeface="Proxima Nova"/>
                <a:cs typeface="Proxima Nova"/>
                <a:sym typeface="Proxima Nova"/>
              </a:rPr>
              <a:t> from chest strap</a:t>
            </a:r>
            <a:endParaRPr sz="1600" b="1">
              <a:latin typeface="Proxima Nova"/>
              <a:ea typeface="Proxima Nova"/>
              <a:cs typeface="Proxima Nova"/>
              <a:sym typeface="Proxima Nova"/>
            </a:endParaRPr>
          </a:p>
        </p:txBody>
      </p:sp>
      <p:sp>
        <p:nvSpPr>
          <p:cNvPr id="655" name="Google Shape;655;p63"/>
          <p:cNvSpPr txBox="1"/>
          <p:nvPr/>
        </p:nvSpPr>
        <p:spPr>
          <a:xfrm>
            <a:off x="1508025" y="2057225"/>
            <a:ext cx="2374800" cy="6927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Tracked heart rate</a:t>
            </a:r>
            <a:r>
              <a:rPr lang="en" sz="1500">
                <a:solidFill>
                  <a:schemeClr val="dk1"/>
                </a:solidFill>
                <a:latin typeface="Proxima Nova"/>
                <a:ea typeface="Proxima Nova"/>
                <a:cs typeface="Proxima Nova"/>
                <a:sym typeface="Proxima Nova"/>
              </a:rPr>
              <a:t> by the new watch</a:t>
            </a:r>
            <a:endParaRPr sz="1600" b="1">
              <a:latin typeface="Proxima Nova"/>
              <a:ea typeface="Proxima Nova"/>
              <a:cs typeface="Proxima Nova"/>
              <a:sym typeface="Proxima Nova"/>
            </a:endParaRPr>
          </a:p>
        </p:txBody>
      </p:sp>
      <p:sp>
        <p:nvSpPr>
          <p:cNvPr id="656" name="Google Shape;65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pic>
        <p:nvPicPr>
          <p:cNvPr id="661" name="Google Shape;661;p6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061025" y="858050"/>
            <a:ext cx="2937024" cy="3220375"/>
          </a:xfrm>
          <a:prstGeom prst="rect">
            <a:avLst/>
          </a:prstGeom>
          <a:noFill/>
          <a:ln>
            <a:noFill/>
          </a:ln>
        </p:spPr>
      </p:pic>
      <p:sp>
        <p:nvSpPr>
          <p:cNvPr id="662" name="Google Shape;662;p64"/>
          <p:cNvSpPr/>
          <p:nvPr/>
        </p:nvSpPr>
        <p:spPr>
          <a:xfrm>
            <a:off x="4309600" y="930499"/>
            <a:ext cx="2712600" cy="30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3" name="Google Shape;663;p64"/>
          <p:cNvCxnSpPr/>
          <p:nvPr/>
        </p:nvCxnSpPr>
        <p:spPr>
          <a:xfrm rot="10800000" flipH="1">
            <a:off x="4301550" y="866225"/>
            <a:ext cx="2688600" cy="3074700"/>
          </a:xfrm>
          <a:prstGeom prst="straightConnector1">
            <a:avLst/>
          </a:prstGeom>
          <a:noFill/>
          <a:ln w="19050" cap="flat" cmpd="sng">
            <a:solidFill>
              <a:srgbClr val="0000FF"/>
            </a:solidFill>
            <a:prstDash val="solid"/>
            <a:round/>
            <a:headEnd type="none" w="med" len="med"/>
            <a:tailEnd type="none" w="med" len="med"/>
          </a:ln>
        </p:spPr>
      </p:cxnSp>
      <p:sp>
        <p:nvSpPr>
          <p:cNvPr id="664" name="Google Shape;664;p64"/>
          <p:cNvSpPr txBox="1"/>
          <p:nvPr/>
        </p:nvSpPr>
        <p:spPr>
          <a:xfrm>
            <a:off x="4190351" y="4251250"/>
            <a:ext cx="2951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True heart rate</a:t>
            </a:r>
            <a:r>
              <a:rPr lang="en" sz="1500">
                <a:solidFill>
                  <a:schemeClr val="dk1"/>
                </a:solidFill>
                <a:latin typeface="Proxima Nova"/>
                <a:ea typeface="Proxima Nova"/>
                <a:cs typeface="Proxima Nova"/>
                <a:sym typeface="Proxima Nova"/>
              </a:rPr>
              <a:t> from chest strap</a:t>
            </a:r>
            <a:endParaRPr sz="1600" b="1">
              <a:latin typeface="Proxima Nova"/>
              <a:ea typeface="Proxima Nova"/>
              <a:cs typeface="Proxima Nova"/>
              <a:sym typeface="Proxima Nova"/>
            </a:endParaRPr>
          </a:p>
        </p:txBody>
      </p:sp>
      <p:sp>
        <p:nvSpPr>
          <p:cNvPr id="665" name="Google Shape;665;p64"/>
          <p:cNvSpPr txBox="1"/>
          <p:nvPr/>
        </p:nvSpPr>
        <p:spPr>
          <a:xfrm>
            <a:off x="1508025" y="2057225"/>
            <a:ext cx="2374800" cy="6927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Tracked heart rate</a:t>
            </a:r>
            <a:r>
              <a:rPr lang="en" sz="1500">
                <a:solidFill>
                  <a:schemeClr val="dk1"/>
                </a:solidFill>
                <a:latin typeface="Proxima Nova"/>
                <a:ea typeface="Proxima Nova"/>
                <a:cs typeface="Proxima Nova"/>
                <a:sym typeface="Proxima Nova"/>
              </a:rPr>
              <a:t> by the new watch</a:t>
            </a:r>
            <a:endParaRPr sz="1600" b="1">
              <a:latin typeface="Proxima Nova"/>
              <a:ea typeface="Proxima Nova"/>
              <a:cs typeface="Proxima Nova"/>
              <a:sym typeface="Proxima Nova"/>
            </a:endParaRPr>
          </a:p>
        </p:txBody>
      </p:sp>
      <p:sp>
        <p:nvSpPr>
          <p:cNvPr id="666" name="Google Shape;666;p64"/>
          <p:cNvSpPr txBox="1"/>
          <p:nvPr/>
        </p:nvSpPr>
        <p:spPr>
          <a:xfrm>
            <a:off x="3369875" y="123650"/>
            <a:ext cx="2331000" cy="9228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Perfect correlation</a:t>
            </a:r>
            <a:r>
              <a:rPr lang="en" sz="1200">
                <a:solidFill>
                  <a:schemeClr val="dk1"/>
                </a:solidFill>
                <a:latin typeface="Proxima Nova Semibold"/>
                <a:ea typeface="Proxima Nova Semibold"/>
                <a:cs typeface="Proxima Nova Semibold"/>
                <a:sym typeface="Proxima Nova Semibold"/>
              </a:rPr>
              <a:t>: If the true HR increases, the tracked HR also increases</a:t>
            </a:r>
            <a:endParaRPr sz="1200">
              <a:latin typeface="Proxima Nova Semibold"/>
              <a:ea typeface="Proxima Nova Semibold"/>
              <a:cs typeface="Proxima Nova Semibold"/>
              <a:sym typeface="Proxima Nova Semibold"/>
            </a:endParaRPr>
          </a:p>
        </p:txBody>
      </p:sp>
      <p:pic>
        <p:nvPicPr>
          <p:cNvPr id="667" name="Google Shape;667;p64"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395602" flipH="1">
            <a:off x="6063060" y="234236"/>
            <a:ext cx="432308" cy="1077809"/>
          </a:xfrm>
          <a:prstGeom prst="rect">
            <a:avLst/>
          </a:prstGeom>
          <a:noFill/>
          <a:ln>
            <a:noFill/>
          </a:ln>
        </p:spPr>
      </p:pic>
      <p:sp>
        <p:nvSpPr>
          <p:cNvPr id="668" name="Google Shape;66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3" name="Google Shape;673;p6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061025" y="858050"/>
            <a:ext cx="2937024" cy="3220375"/>
          </a:xfrm>
          <a:prstGeom prst="rect">
            <a:avLst/>
          </a:prstGeom>
          <a:noFill/>
          <a:ln>
            <a:noFill/>
          </a:ln>
        </p:spPr>
      </p:pic>
      <p:sp>
        <p:nvSpPr>
          <p:cNvPr id="674" name="Google Shape;674;p65"/>
          <p:cNvSpPr/>
          <p:nvPr/>
        </p:nvSpPr>
        <p:spPr>
          <a:xfrm>
            <a:off x="4309600" y="930499"/>
            <a:ext cx="2712600" cy="30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65"/>
          <p:cNvCxnSpPr/>
          <p:nvPr/>
        </p:nvCxnSpPr>
        <p:spPr>
          <a:xfrm rot="10800000" flipH="1">
            <a:off x="4301550" y="866225"/>
            <a:ext cx="2688600" cy="3074700"/>
          </a:xfrm>
          <a:prstGeom prst="straightConnector1">
            <a:avLst/>
          </a:prstGeom>
          <a:noFill/>
          <a:ln w="19050" cap="flat" cmpd="sng">
            <a:solidFill>
              <a:srgbClr val="0000FF"/>
            </a:solidFill>
            <a:prstDash val="solid"/>
            <a:round/>
            <a:headEnd type="none" w="med" len="med"/>
            <a:tailEnd type="none" w="med" len="med"/>
          </a:ln>
        </p:spPr>
      </p:cxnSp>
      <p:sp>
        <p:nvSpPr>
          <p:cNvPr id="676" name="Google Shape;676;p65"/>
          <p:cNvSpPr txBox="1"/>
          <p:nvPr/>
        </p:nvSpPr>
        <p:spPr>
          <a:xfrm>
            <a:off x="4190351" y="4251250"/>
            <a:ext cx="2951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True heart rate</a:t>
            </a:r>
            <a:r>
              <a:rPr lang="en" sz="1500">
                <a:solidFill>
                  <a:schemeClr val="dk1"/>
                </a:solidFill>
                <a:latin typeface="Proxima Nova"/>
                <a:ea typeface="Proxima Nova"/>
                <a:cs typeface="Proxima Nova"/>
                <a:sym typeface="Proxima Nova"/>
              </a:rPr>
              <a:t> from chest strap</a:t>
            </a:r>
            <a:endParaRPr sz="1600" b="1">
              <a:latin typeface="Proxima Nova"/>
              <a:ea typeface="Proxima Nova"/>
              <a:cs typeface="Proxima Nova"/>
              <a:sym typeface="Proxima Nova"/>
            </a:endParaRPr>
          </a:p>
        </p:txBody>
      </p:sp>
      <p:sp>
        <p:nvSpPr>
          <p:cNvPr id="677" name="Google Shape;677;p65"/>
          <p:cNvSpPr txBox="1"/>
          <p:nvPr/>
        </p:nvSpPr>
        <p:spPr>
          <a:xfrm>
            <a:off x="1508025" y="2057225"/>
            <a:ext cx="2374800" cy="6927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Tracked heart rate</a:t>
            </a:r>
            <a:r>
              <a:rPr lang="en" sz="1500">
                <a:solidFill>
                  <a:schemeClr val="dk1"/>
                </a:solidFill>
                <a:latin typeface="Proxima Nova"/>
                <a:ea typeface="Proxima Nova"/>
                <a:cs typeface="Proxima Nova"/>
                <a:sym typeface="Proxima Nova"/>
              </a:rPr>
              <a:t> by the new watch</a:t>
            </a:r>
            <a:endParaRPr sz="1600" b="1">
              <a:latin typeface="Proxima Nova"/>
              <a:ea typeface="Proxima Nova"/>
              <a:cs typeface="Proxima Nova"/>
              <a:sym typeface="Proxima Nova"/>
            </a:endParaRPr>
          </a:p>
        </p:txBody>
      </p:sp>
      <p:sp>
        <p:nvSpPr>
          <p:cNvPr id="678" name="Google Shape;678;p65"/>
          <p:cNvSpPr txBox="1"/>
          <p:nvPr/>
        </p:nvSpPr>
        <p:spPr>
          <a:xfrm>
            <a:off x="3369875" y="123650"/>
            <a:ext cx="2331000" cy="9228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Perfect correlation</a:t>
            </a:r>
            <a:r>
              <a:rPr lang="en" sz="1200">
                <a:solidFill>
                  <a:schemeClr val="dk1"/>
                </a:solidFill>
                <a:latin typeface="Proxima Nova Semibold"/>
                <a:ea typeface="Proxima Nova Semibold"/>
                <a:cs typeface="Proxima Nova Semibold"/>
                <a:sym typeface="Proxima Nova Semibold"/>
              </a:rPr>
              <a:t>: If the true HR increases, the tracked HR also increases</a:t>
            </a:r>
            <a:endParaRPr sz="1200">
              <a:latin typeface="Proxima Nova Semibold"/>
              <a:ea typeface="Proxima Nova Semibold"/>
              <a:cs typeface="Proxima Nova Semibold"/>
              <a:sym typeface="Proxima Nova Semibold"/>
            </a:endParaRPr>
          </a:p>
        </p:txBody>
      </p:sp>
      <p:pic>
        <p:nvPicPr>
          <p:cNvPr id="679" name="Google Shape;679;p65"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395602" flipH="1">
            <a:off x="6063060" y="234236"/>
            <a:ext cx="432308" cy="1077809"/>
          </a:xfrm>
          <a:prstGeom prst="rect">
            <a:avLst/>
          </a:prstGeom>
          <a:noFill/>
          <a:ln>
            <a:noFill/>
          </a:ln>
        </p:spPr>
      </p:pic>
      <p:sp>
        <p:nvSpPr>
          <p:cNvPr id="680" name="Google Shape;680;p65"/>
          <p:cNvSpPr/>
          <p:nvPr/>
        </p:nvSpPr>
        <p:spPr>
          <a:xfrm>
            <a:off x="248200" y="2847575"/>
            <a:ext cx="3540600" cy="20769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Extrabold"/>
                <a:ea typeface="Proxima Nova Extrabold"/>
                <a:cs typeface="Proxima Nova Extrabold"/>
                <a:sym typeface="Proxima Nova Extrabold"/>
              </a:rPr>
              <a:t>Intuition</a:t>
            </a:r>
            <a:endParaRPr>
              <a:latin typeface="Proxima Nova Extrabold"/>
              <a:ea typeface="Proxima Nova Extrabold"/>
              <a:cs typeface="Proxima Nova Extrabold"/>
              <a:sym typeface="Proxima Nova Extrabold"/>
            </a:endParaRPr>
          </a:p>
          <a:p>
            <a:pPr marL="0" lvl="0" indent="0" algn="ctr"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Correlation checks whether an increase in one variable (x axis) corresponds to an increase in the other variable (y axis).</a:t>
            </a:r>
            <a:endParaRPr sz="1100" i="1">
              <a:latin typeface="Proxima Nova"/>
              <a:ea typeface="Proxima Nova"/>
              <a:cs typeface="Proxima Nova"/>
              <a:sym typeface="Proxima Nova"/>
            </a:endParaRPr>
          </a:p>
          <a:p>
            <a:pPr marL="457200" lvl="0" indent="-298450" algn="l" rtl="0">
              <a:spcBef>
                <a:spcPts val="1000"/>
              </a:spcBef>
              <a:spcAft>
                <a:spcPts val="0"/>
              </a:spcAft>
              <a:buSzPts val="1100"/>
              <a:buFont typeface="Proxima Nova"/>
              <a:buChar char="●"/>
            </a:pPr>
            <a:r>
              <a:rPr lang="en" sz="1100" i="1">
                <a:latin typeface="Proxima Nova"/>
                <a:ea typeface="Proxima Nova"/>
                <a:cs typeface="Proxima Nova"/>
                <a:sym typeface="Proxima Nova"/>
              </a:rPr>
              <a:t>x goes up, y goes up =&gt; positive correlation</a:t>
            </a:r>
            <a:endParaRPr sz="1100" i="1">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i="1">
                <a:latin typeface="Proxima Nova"/>
                <a:ea typeface="Proxima Nova"/>
                <a:cs typeface="Proxima Nova"/>
                <a:sym typeface="Proxima Nova"/>
              </a:rPr>
              <a:t>x goes up, y doesn’t change =&gt; 0 correlation</a:t>
            </a:r>
            <a:endParaRPr sz="1100" i="1">
              <a:latin typeface="Proxima Nova"/>
              <a:ea typeface="Proxima Nova"/>
              <a:cs typeface="Proxima Nova"/>
              <a:sym typeface="Proxima Nova"/>
            </a:endParaRPr>
          </a:p>
          <a:p>
            <a:pPr marL="457200" lvl="0" indent="-298450" algn="l" rtl="0">
              <a:spcBef>
                <a:spcPts val="0"/>
              </a:spcBef>
              <a:spcAft>
                <a:spcPts val="0"/>
              </a:spcAft>
              <a:buSzPts val="1100"/>
              <a:buFont typeface="Proxima Nova"/>
              <a:buChar char="●"/>
            </a:pPr>
            <a:r>
              <a:rPr lang="en" sz="1100" i="1">
                <a:latin typeface="Proxima Nova"/>
                <a:ea typeface="Proxima Nova"/>
                <a:cs typeface="Proxima Nova"/>
                <a:sym typeface="Proxima Nova"/>
              </a:rPr>
              <a:t>x goes up, y goes down =&gt; negative correlation</a:t>
            </a:r>
            <a:endParaRPr sz="1100" i="1">
              <a:latin typeface="Proxima Nova"/>
              <a:ea typeface="Proxima Nova"/>
              <a:cs typeface="Proxima Nova"/>
              <a:sym typeface="Proxima Nova"/>
            </a:endParaRPr>
          </a:p>
        </p:txBody>
      </p:sp>
      <p:sp>
        <p:nvSpPr>
          <p:cNvPr id="681" name="Google Shape;681;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pic>
        <p:nvPicPr>
          <p:cNvPr id="686" name="Google Shape;686;p6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80025" y="685775"/>
            <a:ext cx="3423401" cy="3753660"/>
          </a:xfrm>
          <a:prstGeom prst="rect">
            <a:avLst/>
          </a:prstGeom>
          <a:noFill/>
          <a:ln>
            <a:noFill/>
          </a:ln>
        </p:spPr>
      </p:pic>
      <p:pic>
        <p:nvPicPr>
          <p:cNvPr id="687" name="Google Shape;687;p6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10549" y="685779"/>
            <a:ext cx="3423395" cy="3745523"/>
          </a:xfrm>
          <a:prstGeom prst="rect">
            <a:avLst/>
          </a:prstGeom>
          <a:noFill/>
          <a:ln>
            <a:noFill/>
          </a:ln>
        </p:spPr>
      </p:pic>
      <p:sp>
        <p:nvSpPr>
          <p:cNvPr id="688" name="Google Shape;688;p66"/>
          <p:cNvSpPr/>
          <p:nvPr/>
        </p:nvSpPr>
        <p:spPr>
          <a:xfrm>
            <a:off x="2905983" y="3001873"/>
            <a:ext cx="1697100" cy="127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6"/>
          <p:cNvSpPr/>
          <p:nvPr/>
        </p:nvSpPr>
        <p:spPr>
          <a:xfrm>
            <a:off x="6889856" y="3017745"/>
            <a:ext cx="1663500" cy="1248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6"/>
          <p:cNvSpPr/>
          <p:nvPr/>
        </p:nvSpPr>
        <p:spPr>
          <a:xfrm>
            <a:off x="1593750" y="764325"/>
            <a:ext cx="1227900" cy="20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i="1">
                <a:latin typeface="Proxima Nova"/>
                <a:ea typeface="Proxima Nova"/>
                <a:cs typeface="Proxima Nova"/>
                <a:sym typeface="Proxima Nova"/>
              </a:rPr>
              <a:t>r</a:t>
            </a:r>
            <a:r>
              <a:rPr lang="en">
                <a:latin typeface="Proxima Nova"/>
                <a:ea typeface="Proxima Nova"/>
                <a:cs typeface="Proxima Nova"/>
                <a:sym typeface="Proxima Nova"/>
              </a:rPr>
              <a:t> = 0.99</a:t>
            </a:r>
            <a:endParaRPr>
              <a:latin typeface="Proxima Nova"/>
              <a:ea typeface="Proxima Nova"/>
              <a:cs typeface="Proxima Nova"/>
              <a:sym typeface="Proxima Nova"/>
            </a:endParaRPr>
          </a:p>
        </p:txBody>
      </p:sp>
      <p:sp>
        <p:nvSpPr>
          <p:cNvPr id="691" name="Google Shape;691;p66"/>
          <p:cNvSpPr/>
          <p:nvPr/>
        </p:nvSpPr>
        <p:spPr>
          <a:xfrm>
            <a:off x="5417173" y="755900"/>
            <a:ext cx="1407000" cy="1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i="1">
                <a:latin typeface="Proxima Nova"/>
                <a:ea typeface="Proxima Nova"/>
                <a:cs typeface="Proxima Nova"/>
                <a:sym typeface="Proxima Nova"/>
              </a:rPr>
              <a:t>r </a:t>
            </a:r>
            <a:r>
              <a:rPr lang="en">
                <a:latin typeface="Proxima Nova"/>
                <a:ea typeface="Proxima Nova"/>
                <a:cs typeface="Proxima Nova"/>
                <a:sym typeface="Proxima Nova"/>
              </a:rPr>
              <a:t>=</a:t>
            </a:r>
            <a:r>
              <a:rPr lang="en" i="1">
                <a:latin typeface="Proxima Nova"/>
                <a:ea typeface="Proxima Nova"/>
                <a:cs typeface="Proxima Nova"/>
                <a:sym typeface="Proxima Nova"/>
              </a:rPr>
              <a:t> </a:t>
            </a:r>
            <a:r>
              <a:rPr lang="en">
                <a:latin typeface="Proxima Nova"/>
                <a:ea typeface="Proxima Nova"/>
                <a:cs typeface="Proxima Nova"/>
                <a:sym typeface="Proxima Nova"/>
              </a:rPr>
              <a:t>0.97</a:t>
            </a:r>
            <a:endParaRPr>
              <a:latin typeface="Proxima Nova"/>
              <a:ea typeface="Proxima Nova"/>
              <a:cs typeface="Proxima Nova"/>
              <a:sym typeface="Proxima Nova"/>
            </a:endParaRPr>
          </a:p>
        </p:txBody>
      </p:sp>
      <p:sp>
        <p:nvSpPr>
          <p:cNvPr id="692" name="Google Shape;692;p66"/>
          <p:cNvSpPr txBox="1"/>
          <p:nvPr/>
        </p:nvSpPr>
        <p:spPr>
          <a:xfrm>
            <a:off x="3489551" y="4632250"/>
            <a:ext cx="2951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True heart rate</a:t>
            </a:r>
            <a:endParaRPr sz="1600" b="1">
              <a:latin typeface="Proxima Nova"/>
              <a:ea typeface="Proxima Nova"/>
              <a:cs typeface="Proxima Nova"/>
              <a:sym typeface="Proxima Nova"/>
            </a:endParaRPr>
          </a:p>
        </p:txBody>
      </p:sp>
      <p:sp>
        <p:nvSpPr>
          <p:cNvPr id="693" name="Google Shape;693;p66"/>
          <p:cNvSpPr txBox="1"/>
          <p:nvPr/>
        </p:nvSpPr>
        <p:spPr>
          <a:xfrm rot="-5400000">
            <a:off x="-432825" y="2174925"/>
            <a:ext cx="23748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Tracked heart rate</a:t>
            </a:r>
            <a:endParaRPr sz="1600" b="1">
              <a:latin typeface="Proxima Nova"/>
              <a:ea typeface="Proxima Nova"/>
              <a:cs typeface="Proxima Nova"/>
              <a:sym typeface="Proxima Nova"/>
            </a:endParaRPr>
          </a:p>
        </p:txBody>
      </p:sp>
      <p:sp>
        <p:nvSpPr>
          <p:cNvPr id="694" name="Google Shape;694;p66"/>
          <p:cNvSpPr txBox="1"/>
          <p:nvPr/>
        </p:nvSpPr>
        <p:spPr>
          <a:xfrm>
            <a:off x="1724400" y="188000"/>
            <a:ext cx="3000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New Watch</a:t>
            </a:r>
            <a:endParaRPr/>
          </a:p>
        </p:txBody>
      </p:sp>
      <p:sp>
        <p:nvSpPr>
          <p:cNvPr id="695" name="Google Shape;695;p66"/>
          <p:cNvSpPr txBox="1"/>
          <p:nvPr/>
        </p:nvSpPr>
        <p:spPr>
          <a:xfrm>
            <a:off x="5458200" y="188000"/>
            <a:ext cx="3000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Watch</a:t>
            </a:r>
            <a:endParaRPr/>
          </a:p>
        </p:txBody>
      </p:sp>
      <p:sp>
        <p:nvSpPr>
          <p:cNvPr id="696" name="Google Shape;69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pic>
        <p:nvPicPr>
          <p:cNvPr id="701" name="Google Shape;701;p6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80025" y="685775"/>
            <a:ext cx="3423401" cy="3753660"/>
          </a:xfrm>
          <a:prstGeom prst="rect">
            <a:avLst/>
          </a:prstGeom>
          <a:noFill/>
          <a:ln>
            <a:noFill/>
          </a:ln>
        </p:spPr>
      </p:pic>
      <p:pic>
        <p:nvPicPr>
          <p:cNvPr id="702" name="Google Shape;702;p6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10549" y="685779"/>
            <a:ext cx="3423395" cy="3745523"/>
          </a:xfrm>
          <a:prstGeom prst="rect">
            <a:avLst/>
          </a:prstGeom>
          <a:noFill/>
          <a:ln>
            <a:noFill/>
          </a:ln>
        </p:spPr>
      </p:pic>
      <p:sp>
        <p:nvSpPr>
          <p:cNvPr id="703" name="Google Shape;703;p67"/>
          <p:cNvSpPr/>
          <p:nvPr/>
        </p:nvSpPr>
        <p:spPr>
          <a:xfrm>
            <a:off x="2905983" y="3001873"/>
            <a:ext cx="1697100" cy="127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7"/>
          <p:cNvSpPr/>
          <p:nvPr/>
        </p:nvSpPr>
        <p:spPr>
          <a:xfrm>
            <a:off x="6889856" y="3017745"/>
            <a:ext cx="1663500" cy="1248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7"/>
          <p:cNvSpPr/>
          <p:nvPr/>
        </p:nvSpPr>
        <p:spPr>
          <a:xfrm>
            <a:off x="1916976" y="764334"/>
            <a:ext cx="904800" cy="20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7"/>
          <p:cNvSpPr/>
          <p:nvPr/>
        </p:nvSpPr>
        <p:spPr>
          <a:xfrm>
            <a:off x="5937453" y="755903"/>
            <a:ext cx="886800" cy="1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7"/>
          <p:cNvSpPr txBox="1"/>
          <p:nvPr/>
        </p:nvSpPr>
        <p:spPr>
          <a:xfrm>
            <a:off x="3489551" y="4632250"/>
            <a:ext cx="2951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True heart rate</a:t>
            </a:r>
            <a:endParaRPr sz="1600" b="1">
              <a:latin typeface="Proxima Nova"/>
              <a:ea typeface="Proxima Nova"/>
              <a:cs typeface="Proxima Nova"/>
              <a:sym typeface="Proxima Nova"/>
            </a:endParaRPr>
          </a:p>
        </p:txBody>
      </p:sp>
      <p:sp>
        <p:nvSpPr>
          <p:cNvPr id="708" name="Google Shape;708;p67"/>
          <p:cNvSpPr txBox="1"/>
          <p:nvPr/>
        </p:nvSpPr>
        <p:spPr>
          <a:xfrm rot="-5400000">
            <a:off x="-432825" y="2174925"/>
            <a:ext cx="23748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Tracked heart rate</a:t>
            </a:r>
            <a:endParaRPr sz="1600" b="1">
              <a:latin typeface="Proxima Nova"/>
              <a:ea typeface="Proxima Nova"/>
              <a:cs typeface="Proxima Nova"/>
              <a:sym typeface="Proxima Nova"/>
            </a:endParaRPr>
          </a:p>
        </p:txBody>
      </p:sp>
      <p:sp>
        <p:nvSpPr>
          <p:cNvPr id="709" name="Google Shape;709;p67"/>
          <p:cNvSpPr txBox="1"/>
          <p:nvPr/>
        </p:nvSpPr>
        <p:spPr>
          <a:xfrm>
            <a:off x="2867775" y="3144425"/>
            <a:ext cx="1663500" cy="9429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Clearly the better watch. There are less ‘errors’ away from the blue line.</a:t>
            </a:r>
            <a:endParaRPr sz="1200">
              <a:latin typeface="Proxima Nova Semibold"/>
              <a:ea typeface="Proxima Nova Semibold"/>
              <a:cs typeface="Proxima Nova Semibold"/>
              <a:sym typeface="Proxima Nova Semibold"/>
            </a:endParaRPr>
          </a:p>
        </p:txBody>
      </p:sp>
      <p:pic>
        <p:nvPicPr>
          <p:cNvPr id="710" name="Google Shape;710;p67"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9838756">
            <a:off x="3876920" y="1965625"/>
            <a:ext cx="432291" cy="1077805"/>
          </a:xfrm>
          <a:prstGeom prst="rect">
            <a:avLst/>
          </a:prstGeom>
          <a:noFill/>
          <a:ln>
            <a:noFill/>
          </a:ln>
        </p:spPr>
      </p:pic>
      <p:sp>
        <p:nvSpPr>
          <p:cNvPr id="711" name="Google Shape;711;p67"/>
          <p:cNvSpPr txBox="1"/>
          <p:nvPr/>
        </p:nvSpPr>
        <p:spPr>
          <a:xfrm>
            <a:off x="1724400" y="188000"/>
            <a:ext cx="3000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New Watch</a:t>
            </a:r>
            <a:endParaRPr/>
          </a:p>
        </p:txBody>
      </p:sp>
      <p:sp>
        <p:nvSpPr>
          <p:cNvPr id="712" name="Google Shape;712;p67"/>
          <p:cNvSpPr txBox="1"/>
          <p:nvPr/>
        </p:nvSpPr>
        <p:spPr>
          <a:xfrm>
            <a:off x="5458200" y="188000"/>
            <a:ext cx="3000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Watch</a:t>
            </a:r>
            <a:endParaRPr/>
          </a:p>
        </p:txBody>
      </p:sp>
      <p:sp>
        <p:nvSpPr>
          <p:cNvPr id="713" name="Google Shape;713;p67"/>
          <p:cNvSpPr/>
          <p:nvPr/>
        </p:nvSpPr>
        <p:spPr>
          <a:xfrm>
            <a:off x="1593750" y="764325"/>
            <a:ext cx="1227900" cy="20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i="1">
                <a:latin typeface="Proxima Nova"/>
                <a:ea typeface="Proxima Nova"/>
                <a:cs typeface="Proxima Nova"/>
                <a:sym typeface="Proxima Nova"/>
              </a:rPr>
              <a:t>r</a:t>
            </a:r>
            <a:r>
              <a:rPr lang="en">
                <a:latin typeface="Proxima Nova"/>
                <a:ea typeface="Proxima Nova"/>
                <a:cs typeface="Proxima Nova"/>
                <a:sym typeface="Proxima Nova"/>
              </a:rPr>
              <a:t> = 0.99</a:t>
            </a:r>
            <a:endParaRPr>
              <a:latin typeface="Proxima Nova"/>
              <a:ea typeface="Proxima Nova"/>
              <a:cs typeface="Proxima Nova"/>
              <a:sym typeface="Proxima Nova"/>
            </a:endParaRPr>
          </a:p>
        </p:txBody>
      </p:sp>
      <p:sp>
        <p:nvSpPr>
          <p:cNvPr id="714" name="Google Shape;714;p67"/>
          <p:cNvSpPr/>
          <p:nvPr/>
        </p:nvSpPr>
        <p:spPr>
          <a:xfrm>
            <a:off x="5417173" y="755900"/>
            <a:ext cx="1407000" cy="1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i="1">
                <a:latin typeface="Proxima Nova"/>
                <a:ea typeface="Proxima Nova"/>
                <a:cs typeface="Proxima Nova"/>
                <a:sym typeface="Proxima Nova"/>
              </a:rPr>
              <a:t>r </a:t>
            </a:r>
            <a:r>
              <a:rPr lang="en">
                <a:latin typeface="Proxima Nova"/>
                <a:ea typeface="Proxima Nova"/>
                <a:cs typeface="Proxima Nova"/>
                <a:sym typeface="Proxima Nova"/>
              </a:rPr>
              <a:t>=</a:t>
            </a:r>
            <a:r>
              <a:rPr lang="en" i="1">
                <a:latin typeface="Proxima Nova"/>
                <a:ea typeface="Proxima Nova"/>
                <a:cs typeface="Proxima Nova"/>
                <a:sym typeface="Proxima Nova"/>
              </a:rPr>
              <a:t> </a:t>
            </a:r>
            <a:r>
              <a:rPr lang="en">
                <a:latin typeface="Proxima Nova"/>
                <a:ea typeface="Proxima Nova"/>
                <a:cs typeface="Proxima Nova"/>
                <a:sym typeface="Proxima Nova"/>
              </a:rPr>
              <a:t>0.97</a:t>
            </a:r>
            <a:endParaRPr>
              <a:latin typeface="Proxima Nova"/>
              <a:ea typeface="Proxima Nova"/>
              <a:cs typeface="Proxima Nova"/>
              <a:sym typeface="Proxima Nova"/>
            </a:endParaRPr>
          </a:p>
        </p:txBody>
      </p:sp>
      <p:pic>
        <p:nvPicPr>
          <p:cNvPr id="715" name="Google Shape;715;p67"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9838756">
            <a:off x="7610720" y="2194225"/>
            <a:ext cx="432291" cy="1077805"/>
          </a:xfrm>
          <a:prstGeom prst="rect">
            <a:avLst/>
          </a:prstGeom>
          <a:noFill/>
          <a:ln>
            <a:noFill/>
          </a:ln>
        </p:spPr>
      </p:pic>
      <p:sp>
        <p:nvSpPr>
          <p:cNvPr id="716" name="Google Shape;716;p67"/>
          <p:cNvSpPr txBox="1"/>
          <p:nvPr/>
        </p:nvSpPr>
        <p:spPr>
          <a:xfrm>
            <a:off x="6831675" y="3144425"/>
            <a:ext cx="1767900" cy="9429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Lots of values are away from the perfect blue line. But still, a positive correlation.</a:t>
            </a:r>
            <a:endParaRPr sz="1200">
              <a:latin typeface="Proxima Nova Semibold"/>
              <a:ea typeface="Proxima Nova Semibold"/>
              <a:cs typeface="Proxima Nova Semibold"/>
              <a:sym typeface="Proxima Nova Semibold"/>
            </a:endParaRPr>
          </a:p>
        </p:txBody>
      </p:sp>
      <p:sp>
        <p:nvSpPr>
          <p:cNvPr id="717" name="Google Shape;717;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722" name="Google Shape;722;p6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80025" y="685775"/>
            <a:ext cx="3423401" cy="3753660"/>
          </a:xfrm>
          <a:prstGeom prst="rect">
            <a:avLst/>
          </a:prstGeom>
          <a:noFill/>
          <a:ln>
            <a:noFill/>
          </a:ln>
        </p:spPr>
      </p:pic>
      <p:pic>
        <p:nvPicPr>
          <p:cNvPr id="723" name="Google Shape;723;p6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10549" y="685779"/>
            <a:ext cx="3423395" cy="3745523"/>
          </a:xfrm>
          <a:prstGeom prst="rect">
            <a:avLst/>
          </a:prstGeom>
          <a:noFill/>
          <a:ln>
            <a:noFill/>
          </a:ln>
        </p:spPr>
      </p:pic>
      <p:sp>
        <p:nvSpPr>
          <p:cNvPr id="724" name="Google Shape;724;p68"/>
          <p:cNvSpPr/>
          <p:nvPr/>
        </p:nvSpPr>
        <p:spPr>
          <a:xfrm>
            <a:off x="2905983" y="3001873"/>
            <a:ext cx="1697100" cy="127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8"/>
          <p:cNvSpPr/>
          <p:nvPr/>
        </p:nvSpPr>
        <p:spPr>
          <a:xfrm>
            <a:off x="6889856" y="3017745"/>
            <a:ext cx="1663500" cy="1248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8"/>
          <p:cNvSpPr/>
          <p:nvPr/>
        </p:nvSpPr>
        <p:spPr>
          <a:xfrm>
            <a:off x="1916976" y="764334"/>
            <a:ext cx="904800" cy="20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8"/>
          <p:cNvSpPr/>
          <p:nvPr/>
        </p:nvSpPr>
        <p:spPr>
          <a:xfrm>
            <a:off x="5937453" y="755903"/>
            <a:ext cx="886800" cy="1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8"/>
          <p:cNvSpPr txBox="1"/>
          <p:nvPr/>
        </p:nvSpPr>
        <p:spPr>
          <a:xfrm>
            <a:off x="3489551" y="4632250"/>
            <a:ext cx="2951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True heart rate</a:t>
            </a:r>
            <a:endParaRPr sz="1600" b="1">
              <a:latin typeface="Proxima Nova"/>
              <a:ea typeface="Proxima Nova"/>
              <a:cs typeface="Proxima Nova"/>
              <a:sym typeface="Proxima Nova"/>
            </a:endParaRPr>
          </a:p>
        </p:txBody>
      </p:sp>
      <p:sp>
        <p:nvSpPr>
          <p:cNvPr id="729" name="Google Shape;729;p68"/>
          <p:cNvSpPr txBox="1"/>
          <p:nvPr/>
        </p:nvSpPr>
        <p:spPr>
          <a:xfrm rot="-5400000">
            <a:off x="-432825" y="2174925"/>
            <a:ext cx="23748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Tracked heart rate</a:t>
            </a:r>
            <a:endParaRPr sz="1600" b="1">
              <a:latin typeface="Proxima Nova"/>
              <a:ea typeface="Proxima Nova"/>
              <a:cs typeface="Proxima Nova"/>
              <a:sym typeface="Proxima Nova"/>
            </a:endParaRPr>
          </a:p>
        </p:txBody>
      </p:sp>
      <p:sp>
        <p:nvSpPr>
          <p:cNvPr id="730" name="Google Shape;730;p68"/>
          <p:cNvSpPr txBox="1"/>
          <p:nvPr/>
        </p:nvSpPr>
        <p:spPr>
          <a:xfrm>
            <a:off x="1724400" y="188000"/>
            <a:ext cx="3000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New Watch</a:t>
            </a:r>
            <a:endParaRPr/>
          </a:p>
        </p:txBody>
      </p:sp>
      <p:sp>
        <p:nvSpPr>
          <p:cNvPr id="731" name="Google Shape;731;p68"/>
          <p:cNvSpPr txBox="1"/>
          <p:nvPr/>
        </p:nvSpPr>
        <p:spPr>
          <a:xfrm>
            <a:off x="5458200" y="188000"/>
            <a:ext cx="3000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Watch</a:t>
            </a:r>
            <a:endParaRPr sz="1500" b="1">
              <a:solidFill>
                <a:schemeClr val="dk1"/>
              </a:solidFill>
              <a:latin typeface="Proxima Nova"/>
              <a:ea typeface="Proxima Nova"/>
              <a:cs typeface="Proxima Nova"/>
              <a:sym typeface="Proxima Nova"/>
            </a:endParaRPr>
          </a:p>
        </p:txBody>
      </p:sp>
      <p:sp>
        <p:nvSpPr>
          <p:cNvPr id="732" name="Google Shape;732;p68"/>
          <p:cNvSpPr/>
          <p:nvPr/>
        </p:nvSpPr>
        <p:spPr>
          <a:xfrm>
            <a:off x="1593750" y="764325"/>
            <a:ext cx="1227900" cy="20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i="1">
                <a:latin typeface="Proxima Nova"/>
                <a:ea typeface="Proxima Nova"/>
                <a:cs typeface="Proxima Nova"/>
                <a:sym typeface="Proxima Nova"/>
              </a:rPr>
              <a:t>r</a:t>
            </a:r>
            <a:r>
              <a:rPr lang="en">
                <a:latin typeface="Proxima Nova"/>
                <a:ea typeface="Proxima Nova"/>
                <a:cs typeface="Proxima Nova"/>
                <a:sym typeface="Proxima Nova"/>
              </a:rPr>
              <a:t> = 0.99</a:t>
            </a:r>
            <a:endParaRPr>
              <a:latin typeface="Proxima Nova"/>
              <a:ea typeface="Proxima Nova"/>
              <a:cs typeface="Proxima Nova"/>
              <a:sym typeface="Proxima Nova"/>
            </a:endParaRPr>
          </a:p>
        </p:txBody>
      </p:sp>
      <p:sp>
        <p:nvSpPr>
          <p:cNvPr id="733" name="Google Shape;733;p68"/>
          <p:cNvSpPr/>
          <p:nvPr/>
        </p:nvSpPr>
        <p:spPr>
          <a:xfrm>
            <a:off x="5417173" y="755900"/>
            <a:ext cx="1407000" cy="1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i="1">
                <a:latin typeface="Proxima Nova"/>
                <a:ea typeface="Proxima Nova"/>
                <a:cs typeface="Proxima Nova"/>
                <a:sym typeface="Proxima Nova"/>
              </a:rPr>
              <a:t>r </a:t>
            </a:r>
            <a:r>
              <a:rPr lang="en">
                <a:latin typeface="Proxima Nova"/>
                <a:ea typeface="Proxima Nova"/>
                <a:cs typeface="Proxima Nova"/>
                <a:sym typeface="Proxima Nova"/>
              </a:rPr>
              <a:t>=</a:t>
            </a:r>
            <a:r>
              <a:rPr lang="en" i="1">
                <a:latin typeface="Proxima Nova"/>
                <a:ea typeface="Proxima Nova"/>
                <a:cs typeface="Proxima Nova"/>
                <a:sym typeface="Proxima Nova"/>
              </a:rPr>
              <a:t> </a:t>
            </a:r>
            <a:r>
              <a:rPr lang="en">
                <a:latin typeface="Proxima Nova"/>
                <a:ea typeface="Proxima Nova"/>
                <a:cs typeface="Proxima Nova"/>
                <a:sym typeface="Proxima Nova"/>
              </a:rPr>
              <a:t>0.97</a:t>
            </a:r>
            <a:endParaRPr>
              <a:latin typeface="Proxima Nova"/>
              <a:ea typeface="Proxima Nova"/>
              <a:cs typeface="Proxima Nova"/>
              <a:sym typeface="Proxima Nova"/>
            </a:endParaRPr>
          </a:p>
        </p:txBody>
      </p:sp>
      <p:sp>
        <p:nvSpPr>
          <p:cNvPr id="734" name="Google Shape;734;p68"/>
          <p:cNvSpPr/>
          <p:nvPr/>
        </p:nvSpPr>
        <p:spPr>
          <a:xfrm>
            <a:off x="1463609" y="685775"/>
            <a:ext cx="3151800" cy="358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5" name="Google Shape;735;p6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39800" y="1109929"/>
            <a:ext cx="3000001" cy="2504822"/>
          </a:xfrm>
          <a:prstGeom prst="rect">
            <a:avLst/>
          </a:prstGeom>
          <a:noFill/>
          <a:ln>
            <a:noFill/>
          </a:ln>
        </p:spPr>
      </p:pic>
      <p:sp>
        <p:nvSpPr>
          <p:cNvPr id="736" name="Google Shape;736;p68"/>
          <p:cNvSpPr txBox="1"/>
          <p:nvPr/>
        </p:nvSpPr>
        <p:spPr>
          <a:xfrm>
            <a:off x="3097875" y="3449225"/>
            <a:ext cx="1433400" cy="7143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Completely random tracking! Correlation = 0</a:t>
            </a:r>
            <a:endParaRPr sz="1200">
              <a:latin typeface="Proxima Nova Semibold"/>
              <a:ea typeface="Proxima Nova Semibold"/>
              <a:cs typeface="Proxima Nova Semibold"/>
              <a:sym typeface="Proxima Nova Semibold"/>
            </a:endParaRPr>
          </a:p>
        </p:txBody>
      </p:sp>
      <p:pic>
        <p:nvPicPr>
          <p:cNvPr id="737" name="Google Shape;737;p68" descr="Doodles_Arrow_Yellow.png"/>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9838756">
            <a:off x="3876920" y="2270425"/>
            <a:ext cx="432291" cy="1077805"/>
          </a:xfrm>
          <a:prstGeom prst="rect">
            <a:avLst/>
          </a:prstGeom>
          <a:noFill/>
          <a:ln>
            <a:noFill/>
          </a:ln>
        </p:spPr>
      </p:pic>
      <p:sp>
        <p:nvSpPr>
          <p:cNvPr id="738" name="Google Shape;738;p68"/>
          <p:cNvSpPr/>
          <p:nvPr/>
        </p:nvSpPr>
        <p:spPr>
          <a:xfrm>
            <a:off x="1593750" y="764325"/>
            <a:ext cx="1227900" cy="20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i="1">
                <a:latin typeface="Proxima Nova"/>
                <a:ea typeface="Proxima Nova"/>
                <a:cs typeface="Proxima Nova"/>
                <a:sym typeface="Proxima Nova"/>
              </a:rPr>
              <a:t>r</a:t>
            </a:r>
            <a:r>
              <a:rPr lang="en">
                <a:latin typeface="Proxima Nova"/>
                <a:ea typeface="Proxima Nova"/>
                <a:cs typeface="Proxima Nova"/>
                <a:sym typeface="Proxima Nova"/>
              </a:rPr>
              <a:t> = 0.0</a:t>
            </a:r>
            <a:endParaRPr>
              <a:latin typeface="Proxima Nova"/>
              <a:ea typeface="Proxima Nova"/>
              <a:cs typeface="Proxima Nova"/>
              <a:sym typeface="Proxima Nova"/>
            </a:endParaRPr>
          </a:p>
        </p:txBody>
      </p:sp>
      <p:sp>
        <p:nvSpPr>
          <p:cNvPr id="739" name="Google Shape;739;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69"/>
          <p:cNvSpPr txBox="1"/>
          <p:nvPr/>
        </p:nvSpPr>
        <p:spPr>
          <a:xfrm>
            <a:off x="64400" y="4768400"/>
            <a:ext cx="8894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Proxima Nova"/>
                <a:ea typeface="Proxima Nova"/>
                <a:cs typeface="Proxima Nova"/>
                <a:sym typeface="Proxima Nova"/>
              </a:rPr>
              <a:t>By DenisBoigelot, original uploader was Imagecreator - Own work, original uploader was Imagecreator, CC0, https://commons.wikimedia.org/w/index.php?curid=15165296</a:t>
            </a:r>
            <a:endParaRPr sz="800">
              <a:latin typeface="Proxima Nova"/>
              <a:ea typeface="Proxima Nova"/>
              <a:cs typeface="Proxima Nova"/>
              <a:sym typeface="Proxima Nova"/>
            </a:endParaRPr>
          </a:p>
        </p:txBody>
      </p:sp>
      <p:pic>
        <p:nvPicPr>
          <p:cNvPr id="745" name="Google Shape;745;p6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23550"/>
            <a:ext cx="8839200" cy="4042215"/>
          </a:xfrm>
          <a:prstGeom prst="rect">
            <a:avLst/>
          </a:prstGeom>
          <a:noFill/>
          <a:ln>
            <a:noFill/>
          </a:ln>
        </p:spPr>
      </p:pic>
      <p:sp>
        <p:nvSpPr>
          <p:cNvPr id="746" name="Google Shape;746;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70"/>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Calculating the Correlation Coefficient</a:t>
            </a:r>
            <a:endParaRPr sz="3000"/>
          </a:p>
        </p:txBody>
      </p:sp>
      <p:sp>
        <p:nvSpPr>
          <p:cNvPr id="752" name="Google Shape;752;p70"/>
          <p:cNvSpPr txBox="1"/>
          <p:nvPr/>
        </p:nvSpPr>
        <p:spPr>
          <a:xfrm>
            <a:off x="353626" y="2731400"/>
            <a:ext cx="12297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Pearson’s </a:t>
            </a:r>
            <a:endParaRPr sz="1700" b="1"/>
          </a:p>
        </p:txBody>
      </p:sp>
      <p:pic>
        <p:nvPicPr>
          <p:cNvPr id="753" name="Google Shape;753;p7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49101" y="2645807"/>
            <a:ext cx="3022900" cy="657063"/>
          </a:xfrm>
          <a:prstGeom prst="rect">
            <a:avLst/>
          </a:prstGeom>
          <a:noFill/>
          <a:ln>
            <a:noFill/>
          </a:ln>
        </p:spPr>
      </p:pic>
      <p:sp>
        <p:nvSpPr>
          <p:cNvPr id="754" name="Google Shape;754;p70"/>
          <p:cNvSpPr txBox="1"/>
          <p:nvPr/>
        </p:nvSpPr>
        <p:spPr>
          <a:xfrm>
            <a:off x="353623" y="1283600"/>
            <a:ext cx="3215100" cy="9564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900" i="1">
                <a:solidFill>
                  <a:schemeClr val="dk1"/>
                </a:solidFill>
                <a:latin typeface="Proxima Nova"/>
                <a:ea typeface="Proxima Nova"/>
                <a:cs typeface="Proxima Nova"/>
                <a:sym typeface="Proxima Nova"/>
              </a:rPr>
              <a:t>A</a:t>
            </a:r>
            <a:r>
              <a:rPr lang="en" sz="1900">
                <a:solidFill>
                  <a:schemeClr val="dk1"/>
                </a:solidFill>
                <a:latin typeface="Proxima Nova"/>
                <a:ea typeface="Proxima Nova"/>
                <a:cs typeface="Proxima Nova"/>
                <a:sym typeface="Proxima Nova"/>
              </a:rPr>
              <a:t> = [44, 21, 25]</a:t>
            </a:r>
            <a:endParaRPr sz="19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900" i="1">
                <a:solidFill>
                  <a:schemeClr val="dk1"/>
                </a:solidFill>
                <a:latin typeface="Proxima Nova"/>
                <a:ea typeface="Proxima Nova"/>
                <a:cs typeface="Proxima Nova"/>
                <a:sym typeface="Proxima Nova"/>
              </a:rPr>
              <a:t>B</a:t>
            </a:r>
            <a:r>
              <a:rPr lang="en" sz="1900">
                <a:solidFill>
                  <a:schemeClr val="dk1"/>
                </a:solidFill>
                <a:latin typeface="Proxima Nova"/>
                <a:ea typeface="Proxima Nova"/>
                <a:cs typeface="Proxima Nova"/>
                <a:sym typeface="Proxima Nova"/>
              </a:rPr>
              <a:t> = [99, 65, 79]</a:t>
            </a:r>
            <a:endParaRPr sz="1900">
              <a:solidFill>
                <a:schemeClr val="dk1"/>
              </a:solidFill>
              <a:latin typeface="Proxima Nova"/>
              <a:ea typeface="Proxima Nova"/>
              <a:cs typeface="Proxima Nova"/>
              <a:sym typeface="Proxima Nova"/>
            </a:endParaRPr>
          </a:p>
        </p:txBody>
      </p:sp>
      <p:sp>
        <p:nvSpPr>
          <p:cNvPr id="755" name="Google Shape;755;p70"/>
          <p:cNvSpPr txBox="1"/>
          <p:nvPr/>
        </p:nvSpPr>
        <p:spPr>
          <a:xfrm>
            <a:off x="5145525" y="1206700"/>
            <a:ext cx="3644100" cy="2126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A</a:t>
            </a:r>
            <a:r>
              <a:rPr lang="en" sz="1600">
                <a:solidFill>
                  <a:schemeClr val="dk1"/>
                </a:solidFill>
                <a:latin typeface="Proxima Nova"/>
                <a:ea typeface="Proxima Nova"/>
                <a:cs typeface="Proxima Nova"/>
                <a:sym typeface="Proxima Nova"/>
              </a:rPr>
              <a:t> = mean of A = 30</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B</a:t>
            </a:r>
            <a:r>
              <a:rPr lang="en" sz="1600">
                <a:solidFill>
                  <a:schemeClr val="dk1"/>
                </a:solidFill>
                <a:latin typeface="Proxima Nova"/>
                <a:ea typeface="Proxima Nova"/>
                <a:cs typeface="Proxima Nova"/>
                <a:sym typeface="Proxima Nova"/>
              </a:rPr>
              <a:t> = mean of B = 81 </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σ</a:t>
            </a:r>
            <a:r>
              <a:rPr lang="en" sz="1600" baseline="-25000">
                <a:solidFill>
                  <a:schemeClr val="dk1"/>
                </a:solidFill>
                <a:latin typeface="Proxima Nova"/>
                <a:ea typeface="Proxima Nova"/>
                <a:cs typeface="Proxima Nova"/>
                <a:sym typeface="Proxima Nova"/>
              </a:rPr>
              <a:t>A</a:t>
            </a:r>
            <a:r>
              <a:rPr lang="en" sz="1600">
                <a:solidFill>
                  <a:schemeClr val="dk1"/>
                </a:solidFill>
                <a:latin typeface="Proxima Nova"/>
                <a:ea typeface="Proxima Nova"/>
                <a:cs typeface="Proxima Nova"/>
                <a:sym typeface="Proxima Nova"/>
              </a:rPr>
              <a:t> = standard deviation of A = 10</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σ</a:t>
            </a:r>
            <a:r>
              <a:rPr lang="en" sz="1600" baseline="-25000">
                <a:solidFill>
                  <a:schemeClr val="dk1"/>
                </a:solidFill>
                <a:latin typeface="Proxima Nova"/>
                <a:ea typeface="Proxima Nova"/>
                <a:cs typeface="Proxima Nova"/>
                <a:sym typeface="Proxima Nova"/>
              </a:rPr>
              <a:t>B</a:t>
            </a:r>
            <a:r>
              <a:rPr lang="en" sz="1600">
                <a:solidFill>
                  <a:schemeClr val="dk1"/>
                </a:solidFill>
                <a:latin typeface="Proxima Nova"/>
                <a:ea typeface="Proxima Nova"/>
                <a:cs typeface="Proxima Nova"/>
                <a:sym typeface="Proxima Nova"/>
              </a:rPr>
              <a:t> = standard deviation of B = 14</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n = number of datapoints = 3</a:t>
            </a:r>
            <a:endParaRPr sz="1600">
              <a:solidFill>
                <a:schemeClr val="dk1"/>
              </a:solidFill>
              <a:latin typeface="Proxima Nova"/>
              <a:ea typeface="Proxima Nova"/>
              <a:cs typeface="Proxima Nova"/>
              <a:sym typeface="Proxima Nova"/>
            </a:endParaRPr>
          </a:p>
        </p:txBody>
      </p:sp>
      <p:cxnSp>
        <p:nvCxnSpPr>
          <p:cNvPr id="756" name="Google Shape;756;p70"/>
          <p:cNvCxnSpPr/>
          <p:nvPr/>
        </p:nvCxnSpPr>
        <p:spPr>
          <a:xfrm>
            <a:off x="4895300" y="1206700"/>
            <a:ext cx="0" cy="2173800"/>
          </a:xfrm>
          <a:prstGeom prst="straightConnector1">
            <a:avLst/>
          </a:prstGeom>
          <a:noFill/>
          <a:ln w="9525" cap="flat" cmpd="sng">
            <a:solidFill>
              <a:schemeClr val="dk2"/>
            </a:solidFill>
            <a:prstDash val="dash"/>
            <a:round/>
            <a:headEnd type="none" w="med" len="med"/>
            <a:tailEnd type="none" w="med" len="med"/>
          </a:ln>
        </p:spPr>
      </p:cxnSp>
      <p:pic>
        <p:nvPicPr>
          <p:cNvPr id="757" name="Google Shape;757;p7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5800" y="3902776"/>
            <a:ext cx="7625612" cy="708625"/>
          </a:xfrm>
          <a:prstGeom prst="rect">
            <a:avLst/>
          </a:prstGeom>
          <a:noFill/>
          <a:ln>
            <a:noFill/>
          </a:ln>
        </p:spPr>
      </p:pic>
      <p:sp>
        <p:nvSpPr>
          <p:cNvPr id="758" name="Google Shape;75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71"/>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Proxima Nova"/>
                <a:ea typeface="Proxima Nova"/>
                <a:cs typeface="Proxima Nova"/>
                <a:sym typeface="Proxima Nova"/>
              </a:rPr>
              <a:t>Python implementation: Pearson’s Correlation Coefficient</a:t>
            </a:r>
            <a:endParaRPr sz="2500"/>
          </a:p>
        </p:txBody>
      </p:sp>
      <p:pic>
        <p:nvPicPr>
          <p:cNvPr id="764" name="Google Shape;764;p7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41376" y="1202475"/>
            <a:ext cx="5335951" cy="2093100"/>
          </a:xfrm>
          <a:prstGeom prst="rect">
            <a:avLst/>
          </a:prstGeom>
          <a:noFill/>
          <a:ln>
            <a:noFill/>
          </a:ln>
        </p:spPr>
      </p:pic>
      <p:sp>
        <p:nvSpPr>
          <p:cNvPr id="765" name="Google Shape;765;p71"/>
          <p:cNvSpPr txBox="1"/>
          <p:nvPr/>
        </p:nvSpPr>
        <p:spPr>
          <a:xfrm>
            <a:off x="394525" y="3565975"/>
            <a:ext cx="7572300" cy="34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Pearson's r=  0.9648474398368739 , p-value =  0.007869841382001159</a:t>
            </a:r>
            <a:endParaRPr sz="1050">
              <a:solidFill>
                <a:schemeClr val="dk1"/>
              </a:solidFill>
              <a:highlight>
                <a:srgbClr val="FFFFFF"/>
              </a:highlight>
              <a:latin typeface="Courier New"/>
              <a:ea typeface="Courier New"/>
              <a:cs typeface="Courier New"/>
              <a:sym typeface="Courier New"/>
            </a:endParaRPr>
          </a:p>
        </p:txBody>
      </p:sp>
      <p:sp>
        <p:nvSpPr>
          <p:cNvPr id="766" name="Google Shape;766;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557558" y="298713"/>
            <a:ext cx="6489544" cy="4515426"/>
          </a:xfrm>
          <a:prstGeom prst="rect">
            <a:avLst/>
          </a:prstGeom>
          <a:noFill/>
          <a:ln>
            <a:noFill/>
          </a:ln>
        </p:spPr>
      </p:pic>
      <p:sp>
        <p:nvSpPr>
          <p:cNvPr id="92" name="Google Shape;92;p18"/>
          <p:cNvSpPr txBox="1"/>
          <p:nvPr/>
        </p:nvSpPr>
        <p:spPr>
          <a:xfrm>
            <a:off x="311700" y="445025"/>
            <a:ext cx="3746700" cy="422280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Giant</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r>
              <a:rPr lang="en" sz="3000">
                <a:latin typeface="Proxima Nova"/>
                <a:ea typeface="Proxima Nova"/>
                <a:cs typeface="Proxima Nova"/>
                <a:sym typeface="Proxima Nova"/>
              </a:rPr>
              <a:t>Component</a:t>
            </a:r>
            <a:endParaRPr sz="1500">
              <a:solidFill>
                <a:srgbClr val="000000"/>
              </a:solidFill>
              <a:latin typeface="Proxima Nova"/>
              <a:ea typeface="Proxima Nova"/>
              <a:cs typeface="Proxima Nova"/>
              <a:sym typeface="Proxima Nov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pic>
        <p:nvPicPr>
          <p:cNvPr id="771" name="Google Shape;771;p72"/>
          <p:cNvPicPr preferRelativeResize="0"/>
          <p:nvPr/>
        </p:nvPicPr>
        <p:blipFill>
          <a:blip r:embed="rId3">
            <a:alphaModFix/>
            <a:extLst>
              <a:ext uri="{28A0092B-C50C-407E-A947-70E740481C1C}">
                <a14:useLocalDpi xmlns:a14="http://schemas.microsoft.com/office/drawing/2010/main"/>
              </a:ext>
            </a:extLst>
          </a:blip>
          <a:stretch>
            <a:fillRect/>
          </a:stretch>
        </p:blipFill>
        <p:spPr>
          <a:xfrm>
            <a:off x="0" y="5"/>
            <a:ext cx="9144000" cy="5143496"/>
          </a:xfrm>
          <a:prstGeom prst="rect">
            <a:avLst/>
          </a:prstGeom>
          <a:noFill/>
          <a:ln>
            <a:noFill/>
          </a:ln>
        </p:spPr>
      </p:pic>
      <p:sp>
        <p:nvSpPr>
          <p:cNvPr id="772" name="Google Shape;772;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73"/>
          <p:cNvSpPr txBox="1">
            <a:spLocks noGrp="1"/>
          </p:cNvSpPr>
          <p:nvPr>
            <p:ph type="title"/>
          </p:nvPr>
        </p:nvSpPr>
        <p:spPr>
          <a:xfrm>
            <a:off x="311700" y="1588025"/>
            <a:ext cx="8520600" cy="19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Pearson’s </a:t>
            </a:r>
            <a:r>
              <a:rPr lang="en" sz="3000" i="1">
                <a:latin typeface="Proxima Nova"/>
                <a:ea typeface="Proxima Nova"/>
                <a:cs typeface="Proxima Nova"/>
                <a:sym typeface="Proxima Nova"/>
              </a:rPr>
              <a:t>r</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Spearman’s </a:t>
            </a:r>
            <a:r>
              <a:rPr lang="en" sz="3000" i="1">
                <a:latin typeface="Proxima Nova"/>
                <a:ea typeface="Proxima Nova"/>
                <a:cs typeface="Proxima Nova"/>
                <a:sym typeface="Proxima Nova"/>
              </a:rPr>
              <a:t>ρ</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Kendall’s </a:t>
            </a:r>
            <a:r>
              <a:rPr lang="en" sz="3000" i="1">
                <a:latin typeface="Proxima Nova"/>
                <a:ea typeface="Proxima Nova"/>
                <a:cs typeface="Proxima Nova"/>
                <a:sym typeface="Proxima Nova"/>
              </a:rPr>
              <a:t>τ </a:t>
            </a:r>
            <a:endParaRPr sz="3000" i="1">
              <a:latin typeface="Proxima Nova"/>
              <a:ea typeface="Proxima Nova"/>
              <a:cs typeface="Proxima Nova"/>
              <a:sym typeface="Proxima Nova"/>
            </a:endParaRPr>
          </a:p>
        </p:txBody>
      </p:sp>
      <p:sp>
        <p:nvSpPr>
          <p:cNvPr id="778" name="Google Shape;778;p73"/>
          <p:cNvSpPr txBox="1"/>
          <p:nvPr/>
        </p:nvSpPr>
        <p:spPr>
          <a:xfrm>
            <a:off x="3373125" y="530450"/>
            <a:ext cx="3933300" cy="9429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If x increases, does y increase </a:t>
            </a:r>
            <a:r>
              <a:rPr lang="en" sz="1200" b="1" i="1">
                <a:solidFill>
                  <a:schemeClr val="dk1"/>
                </a:solidFill>
                <a:latin typeface="Proxima Nova"/>
                <a:ea typeface="Proxima Nova"/>
                <a:cs typeface="Proxima Nova"/>
                <a:sym typeface="Proxima Nova"/>
              </a:rPr>
              <a:t>linearly</a:t>
            </a:r>
            <a:r>
              <a:rPr lang="en" sz="1200" b="1">
                <a:solidFill>
                  <a:schemeClr val="dk1"/>
                </a:solidFill>
                <a:latin typeface="Proxima Nova"/>
                <a:ea typeface="Proxima Nova"/>
                <a:cs typeface="Proxima Nova"/>
                <a:sym typeface="Proxima Nova"/>
              </a:rPr>
              <a:t>?</a:t>
            </a:r>
            <a:endParaRPr sz="1200" b="1">
              <a:solidFill>
                <a:schemeClr val="dk1"/>
              </a:solidFill>
              <a:latin typeface="Proxima Nova"/>
              <a:ea typeface="Proxima Nova"/>
              <a:cs typeface="Proxima Nova"/>
              <a:sym typeface="Proxima Nova"/>
            </a:endParaRPr>
          </a:p>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Expects a straight line for perfect correlation. For a curve like y=x</a:t>
            </a:r>
            <a:r>
              <a:rPr lang="en" sz="1200" b="1" baseline="30000">
                <a:solidFill>
                  <a:schemeClr val="dk1"/>
                </a:solidFill>
                <a:latin typeface="Proxima Nova"/>
                <a:ea typeface="Proxima Nova"/>
                <a:cs typeface="Proxima Nova"/>
                <a:sym typeface="Proxima Nova"/>
              </a:rPr>
              <a:t>2</a:t>
            </a:r>
            <a:r>
              <a:rPr lang="en" sz="1200" b="1">
                <a:solidFill>
                  <a:schemeClr val="dk1"/>
                </a:solidFill>
                <a:latin typeface="Proxima Nova"/>
                <a:ea typeface="Proxima Nova"/>
                <a:cs typeface="Proxima Nova"/>
                <a:sym typeface="Proxima Nova"/>
              </a:rPr>
              <a:t>, the pearson correlation will not be 1.</a:t>
            </a:r>
            <a:endParaRPr sz="1200">
              <a:latin typeface="Proxima Nova Semibold"/>
              <a:ea typeface="Proxima Nova Semibold"/>
              <a:cs typeface="Proxima Nova Semibold"/>
              <a:sym typeface="Proxima Nova Semibold"/>
            </a:endParaRPr>
          </a:p>
        </p:txBody>
      </p:sp>
      <p:pic>
        <p:nvPicPr>
          <p:cNvPr id="779" name="Google Shape;779;p73"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65017">
            <a:off x="2779320" y="1365525"/>
            <a:ext cx="432291" cy="107780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74"/>
          <p:cNvSpPr txBox="1">
            <a:spLocks noGrp="1"/>
          </p:cNvSpPr>
          <p:nvPr>
            <p:ph type="title"/>
          </p:nvPr>
        </p:nvSpPr>
        <p:spPr>
          <a:xfrm>
            <a:off x="311700" y="1588025"/>
            <a:ext cx="8520600" cy="19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Pearson’s </a:t>
            </a:r>
            <a:r>
              <a:rPr lang="en" sz="3000" i="1">
                <a:latin typeface="Proxima Nova"/>
                <a:ea typeface="Proxima Nova"/>
                <a:cs typeface="Proxima Nova"/>
                <a:sym typeface="Proxima Nova"/>
              </a:rPr>
              <a:t>r</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Spearman’s </a:t>
            </a:r>
            <a:r>
              <a:rPr lang="en" sz="3000" i="1">
                <a:latin typeface="Proxima Nova"/>
                <a:ea typeface="Proxima Nova"/>
                <a:cs typeface="Proxima Nova"/>
                <a:sym typeface="Proxima Nova"/>
              </a:rPr>
              <a:t>ρ</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Kendall’s </a:t>
            </a:r>
            <a:r>
              <a:rPr lang="en" sz="3000" i="1">
                <a:latin typeface="Proxima Nova"/>
                <a:ea typeface="Proxima Nova"/>
                <a:cs typeface="Proxima Nova"/>
                <a:sym typeface="Proxima Nova"/>
              </a:rPr>
              <a:t>τ </a:t>
            </a:r>
            <a:endParaRPr sz="3000" i="1">
              <a:latin typeface="Proxima Nova"/>
              <a:ea typeface="Proxima Nova"/>
              <a:cs typeface="Proxima Nova"/>
              <a:sym typeface="Proxima Nova"/>
            </a:endParaRPr>
          </a:p>
        </p:txBody>
      </p:sp>
      <p:sp>
        <p:nvSpPr>
          <p:cNvPr id="785" name="Google Shape;785;p74"/>
          <p:cNvSpPr txBox="1"/>
          <p:nvPr/>
        </p:nvSpPr>
        <p:spPr>
          <a:xfrm>
            <a:off x="3754125" y="987650"/>
            <a:ext cx="3615300" cy="9429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If x increases, does y increase?</a:t>
            </a:r>
            <a:endParaRPr sz="1200" b="1">
              <a:solidFill>
                <a:schemeClr val="dk1"/>
              </a:solidFill>
              <a:latin typeface="Proxima Nova"/>
              <a:ea typeface="Proxima Nova"/>
              <a:cs typeface="Proxima Nova"/>
              <a:sym typeface="Proxima Nova"/>
            </a:endParaRPr>
          </a:p>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Doesn’t care </a:t>
            </a:r>
            <a:r>
              <a:rPr lang="en" sz="1200" b="1" i="1">
                <a:solidFill>
                  <a:schemeClr val="dk1"/>
                </a:solidFill>
                <a:latin typeface="Proxima Nova"/>
                <a:ea typeface="Proxima Nova"/>
                <a:cs typeface="Proxima Nova"/>
                <a:sym typeface="Proxima Nova"/>
              </a:rPr>
              <a:t>how much</a:t>
            </a:r>
            <a:r>
              <a:rPr lang="en" sz="1200" b="1">
                <a:solidFill>
                  <a:schemeClr val="dk1"/>
                </a:solidFill>
                <a:latin typeface="Proxima Nova"/>
                <a:ea typeface="Proxima Nova"/>
                <a:cs typeface="Proxima Nova"/>
                <a:sym typeface="Proxima Nova"/>
              </a:rPr>
              <a:t> y increases. It suffices to increase.</a:t>
            </a:r>
            <a:endParaRPr sz="1200">
              <a:latin typeface="Proxima Nova Semibold"/>
              <a:ea typeface="Proxima Nova Semibold"/>
              <a:cs typeface="Proxima Nova Semibold"/>
              <a:sym typeface="Proxima Nova Semibold"/>
            </a:endParaRPr>
          </a:p>
        </p:txBody>
      </p:sp>
      <p:pic>
        <p:nvPicPr>
          <p:cNvPr id="786" name="Google Shape;786;p74"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65017">
            <a:off x="3160320" y="1822725"/>
            <a:ext cx="432291" cy="107780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75"/>
          <p:cNvSpPr txBox="1">
            <a:spLocks noGrp="1"/>
          </p:cNvSpPr>
          <p:nvPr>
            <p:ph type="title"/>
          </p:nvPr>
        </p:nvSpPr>
        <p:spPr>
          <a:xfrm>
            <a:off x="311700" y="1588025"/>
            <a:ext cx="8520600" cy="19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Pearson’s </a:t>
            </a:r>
            <a:r>
              <a:rPr lang="en" sz="3000" i="1">
                <a:latin typeface="Proxima Nova"/>
                <a:ea typeface="Proxima Nova"/>
                <a:cs typeface="Proxima Nova"/>
                <a:sym typeface="Proxima Nova"/>
              </a:rPr>
              <a:t>r</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Spearman’s </a:t>
            </a:r>
            <a:r>
              <a:rPr lang="en" sz="3000" i="1">
                <a:latin typeface="Proxima Nova"/>
                <a:ea typeface="Proxima Nova"/>
                <a:cs typeface="Proxima Nova"/>
                <a:sym typeface="Proxima Nova"/>
              </a:rPr>
              <a:t>ρ</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Kendall’s </a:t>
            </a:r>
            <a:r>
              <a:rPr lang="en" sz="3000" i="1">
                <a:latin typeface="Proxima Nova"/>
                <a:ea typeface="Proxima Nova"/>
                <a:cs typeface="Proxima Nova"/>
                <a:sym typeface="Proxima Nova"/>
              </a:rPr>
              <a:t>τ </a:t>
            </a:r>
            <a:endParaRPr sz="3000" i="1">
              <a:latin typeface="Proxima Nova"/>
              <a:ea typeface="Proxima Nova"/>
              <a:cs typeface="Proxima Nova"/>
              <a:sym typeface="Proxima Nova"/>
            </a:endParaRPr>
          </a:p>
        </p:txBody>
      </p:sp>
      <p:sp>
        <p:nvSpPr>
          <p:cNvPr id="792" name="Google Shape;792;p75"/>
          <p:cNvSpPr txBox="1"/>
          <p:nvPr/>
        </p:nvSpPr>
        <p:spPr>
          <a:xfrm>
            <a:off x="3296925" y="1444850"/>
            <a:ext cx="3615300" cy="9429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Similar to Spearman but more robust to outliers</a:t>
            </a:r>
            <a:endParaRPr sz="1200">
              <a:latin typeface="Proxima Nova Semibold"/>
              <a:ea typeface="Proxima Nova Semibold"/>
              <a:cs typeface="Proxima Nova Semibold"/>
              <a:sym typeface="Proxima Nova Semibold"/>
            </a:endParaRPr>
          </a:p>
        </p:txBody>
      </p:sp>
      <p:pic>
        <p:nvPicPr>
          <p:cNvPr id="793" name="Google Shape;793;p75"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65017">
            <a:off x="2703120" y="2279925"/>
            <a:ext cx="432291" cy="107780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797"/>
        <p:cNvGrpSpPr/>
        <p:nvPr/>
      </p:nvGrpSpPr>
      <p:grpSpPr>
        <a:xfrm>
          <a:off x="0" y="0"/>
          <a:ext cx="0" cy="0"/>
          <a:chOff x="0" y="0"/>
          <a:chExt cx="0" cy="0"/>
        </a:xfrm>
      </p:grpSpPr>
      <p:sp>
        <p:nvSpPr>
          <p:cNvPr id="798" name="Google Shape;798;p76"/>
          <p:cNvSpPr txBox="1"/>
          <p:nvPr/>
        </p:nvSpPr>
        <p:spPr>
          <a:xfrm>
            <a:off x="677225" y="3141900"/>
            <a:ext cx="74850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Chi Squared Test</a:t>
            </a:r>
            <a:endParaRPr sz="6600">
              <a:solidFill>
                <a:schemeClr val="lt1"/>
              </a:solidFill>
              <a:latin typeface="Proxima Nova Extrabold"/>
              <a:ea typeface="Proxima Nova Extrabold"/>
              <a:cs typeface="Proxima Nova Extrabold"/>
              <a:sym typeface="Proxima Nova Extrabold"/>
            </a:endParaRPr>
          </a:p>
        </p:txBody>
      </p:sp>
      <p:sp>
        <p:nvSpPr>
          <p:cNvPr id="799" name="Google Shape;799;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7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Toss a coin to your Witcher</a:t>
            </a:r>
            <a:endParaRPr sz="3000"/>
          </a:p>
        </p:txBody>
      </p:sp>
      <p:graphicFrame>
        <p:nvGraphicFramePr>
          <p:cNvPr id="805" name="Google Shape;805;p77"/>
          <p:cNvGraphicFramePr/>
          <p:nvPr/>
        </p:nvGraphicFramePr>
        <p:xfrm>
          <a:off x="952500" y="1657350"/>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806" name="Google Shape;806;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78"/>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Toss a coin to your Witcher</a:t>
            </a:r>
            <a:endParaRPr sz="3000"/>
          </a:p>
        </p:txBody>
      </p:sp>
      <p:graphicFrame>
        <p:nvGraphicFramePr>
          <p:cNvPr id="812" name="Google Shape;812;p78"/>
          <p:cNvGraphicFramePr/>
          <p:nvPr/>
        </p:nvGraphicFramePr>
        <p:xfrm>
          <a:off x="952500" y="1657350"/>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813" name="Google Shape;813;p78"/>
          <p:cNvGraphicFramePr/>
          <p:nvPr/>
        </p:nvGraphicFramePr>
        <p:xfrm>
          <a:off x="952500" y="3257550"/>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814" name="Google Shape;814;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79"/>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Toss a coin to your Witcher</a:t>
            </a:r>
            <a:endParaRPr sz="3000"/>
          </a:p>
        </p:txBody>
      </p:sp>
      <p:graphicFrame>
        <p:nvGraphicFramePr>
          <p:cNvPr id="820" name="Google Shape;820;p79"/>
          <p:cNvGraphicFramePr/>
          <p:nvPr/>
        </p:nvGraphicFramePr>
        <p:xfrm>
          <a:off x="952500" y="1657350"/>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821" name="Google Shape;821;p79"/>
          <p:cNvGraphicFramePr/>
          <p:nvPr/>
        </p:nvGraphicFramePr>
        <p:xfrm>
          <a:off x="952500" y="3257550"/>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822" name="Google Shape;822;p79"/>
          <p:cNvSpPr txBox="1"/>
          <p:nvPr/>
        </p:nvSpPr>
        <p:spPr>
          <a:xfrm>
            <a:off x="4287450" y="941525"/>
            <a:ext cx="1433400" cy="6417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This can happen due to chance</a:t>
            </a:r>
            <a:endParaRPr sz="1200">
              <a:latin typeface="Proxima Nova Semibold"/>
              <a:ea typeface="Proxima Nova Semibold"/>
              <a:cs typeface="Proxima Nova Semibold"/>
              <a:sym typeface="Proxima Nova Semibold"/>
            </a:endParaRPr>
          </a:p>
        </p:txBody>
      </p:sp>
      <p:pic>
        <p:nvPicPr>
          <p:cNvPr id="823" name="Google Shape;823;p79"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2000127">
            <a:off x="3551670" y="1192725"/>
            <a:ext cx="432291" cy="1077805"/>
          </a:xfrm>
          <a:prstGeom prst="rect">
            <a:avLst/>
          </a:prstGeom>
          <a:noFill/>
          <a:ln>
            <a:noFill/>
          </a:ln>
        </p:spPr>
      </p:pic>
      <p:sp>
        <p:nvSpPr>
          <p:cNvPr id="824" name="Google Shape;824;p79"/>
          <p:cNvSpPr txBox="1"/>
          <p:nvPr/>
        </p:nvSpPr>
        <p:spPr>
          <a:xfrm>
            <a:off x="4744650" y="4370525"/>
            <a:ext cx="1433400" cy="6417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This seems pretty systematic</a:t>
            </a:r>
            <a:endParaRPr sz="1200">
              <a:latin typeface="Proxima Nova Semibold"/>
              <a:ea typeface="Proxima Nova Semibold"/>
              <a:cs typeface="Proxima Nova Semibold"/>
              <a:sym typeface="Proxima Nova Semibold"/>
            </a:endParaRPr>
          </a:p>
        </p:txBody>
      </p:sp>
      <p:pic>
        <p:nvPicPr>
          <p:cNvPr id="825" name="Google Shape;825;p79"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7200085" flipH="1">
            <a:off x="3857260" y="3931411"/>
            <a:ext cx="432308" cy="1077809"/>
          </a:xfrm>
          <a:prstGeom prst="rect">
            <a:avLst/>
          </a:prstGeom>
          <a:noFill/>
          <a:ln>
            <a:noFill/>
          </a:ln>
        </p:spPr>
      </p:pic>
      <p:sp>
        <p:nvSpPr>
          <p:cNvPr id="826" name="Google Shape;826;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80"/>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Saving Grandmas</a:t>
            </a:r>
            <a:endParaRPr sz="3000"/>
          </a:p>
        </p:txBody>
      </p:sp>
      <p:graphicFrame>
        <p:nvGraphicFramePr>
          <p:cNvPr id="832" name="Google Shape;832;p80"/>
          <p:cNvGraphicFramePr/>
          <p:nvPr/>
        </p:nvGraphicFramePr>
        <p:xfrm>
          <a:off x="952500" y="1962150"/>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963850">
                  <a:extLst>
                    <a:ext uri="{9D8B030D-6E8A-4147-A177-3AD203B41FA5}">
                      <a16:colId xmlns:a16="http://schemas.microsoft.com/office/drawing/2014/main" val="20001"/>
                    </a:ext>
                  </a:extLst>
                </a:gridCol>
                <a:gridCol w="1956475">
                  <a:extLst>
                    <a:ext uri="{9D8B030D-6E8A-4147-A177-3AD203B41FA5}">
                      <a16:colId xmlns:a16="http://schemas.microsoft.com/office/drawing/2014/main" val="20002"/>
                    </a:ext>
                  </a:extLst>
                </a:gridCol>
                <a:gridCol w="150892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Class started at 9 am</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Class started at 11 am</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Grandmas died during the semester</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25</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30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833" name="Google Shape;833;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81"/>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Office absence patterns seem a bit … odd?</a:t>
            </a:r>
            <a:endParaRPr sz="3000"/>
          </a:p>
        </p:txBody>
      </p:sp>
      <p:graphicFrame>
        <p:nvGraphicFramePr>
          <p:cNvPr id="839" name="Google Shape;839;p81"/>
          <p:cNvGraphicFramePr/>
          <p:nvPr/>
        </p:nvGraphicFramePr>
        <p:xfrm>
          <a:off x="876300" y="1962150"/>
          <a:ext cx="3000000" cy="3000000"/>
        </p:xfrm>
        <a:graphic>
          <a:graphicData uri="http://schemas.openxmlformats.org/drawingml/2006/table">
            <a:tbl>
              <a:tblPr>
                <a:noFill/>
                <a:tableStyleId>{1285BDEC-99A4-4FFB-B7E8-74F9603D880C}</a:tableStyleId>
              </a:tblPr>
              <a:tblGrid>
                <a:gridCol w="1083850">
                  <a:extLst>
                    <a:ext uri="{9D8B030D-6E8A-4147-A177-3AD203B41FA5}">
                      <a16:colId xmlns:a16="http://schemas.microsoft.com/office/drawing/2014/main" val="20000"/>
                    </a:ext>
                  </a:extLst>
                </a:gridCol>
                <a:gridCol w="972600">
                  <a:extLst>
                    <a:ext uri="{9D8B030D-6E8A-4147-A177-3AD203B41FA5}">
                      <a16:colId xmlns:a16="http://schemas.microsoft.com/office/drawing/2014/main" val="20001"/>
                    </a:ext>
                  </a:extLst>
                </a:gridCol>
                <a:gridCol w="1041050">
                  <a:extLst>
                    <a:ext uri="{9D8B030D-6E8A-4147-A177-3AD203B41FA5}">
                      <a16:colId xmlns:a16="http://schemas.microsoft.com/office/drawing/2014/main" val="20002"/>
                    </a:ext>
                  </a:extLst>
                </a:gridCol>
                <a:gridCol w="1237900">
                  <a:extLst>
                    <a:ext uri="{9D8B030D-6E8A-4147-A177-3AD203B41FA5}">
                      <a16:colId xmlns:a16="http://schemas.microsoft.com/office/drawing/2014/main" val="20003"/>
                    </a:ext>
                  </a:extLst>
                </a:gridCol>
                <a:gridCol w="1083850">
                  <a:extLst>
                    <a:ext uri="{9D8B030D-6E8A-4147-A177-3AD203B41FA5}">
                      <a16:colId xmlns:a16="http://schemas.microsoft.com/office/drawing/2014/main" val="20004"/>
                    </a:ext>
                  </a:extLst>
                </a:gridCol>
                <a:gridCol w="1083850">
                  <a:extLst>
                    <a:ext uri="{9D8B030D-6E8A-4147-A177-3AD203B41FA5}">
                      <a16:colId xmlns:a16="http://schemas.microsoft.com/office/drawing/2014/main" val="20005"/>
                    </a:ext>
                  </a:extLst>
                </a:gridCol>
                <a:gridCol w="1083850">
                  <a:extLst>
                    <a:ext uri="{9D8B030D-6E8A-4147-A177-3AD203B41FA5}">
                      <a16:colId xmlns:a16="http://schemas.microsoft.com/office/drawing/2014/main" val="20006"/>
                    </a:ext>
                  </a:extLst>
                </a:gridCol>
              </a:tblGrid>
              <a:tr h="609575">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Monday</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Tuesday</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Wednesday</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Thursday</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Friday</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609575">
                <a:tc>
                  <a:txBody>
                    <a:bodyPr/>
                    <a:lstStyle/>
                    <a:p>
                      <a:pPr marL="0" lvl="0" indent="0" algn="ctr" rtl="0">
                        <a:spcBef>
                          <a:spcPts val="0"/>
                        </a:spcBef>
                        <a:spcAft>
                          <a:spcPts val="0"/>
                        </a:spcAft>
                        <a:buNone/>
                      </a:pPr>
                      <a:r>
                        <a:rPr lang="en" b="1">
                          <a:latin typeface="Proxima Nova"/>
                          <a:ea typeface="Proxima Nova"/>
                          <a:cs typeface="Proxima Nova"/>
                          <a:sym typeface="Proxima Nova"/>
                        </a:rPr>
                        <a:t>Number of absences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12</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840" name="Google Shape;840;p81"/>
          <p:cNvSpPr/>
          <p:nvPr/>
        </p:nvSpPr>
        <p:spPr>
          <a:xfrm>
            <a:off x="5314800" y="3301075"/>
            <a:ext cx="3517500" cy="17115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Extrabold"/>
                <a:ea typeface="Proxima Nova Extrabold"/>
                <a:cs typeface="Proxima Nova Extrabold"/>
                <a:sym typeface="Proxima Nova Extrabold"/>
              </a:rPr>
              <a:t>Intuition</a:t>
            </a:r>
            <a:endParaRPr>
              <a:latin typeface="Proxima Nova Extrabold"/>
              <a:ea typeface="Proxima Nova Extrabold"/>
              <a:cs typeface="Proxima Nova Extrabold"/>
              <a:sym typeface="Proxima Nova Extrabold"/>
            </a:endParaRPr>
          </a:p>
          <a:p>
            <a:pPr marL="0" lvl="0" indent="0" algn="ctr" rtl="0">
              <a:spcBef>
                <a:spcPts val="0"/>
              </a:spcBef>
              <a:spcAft>
                <a:spcPts val="0"/>
              </a:spcAft>
              <a:buNone/>
            </a:pPr>
            <a:endParaRPr>
              <a:latin typeface="Proxima Nova"/>
              <a:ea typeface="Proxima Nova"/>
              <a:cs typeface="Proxima Nova"/>
              <a:sym typeface="Proxima Nova"/>
            </a:endParaRPr>
          </a:p>
          <a:p>
            <a:pPr marL="0" lvl="0" indent="0" algn="ctr" rtl="0">
              <a:spcBef>
                <a:spcPts val="0"/>
              </a:spcBef>
              <a:spcAft>
                <a:spcPts val="0"/>
              </a:spcAft>
              <a:buNone/>
            </a:pPr>
            <a:r>
              <a:rPr lang="en" i="1">
                <a:latin typeface="Proxima Nova"/>
                <a:ea typeface="Proxima Nova"/>
                <a:cs typeface="Proxima Nova"/>
                <a:sym typeface="Proxima Nova"/>
              </a:rPr>
              <a:t>Chi Square test examines if the observed frequencies are systematically different than our expected frequencies</a:t>
            </a:r>
            <a:endParaRPr>
              <a:latin typeface="Proxima Nova"/>
              <a:ea typeface="Proxima Nova"/>
              <a:cs typeface="Proxima Nova"/>
              <a:sym typeface="Proxima Nova"/>
            </a:endParaRPr>
          </a:p>
        </p:txBody>
      </p:sp>
      <p:sp>
        <p:nvSpPr>
          <p:cNvPr id="841" name="Google Shape;841;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1630" y="0"/>
            <a:ext cx="7020738" cy="5143499"/>
          </a:xfrm>
          <a:prstGeom prst="rect">
            <a:avLst/>
          </a:prstGeom>
          <a:noFill/>
          <a:ln>
            <a:noFill/>
          </a:ln>
        </p:spPr>
      </p:pic>
      <p:sp>
        <p:nvSpPr>
          <p:cNvPr id="98" name="Google Shape;98;p19"/>
          <p:cNvSpPr/>
          <p:nvPr/>
        </p:nvSpPr>
        <p:spPr>
          <a:xfrm>
            <a:off x="5756623" y="59475"/>
            <a:ext cx="408900" cy="38427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82"/>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Chi-Squared test to the rescue!</a:t>
            </a:r>
            <a:endParaRPr sz="3000"/>
          </a:p>
        </p:txBody>
      </p:sp>
      <p:sp>
        <p:nvSpPr>
          <p:cNvPr id="847" name="Google Shape;847;p82"/>
          <p:cNvSpPr txBox="1"/>
          <p:nvPr/>
        </p:nvSpPr>
        <p:spPr>
          <a:xfrm>
            <a:off x="405600" y="2869225"/>
            <a:ext cx="8016000" cy="19476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None/>
            </a:pPr>
            <a:r>
              <a:rPr lang="en" sz="1300" b="1">
                <a:solidFill>
                  <a:srgbClr val="333333"/>
                </a:solidFill>
                <a:latin typeface="Proxima Nova"/>
                <a:ea typeface="Proxima Nova"/>
                <a:cs typeface="Proxima Nova"/>
                <a:sym typeface="Proxima Nova"/>
              </a:rPr>
              <a:t>Null hypothesis, H</a:t>
            </a:r>
            <a:r>
              <a:rPr lang="en" sz="1300" b="1" baseline="-25000">
                <a:solidFill>
                  <a:srgbClr val="333333"/>
                </a:solidFill>
                <a:latin typeface="Proxima Nova"/>
                <a:ea typeface="Proxima Nova"/>
                <a:cs typeface="Proxima Nova"/>
                <a:sym typeface="Proxima Nova"/>
              </a:rPr>
              <a:t>0</a:t>
            </a:r>
            <a:r>
              <a:rPr lang="en" sz="1300" b="1">
                <a:solidFill>
                  <a:srgbClr val="333333"/>
                </a:solidFill>
                <a:latin typeface="Proxima Nova"/>
                <a:ea typeface="Proxima Nova"/>
                <a:cs typeface="Proxima Nova"/>
                <a:sym typeface="Proxima Nova"/>
              </a:rPr>
              <a:t>: </a:t>
            </a:r>
            <a:r>
              <a:rPr lang="en" sz="1300">
                <a:solidFill>
                  <a:srgbClr val="333333"/>
                </a:solidFill>
                <a:latin typeface="Proxima Nova"/>
                <a:ea typeface="Proxima Nova"/>
                <a:cs typeface="Proxima Nova"/>
                <a:sym typeface="Proxima Nova"/>
              </a:rPr>
              <a:t>The observed frequencies </a:t>
            </a:r>
            <a:r>
              <a:rPr lang="en" sz="1300" b="1">
                <a:solidFill>
                  <a:srgbClr val="333333"/>
                </a:solidFill>
                <a:latin typeface="Proxima Nova"/>
                <a:ea typeface="Proxima Nova"/>
                <a:cs typeface="Proxima Nova"/>
                <a:sym typeface="Proxima Nova"/>
              </a:rPr>
              <a:t>do not deviate</a:t>
            </a:r>
            <a:r>
              <a:rPr lang="en" sz="1300">
                <a:solidFill>
                  <a:srgbClr val="333333"/>
                </a:solidFill>
                <a:latin typeface="Proxima Nova"/>
                <a:ea typeface="Proxima Nova"/>
                <a:cs typeface="Proxima Nova"/>
                <a:sym typeface="Proxima Nova"/>
              </a:rPr>
              <a:t> from the expected frequencies</a:t>
            </a:r>
            <a:endParaRPr sz="1300">
              <a:solidFill>
                <a:srgbClr val="333333"/>
              </a:solidFill>
              <a:latin typeface="Proxima Nova"/>
              <a:ea typeface="Proxima Nova"/>
              <a:cs typeface="Proxima Nova"/>
              <a:sym typeface="Proxima Nova"/>
            </a:endParaRPr>
          </a:p>
          <a:p>
            <a:pPr marL="457200" lvl="0"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The coin is unbiased / the employees’ absences can be explained by </a:t>
            </a:r>
            <a:r>
              <a:rPr lang="en" sz="1300">
                <a:solidFill>
                  <a:srgbClr val="333333"/>
                </a:solidFill>
                <a:latin typeface="Proxima Nova Semibold"/>
                <a:ea typeface="Proxima Nova Semibold"/>
                <a:cs typeface="Proxima Nova Semibold"/>
                <a:sym typeface="Proxima Nova Semibold"/>
              </a:rPr>
              <a:t>random fluctuations around the expected frequencies</a:t>
            </a:r>
            <a:endParaRPr sz="1300">
              <a:solidFill>
                <a:srgbClr val="333333"/>
              </a:solidFill>
              <a:latin typeface="Proxima Nova Semibold"/>
              <a:ea typeface="Proxima Nova Semibold"/>
              <a:cs typeface="Proxima Nova Semibold"/>
              <a:sym typeface="Proxima Nova Semibold"/>
            </a:endParaRPr>
          </a:p>
          <a:p>
            <a:pPr marL="0" lvl="0" indent="0" algn="l" rtl="0">
              <a:lnSpc>
                <a:spcPct val="120000"/>
              </a:lnSpc>
              <a:spcBef>
                <a:spcPts val="1000"/>
              </a:spcBef>
              <a:spcAft>
                <a:spcPts val="0"/>
              </a:spcAft>
              <a:buNone/>
            </a:pPr>
            <a:r>
              <a:rPr lang="en" sz="1300" b="1">
                <a:solidFill>
                  <a:srgbClr val="333333"/>
                </a:solidFill>
                <a:latin typeface="Proxima Nova"/>
                <a:ea typeface="Proxima Nova"/>
                <a:cs typeface="Proxima Nova"/>
                <a:sym typeface="Proxima Nova"/>
              </a:rPr>
              <a:t>Alternative hypothesis, H</a:t>
            </a:r>
            <a:r>
              <a:rPr lang="en" sz="1300" b="1" baseline="-25000">
                <a:solidFill>
                  <a:srgbClr val="333333"/>
                </a:solidFill>
                <a:latin typeface="Proxima Nova"/>
                <a:ea typeface="Proxima Nova"/>
                <a:cs typeface="Proxima Nova"/>
                <a:sym typeface="Proxima Nova"/>
              </a:rPr>
              <a:t>a</a:t>
            </a:r>
            <a:r>
              <a:rPr lang="en" sz="1300" b="1">
                <a:solidFill>
                  <a:srgbClr val="333333"/>
                </a:solidFill>
                <a:latin typeface="Proxima Nova"/>
                <a:ea typeface="Proxima Nova"/>
                <a:cs typeface="Proxima Nova"/>
                <a:sym typeface="Proxima Nova"/>
              </a:rPr>
              <a:t>: </a:t>
            </a:r>
            <a:r>
              <a:rPr lang="en" sz="1300">
                <a:solidFill>
                  <a:srgbClr val="333333"/>
                </a:solidFill>
                <a:latin typeface="Proxima Nova"/>
                <a:ea typeface="Proxima Nova"/>
                <a:cs typeface="Proxima Nova"/>
                <a:sym typeface="Proxima Nova"/>
              </a:rPr>
              <a:t>The data </a:t>
            </a:r>
            <a:r>
              <a:rPr lang="en" sz="1300" b="1">
                <a:solidFill>
                  <a:srgbClr val="333333"/>
                </a:solidFill>
                <a:latin typeface="Proxima Nova"/>
                <a:ea typeface="Proxima Nova"/>
                <a:cs typeface="Proxima Nova"/>
                <a:sym typeface="Proxima Nova"/>
              </a:rPr>
              <a:t>systematically deviates</a:t>
            </a:r>
            <a:r>
              <a:rPr lang="en" sz="1300">
                <a:solidFill>
                  <a:srgbClr val="333333"/>
                </a:solidFill>
                <a:latin typeface="Proxima Nova"/>
                <a:ea typeface="Proxima Nova"/>
                <a:cs typeface="Proxima Nova"/>
                <a:sym typeface="Proxima Nova"/>
              </a:rPr>
              <a:t> from the expected frequencies–not random!</a:t>
            </a:r>
            <a:endParaRPr sz="1300">
              <a:solidFill>
                <a:srgbClr val="333333"/>
              </a:solidFill>
              <a:latin typeface="Proxima Nova"/>
              <a:ea typeface="Proxima Nova"/>
              <a:cs typeface="Proxima Nova"/>
              <a:sym typeface="Proxima Nova"/>
            </a:endParaRPr>
          </a:p>
          <a:p>
            <a:pPr marL="457200" lvl="0"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The coin is biased / the employees’ absences in different weekdays are systematic</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graphicFrame>
        <p:nvGraphicFramePr>
          <p:cNvPr id="848" name="Google Shape;848;p82"/>
          <p:cNvGraphicFramePr/>
          <p:nvPr/>
        </p:nvGraphicFramePr>
        <p:xfrm>
          <a:off x="405600" y="1137775"/>
          <a:ext cx="3000000" cy="3000000"/>
        </p:xfrm>
        <a:graphic>
          <a:graphicData uri="http://schemas.openxmlformats.org/drawingml/2006/table">
            <a:tbl>
              <a:tblPr>
                <a:noFill/>
                <a:tableStyleId>{1285BDEC-99A4-4FFB-B7E8-74F9603D880C}</a:tableStyleId>
              </a:tblPr>
              <a:tblGrid>
                <a:gridCol w="955475">
                  <a:extLst>
                    <a:ext uri="{9D8B030D-6E8A-4147-A177-3AD203B41FA5}">
                      <a16:colId xmlns:a16="http://schemas.microsoft.com/office/drawing/2014/main" val="20000"/>
                    </a:ext>
                  </a:extLst>
                </a:gridCol>
                <a:gridCol w="857400">
                  <a:extLst>
                    <a:ext uri="{9D8B030D-6E8A-4147-A177-3AD203B41FA5}">
                      <a16:colId xmlns:a16="http://schemas.microsoft.com/office/drawing/2014/main" val="20001"/>
                    </a:ext>
                  </a:extLst>
                </a:gridCol>
                <a:gridCol w="917750">
                  <a:extLst>
                    <a:ext uri="{9D8B030D-6E8A-4147-A177-3AD203B41FA5}">
                      <a16:colId xmlns:a16="http://schemas.microsoft.com/office/drawing/2014/main" val="20002"/>
                    </a:ext>
                  </a:extLst>
                </a:gridCol>
                <a:gridCol w="1091275">
                  <a:extLst>
                    <a:ext uri="{9D8B030D-6E8A-4147-A177-3AD203B41FA5}">
                      <a16:colId xmlns:a16="http://schemas.microsoft.com/office/drawing/2014/main" val="20003"/>
                    </a:ext>
                  </a:extLst>
                </a:gridCol>
                <a:gridCol w="955475">
                  <a:extLst>
                    <a:ext uri="{9D8B030D-6E8A-4147-A177-3AD203B41FA5}">
                      <a16:colId xmlns:a16="http://schemas.microsoft.com/office/drawing/2014/main" val="20004"/>
                    </a:ext>
                  </a:extLst>
                </a:gridCol>
                <a:gridCol w="955475">
                  <a:extLst>
                    <a:ext uri="{9D8B030D-6E8A-4147-A177-3AD203B41FA5}">
                      <a16:colId xmlns:a16="http://schemas.microsoft.com/office/drawing/2014/main" val="20005"/>
                    </a:ext>
                  </a:extLst>
                </a:gridCol>
                <a:gridCol w="955475">
                  <a:extLst>
                    <a:ext uri="{9D8B030D-6E8A-4147-A177-3AD203B41FA5}">
                      <a16:colId xmlns:a16="http://schemas.microsoft.com/office/drawing/2014/main" val="20006"/>
                    </a:ext>
                  </a:extLst>
                </a:gridCol>
              </a:tblGrid>
              <a:tr h="229575">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Monday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Tuesday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Wednesday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Thursday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Friday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Total</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43125">
                <a:tc>
                  <a:txBody>
                    <a:bodyPr/>
                    <a:lstStyle/>
                    <a:p>
                      <a:pPr marL="0" lvl="0" indent="0" algn="ctr" rtl="0">
                        <a:spcBef>
                          <a:spcPts val="0"/>
                        </a:spcBef>
                        <a:spcAft>
                          <a:spcPts val="0"/>
                        </a:spcAft>
                        <a:buNone/>
                      </a:pPr>
                      <a:r>
                        <a:rPr lang="en" sz="1200" b="1">
                          <a:latin typeface="Proxima Nova"/>
                          <a:ea typeface="Proxima Nova"/>
                          <a:cs typeface="Proxima Nova"/>
                          <a:sym typeface="Proxima Nova"/>
                        </a:rPr>
                        <a:t>Number of absences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60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849" name="Google Shape;84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83"/>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Chi-Squared test: Steps</a:t>
            </a:r>
            <a:endParaRPr sz="3000"/>
          </a:p>
        </p:txBody>
      </p:sp>
      <p:sp>
        <p:nvSpPr>
          <p:cNvPr id="855" name="Google Shape;855;p83"/>
          <p:cNvSpPr txBox="1"/>
          <p:nvPr/>
        </p:nvSpPr>
        <p:spPr>
          <a:xfrm>
            <a:off x="342900" y="1269025"/>
            <a:ext cx="8520600" cy="20946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a:pPr>
            <a:r>
              <a:rPr lang="en" sz="1300" b="1">
                <a:solidFill>
                  <a:srgbClr val="333333"/>
                </a:solidFill>
                <a:latin typeface="Proxima Nova"/>
                <a:ea typeface="Proxima Nova"/>
                <a:cs typeface="Proxima Nova"/>
                <a:sym typeface="Proxima Nova"/>
              </a:rPr>
              <a:t>Decide on the ‘expected frequencies’</a:t>
            </a:r>
            <a:endParaRPr sz="1300" b="1">
              <a:solidFill>
                <a:srgbClr val="333333"/>
              </a:solidFill>
              <a:latin typeface="Proxima Nova"/>
              <a:ea typeface="Proxima Nova"/>
              <a:cs typeface="Proxima Nova"/>
              <a:sym typeface="Proxima Nova"/>
            </a:endParaRPr>
          </a:p>
          <a:p>
            <a:pPr marL="914400" lvl="1" indent="-298450" algn="l" rtl="0">
              <a:lnSpc>
                <a:spcPct val="120000"/>
              </a:lnSpc>
              <a:spcBef>
                <a:spcPts val="1000"/>
              </a:spcBef>
              <a:spcAft>
                <a:spcPts val="0"/>
              </a:spcAft>
              <a:buClr>
                <a:srgbClr val="333333"/>
              </a:buClr>
              <a:buSzPts val="1100"/>
              <a:buFont typeface="Proxima Nova"/>
              <a:buChar char="○"/>
            </a:pPr>
            <a:r>
              <a:rPr lang="en" sz="1100">
                <a:solidFill>
                  <a:srgbClr val="333333"/>
                </a:solidFill>
                <a:latin typeface="Proxima Nova"/>
                <a:ea typeface="Proxima Nova"/>
                <a:cs typeface="Proxima Nova"/>
                <a:sym typeface="Proxima Nova"/>
              </a:rPr>
              <a:t>Can be equally distributed (fair coin) or unequally distributed (slot machine: you are expected to hit the jackpot only rarely) </a:t>
            </a:r>
            <a:endParaRPr sz="1100">
              <a:solidFill>
                <a:srgbClr val="333333"/>
              </a:solidFill>
              <a:latin typeface="Proxima Nova"/>
              <a:ea typeface="Proxima Nova"/>
              <a:cs typeface="Proxima Nova"/>
              <a:sym typeface="Proxima Nova"/>
            </a:endParaRPr>
          </a:p>
          <a:p>
            <a:pPr marL="457200" lvl="0" indent="-311150" algn="l" rtl="0">
              <a:lnSpc>
                <a:spcPct val="120000"/>
              </a:lnSpc>
              <a:spcBef>
                <a:spcPts val="1000"/>
              </a:spcBef>
              <a:spcAft>
                <a:spcPts val="0"/>
              </a:spcAft>
              <a:buClr>
                <a:srgbClr val="333333"/>
              </a:buClr>
              <a:buSzPts val="1300"/>
              <a:buFont typeface="Proxima Nova"/>
              <a:buAutoNum type="arabicPeriod"/>
            </a:pPr>
            <a:r>
              <a:rPr lang="en" sz="1300" b="1">
                <a:solidFill>
                  <a:srgbClr val="333333"/>
                </a:solidFill>
                <a:latin typeface="Proxima Nova"/>
                <a:ea typeface="Proxima Nova"/>
                <a:cs typeface="Proxima Nova"/>
                <a:sym typeface="Proxima Nova"/>
              </a:rPr>
              <a:t>Calculate the test statistic</a:t>
            </a:r>
            <a:endParaRPr sz="1300">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 </a:t>
            </a:r>
            <a:endParaRPr sz="1300">
              <a:solidFill>
                <a:srgbClr val="333333"/>
              </a:solidFill>
              <a:latin typeface="Proxima Nova"/>
              <a:ea typeface="Proxima Nova"/>
              <a:cs typeface="Proxima Nova"/>
              <a:sym typeface="Proxima Nova"/>
            </a:endParaRPr>
          </a:p>
          <a:p>
            <a:pPr marL="457200" lvl="0" indent="-311150" algn="l" rtl="0">
              <a:lnSpc>
                <a:spcPct val="120000"/>
              </a:lnSpc>
              <a:spcBef>
                <a:spcPts val="1000"/>
              </a:spcBef>
              <a:spcAft>
                <a:spcPts val="0"/>
              </a:spcAft>
              <a:buClr>
                <a:srgbClr val="333333"/>
              </a:buClr>
              <a:buSzPts val="1300"/>
              <a:buFont typeface="Proxima Nova"/>
              <a:buAutoNum type="arabicPeriod"/>
            </a:pPr>
            <a:r>
              <a:rPr lang="en" sz="1300" b="1">
                <a:solidFill>
                  <a:srgbClr val="333333"/>
                </a:solidFill>
                <a:latin typeface="Proxima Nova"/>
                <a:ea typeface="Proxima Nova"/>
                <a:cs typeface="Proxima Nova"/>
                <a:sym typeface="Proxima Nova"/>
              </a:rPr>
              <a:t>Compare the test statistic against the chart</a:t>
            </a:r>
            <a:endParaRPr sz="1300" b="1">
              <a:solidFill>
                <a:srgbClr val="333333"/>
              </a:solidFill>
              <a:latin typeface="Proxima Nova"/>
              <a:ea typeface="Proxima Nova"/>
              <a:cs typeface="Proxima Nova"/>
              <a:sym typeface="Proxima Nova"/>
            </a:endParaRPr>
          </a:p>
          <a:p>
            <a:pPr marL="914400" lvl="1" indent="-298450" algn="l" rtl="0">
              <a:lnSpc>
                <a:spcPct val="120000"/>
              </a:lnSpc>
              <a:spcBef>
                <a:spcPts val="1000"/>
              </a:spcBef>
              <a:spcAft>
                <a:spcPts val="1000"/>
              </a:spcAft>
              <a:buClr>
                <a:srgbClr val="333333"/>
              </a:buClr>
              <a:buSzPts val="1100"/>
              <a:buFont typeface="Proxima Nova"/>
              <a:buChar char="○"/>
            </a:pPr>
            <a:r>
              <a:rPr lang="en" sz="1100">
                <a:solidFill>
                  <a:srgbClr val="333333"/>
                </a:solidFill>
                <a:latin typeface="Proxima Nova"/>
                <a:ea typeface="Proxima Nova"/>
                <a:cs typeface="Proxima Nova"/>
                <a:sym typeface="Proxima Nova"/>
              </a:rPr>
              <a:t>If the test statistic &gt; the value from the table, reject </a:t>
            </a:r>
            <a:r>
              <a:rPr lang="en" sz="1100" i="1">
                <a:solidFill>
                  <a:srgbClr val="333333"/>
                </a:solidFill>
                <a:latin typeface="Proxima Nova"/>
                <a:ea typeface="Proxima Nova"/>
                <a:cs typeface="Proxima Nova"/>
                <a:sym typeface="Proxima Nova"/>
              </a:rPr>
              <a:t>H</a:t>
            </a:r>
            <a:r>
              <a:rPr lang="en" sz="1100" i="1" baseline="-25000">
                <a:solidFill>
                  <a:srgbClr val="333333"/>
                </a:solidFill>
                <a:latin typeface="Proxima Nova"/>
                <a:ea typeface="Proxima Nova"/>
                <a:cs typeface="Proxima Nova"/>
                <a:sym typeface="Proxima Nova"/>
              </a:rPr>
              <a:t>0</a:t>
            </a:r>
            <a:endParaRPr sz="1100" i="1" baseline="-25000">
              <a:solidFill>
                <a:schemeClr val="dk1"/>
              </a:solidFill>
              <a:latin typeface="Proxima Nova"/>
              <a:ea typeface="Proxima Nova"/>
              <a:cs typeface="Proxima Nova"/>
              <a:sym typeface="Proxima Nova"/>
            </a:endParaRPr>
          </a:p>
        </p:txBody>
      </p:sp>
      <p:pic>
        <p:nvPicPr>
          <p:cNvPr id="856" name="Google Shape;856;p8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14375" y="2193929"/>
            <a:ext cx="1418775" cy="488575"/>
          </a:xfrm>
          <a:prstGeom prst="rect">
            <a:avLst/>
          </a:prstGeom>
          <a:noFill/>
          <a:ln>
            <a:noFill/>
          </a:ln>
        </p:spPr>
      </p:pic>
      <p:graphicFrame>
        <p:nvGraphicFramePr>
          <p:cNvPr id="857" name="Google Shape;857;p83"/>
          <p:cNvGraphicFramePr/>
          <p:nvPr/>
        </p:nvGraphicFramePr>
        <p:xfrm>
          <a:off x="405600" y="3804775"/>
          <a:ext cx="3000000" cy="3000000"/>
        </p:xfrm>
        <a:graphic>
          <a:graphicData uri="http://schemas.openxmlformats.org/drawingml/2006/table">
            <a:tbl>
              <a:tblPr>
                <a:noFill/>
                <a:tableStyleId>{1285BDEC-99A4-4FFB-B7E8-74F9603D880C}</a:tableStyleId>
              </a:tblPr>
              <a:tblGrid>
                <a:gridCol w="955475">
                  <a:extLst>
                    <a:ext uri="{9D8B030D-6E8A-4147-A177-3AD203B41FA5}">
                      <a16:colId xmlns:a16="http://schemas.microsoft.com/office/drawing/2014/main" val="20000"/>
                    </a:ext>
                  </a:extLst>
                </a:gridCol>
                <a:gridCol w="857400">
                  <a:extLst>
                    <a:ext uri="{9D8B030D-6E8A-4147-A177-3AD203B41FA5}">
                      <a16:colId xmlns:a16="http://schemas.microsoft.com/office/drawing/2014/main" val="20001"/>
                    </a:ext>
                  </a:extLst>
                </a:gridCol>
                <a:gridCol w="917750">
                  <a:extLst>
                    <a:ext uri="{9D8B030D-6E8A-4147-A177-3AD203B41FA5}">
                      <a16:colId xmlns:a16="http://schemas.microsoft.com/office/drawing/2014/main" val="20002"/>
                    </a:ext>
                  </a:extLst>
                </a:gridCol>
                <a:gridCol w="1091275">
                  <a:extLst>
                    <a:ext uri="{9D8B030D-6E8A-4147-A177-3AD203B41FA5}">
                      <a16:colId xmlns:a16="http://schemas.microsoft.com/office/drawing/2014/main" val="20003"/>
                    </a:ext>
                  </a:extLst>
                </a:gridCol>
                <a:gridCol w="955475">
                  <a:extLst>
                    <a:ext uri="{9D8B030D-6E8A-4147-A177-3AD203B41FA5}">
                      <a16:colId xmlns:a16="http://schemas.microsoft.com/office/drawing/2014/main" val="20004"/>
                    </a:ext>
                  </a:extLst>
                </a:gridCol>
                <a:gridCol w="955475">
                  <a:extLst>
                    <a:ext uri="{9D8B030D-6E8A-4147-A177-3AD203B41FA5}">
                      <a16:colId xmlns:a16="http://schemas.microsoft.com/office/drawing/2014/main" val="20005"/>
                    </a:ext>
                  </a:extLst>
                </a:gridCol>
                <a:gridCol w="955475">
                  <a:extLst>
                    <a:ext uri="{9D8B030D-6E8A-4147-A177-3AD203B41FA5}">
                      <a16:colId xmlns:a16="http://schemas.microsoft.com/office/drawing/2014/main" val="20006"/>
                    </a:ext>
                  </a:extLst>
                </a:gridCol>
              </a:tblGrid>
              <a:tr h="229575">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Monday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Tuesday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Wednesday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Thursday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Friday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Total</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43125">
                <a:tc>
                  <a:txBody>
                    <a:bodyPr/>
                    <a:lstStyle/>
                    <a:p>
                      <a:pPr marL="0" lvl="0" indent="0" algn="ctr" rtl="0">
                        <a:spcBef>
                          <a:spcPts val="0"/>
                        </a:spcBef>
                        <a:spcAft>
                          <a:spcPts val="0"/>
                        </a:spcAft>
                        <a:buNone/>
                      </a:pPr>
                      <a:r>
                        <a:rPr lang="en" sz="1200" b="1">
                          <a:latin typeface="Proxima Nova"/>
                          <a:ea typeface="Proxima Nova"/>
                          <a:cs typeface="Proxima Nova"/>
                          <a:sym typeface="Proxima Nova"/>
                        </a:rPr>
                        <a:t>Number of absences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60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858" name="Google Shape;858;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84"/>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Chi-Squared test: Step 1</a:t>
            </a:r>
            <a:endParaRPr sz="3000"/>
          </a:p>
        </p:txBody>
      </p:sp>
      <p:sp>
        <p:nvSpPr>
          <p:cNvPr id="864" name="Google Shape;864;p84"/>
          <p:cNvSpPr txBox="1"/>
          <p:nvPr/>
        </p:nvSpPr>
        <p:spPr>
          <a:xfrm>
            <a:off x="329400" y="1255525"/>
            <a:ext cx="7545000" cy="10056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a:pPr>
            <a:r>
              <a:rPr lang="en" sz="1300" b="1">
                <a:solidFill>
                  <a:srgbClr val="333333"/>
                </a:solidFill>
                <a:latin typeface="Proxima Nova"/>
                <a:ea typeface="Proxima Nova"/>
                <a:cs typeface="Proxima Nova"/>
                <a:sym typeface="Proxima Nova"/>
              </a:rPr>
              <a:t>Decide on the ‘expected frequencies’</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expect the absences to be uniform throughout the week</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graphicFrame>
        <p:nvGraphicFramePr>
          <p:cNvPr id="865" name="Google Shape;865;p84"/>
          <p:cNvGraphicFramePr/>
          <p:nvPr/>
        </p:nvGraphicFramePr>
        <p:xfrm>
          <a:off x="405600" y="2890375"/>
          <a:ext cx="3000000" cy="3000000"/>
        </p:xfrm>
        <a:graphic>
          <a:graphicData uri="http://schemas.openxmlformats.org/drawingml/2006/table">
            <a:tbl>
              <a:tblPr>
                <a:noFill/>
                <a:tableStyleId>{1285BDEC-99A4-4FFB-B7E8-74F9603D880C}</a:tableStyleId>
              </a:tblPr>
              <a:tblGrid>
                <a:gridCol w="955475">
                  <a:extLst>
                    <a:ext uri="{9D8B030D-6E8A-4147-A177-3AD203B41FA5}">
                      <a16:colId xmlns:a16="http://schemas.microsoft.com/office/drawing/2014/main" val="20000"/>
                    </a:ext>
                  </a:extLst>
                </a:gridCol>
                <a:gridCol w="857400">
                  <a:extLst>
                    <a:ext uri="{9D8B030D-6E8A-4147-A177-3AD203B41FA5}">
                      <a16:colId xmlns:a16="http://schemas.microsoft.com/office/drawing/2014/main" val="20001"/>
                    </a:ext>
                  </a:extLst>
                </a:gridCol>
                <a:gridCol w="917750">
                  <a:extLst>
                    <a:ext uri="{9D8B030D-6E8A-4147-A177-3AD203B41FA5}">
                      <a16:colId xmlns:a16="http://schemas.microsoft.com/office/drawing/2014/main" val="20002"/>
                    </a:ext>
                  </a:extLst>
                </a:gridCol>
                <a:gridCol w="1091275">
                  <a:extLst>
                    <a:ext uri="{9D8B030D-6E8A-4147-A177-3AD203B41FA5}">
                      <a16:colId xmlns:a16="http://schemas.microsoft.com/office/drawing/2014/main" val="20003"/>
                    </a:ext>
                  </a:extLst>
                </a:gridCol>
                <a:gridCol w="955475">
                  <a:extLst>
                    <a:ext uri="{9D8B030D-6E8A-4147-A177-3AD203B41FA5}">
                      <a16:colId xmlns:a16="http://schemas.microsoft.com/office/drawing/2014/main" val="20004"/>
                    </a:ext>
                  </a:extLst>
                </a:gridCol>
                <a:gridCol w="955475">
                  <a:extLst>
                    <a:ext uri="{9D8B030D-6E8A-4147-A177-3AD203B41FA5}">
                      <a16:colId xmlns:a16="http://schemas.microsoft.com/office/drawing/2014/main" val="20005"/>
                    </a:ext>
                  </a:extLst>
                </a:gridCol>
                <a:gridCol w="955475">
                  <a:extLst>
                    <a:ext uri="{9D8B030D-6E8A-4147-A177-3AD203B41FA5}">
                      <a16:colId xmlns:a16="http://schemas.microsoft.com/office/drawing/2014/main" val="20006"/>
                    </a:ext>
                  </a:extLst>
                </a:gridCol>
              </a:tblGrid>
              <a:tr h="229575">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Monday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Tuesday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Wednesday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Thursday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Friday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Total</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43125">
                <a:tc>
                  <a:txBody>
                    <a:bodyPr/>
                    <a:lstStyle/>
                    <a:p>
                      <a:pPr marL="0" lvl="0" indent="0" algn="ctr" rtl="0">
                        <a:spcBef>
                          <a:spcPts val="0"/>
                        </a:spcBef>
                        <a:spcAft>
                          <a:spcPts val="0"/>
                        </a:spcAft>
                        <a:buNone/>
                      </a:pPr>
                      <a:r>
                        <a:rPr lang="en" sz="1200" b="1">
                          <a:latin typeface="Proxima Nova"/>
                          <a:ea typeface="Proxima Nova"/>
                          <a:cs typeface="Proxima Nova"/>
                          <a:sym typeface="Proxima Nova"/>
                        </a:rPr>
                        <a:t>Number of absences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60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43125">
                <a:tc>
                  <a:txBody>
                    <a:bodyPr/>
                    <a:lstStyle/>
                    <a:p>
                      <a:pPr marL="0" lvl="0" indent="0" algn="ctr" rtl="0">
                        <a:spcBef>
                          <a:spcPts val="0"/>
                        </a:spcBef>
                        <a:spcAft>
                          <a:spcPts val="0"/>
                        </a:spcAft>
                        <a:buNone/>
                      </a:pPr>
                      <a:r>
                        <a:rPr lang="en" sz="1200" b="1">
                          <a:latin typeface="Proxima Nova"/>
                          <a:ea typeface="Proxima Nova"/>
                          <a:cs typeface="Proxima Nova"/>
                          <a:sym typeface="Proxima Nova"/>
                        </a:rPr>
                        <a:t>Expected absences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60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866" name="Google Shape;866;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85"/>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2</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872" name="Google Shape;872;p85"/>
          <p:cNvSpPr txBox="1"/>
          <p:nvPr/>
        </p:nvSpPr>
        <p:spPr>
          <a:xfrm>
            <a:off x="329400" y="1255525"/>
            <a:ext cx="7545000" cy="10056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a:pPr>
            <a:r>
              <a:rPr lang="en" sz="1300" b="1">
                <a:solidFill>
                  <a:srgbClr val="333333"/>
                </a:solidFill>
                <a:latin typeface="Proxima Nova"/>
                <a:ea typeface="Proxima Nova"/>
                <a:cs typeface="Proxima Nova"/>
                <a:sym typeface="Proxima Nova"/>
              </a:rPr>
              <a:t>Decide on the ‘expected frequencies’</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expect the number of deaths to be similar in different semesters</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graphicFrame>
        <p:nvGraphicFramePr>
          <p:cNvPr id="873" name="Google Shape;873;p85"/>
          <p:cNvGraphicFramePr/>
          <p:nvPr/>
        </p:nvGraphicFramePr>
        <p:xfrm>
          <a:off x="387900" y="3017600"/>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963850">
                  <a:extLst>
                    <a:ext uri="{9D8B030D-6E8A-4147-A177-3AD203B41FA5}">
                      <a16:colId xmlns:a16="http://schemas.microsoft.com/office/drawing/2014/main" val="20001"/>
                    </a:ext>
                  </a:extLst>
                </a:gridCol>
                <a:gridCol w="1956475">
                  <a:extLst>
                    <a:ext uri="{9D8B030D-6E8A-4147-A177-3AD203B41FA5}">
                      <a16:colId xmlns:a16="http://schemas.microsoft.com/office/drawing/2014/main" val="20002"/>
                    </a:ext>
                  </a:extLst>
                </a:gridCol>
                <a:gridCol w="150892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Class started at 9 am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Class started at 11 am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Total</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b="1">
                          <a:latin typeface="Proxima Nova"/>
                          <a:ea typeface="Proxima Nova"/>
                          <a:cs typeface="Proxima Nova"/>
                          <a:sym typeface="Proxima Nova"/>
                        </a:rPr>
                        <a:t>Grandmas died during the semester</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b="1">
                          <a:latin typeface="Proxima Nova"/>
                          <a:ea typeface="Proxima Nova"/>
                          <a:cs typeface="Proxima Nova"/>
                          <a:sym typeface="Proxima Nova"/>
                        </a:rPr>
                        <a:t>Expected deaths :(</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874" name="Google Shape;874;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86"/>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2</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880" name="Google Shape;880;p86"/>
          <p:cNvSpPr txBox="1"/>
          <p:nvPr/>
        </p:nvSpPr>
        <p:spPr>
          <a:xfrm>
            <a:off x="329400" y="1255525"/>
            <a:ext cx="7545000" cy="10056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a:pPr>
            <a:r>
              <a:rPr lang="en" sz="1300" b="1">
                <a:solidFill>
                  <a:srgbClr val="333333"/>
                </a:solidFill>
                <a:latin typeface="Proxima Nova"/>
                <a:ea typeface="Proxima Nova"/>
                <a:cs typeface="Proxima Nova"/>
                <a:sym typeface="Proxima Nova"/>
              </a:rPr>
              <a:t>Decide on the ‘expected frequencies’</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expect the number of deaths to be similar in different semesters</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graphicFrame>
        <p:nvGraphicFramePr>
          <p:cNvPr id="881" name="Google Shape;881;p86"/>
          <p:cNvGraphicFramePr/>
          <p:nvPr/>
        </p:nvGraphicFramePr>
        <p:xfrm>
          <a:off x="387900" y="3017600"/>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963850">
                  <a:extLst>
                    <a:ext uri="{9D8B030D-6E8A-4147-A177-3AD203B41FA5}">
                      <a16:colId xmlns:a16="http://schemas.microsoft.com/office/drawing/2014/main" val="20001"/>
                    </a:ext>
                  </a:extLst>
                </a:gridCol>
                <a:gridCol w="1956475">
                  <a:extLst>
                    <a:ext uri="{9D8B030D-6E8A-4147-A177-3AD203B41FA5}">
                      <a16:colId xmlns:a16="http://schemas.microsoft.com/office/drawing/2014/main" val="20002"/>
                    </a:ext>
                  </a:extLst>
                </a:gridCol>
                <a:gridCol w="150892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Class started at 9 am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Class started at 11 am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Total</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b="1">
                          <a:latin typeface="Proxima Nova"/>
                          <a:ea typeface="Proxima Nova"/>
                          <a:cs typeface="Proxima Nova"/>
                          <a:sym typeface="Proxima Nova"/>
                        </a:rPr>
                        <a:t>Grandmas died during the semester</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b="1">
                          <a:latin typeface="Proxima Nova"/>
                          <a:ea typeface="Proxima Nova"/>
                          <a:cs typeface="Proxima Nova"/>
                          <a:sym typeface="Proxima Nova"/>
                        </a:rPr>
                        <a:t>Expected deaths :(</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solidFill>
                            <a:srgbClr val="0000FF"/>
                          </a:solidFill>
                          <a:latin typeface="Proxima Nova"/>
                          <a:ea typeface="Proxima Nova"/>
                          <a:cs typeface="Proxima Nova"/>
                          <a:sym typeface="Proxima Nova"/>
                        </a:rPr>
                        <a:t>15</a:t>
                      </a:r>
                      <a:endParaRPr sz="1200" b="1">
                        <a:solidFill>
                          <a:srgbClr val="0000FF"/>
                        </a:solidFill>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solidFill>
                            <a:srgbClr val="0000FF"/>
                          </a:solidFill>
                          <a:latin typeface="Proxima Nova"/>
                          <a:ea typeface="Proxima Nova"/>
                          <a:cs typeface="Proxima Nova"/>
                          <a:sym typeface="Proxima Nova"/>
                        </a:rPr>
                        <a:t>15</a:t>
                      </a:r>
                      <a:endParaRPr sz="1200" b="1">
                        <a:solidFill>
                          <a:srgbClr val="0000FF"/>
                        </a:solidFill>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882" name="Google Shape;882;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8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2</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888" name="Google Shape;888;p87"/>
          <p:cNvSpPr txBox="1"/>
          <p:nvPr/>
        </p:nvSpPr>
        <p:spPr>
          <a:xfrm>
            <a:off x="329400" y="1255525"/>
            <a:ext cx="7545000" cy="10056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startAt="2"/>
            </a:pPr>
            <a:r>
              <a:rPr lang="en" sz="1300" b="1">
                <a:solidFill>
                  <a:srgbClr val="333333"/>
                </a:solidFill>
                <a:latin typeface="Proxima Nova"/>
                <a:ea typeface="Proxima Nova"/>
                <a:cs typeface="Proxima Nova"/>
                <a:sym typeface="Proxima Nova"/>
              </a:rPr>
              <a:t>Calculate the test statistic</a:t>
            </a:r>
            <a:endParaRPr sz="1300" b="1">
              <a:solidFill>
                <a:srgbClr val="333333"/>
              </a:solidFill>
              <a:latin typeface="Proxima Nova"/>
              <a:ea typeface="Proxima Nova"/>
              <a:cs typeface="Proxima Nova"/>
              <a:sym typeface="Proxima Nova"/>
            </a:endParaRPr>
          </a:p>
          <a:p>
            <a:pPr marL="914400" lvl="0" indent="0" algn="l" rtl="0">
              <a:lnSpc>
                <a:spcPct val="120000"/>
              </a:lnSpc>
              <a:spcBef>
                <a:spcPts val="1000"/>
              </a:spcBef>
              <a:spcAft>
                <a:spcPts val="0"/>
              </a:spcAft>
              <a:buNone/>
            </a:pPr>
            <a:endParaRPr sz="1300" b="1">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pic>
        <p:nvPicPr>
          <p:cNvPr id="889" name="Google Shape;889;p8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97325" y="1653327"/>
            <a:ext cx="7545002" cy="572700"/>
          </a:xfrm>
          <a:prstGeom prst="rect">
            <a:avLst/>
          </a:prstGeom>
          <a:noFill/>
          <a:ln>
            <a:noFill/>
          </a:ln>
        </p:spPr>
      </p:pic>
      <p:graphicFrame>
        <p:nvGraphicFramePr>
          <p:cNvPr id="890" name="Google Shape;890;p87"/>
          <p:cNvGraphicFramePr/>
          <p:nvPr/>
        </p:nvGraphicFramePr>
        <p:xfrm>
          <a:off x="405600" y="2890375"/>
          <a:ext cx="3000000" cy="3000000"/>
        </p:xfrm>
        <a:graphic>
          <a:graphicData uri="http://schemas.openxmlformats.org/drawingml/2006/table">
            <a:tbl>
              <a:tblPr>
                <a:noFill/>
                <a:tableStyleId>{1285BDEC-99A4-4FFB-B7E8-74F9603D880C}</a:tableStyleId>
              </a:tblPr>
              <a:tblGrid>
                <a:gridCol w="955475">
                  <a:extLst>
                    <a:ext uri="{9D8B030D-6E8A-4147-A177-3AD203B41FA5}">
                      <a16:colId xmlns:a16="http://schemas.microsoft.com/office/drawing/2014/main" val="20000"/>
                    </a:ext>
                  </a:extLst>
                </a:gridCol>
                <a:gridCol w="857400">
                  <a:extLst>
                    <a:ext uri="{9D8B030D-6E8A-4147-A177-3AD203B41FA5}">
                      <a16:colId xmlns:a16="http://schemas.microsoft.com/office/drawing/2014/main" val="20001"/>
                    </a:ext>
                  </a:extLst>
                </a:gridCol>
                <a:gridCol w="917750">
                  <a:extLst>
                    <a:ext uri="{9D8B030D-6E8A-4147-A177-3AD203B41FA5}">
                      <a16:colId xmlns:a16="http://schemas.microsoft.com/office/drawing/2014/main" val="20002"/>
                    </a:ext>
                  </a:extLst>
                </a:gridCol>
                <a:gridCol w="1091275">
                  <a:extLst>
                    <a:ext uri="{9D8B030D-6E8A-4147-A177-3AD203B41FA5}">
                      <a16:colId xmlns:a16="http://schemas.microsoft.com/office/drawing/2014/main" val="20003"/>
                    </a:ext>
                  </a:extLst>
                </a:gridCol>
                <a:gridCol w="955475">
                  <a:extLst>
                    <a:ext uri="{9D8B030D-6E8A-4147-A177-3AD203B41FA5}">
                      <a16:colId xmlns:a16="http://schemas.microsoft.com/office/drawing/2014/main" val="20004"/>
                    </a:ext>
                  </a:extLst>
                </a:gridCol>
                <a:gridCol w="955475">
                  <a:extLst>
                    <a:ext uri="{9D8B030D-6E8A-4147-A177-3AD203B41FA5}">
                      <a16:colId xmlns:a16="http://schemas.microsoft.com/office/drawing/2014/main" val="20005"/>
                    </a:ext>
                  </a:extLst>
                </a:gridCol>
                <a:gridCol w="955475">
                  <a:extLst>
                    <a:ext uri="{9D8B030D-6E8A-4147-A177-3AD203B41FA5}">
                      <a16:colId xmlns:a16="http://schemas.microsoft.com/office/drawing/2014/main" val="20006"/>
                    </a:ext>
                  </a:extLst>
                </a:gridCol>
              </a:tblGrid>
              <a:tr h="229575">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Monday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Tuesday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Wednesday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Thursday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Friday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Total</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43125">
                <a:tc>
                  <a:txBody>
                    <a:bodyPr/>
                    <a:lstStyle/>
                    <a:p>
                      <a:pPr marL="0" lvl="0" indent="0" algn="ctr" rtl="0">
                        <a:spcBef>
                          <a:spcPts val="0"/>
                        </a:spcBef>
                        <a:spcAft>
                          <a:spcPts val="0"/>
                        </a:spcAft>
                        <a:buNone/>
                      </a:pPr>
                      <a:r>
                        <a:rPr lang="en" sz="1200" b="1">
                          <a:latin typeface="Proxima Nova"/>
                          <a:ea typeface="Proxima Nova"/>
                          <a:cs typeface="Proxima Nova"/>
                          <a:sym typeface="Proxima Nova"/>
                        </a:rPr>
                        <a:t>Number of absences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60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43125">
                <a:tc>
                  <a:txBody>
                    <a:bodyPr/>
                    <a:lstStyle/>
                    <a:p>
                      <a:pPr marL="0" lvl="0" indent="0" algn="ctr" rtl="0">
                        <a:spcBef>
                          <a:spcPts val="0"/>
                        </a:spcBef>
                        <a:spcAft>
                          <a:spcPts val="0"/>
                        </a:spcAft>
                        <a:buNone/>
                      </a:pPr>
                      <a:r>
                        <a:rPr lang="en" sz="1200" b="1">
                          <a:latin typeface="Proxima Nova"/>
                          <a:ea typeface="Proxima Nova"/>
                          <a:cs typeface="Proxima Nova"/>
                          <a:sym typeface="Proxima Nova"/>
                        </a:rPr>
                        <a:t>Expected absences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60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891" name="Google Shape;891;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88"/>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3</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897" name="Google Shape;897;p88"/>
          <p:cNvSpPr txBox="1"/>
          <p:nvPr/>
        </p:nvSpPr>
        <p:spPr>
          <a:xfrm>
            <a:off x="329400" y="1255525"/>
            <a:ext cx="7545000" cy="24351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startAt="3"/>
            </a:pPr>
            <a:r>
              <a:rPr lang="en" sz="1300" b="1">
                <a:solidFill>
                  <a:srgbClr val="333333"/>
                </a:solidFill>
                <a:latin typeface="Proxima Nova"/>
                <a:ea typeface="Proxima Nova"/>
                <a:cs typeface="Proxima Nova"/>
                <a:sym typeface="Proxima Nova"/>
              </a:rPr>
              <a:t>Compare the test statistic against the chart</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need to know the </a:t>
            </a:r>
            <a:r>
              <a:rPr lang="en" sz="1300" b="1">
                <a:solidFill>
                  <a:srgbClr val="333333"/>
                </a:solidFill>
                <a:latin typeface="Proxima Nova"/>
                <a:ea typeface="Proxima Nova"/>
                <a:cs typeface="Proxima Nova"/>
                <a:sym typeface="Proxima Nova"/>
              </a:rPr>
              <a:t>degree of freedom</a:t>
            </a:r>
            <a:r>
              <a:rPr lang="en" sz="1300">
                <a:solidFill>
                  <a:srgbClr val="333333"/>
                </a:solidFill>
                <a:latin typeface="Proxima Nova"/>
                <a:ea typeface="Proxima Nova"/>
                <a:cs typeface="Proxima Nova"/>
                <a:sym typeface="Proxima Nova"/>
              </a:rPr>
              <a:t>: df = n-1</a:t>
            </a:r>
            <a:endParaRPr sz="1300">
              <a:solidFill>
                <a:srgbClr val="333333"/>
              </a:solidFill>
              <a:latin typeface="Proxima Nova"/>
              <a:ea typeface="Proxima Nova"/>
              <a:cs typeface="Proxima Nova"/>
              <a:sym typeface="Proxima Nova"/>
            </a:endParaRPr>
          </a:p>
          <a:p>
            <a:pPr marL="1371600" lvl="2"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There are n=5 columns/workdays. But we know the </a:t>
            </a:r>
            <a:r>
              <a:rPr lang="en" sz="1300" b="1">
                <a:solidFill>
                  <a:srgbClr val="333333"/>
                </a:solidFill>
                <a:latin typeface="Proxima Nova"/>
                <a:ea typeface="Proxima Nova"/>
                <a:cs typeface="Proxima Nova"/>
                <a:sym typeface="Proxima Nova"/>
              </a:rPr>
              <a:t>total </a:t>
            </a:r>
            <a:r>
              <a:rPr lang="en" sz="1300">
                <a:solidFill>
                  <a:srgbClr val="333333"/>
                </a:solidFill>
                <a:latin typeface="Proxima Nova"/>
                <a:ea typeface="Proxima Nova"/>
                <a:cs typeface="Proxima Nova"/>
                <a:sym typeface="Proxima Nova"/>
              </a:rPr>
              <a:t>number of absences. So (any) 4 of the workdays are truly free to assume any value, but the last workday needs to make sure that all 5 sum up to the total (i.e., we can calculate the 5th day’s absence from the 4 days’ absence data and the total). In other words, n-1 of those days are truly ‘free’, the last one is not. Therefore, df = 5-1 = 4 </a:t>
            </a:r>
            <a:endParaRPr sz="1300">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need to decide on a </a:t>
            </a:r>
            <a:r>
              <a:rPr lang="en" sz="1300" b="1">
                <a:solidFill>
                  <a:srgbClr val="333333"/>
                </a:solidFill>
                <a:latin typeface="Proxima Nova"/>
                <a:ea typeface="Proxima Nova"/>
                <a:cs typeface="Proxima Nova"/>
                <a:sym typeface="Proxima Nova"/>
              </a:rPr>
              <a:t>significance level</a:t>
            </a:r>
            <a:r>
              <a:rPr lang="en" sz="1300">
                <a:solidFill>
                  <a:srgbClr val="333333"/>
                </a:solidFill>
                <a:latin typeface="Proxima Nova"/>
                <a:ea typeface="Proxima Nova"/>
                <a:cs typeface="Proxima Nova"/>
                <a:sym typeface="Proxima Nova"/>
              </a:rPr>
              <a:t>: typically α = 0.05 for 95% confidence.</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sp>
        <p:nvSpPr>
          <p:cNvPr id="898" name="Google Shape;898;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pic>
        <p:nvPicPr>
          <p:cNvPr id="903" name="Google Shape;903;p8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13025" y="152400"/>
            <a:ext cx="3742861" cy="4838699"/>
          </a:xfrm>
          <a:prstGeom prst="rect">
            <a:avLst/>
          </a:prstGeom>
          <a:noFill/>
          <a:ln>
            <a:noFill/>
          </a:ln>
        </p:spPr>
      </p:pic>
      <p:sp>
        <p:nvSpPr>
          <p:cNvPr id="904" name="Google Shape;904;p89"/>
          <p:cNvSpPr/>
          <p:nvPr/>
        </p:nvSpPr>
        <p:spPr>
          <a:xfrm>
            <a:off x="7839350" y="942200"/>
            <a:ext cx="471000" cy="161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9"/>
          <p:cNvSpPr txBox="1"/>
          <p:nvPr/>
        </p:nvSpPr>
        <p:spPr>
          <a:xfrm>
            <a:off x="411700" y="1073550"/>
            <a:ext cx="4610100" cy="29964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500">
                <a:solidFill>
                  <a:srgbClr val="333333"/>
                </a:solidFill>
                <a:latin typeface="Proxima Nova"/>
                <a:ea typeface="Proxima Nova"/>
                <a:cs typeface="Proxima Nova"/>
                <a:sym typeface="Proxima Nova"/>
              </a:rPr>
              <a:t>If the test statistic&gt;the value from the table, reject H</a:t>
            </a:r>
            <a:r>
              <a:rPr lang="en" sz="1500" baseline="-25000">
                <a:solidFill>
                  <a:srgbClr val="333333"/>
                </a:solidFill>
                <a:latin typeface="Proxima Nova"/>
                <a:ea typeface="Proxima Nova"/>
                <a:cs typeface="Proxima Nova"/>
                <a:sym typeface="Proxima Nova"/>
              </a:rPr>
              <a:t>0</a:t>
            </a:r>
            <a:r>
              <a:rPr lang="en" sz="1500">
                <a:solidFill>
                  <a:srgbClr val="333333"/>
                </a:solidFill>
                <a:latin typeface="Proxima Nova"/>
                <a:ea typeface="Proxima Nova"/>
                <a:cs typeface="Proxima Nova"/>
                <a:sym typeface="Proxima Nova"/>
              </a:rPr>
              <a:t> and accept H</a:t>
            </a:r>
            <a:r>
              <a:rPr lang="en" sz="1500" baseline="-25000">
                <a:solidFill>
                  <a:srgbClr val="333333"/>
                </a:solidFill>
                <a:latin typeface="Proxima Nova"/>
                <a:ea typeface="Proxima Nova"/>
                <a:cs typeface="Proxima Nova"/>
                <a:sym typeface="Proxima Nova"/>
              </a:rPr>
              <a:t>a </a:t>
            </a:r>
            <a:r>
              <a:rPr lang="en" sz="1500">
                <a:solidFill>
                  <a:srgbClr val="333333"/>
                </a:solidFill>
                <a:latin typeface="Proxima Nova"/>
                <a:ea typeface="Proxima Nova"/>
                <a:cs typeface="Proxima Nova"/>
                <a:sym typeface="Proxima Nova"/>
              </a:rPr>
              <a:t>.</a:t>
            </a:r>
            <a:endParaRPr sz="1500" baseline="-250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500">
                <a:solidFill>
                  <a:srgbClr val="333333"/>
                </a:solidFill>
                <a:latin typeface="Proxima Nova"/>
                <a:ea typeface="Proxima Nova"/>
                <a:cs typeface="Proxima Nova"/>
                <a:sym typeface="Proxima Nova"/>
              </a:rPr>
              <a:t>Otherwise, we cannot accept H</a:t>
            </a:r>
            <a:r>
              <a:rPr lang="en" sz="1500" baseline="-25000">
                <a:solidFill>
                  <a:srgbClr val="333333"/>
                </a:solidFill>
                <a:latin typeface="Proxima Nova"/>
                <a:ea typeface="Proxima Nova"/>
                <a:cs typeface="Proxima Nova"/>
                <a:sym typeface="Proxima Nova"/>
              </a:rPr>
              <a:t>a</a:t>
            </a:r>
            <a:r>
              <a:rPr lang="en" sz="1500">
                <a:solidFill>
                  <a:srgbClr val="333333"/>
                </a:solidFill>
                <a:latin typeface="Proxima Nova"/>
                <a:ea typeface="Proxima Nova"/>
                <a:cs typeface="Proxima Nova"/>
                <a:sym typeface="Proxima Nova"/>
              </a:rPr>
              <a:t>.</a:t>
            </a:r>
            <a:endParaRPr sz="15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0"/>
              </a:spcAft>
              <a:buNone/>
            </a:pPr>
            <a:endParaRPr sz="15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500">
                <a:solidFill>
                  <a:srgbClr val="333333"/>
                </a:solidFill>
                <a:latin typeface="Proxima Nova"/>
                <a:ea typeface="Proxima Nova"/>
                <a:cs typeface="Proxima Nova"/>
                <a:sym typeface="Proxima Nova"/>
              </a:rPr>
              <a:t>Our test statistic = 3, which is </a:t>
            </a:r>
            <a:r>
              <a:rPr lang="en" sz="1500" b="1">
                <a:solidFill>
                  <a:srgbClr val="333333"/>
                </a:solidFill>
                <a:latin typeface="Proxima Nova"/>
                <a:ea typeface="Proxima Nova"/>
                <a:cs typeface="Proxima Nova"/>
                <a:sym typeface="Proxima Nova"/>
              </a:rPr>
              <a:t>not</a:t>
            </a:r>
            <a:r>
              <a:rPr lang="en" sz="1500">
                <a:solidFill>
                  <a:srgbClr val="333333"/>
                </a:solidFill>
                <a:latin typeface="Proxima Nova"/>
                <a:ea typeface="Proxima Nova"/>
                <a:cs typeface="Proxima Nova"/>
                <a:sym typeface="Proxima Nova"/>
              </a:rPr>
              <a:t> greater than 9.488</a:t>
            </a:r>
            <a:endParaRPr sz="15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500">
                <a:solidFill>
                  <a:srgbClr val="333333"/>
                </a:solidFill>
                <a:latin typeface="Proxima Nova"/>
                <a:ea typeface="Proxima Nova"/>
                <a:cs typeface="Proxima Nova"/>
                <a:sym typeface="Proxima Nova"/>
              </a:rPr>
              <a:t>Therefore, we cannot reject H</a:t>
            </a:r>
            <a:r>
              <a:rPr lang="en" sz="1500" baseline="-25000">
                <a:solidFill>
                  <a:srgbClr val="333333"/>
                </a:solidFill>
                <a:latin typeface="Proxima Nova"/>
                <a:ea typeface="Proxima Nova"/>
                <a:cs typeface="Proxima Nova"/>
                <a:sym typeface="Proxima Nova"/>
              </a:rPr>
              <a:t>0</a:t>
            </a:r>
            <a:endParaRPr sz="1500" baseline="-250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500">
                <a:solidFill>
                  <a:srgbClr val="333333"/>
                </a:solidFill>
                <a:latin typeface="Proxima Nova"/>
                <a:ea typeface="Proxima Nova"/>
                <a:cs typeface="Proxima Nova"/>
                <a:sym typeface="Proxima Nova"/>
              </a:rPr>
              <a:t>The office absences are due to random chance after all!</a:t>
            </a:r>
            <a:endParaRPr sz="1500">
              <a:solidFill>
                <a:srgbClr val="333333"/>
              </a:solidFill>
              <a:latin typeface="Proxima Nova"/>
              <a:ea typeface="Proxima Nova"/>
              <a:cs typeface="Proxima Nova"/>
              <a:sym typeface="Proxima Nova"/>
            </a:endParaRPr>
          </a:p>
        </p:txBody>
      </p:sp>
      <p:sp>
        <p:nvSpPr>
          <p:cNvPr id="906" name="Google Shape;9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90"/>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Chi-Squared test: Step 1</a:t>
            </a:r>
            <a:endParaRPr sz="3000"/>
          </a:p>
        </p:txBody>
      </p:sp>
      <p:sp>
        <p:nvSpPr>
          <p:cNvPr id="912" name="Google Shape;912;p90"/>
          <p:cNvSpPr txBox="1"/>
          <p:nvPr/>
        </p:nvSpPr>
        <p:spPr>
          <a:xfrm>
            <a:off x="329400" y="1255525"/>
            <a:ext cx="7545000" cy="10056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a:pPr>
            <a:r>
              <a:rPr lang="en" sz="1300" b="1">
                <a:solidFill>
                  <a:srgbClr val="333333"/>
                </a:solidFill>
                <a:latin typeface="Proxima Nova"/>
                <a:ea typeface="Proxima Nova"/>
                <a:cs typeface="Proxima Nova"/>
                <a:sym typeface="Proxima Nova"/>
              </a:rPr>
              <a:t>Decide on the ‘expected frequencies’</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expect the heads and the tails to be evenly distributed</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sp>
        <p:nvSpPr>
          <p:cNvPr id="913" name="Google Shape;913;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graphicFrame>
        <p:nvGraphicFramePr>
          <p:cNvPr id="914" name="Google Shape;914;p90"/>
          <p:cNvGraphicFramePr/>
          <p:nvPr/>
        </p:nvGraphicFramePr>
        <p:xfrm>
          <a:off x="747100" y="2852925"/>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Expected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solidFill>
                            <a:srgbClr val="0000FF"/>
                          </a:solidFill>
                          <a:latin typeface="Proxima Nova"/>
                          <a:ea typeface="Proxima Nova"/>
                          <a:cs typeface="Proxima Nova"/>
                          <a:sym typeface="Proxima Nova"/>
                        </a:rPr>
                        <a:t>?</a:t>
                      </a:r>
                      <a:endParaRPr b="1">
                        <a:solidFill>
                          <a:srgbClr val="0000FF"/>
                        </a:solidFill>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solidFill>
                            <a:srgbClr val="0000FF"/>
                          </a:solidFill>
                          <a:latin typeface="Proxima Nova"/>
                          <a:ea typeface="Proxima Nova"/>
                          <a:cs typeface="Proxima Nova"/>
                          <a:sym typeface="Proxima Nova"/>
                        </a:rPr>
                        <a:t>?</a:t>
                      </a:r>
                      <a:endParaRPr b="1">
                        <a:solidFill>
                          <a:srgbClr val="0000FF"/>
                        </a:solidFill>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91"/>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Chi-Squared test: Step 1</a:t>
            </a:r>
            <a:endParaRPr sz="3000"/>
          </a:p>
        </p:txBody>
      </p:sp>
      <p:sp>
        <p:nvSpPr>
          <p:cNvPr id="920" name="Google Shape;920;p91"/>
          <p:cNvSpPr txBox="1"/>
          <p:nvPr/>
        </p:nvSpPr>
        <p:spPr>
          <a:xfrm>
            <a:off x="329400" y="1255525"/>
            <a:ext cx="7545000" cy="10056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a:pPr>
            <a:r>
              <a:rPr lang="en" sz="1300" b="1">
                <a:solidFill>
                  <a:srgbClr val="333333"/>
                </a:solidFill>
                <a:latin typeface="Proxima Nova"/>
                <a:ea typeface="Proxima Nova"/>
                <a:cs typeface="Proxima Nova"/>
                <a:sym typeface="Proxima Nova"/>
              </a:rPr>
              <a:t>Decide on the ‘expected frequencies’</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expect the heads and the tails to be evenly distributed</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sp>
        <p:nvSpPr>
          <p:cNvPr id="921" name="Google Shape;921;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graphicFrame>
        <p:nvGraphicFramePr>
          <p:cNvPr id="922" name="Google Shape;922;p91"/>
          <p:cNvGraphicFramePr/>
          <p:nvPr/>
        </p:nvGraphicFramePr>
        <p:xfrm>
          <a:off x="747100" y="2852925"/>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Expected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solidFill>
                            <a:srgbClr val="0000FF"/>
                          </a:solidFill>
                          <a:latin typeface="Proxima Nova"/>
                          <a:ea typeface="Proxima Nova"/>
                          <a:cs typeface="Proxima Nova"/>
                          <a:sym typeface="Proxima Nova"/>
                        </a:rPr>
                        <a:t>500</a:t>
                      </a:r>
                      <a:endParaRPr b="1">
                        <a:solidFill>
                          <a:srgbClr val="0000FF"/>
                        </a:solidFill>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solidFill>
                            <a:srgbClr val="0000FF"/>
                          </a:solidFill>
                          <a:latin typeface="Proxima Nova"/>
                          <a:ea typeface="Proxima Nova"/>
                          <a:cs typeface="Proxima Nova"/>
                          <a:sym typeface="Proxima Nova"/>
                        </a:rPr>
                        <a:t>500</a:t>
                      </a:r>
                      <a:endParaRPr b="1">
                        <a:solidFill>
                          <a:srgbClr val="0000FF"/>
                        </a:solidFill>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1630" y="0"/>
            <a:ext cx="7020738" cy="5143499"/>
          </a:xfrm>
          <a:prstGeom prst="rect">
            <a:avLst/>
          </a:prstGeom>
          <a:noFill/>
          <a:ln>
            <a:noFill/>
          </a:ln>
        </p:spPr>
      </p:pic>
      <p:sp>
        <p:nvSpPr>
          <p:cNvPr id="104" name="Google Shape;104;p20"/>
          <p:cNvSpPr/>
          <p:nvPr/>
        </p:nvSpPr>
        <p:spPr>
          <a:xfrm>
            <a:off x="6191525" y="59475"/>
            <a:ext cx="408900" cy="38427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92"/>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Chi-Squared test: Step 1</a:t>
            </a:r>
            <a:endParaRPr sz="3000"/>
          </a:p>
        </p:txBody>
      </p:sp>
      <p:sp>
        <p:nvSpPr>
          <p:cNvPr id="928" name="Google Shape;928;p92"/>
          <p:cNvSpPr txBox="1"/>
          <p:nvPr/>
        </p:nvSpPr>
        <p:spPr>
          <a:xfrm>
            <a:off x="329400" y="1255525"/>
            <a:ext cx="7545000" cy="10056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a:pPr>
            <a:r>
              <a:rPr lang="en" sz="1300" b="1">
                <a:solidFill>
                  <a:srgbClr val="333333"/>
                </a:solidFill>
                <a:latin typeface="Proxima Nova"/>
                <a:ea typeface="Proxima Nova"/>
                <a:cs typeface="Proxima Nova"/>
                <a:sym typeface="Proxima Nova"/>
              </a:rPr>
              <a:t>Decide on the ‘expected frequencies’</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expect the heads and the tails to be evenly distributed</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sp>
        <p:nvSpPr>
          <p:cNvPr id="929" name="Google Shape;929;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80</a:t>
            </a:fld>
            <a:endParaRPr/>
          </a:p>
        </p:txBody>
      </p:sp>
      <p:graphicFrame>
        <p:nvGraphicFramePr>
          <p:cNvPr id="930" name="Google Shape;930;p92"/>
          <p:cNvGraphicFramePr/>
          <p:nvPr/>
        </p:nvGraphicFramePr>
        <p:xfrm>
          <a:off x="747100" y="2852925"/>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Expected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solidFill>
                            <a:srgbClr val="0000FF"/>
                          </a:solidFill>
                          <a:latin typeface="Proxima Nova"/>
                          <a:ea typeface="Proxima Nova"/>
                          <a:cs typeface="Proxima Nova"/>
                          <a:sym typeface="Proxima Nova"/>
                        </a:rPr>
                        <a:t>500</a:t>
                      </a:r>
                      <a:endParaRPr b="1">
                        <a:solidFill>
                          <a:srgbClr val="0000FF"/>
                        </a:solidFill>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solidFill>
                            <a:srgbClr val="0000FF"/>
                          </a:solidFill>
                          <a:latin typeface="Proxima Nova"/>
                          <a:ea typeface="Proxima Nova"/>
                          <a:cs typeface="Proxima Nova"/>
                          <a:sym typeface="Proxima Nova"/>
                        </a:rPr>
                        <a:t>500</a:t>
                      </a:r>
                      <a:endParaRPr b="1">
                        <a:solidFill>
                          <a:srgbClr val="0000FF"/>
                        </a:solidFill>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931" name="Google Shape;931;p92"/>
          <p:cNvSpPr txBox="1"/>
          <p:nvPr/>
        </p:nvSpPr>
        <p:spPr>
          <a:xfrm>
            <a:off x="5290250" y="4351075"/>
            <a:ext cx="3324300" cy="667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Because a fair coin should have equal number of heads and tails</a:t>
            </a:r>
            <a:endParaRPr sz="1200" baseline="-25000">
              <a:latin typeface="Proxima Nova Semibold"/>
              <a:ea typeface="Proxima Nova Semibold"/>
              <a:cs typeface="Proxima Nova Semibold"/>
              <a:sym typeface="Proxima Nova Semibold"/>
            </a:endParaRPr>
          </a:p>
        </p:txBody>
      </p:sp>
      <p:pic>
        <p:nvPicPr>
          <p:cNvPr id="932" name="Google Shape;932;p92"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5771926">
            <a:off x="5747992" y="3504374"/>
            <a:ext cx="432291" cy="107780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93"/>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2</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938" name="Google Shape;938;p93"/>
          <p:cNvSpPr txBox="1"/>
          <p:nvPr/>
        </p:nvSpPr>
        <p:spPr>
          <a:xfrm>
            <a:off x="329400" y="1255525"/>
            <a:ext cx="7545000" cy="2592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startAt="2"/>
            </a:pPr>
            <a:r>
              <a:rPr lang="en" sz="1300" b="1">
                <a:solidFill>
                  <a:srgbClr val="333333"/>
                </a:solidFill>
                <a:latin typeface="Proxima Nova"/>
                <a:ea typeface="Proxima Nova"/>
                <a:cs typeface="Proxima Nova"/>
                <a:sym typeface="Proxima Nova"/>
              </a:rPr>
              <a:t>Calculate the test statistic</a:t>
            </a:r>
            <a:endParaRPr sz="1300" b="1">
              <a:solidFill>
                <a:srgbClr val="333333"/>
              </a:solidFill>
              <a:latin typeface="Proxima Nova"/>
              <a:ea typeface="Proxima Nova"/>
              <a:cs typeface="Proxima Nova"/>
              <a:sym typeface="Proxima Nova"/>
            </a:endParaRPr>
          </a:p>
          <a:p>
            <a:pPr marL="914400" lvl="0" indent="0" algn="l" rtl="0">
              <a:lnSpc>
                <a:spcPct val="120000"/>
              </a:lnSpc>
              <a:spcBef>
                <a:spcPts val="1000"/>
              </a:spcBef>
              <a:spcAft>
                <a:spcPts val="0"/>
              </a:spcAft>
              <a:buNone/>
            </a:pPr>
            <a:endParaRPr sz="1300" b="1">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pic>
        <p:nvPicPr>
          <p:cNvPr id="939" name="Google Shape;939;p9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97325" y="1653325"/>
            <a:ext cx="2024200" cy="572700"/>
          </a:xfrm>
          <a:prstGeom prst="rect">
            <a:avLst/>
          </a:prstGeom>
          <a:noFill/>
          <a:ln>
            <a:noFill/>
          </a:ln>
        </p:spPr>
      </p:pic>
      <p:sp>
        <p:nvSpPr>
          <p:cNvPr id="940" name="Google Shape;940;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81</a:t>
            </a:fld>
            <a:endParaRPr/>
          </a:p>
        </p:txBody>
      </p:sp>
      <p:graphicFrame>
        <p:nvGraphicFramePr>
          <p:cNvPr id="941" name="Google Shape;941;p93"/>
          <p:cNvGraphicFramePr/>
          <p:nvPr/>
        </p:nvGraphicFramePr>
        <p:xfrm>
          <a:off x="747100" y="2852925"/>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400</a:t>
                      </a:r>
                      <a:endParaRPr>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roxima Nova"/>
                          <a:ea typeface="Proxima Nova"/>
                          <a:cs typeface="Proxima Nova"/>
                          <a:sym typeface="Proxima Nova"/>
                        </a:rPr>
                        <a:t>600</a:t>
                      </a:r>
                      <a:endParaRPr>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Expected frequencies</a:t>
                      </a:r>
                      <a:endParaRPr b="1">
                        <a:latin typeface="Proxima Nova"/>
                        <a:ea typeface="Proxima Nova"/>
                        <a:cs typeface="Proxima Nova"/>
                        <a:sym typeface="Proxima Nova"/>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b="1">
                          <a:solidFill>
                            <a:srgbClr val="0000FF"/>
                          </a:solidFill>
                          <a:latin typeface="Proxima Nova"/>
                          <a:ea typeface="Proxima Nova"/>
                          <a:cs typeface="Proxima Nova"/>
                          <a:sym typeface="Proxima Nova"/>
                        </a:rPr>
                        <a:t>500</a:t>
                      </a:r>
                      <a:endParaRPr b="1">
                        <a:solidFill>
                          <a:srgbClr val="0000FF"/>
                        </a:solidFill>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0000FF"/>
                          </a:solidFill>
                          <a:latin typeface="Proxima Nova"/>
                          <a:ea typeface="Proxima Nova"/>
                          <a:cs typeface="Proxima Nova"/>
                          <a:sym typeface="Proxima Nova"/>
                        </a:rPr>
                        <a:t>500</a:t>
                      </a:r>
                      <a:endParaRPr b="1">
                        <a:solidFill>
                          <a:srgbClr val="0000FF"/>
                        </a:solidFill>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94"/>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2</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947" name="Google Shape;947;p94"/>
          <p:cNvSpPr txBox="1"/>
          <p:nvPr/>
        </p:nvSpPr>
        <p:spPr>
          <a:xfrm>
            <a:off x="329400" y="1255525"/>
            <a:ext cx="7545000" cy="2592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startAt="2"/>
            </a:pPr>
            <a:r>
              <a:rPr lang="en" sz="1300" b="1">
                <a:solidFill>
                  <a:srgbClr val="333333"/>
                </a:solidFill>
                <a:latin typeface="Proxima Nova"/>
                <a:ea typeface="Proxima Nova"/>
                <a:cs typeface="Proxima Nova"/>
                <a:sym typeface="Proxima Nova"/>
              </a:rPr>
              <a:t>Calculate the test statistic</a:t>
            </a:r>
            <a:endParaRPr sz="1300" b="1">
              <a:solidFill>
                <a:srgbClr val="333333"/>
              </a:solidFill>
              <a:latin typeface="Proxima Nova"/>
              <a:ea typeface="Proxima Nova"/>
              <a:cs typeface="Proxima Nova"/>
              <a:sym typeface="Proxima Nova"/>
            </a:endParaRPr>
          </a:p>
          <a:p>
            <a:pPr marL="914400" lvl="0" indent="0" algn="l" rtl="0">
              <a:lnSpc>
                <a:spcPct val="120000"/>
              </a:lnSpc>
              <a:spcBef>
                <a:spcPts val="1000"/>
              </a:spcBef>
              <a:spcAft>
                <a:spcPts val="0"/>
              </a:spcAft>
              <a:buNone/>
            </a:pPr>
            <a:endParaRPr sz="1300" b="1">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pic>
        <p:nvPicPr>
          <p:cNvPr id="948" name="Google Shape;948;p9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97325" y="1653325"/>
            <a:ext cx="2024200" cy="572700"/>
          </a:xfrm>
          <a:prstGeom prst="rect">
            <a:avLst/>
          </a:prstGeom>
          <a:noFill/>
          <a:ln>
            <a:noFill/>
          </a:ln>
        </p:spPr>
      </p:pic>
      <p:sp>
        <p:nvSpPr>
          <p:cNvPr id="949" name="Google Shape;949;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82</a:t>
            </a:fld>
            <a:endParaRPr/>
          </a:p>
        </p:txBody>
      </p:sp>
      <p:graphicFrame>
        <p:nvGraphicFramePr>
          <p:cNvPr id="950" name="Google Shape;950;p94"/>
          <p:cNvGraphicFramePr/>
          <p:nvPr/>
        </p:nvGraphicFramePr>
        <p:xfrm>
          <a:off x="747100" y="2852925"/>
          <a:ext cx="3000000" cy="3000000"/>
        </p:xfrm>
        <a:graphic>
          <a:graphicData uri="http://schemas.openxmlformats.org/drawingml/2006/table">
            <a:tbl>
              <a:tblPr>
                <a:noFill/>
                <a:tableStyleId>{1285BDEC-99A4-4FFB-B7E8-74F9603D880C}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400</a:t>
                      </a:r>
                      <a:endParaRPr>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roxima Nova"/>
                          <a:ea typeface="Proxima Nova"/>
                          <a:cs typeface="Proxima Nova"/>
                          <a:sym typeface="Proxima Nova"/>
                        </a:rPr>
                        <a:t>600</a:t>
                      </a:r>
                      <a:endParaRPr>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Expected frequencies</a:t>
                      </a:r>
                      <a:endParaRPr b="1">
                        <a:latin typeface="Proxima Nova"/>
                        <a:ea typeface="Proxima Nova"/>
                        <a:cs typeface="Proxima Nova"/>
                        <a:sym typeface="Proxima Nova"/>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b="1">
                          <a:solidFill>
                            <a:srgbClr val="0000FF"/>
                          </a:solidFill>
                          <a:latin typeface="Proxima Nova"/>
                          <a:ea typeface="Proxima Nova"/>
                          <a:cs typeface="Proxima Nova"/>
                          <a:sym typeface="Proxima Nova"/>
                        </a:rPr>
                        <a:t>500</a:t>
                      </a:r>
                      <a:endParaRPr b="1">
                        <a:solidFill>
                          <a:srgbClr val="0000FF"/>
                        </a:solidFill>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0000FF"/>
                          </a:solidFill>
                          <a:latin typeface="Proxima Nova"/>
                          <a:ea typeface="Proxima Nova"/>
                          <a:cs typeface="Proxima Nova"/>
                          <a:sym typeface="Proxima Nova"/>
                        </a:rPr>
                        <a:t>500</a:t>
                      </a:r>
                      <a:endParaRPr b="1">
                        <a:solidFill>
                          <a:srgbClr val="0000FF"/>
                        </a:solidFill>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sp>
        <p:nvSpPr>
          <p:cNvPr id="951" name="Google Shape;951;p94"/>
          <p:cNvSpPr txBox="1"/>
          <p:nvPr/>
        </p:nvSpPr>
        <p:spPr>
          <a:xfrm>
            <a:off x="2876250" y="1687600"/>
            <a:ext cx="407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000FF"/>
                </a:solidFill>
                <a:latin typeface="Proxima Nova"/>
                <a:ea typeface="Proxima Nova"/>
                <a:cs typeface="Proxima Nova"/>
                <a:sym typeface="Proxima Nova"/>
              </a:rPr>
              <a:t>(400-500)</a:t>
            </a:r>
            <a:r>
              <a:rPr lang="en" b="1" baseline="30000">
                <a:solidFill>
                  <a:srgbClr val="0000FF"/>
                </a:solidFill>
                <a:latin typeface="Proxima Nova"/>
                <a:ea typeface="Proxima Nova"/>
                <a:cs typeface="Proxima Nova"/>
                <a:sym typeface="Proxima Nova"/>
              </a:rPr>
              <a:t>2</a:t>
            </a:r>
            <a:r>
              <a:rPr lang="en" b="1">
                <a:solidFill>
                  <a:srgbClr val="0000FF"/>
                </a:solidFill>
                <a:latin typeface="Proxima Nova"/>
                <a:ea typeface="Proxima Nova"/>
                <a:cs typeface="Proxima Nova"/>
                <a:sym typeface="Proxima Nova"/>
              </a:rPr>
              <a:t>/500 + (600-500)</a:t>
            </a:r>
            <a:r>
              <a:rPr lang="en" b="1" baseline="30000">
                <a:solidFill>
                  <a:srgbClr val="0000FF"/>
                </a:solidFill>
                <a:latin typeface="Proxima Nova"/>
                <a:ea typeface="Proxima Nova"/>
                <a:cs typeface="Proxima Nova"/>
                <a:sym typeface="Proxima Nova"/>
              </a:rPr>
              <a:t>2</a:t>
            </a:r>
            <a:r>
              <a:rPr lang="en" b="1">
                <a:solidFill>
                  <a:srgbClr val="0000FF"/>
                </a:solidFill>
                <a:latin typeface="Proxima Nova"/>
                <a:ea typeface="Proxima Nova"/>
                <a:cs typeface="Proxima Nova"/>
                <a:sym typeface="Proxima Nova"/>
              </a:rPr>
              <a:t>/500 = 40</a:t>
            </a:r>
            <a:endParaRPr b="1">
              <a:solidFill>
                <a:srgbClr val="0000FF"/>
              </a:solidFill>
              <a:latin typeface="Proxima Nova"/>
              <a:ea typeface="Proxima Nova"/>
              <a:cs typeface="Proxima Nova"/>
              <a:sym typeface="Proxima Nov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95"/>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3</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957" name="Google Shape;957;p95"/>
          <p:cNvSpPr txBox="1"/>
          <p:nvPr/>
        </p:nvSpPr>
        <p:spPr>
          <a:xfrm>
            <a:off x="329400" y="1255525"/>
            <a:ext cx="4009500" cy="20154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startAt="3"/>
            </a:pPr>
            <a:r>
              <a:rPr lang="en" sz="1300" b="1">
                <a:solidFill>
                  <a:srgbClr val="333333"/>
                </a:solidFill>
                <a:latin typeface="Proxima Nova"/>
                <a:ea typeface="Proxima Nova"/>
                <a:cs typeface="Proxima Nova"/>
                <a:sym typeface="Proxima Nova"/>
              </a:rPr>
              <a:t>Compare the test statistic against the chart</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need to know the </a:t>
            </a:r>
            <a:r>
              <a:rPr lang="en" sz="1300" b="1">
                <a:solidFill>
                  <a:srgbClr val="333333"/>
                </a:solidFill>
                <a:latin typeface="Proxima Nova"/>
                <a:ea typeface="Proxima Nova"/>
                <a:cs typeface="Proxima Nova"/>
                <a:sym typeface="Proxima Nova"/>
              </a:rPr>
              <a:t>degree of freedom</a:t>
            </a:r>
            <a:r>
              <a:rPr lang="en" sz="1300">
                <a:solidFill>
                  <a:srgbClr val="333333"/>
                </a:solidFill>
                <a:latin typeface="Proxima Nova"/>
                <a:ea typeface="Proxima Nova"/>
                <a:cs typeface="Proxima Nova"/>
                <a:sym typeface="Proxima Nova"/>
              </a:rPr>
              <a:t>: df = n-1</a:t>
            </a:r>
            <a:endParaRPr sz="1300">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need to decide on a </a:t>
            </a:r>
            <a:r>
              <a:rPr lang="en" sz="1300" b="1">
                <a:solidFill>
                  <a:srgbClr val="333333"/>
                </a:solidFill>
                <a:latin typeface="Proxima Nova"/>
                <a:ea typeface="Proxima Nova"/>
                <a:cs typeface="Proxima Nova"/>
                <a:sym typeface="Proxima Nova"/>
              </a:rPr>
              <a:t>significance level</a:t>
            </a:r>
            <a:r>
              <a:rPr lang="en" sz="1300">
                <a:solidFill>
                  <a:srgbClr val="333333"/>
                </a:solidFill>
                <a:latin typeface="Proxima Nova"/>
                <a:ea typeface="Proxima Nova"/>
                <a:cs typeface="Proxima Nova"/>
                <a:sym typeface="Proxima Nova"/>
              </a:rPr>
              <a:t>: typically α = 0.05 for 95% confidence.</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sp>
        <p:nvSpPr>
          <p:cNvPr id="958" name="Google Shape;958;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83</a:t>
            </a:fld>
            <a:endParaRPr/>
          </a:p>
        </p:txBody>
      </p:sp>
      <p:pic>
        <p:nvPicPr>
          <p:cNvPr id="959" name="Google Shape;959;p9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13025" y="152400"/>
            <a:ext cx="3742861" cy="4838699"/>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96"/>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3</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965" name="Google Shape;965;p96"/>
          <p:cNvSpPr txBox="1"/>
          <p:nvPr/>
        </p:nvSpPr>
        <p:spPr>
          <a:xfrm>
            <a:off x="329400" y="1255525"/>
            <a:ext cx="4009500" cy="20154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startAt="3"/>
            </a:pPr>
            <a:r>
              <a:rPr lang="en" sz="1300" b="1">
                <a:solidFill>
                  <a:srgbClr val="333333"/>
                </a:solidFill>
                <a:latin typeface="Proxima Nova"/>
                <a:ea typeface="Proxima Nova"/>
                <a:cs typeface="Proxima Nova"/>
                <a:sym typeface="Proxima Nova"/>
              </a:rPr>
              <a:t>Compare the test statistic against the chart</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need to know the </a:t>
            </a:r>
            <a:r>
              <a:rPr lang="en" sz="1300" b="1">
                <a:solidFill>
                  <a:srgbClr val="333333"/>
                </a:solidFill>
                <a:latin typeface="Proxima Nova"/>
                <a:ea typeface="Proxima Nova"/>
                <a:cs typeface="Proxima Nova"/>
                <a:sym typeface="Proxima Nova"/>
              </a:rPr>
              <a:t>degree of freedom</a:t>
            </a:r>
            <a:r>
              <a:rPr lang="en" sz="1300">
                <a:solidFill>
                  <a:srgbClr val="333333"/>
                </a:solidFill>
                <a:latin typeface="Proxima Nova"/>
                <a:ea typeface="Proxima Nova"/>
                <a:cs typeface="Proxima Nova"/>
                <a:sym typeface="Proxima Nova"/>
              </a:rPr>
              <a:t>: df = n-1 </a:t>
            </a:r>
            <a:r>
              <a:rPr lang="en" sz="1300" b="1">
                <a:solidFill>
                  <a:srgbClr val="0000FF"/>
                </a:solidFill>
                <a:latin typeface="Proxima Nova"/>
                <a:ea typeface="Proxima Nova"/>
                <a:cs typeface="Proxima Nova"/>
                <a:sym typeface="Proxima Nova"/>
              </a:rPr>
              <a:t>= 2-1 = 1</a:t>
            </a:r>
            <a:endParaRPr sz="1300" b="1">
              <a:solidFill>
                <a:srgbClr val="0000FF"/>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need to decide on a </a:t>
            </a:r>
            <a:r>
              <a:rPr lang="en" sz="1300" b="1">
                <a:solidFill>
                  <a:srgbClr val="333333"/>
                </a:solidFill>
                <a:latin typeface="Proxima Nova"/>
                <a:ea typeface="Proxima Nova"/>
                <a:cs typeface="Proxima Nova"/>
                <a:sym typeface="Proxima Nova"/>
              </a:rPr>
              <a:t>significance level</a:t>
            </a:r>
            <a:r>
              <a:rPr lang="en" sz="1300">
                <a:solidFill>
                  <a:srgbClr val="333333"/>
                </a:solidFill>
                <a:latin typeface="Proxima Nova"/>
                <a:ea typeface="Proxima Nova"/>
                <a:cs typeface="Proxima Nova"/>
                <a:sym typeface="Proxima Nova"/>
              </a:rPr>
              <a:t>: typically α = 0.05 for 95% confidence.</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sp>
        <p:nvSpPr>
          <p:cNvPr id="966" name="Google Shape;966;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84</a:t>
            </a:fld>
            <a:endParaRPr/>
          </a:p>
        </p:txBody>
      </p:sp>
      <p:pic>
        <p:nvPicPr>
          <p:cNvPr id="967" name="Google Shape;967;p9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13025" y="152400"/>
            <a:ext cx="3742861" cy="483869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9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3</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973" name="Google Shape;973;p97"/>
          <p:cNvSpPr txBox="1"/>
          <p:nvPr/>
        </p:nvSpPr>
        <p:spPr>
          <a:xfrm>
            <a:off x="329400" y="1255525"/>
            <a:ext cx="4009500" cy="33744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None/>
            </a:pPr>
            <a:r>
              <a:rPr lang="en" sz="1300" b="1">
                <a:solidFill>
                  <a:srgbClr val="333333"/>
                </a:solidFill>
                <a:latin typeface="Proxima Nova"/>
                <a:ea typeface="Proxima Nova"/>
                <a:cs typeface="Proxima Nova"/>
                <a:sym typeface="Proxima Nova"/>
              </a:rPr>
              <a:t>Making the decision</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500">
                <a:solidFill>
                  <a:srgbClr val="333333"/>
                </a:solidFill>
                <a:latin typeface="Proxima Nova"/>
                <a:ea typeface="Proxima Nova"/>
                <a:cs typeface="Proxima Nova"/>
                <a:sym typeface="Proxima Nova"/>
              </a:rPr>
              <a:t>If the test statistic &gt; the value from the table, reject H</a:t>
            </a:r>
            <a:r>
              <a:rPr lang="en" sz="1500" baseline="-25000">
                <a:solidFill>
                  <a:srgbClr val="333333"/>
                </a:solidFill>
                <a:latin typeface="Proxima Nova"/>
                <a:ea typeface="Proxima Nova"/>
                <a:cs typeface="Proxima Nova"/>
                <a:sym typeface="Proxima Nova"/>
              </a:rPr>
              <a:t>0</a:t>
            </a:r>
            <a:r>
              <a:rPr lang="en" sz="1500">
                <a:solidFill>
                  <a:srgbClr val="333333"/>
                </a:solidFill>
                <a:latin typeface="Proxima Nova"/>
                <a:ea typeface="Proxima Nova"/>
                <a:cs typeface="Proxima Nova"/>
                <a:sym typeface="Proxima Nova"/>
              </a:rPr>
              <a:t> and accept H</a:t>
            </a:r>
            <a:r>
              <a:rPr lang="en" sz="1500" baseline="-25000">
                <a:solidFill>
                  <a:srgbClr val="333333"/>
                </a:solidFill>
                <a:latin typeface="Proxima Nova"/>
                <a:ea typeface="Proxima Nova"/>
                <a:cs typeface="Proxima Nova"/>
                <a:sym typeface="Proxima Nova"/>
              </a:rPr>
              <a:t>a </a:t>
            </a:r>
            <a:endParaRPr sz="1500" baseline="-25000">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1000"/>
              </a:spcAft>
              <a:buClr>
                <a:srgbClr val="333333"/>
              </a:buClr>
              <a:buSzPts val="1300"/>
              <a:buFont typeface="Proxima Nova"/>
              <a:buChar char="○"/>
            </a:pPr>
            <a:r>
              <a:rPr lang="en" sz="1500">
                <a:solidFill>
                  <a:srgbClr val="333333"/>
                </a:solidFill>
                <a:latin typeface="Proxima Nova"/>
                <a:ea typeface="Proxima Nova"/>
                <a:cs typeface="Proxima Nova"/>
                <a:sym typeface="Proxima Nova"/>
              </a:rPr>
              <a:t>Otherwise, we cannot reject H</a:t>
            </a:r>
            <a:r>
              <a:rPr lang="en" sz="1500" baseline="-25000">
                <a:solidFill>
                  <a:srgbClr val="333333"/>
                </a:solidFill>
                <a:latin typeface="Proxima Nova"/>
                <a:ea typeface="Proxima Nova"/>
                <a:cs typeface="Proxima Nova"/>
                <a:sym typeface="Proxima Nova"/>
              </a:rPr>
              <a:t>0</a:t>
            </a:r>
            <a:endParaRPr sz="1300" b="1">
              <a:solidFill>
                <a:schemeClr val="dk1"/>
              </a:solidFill>
              <a:latin typeface="Proxima Nova"/>
              <a:ea typeface="Proxima Nova"/>
              <a:cs typeface="Proxima Nova"/>
              <a:sym typeface="Proxima Nova"/>
            </a:endParaRPr>
          </a:p>
        </p:txBody>
      </p:sp>
      <p:sp>
        <p:nvSpPr>
          <p:cNvPr id="974" name="Google Shape;974;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85</a:t>
            </a:fld>
            <a:endParaRPr/>
          </a:p>
        </p:txBody>
      </p:sp>
      <p:pic>
        <p:nvPicPr>
          <p:cNvPr id="975" name="Google Shape;975;p9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13025" y="152400"/>
            <a:ext cx="3742861" cy="483869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98"/>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3</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981" name="Google Shape;981;p98"/>
          <p:cNvSpPr txBox="1"/>
          <p:nvPr/>
        </p:nvSpPr>
        <p:spPr>
          <a:xfrm>
            <a:off x="329400" y="1255525"/>
            <a:ext cx="4009500" cy="33744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None/>
            </a:pPr>
            <a:r>
              <a:rPr lang="en" sz="1300" b="1">
                <a:solidFill>
                  <a:srgbClr val="333333"/>
                </a:solidFill>
                <a:latin typeface="Proxima Nova"/>
                <a:ea typeface="Proxima Nova"/>
                <a:cs typeface="Proxima Nova"/>
                <a:sym typeface="Proxima Nova"/>
              </a:rPr>
              <a:t>Making the decision</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500">
                <a:solidFill>
                  <a:srgbClr val="333333"/>
                </a:solidFill>
                <a:latin typeface="Proxima Nova"/>
                <a:ea typeface="Proxima Nova"/>
                <a:cs typeface="Proxima Nova"/>
                <a:sym typeface="Proxima Nova"/>
              </a:rPr>
              <a:t>If the test statistic &gt; the value from the table, reject H</a:t>
            </a:r>
            <a:r>
              <a:rPr lang="en" sz="1500" baseline="-25000">
                <a:solidFill>
                  <a:srgbClr val="333333"/>
                </a:solidFill>
                <a:latin typeface="Proxima Nova"/>
                <a:ea typeface="Proxima Nova"/>
                <a:cs typeface="Proxima Nova"/>
                <a:sym typeface="Proxima Nova"/>
              </a:rPr>
              <a:t>0</a:t>
            </a:r>
            <a:r>
              <a:rPr lang="en" sz="1500">
                <a:solidFill>
                  <a:srgbClr val="333333"/>
                </a:solidFill>
                <a:latin typeface="Proxima Nova"/>
                <a:ea typeface="Proxima Nova"/>
                <a:cs typeface="Proxima Nova"/>
                <a:sym typeface="Proxima Nova"/>
              </a:rPr>
              <a:t> and accept H</a:t>
            </a:r>
            <a:r>
              <a:rPr lang="en" sz="1500" baseline="-25000">
                <a:solidFill>
                  <a:srgbClr val="333333"/>
                </a:solidFill>
                <a:latin typeface="Proxima Nova"/>
                <a:ea typeface="Proxima Nova"/>
                <a:cs typeface="Proxima Nova"/>
                <a:sym typeface="Proxima Nova"/>
              </a:rPr>
              <a:t>a </a:t>
            </a:r>
            <a:endParaRPr sz="1500" baseline="-25000">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500">
                <a:solidFill>
                  <a:srgbClr val="333333"/>
                </a:solidFill>
                <a:latin typeface="Proxima Nova"/>
                <a:ea typeface="Proxima Nova"/>
                <a:cs typeface="Proxima Nova"/>
                <a:sym typeface="Proxima Nova"/>
              </a:rPr>
              <a:t>Otherwise, we cannot reject H</a:t>
            </a:r>
            <a:r>
              <a:rPr lang="en" sz="1500" baseline="-25000">
                <a:solidFill>
                  <a:srgbClr val="333333"/>
                </a:solidFill>
                <a:latin typeface="Proxima Nova"/>
                <a:ea typeface="Proxima Nova"/>
                <a:cs typeface="Proxima Nova"/>
                <a:sym typeface="Proxima Nova"/>
              </a:rPr>
              <a:t>0</a:t>
            </a:r>
            <a:endParaRPr sz="1500" baseline="-25000">
              <a:solidFill>
                <a:srgbClr val="333333"/>
              </a:solidFill>
              <a:latin typeface="Proxima Nova"/>
              <a:ea typeface="Proxima Nova"/>
              <a:cs typeface="Proxima Nova"/>
              <a:sym typeface="Proxima Nova"/>
            </a:endParaRPr>
          </a:p>
          <a:p>
            <a:pPr marL="0" lvl="0" indent="0" algn="l" rtl="0">
              <a:lnSpc>
                <a:spcPct val="150000"/>
              </a:lnSpc>
              <a:spcBef>
                <a:spcPts val="1000"/>
              </a:spcBef>
              <a:spcAft>
                <a:spcPts val="0"/>
              </a:spcAft>
              <a:buNone/>
            </a:pPr>
            <a:endParaRPr b="1">
              <a:solidFill>
                <a:srgbClr val="0000FF"/>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b="1">
                <a:solidFill>
                  <a:srgbClr val="0000FF"/>
                </a:solidFill>
                <a:latin typeface="Proxima Nova"/>
                <a:ea typeface="Proxima Nova"/>
                <a:cs typeface="Proxima Nova"/>
                <a:sym typeface="Proxima Nova"/>
              </a:rPr>
              <a:t>Here, test statistic 40 &gt; value from the table 3.841</a:t>
            </a:r>
            <a:endParaRPr b="1">
              <a:solidFill>
                <a:srgbClr val="0000FF"/>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b="1">
                <a:solidFill>
                  <a:srgbClr val="0000FF"/>
                </a:solidFill>
                <a:latin typeface="Proxima Nova"/>
                <a:ea typeface="Proxima Nova"/>
                <a:cs typeface="Proxima Nova"/>
                <a:sym typeface="Proxima Nova"/>
              </a:rPr>
              <a:t>So, we can reject the null hypothesis H</a:t>
            </a:r>
            <a:r>
              <a:rPr lang="en" b="1" baseline="-25000">
                <a:solidFill>
                  <a:srgbClr val="0000FF"/>
                </a:solidFill>
                <a:latin typeface="Proxima Nova"/>
                <a:ea typeface="Proxima Nova"/>
                <a:cs typeface="Proxima Nova"/>
                <a:sym typeface="Proxima Nova"/>
              </a:rPr>
              <a:t>0</a:t>
            </a:r>
            <a:r>
              <a:rPr lang="en" b="1">
                <a:solidFill>
                  <a:srgbClr val="0000FF"/>
                </a:solidFill>
                <a:latin typeface="Proxima Nova"/>
                <a:ea typeface="Proxima Nova"/>
                <a:cs typeface="Proxima Nova"/>
                <a:sym typeface="Proxima Nova"/>
              </a:rPr>
              <a:t>. In other words, the coin is biased!</a:t>
            </a:r>
            <a:endParaRPr b="1">
              <a:solidFill>
                <a:srgbClr val="0000FF"/>
              </a:solidFill>
              <a:latin typeface="Proxima Nova"/>
              <a:ea typeface="Proxima Nova"/>
              <a:cs typeface="Proxima Nova"/>
              <a:sym typeface="Proxima Nova"/>
            </a:endParaRPr>
          </a:p>
          <a:p>
            <a:pPr marL="0" lvl="0" indent="0" algn="l" rtl="0">
              <a:lnSpc>
                <a:spcPct val="120000"/>
              </a:lnSpc>
              <a:spcBef>
                <a:spcPts val="0"/>
              </a:spcBef>
              <a:spcAft>
                <a:spcPts val="1000"/>
              </a:spcAft>
              <a:buNone/>
            </a:pPr>
            <a:endParaRPr sz="1300" b="1">
              <a:solidFill>
                <a:schemeClr val="dk1"/>
              </a:solidFill>
              <a:latin typeface="Proxima Nova"/>
              <a:ea typeface="Proxima Nova"/>
              <a:cs typeface="Proxima Nova"/>
              <a:sym typeface="Proxima Nova"/>
            </a:endParaRPr>
          </a:p>
        </p:txBody>
      </p:sp>
      <p:sp>
        <p:nvSpPr>
          <p:cNvPr id="982" name="Google Shape;982;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86</a:t>
            </a:fld>
            <a:endParaRPr/>
          </a:p>
        </p:txBody>
      </p:sp>
      <p:pic>
        <p:nvPicPr>
          <p:cNvPr id="983" name="Google Shape;983;p9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13025" y="152400"/>
            <a:ext cx="3742861" cy="483869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99"/>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Python implementation: Chi Squared Test</a:t>
            </a:r>
            <a:endParaRPr sz="3000"/>
          </a:p>
        </p:txBody>
      </p:sp>
      <p:pic>
        <p:nvPicPr>
          <p:cNvPr id="989" name="Google Shape;989;p9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11700" y="1287150"/>
            <a:ext cx="7162975" cy="1484075"/>
          </a:xfrm>
          <a:prstGeom prst="rect">
            <a:avLst/>
          </a:prstGeom>
          <a:noFill/>
          <a:ln>
            <a:noFill/>
          </a:ln>
        </p:spPr>
      </p:pic>
      <p:sp>
        <p:nvSpPr>
          <p:cNvPr id="990" name="Google Shape;990;p99"/>
          <p:cNvSpPr txBox="1"/>
          <p:nvPr/>
        </p:nvSpPr>
        <p:spPr>
          <a:xfrm>
            <a:off x="311700" y="3338500"/>
            <a:ext cx="7502700" cy="34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statistic=3.5, p=0.62</a:t>
            </a:r>
            <a:endParaRPr sz="1050">
              <a:solidFill>
                <a:schemeClr val="dk1"/>
              </a:solidFill>
              <a:highlight>
                <a:srgbClr val="FFFFFF"/>
              </a:highlight>
              <a:latin typeface="Courier New"/>
              <a:ea typeface="Courier New"/>
              <a:cs typeface="Courier New"/>
              <a:sym typeface="Courier New"/>
            </a:endParaRPr>
          </a:p>
        </p:txBody>
      </p:sp>
      <p:sp>
        <p:nvSpPr>
          <p:cNvPr id="991" name="Google Shape;991;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87</a:t>
            </a:fld>
            <a:endParaRPr/>
          </a:p>
        </p:txBody>
      </p:sp>
      <p:pic>
        <p:nvPicPr>
          <p:cNvPr id="992" name="Google Shape;992;p9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100089" flipH="1">
            <a:off x="2043173" y="3556649"/>
            <a:ext cx="432308" cy="1077809"/>
          </a:xfrm>
          <a:prstGeom prst="rect">
            <a:avLst/>
          </a:prstGeom>
          <a:noFill/>
          <a:ln>
            <a:noFill/>
          </a:ln>
        </p:spPr>
      </p:pic>
      <p:sp>
        <p:nvSpPr>
          <p:cNvPr id="993" name="Google Shape;993;p99"/>
          <p:cNvSpPr txBox="1"/>
          <p:nvPr/>
        </p:nvSpPr>
        <p:spPr>
          <a:xfrm>
            <a:off x="2793250" y="3611525"/>
            <a:ext cx="4374000" cy="1255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p≥0.05, so we cannot reject H</a:t>
            </a:r>
            <a:r>
              <a:rPr lang="en" sz="1200" baseline="-25000">
                <a:latin typeface="Proxima Nova Semibold"/>
                <a:ea typeface="Proxima Nova Semibold"/>
                <a:cs typeface="Proxima Nova Semibold"/>
                <a:sym typeface="Proxima Nova Semibold"/>
              </a:rPr>
              <a:t>0 </a:t>
            </a:r>
            <a:endParaRPr sz="1200">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a:latin typeface="Proxima Nova Semibold"/>
                <a:ea typeface="Proxima Nova Semibold"/>
                <a:cs typeface="Proxima Nova Semibold"/>
                <a:sym typeface="Proxima Nova Semibold"/>
              </a:rPr>
              <a:t>In other words, “we do not observe a detectable difference between the observed and expected frequencies”</a:t>
            </a:r>
            <a:endParaRPr sz="1200">
              <a:latin typeface="Proxima Nova Semibold"/>
              <a:ea typeface="Proxima Nova Semibold"/>
              <a:cs typeface="Proxima Nova Semibold"/>
              <a:sym typeface="Proxima Nova Semibo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997"/>
        <p:cNvGrpSpPr/>
        <p:nvPr/>
      </p:nvGrpSpPr>
      <p:grpSpPr>
        <a:xfrm>
          <a:off x="0" y="0"/>
          <a:ext cx="0" cy="0"/>
          <a:chOff x="0" y="0"/>
          <a:chExt cx="0" cy="0"/>
        </a:xfrm>
      </p:grpSpPr>
      <p:sp>
        <p:nvSpPr>
          <p:cNvPr id="998" name="Google Shape;998;p100"/>
          <p:cNvSpPr txBox="1"/>
          <p:nvPr/>
        </p:nvSpPr>
        <p:spPr>
          <a:xfrm>
            <a:off x="677225" y="2532300"/>
            <a:ext cx="74850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Hypothesis Testing</a:t>
            </a:r>
            <a:endParaRPr sz="6600">
              <a:solidFill>
                <a:schemeClr val="lt1"/>
              </a:solidFill>
              <a:latin typeface="Proxima Nova Extrabold"/>
              <a:ea typeface="Proxima Nova Extrabold"/>
              <a:cs typeface="Proxima Nova Extrabold"/>
              <a:sym typeface="Proxima Nova Extrabold"/>
            </a:endParaRPr>
          </a:p>
        </p:txBody>
      </p:sp>
      <p:sp>
        <p:nvSpPr>
          <p:cNvPr id="999" name="Google Shape;999;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101"/>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Hypothesis Testing: Intuitions</a:t>
            </a:r>
            <a:endParaRPr sz="2800">
              <a:solidFill>
                <a:srgbClr val="000000"/>
              </a:solidFill>
            </a:endParaRPr>
          </a:p>
        </p:txBody>
      </p:sp>
      <p:pic>
        <p:nvPicPr>
          <p:cNvPr id="1005" name="Google Shape;1005;p10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6550" y="1131925"/>
            <a:ext cx="4100319" cy="2693598"/>
          </a:xfrm>
          <a:prstGeom prst="rect">
            <a:avLst/>
          </a:prstGeom>
          <a:noFill/>
          <a:ln>
            <a:noFill/>
          </a:ln>
        </p:spPr>
      </p:pic>
      <p:sp>
        <p:nvSpPr>
          <p:cNvPr id="1006" name="Google Shape;1006;p101"/>
          <p:cNvSpPr txBox="1"/>
          <p:nvPr/>
        </p:nvSpPr>
        <p:spPr>
          <a:xfrm>
            <a:off x="128375" y="4749825"/>
            <a:ext cx="89607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Proxima Nova"/>
                <a:ea typeface="Proxima Nova"/>
                <a:cs typeface="Proxima Nova"/>
                <a:sym typeface="Proxima Nova"/>
              </a:rPr>
              <a:t>(left) By Marek Szczepanek - Own work, CC BY-SA 3.0, </a:t>
            </a:r>
            <a:r>
              <a:rPr lang="en" sz="700" u="sng">
                <a:solidFill>
                  <a:schemeClr val="hlink"/>
                </a:solidFill>
                <a:latin typeface="Proxima Nova"/>
                <a:ea typeface="Proxima Nova"/>
                <a:cs typeface="Proxima Nova"/>
                <a:sym typeface="Proxima Nova"/>
                <a:hlinkClick r:id="rId4"/>
              </a:rPr>
              <a:t>https://commons.wikimedia.org/w/index.php?curid=81312</a:t>
            </a:r>
            <a:r>
              <a:rPr lang="en" sz="700">
                <a:latin typeface="Proxima Nova"/>
                <a:ea typeface="Proxima Nova"/>
                <a:cs typeface="Proxima Nova"/>
                <a:sym typeface="Proxima Nova"/>
              </a:rPr>
              <a:t>.</a:t>
            </a:r>
            <a:endParaRPr sz="700">
              <a:latin typeface="Proxima Nova"/>
              <a:ea typeface="Proxima Nova"/>
              <a:cs typeface="Proxima Nova"/>
              <a:sym typeface="Proxima Nova"/>
            </a:endParaRPr>
          </a:p>
        </p:txBody>
      </p:sp>
      <p:sp>
        <p:nvSpPr>
          <p:cNvPr id="1007" name="Google Shape;1007;p101"/>
          <p:cNvSpPr txBox="1"/>
          <p:nvPr/>
        </p:nvSpPr>
        <p:spPr>
          <a:xfrm>
            <a:off x="292625" y="3889875"/>
            <a:ext cx="78735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Clr>
                <a:srgbClr val="000000"/>
              </a:buClr>
              <a:buSzPts val="1100"/>
              <a:buFont typeface="Arial"/>
              <a:buNone/>
            </a:pPr>
            <a:r>
              <a:rPr lang="en" sz="1600" b="1">
                <a:latin typeface="Proxima Nova"/>
                <a:ea typeface="Proxima Nova"/>
                <a:cs typeface="Proxima Nova"/>
                <a:sym typeface="Proxima Nova"/>
              </a:rPr>
              <a:t>Potential hypothesis</a:t>
            </a:r>
            <a:r>
              <a:rPr lang="en" sz="1600">
                <a:latin typeface="Proxima Nova"/>
                <a:ea typeface="Proxima Nova"/>
                <a:cs typeface="Proxima Nova"/>
                <a:sym typeface="Proxima Nova"/>
              </a:rPr>
              <a:t>: All swans are white.</a:t>
            </a:r>
            <a:endParaRPr sz="16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1630" y="0"/>
            <a:ext cx="7020738" cy="5143499"/>
          </a:xfrm>
          <a:prstGeom prst="rect">
            <a:avLst/>
          </a:prstGeom>
          <a:noFill/>
          <a:ln>
            <a:noFill/>
          </a:ln>
        </p:spPr>
      </p:pic>
      <p:sp>
        <p:nvSpPr>
          <p:cNvPr id="110" name="Google Shape;110;p21"/>
          <p:cNvSpPr/>
          <p:nvPr/>
        </p:nvSpPr>
        <p:spPr>
          <a:xfrm>
            <a:off x="5344175" y="44600"/>
            <a:ext cx="408900" cy="38427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102"/>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Hypothesis Testing: Intuitions</a:t>
            </a:r>
            <a:endParaRPr sz="2800">
              <a:solidFill>
                <a:srgbClr val="000000"/>
              </a:solidFill>
            </a:endParaRPr>
          </a:p>
        </p:txBody>
      </p:sp>
      <p:pic>
        <p:nvPicPr>
          <p:cNvPr id="1013" name="Google Shape;1013;p10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6550" y="1131925"/>
            <a:ext cx="4100319" cy="2693598"/>
          </a:xfrm>
          <a:prstGeom prst="rect">
            <a:avLst/>
          </a:prstGeom>
          <a:noFill/>
          <a:ln>
            <a:noFill/>
          </a:ln>
        </p:spPr>
      </p:pic>
      <p:sp>
        <p:nvSpPr>
          <p:cNvPr id="1014" name="Google Shape;1014;p102"/>
          <p:cNvSpPr txBox="1"/>
          <p:nvPr/>
        </p:nvSpPr>
        <p:spPr>
          <a:xfrm>
            <a:off x="128375" y="4749825"/>
            <a:ext cx="89607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Proxima Nova"/>
                <a:ea typeface="Proxima Nova"/>
                <a:cs typeface="Proxima Nova"/>
                <a:sym typeface="Proxima Nova"/>
              </a:rPr>
              <a:t>(left) By Marek Szczepanek - Own work, CC BY-SA 3.0, </a:t>
            </a:r>
            <a:r>
              <a:rPr lang="en" sz="700" u="sng">
                <a:solidFill>
                  <a:schemeClr val="hlink"/>
                </a:solidFill>
                <a:latin typeface="Proxima Nova"/>
                <a:ea typeface="Proxima Nova"/>
                <a:cs typeface="Proxima Nova"/>
                <a:sym typeface="Proxima Nova"/>
                <a:hlinkClick r:id="rId4"/>
              </a:rPr>
              <a:t>https://commons.wikimedia.org/w/index.php?curid=81312</a:t>
            </a:r>
            <a:r>
              <a:rPr lang="en" sz="700">
                <a:latin typeface="Proxima Nova"/>
                <a:ea typeface="Proxima Nova"/>
                <a:cs typeface="Proxima Nova"/>
                <a:sym typeface="Proxima Nova"/>
              </a:rPr>
              <a:t>.</a:t>
            </a:r>
            <a:endParaRPr sz="700">
              <a:latin typeface="Proxima Nova"/>
              <a:ea typeface="Proxima Nova"/>
              <a:cs typeface="Proxima Nova"/>
              <a:sym typeface="Proxima Nova"/>
            </a:endParaRPr>
          </a:p>
        </p:txBody>
      </p:sp>
      <p:sp>
        <p:nvSpPr>
          <p:cNvPr id="1015" name="Google Shape;1015;p102"/>
          <p:cNvSpPr txBox="1"/>
          <p:nvPr/>
        </p:nvSpPr>
        <p:spPr>
          <a:xfrm>
            <a:off x="292625" y="3889875"/>
            <a:ext cx="78735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Clr>
                <a:srgbClr val="000000"/>
              </a:buClr>
              <a:buSzPts val="1100"/>
              <a:buFont typeface="Arial"/>
              <a:buNone/>
            </a:pPr>
            <a:r>
              <a:rPr lang="en" sz="1600" b="1">
                <a:latin typeface="Proxima Nova"/>
                <a:ea typeface="Proxima Nova"/>
                <a:cs typeface="Proxima Nova"/>
                <a:sym typeface="Proxima Nova"/>
              </a:rPr>
              <a:t>Potential hypothesis</a:t>
            </a:r>
            <a:r>
              <a:rPr lang="en" sz="1600">
                <a:latin typeface="Proxima Nova"/>
                <a:ea typeface="Proxima Nova"/>
                <a:cs typeface="Proxima Nova"/>
                <a:sym typeface="Proxima Nova"/>
              </a:rPr>
              <a:t>: All swans are white.</a:t>
            </a:r>
            <a:endParaRPr sz="1600">
              <a:latin typeface="Proxima Nova"/>
              <a:ea typeface="Proxima Nova"/>
              <a:cs typeface="Proxima Nova"/>
              <a:sym typeface="Proxima Nova"/>
            </a:endParaRPr>
          </a:p>
        </p:txBody>
      </p:sp>
      <p:sp>
        <p:nvSpPr>
          <p:cNvPr id="1016" name="Google Shape;1016;p102"/>
          <p:cNvSpPr txBox="1"/>
          <p:nvPr/>
        </p:nvSpPr>
        <p:spPr>
          <a:xfrm>
            <a:off x="4356725" y="3565975"/>
            <a:ext cx="2782500" cy="1171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In Europe, we can find lots and lots of white swans but no swan of any other color, which might lead to this hypothesis</a:t>
            </a:r>
            <a:endParaRPr sz="1200">
              <a:solidFill>
                <a:srgbClr val="000000"/>
              </a:solidFill>
              <a:latin typeface="Proxima Nova Semibold"/>
              <a:ea typeface="Proxima Nova Semibold"/>
              <a:cs typeface="Proxima Nova Semibold"/>
              <a:sym typeface="Proxima Nova Semibold"/>
            </a:endParaRPr>
          </a:p>
        </p:txBody>
      </p:sp>
      <p:pic>
        <p:nvPicPr>
          <p:cNvPr id="1017" name="Google Shape;1017;p102"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399958">
            <a:off x="3564992" y="3920223"/>
            <a:ext cx="432291" cy="1077804"/>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03"/>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Hypothesis Testing: Intuitions</a:t>
            </a:r>
            <a:endParaRPr sz="2800">
              <a:solidFill>
                <a:srgbClr val="000000"/>
              </a:solidFill>
            </a:endParaRPr>
          </a:p>
        </p:txBody>
      </p:sp>
      <p:pic>
        <p:nvPicPr>
          <p:cNvPr id="1023" name="Google Shape;1023;p10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6550" y="1131925"/>
            <a:ext cx="4100319" cy="2693598"/>
          </a:xfrm>
          <a:prstGeom prst="rect">
            <a:avLst/>
          </a:prstGeom>
          <a:noFill/>
          <a:ln>
            <a:noFill/>
          </a:ln>
        </p:spPr>
      </p:pic>
      <p:sp>
        <p:nvSpPr>
          <p:cNvPr id="1024" name="Google Shape;1024;p103"/>
          <p:cNvSpPr txBox="1"/>
          <p:nvPr/>
        </p:nvSpPr>
        <p:spPr>
          <a:xfrm>
            <a:off x="128375" y="4749825"/>
            <a:ext cx="89607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Proxima Nova"/>
                <a:ea typeface="Proxima Nova"/>
                <a:cs typeface="Proxima Nova"/>
                <a:sym typeface="Proxima Nova"/>
              </a:rPr>
              <a:t>(left) By Marek Szczepanek - Own work, CC BY-SA 3.0, </a:t>
            </a:r>
            <a:r>
              <a:rPr lang="en" sz="700" u="sng">
                <a:solidFill>
                  <a:schemeClr val="hlink"/>
                </a:solidFill>
                <a:latin typeface="Proxima Nova"/>
                <a:ea typeface="Proxima Nova"/>
                <a:cs typeface="Proxima Nova"/>
                <a:sym typeface="Proxima Nova"/>
                <a:hlinkClick r:id="rId4"/>
              </a:rPr>
              <a:t>https://commons.wikimedia.org/w/index.php?curid=81312</a:t>
            </a:r>
            <a:r>
              <a:rPr lang="en" sz="700">
                <a:latin typeface="Proxima Nova"/>
                <a:ea typeface="Proxima Nova"/>
                <a:cs typeface="Proxima Nova"/>
                <a:sym typeface="Proxima Nova"/>
              </a:rPr>
              <a:t>. (right) By Marek Szczepanek - Own work, CC BY-SA 3.0, </a:t>
            </a:r>
            <a:r>
              <a:rPr lang="en" sz="700" u="sng">
                <a:solidFill>
                  <a:schemeClr val="hlink"/>
                </a:solidFill>
                <a:latin typeface="Proxima Nova"/>
                <a:ea typeface="Proxima Nova"/>
                <a:cs typeface="Proxima Nova"/>
                <a:sym typeface="Proxima Nova"/>
                <a:hlinkClick r:id="rId4"/>
              </a:rPr>
              <a:t>https://commons.wikimedia.org/w/index.php?curid=81312</a:t>
            </a:r>
            <a:r>
              <a:rPr lang="en" sz="700">
                <a:latin typeface="Proxima Nova"/>
                <a:ea typeface="Proxima Nova"/>
                <a:cs typeface="Proxima Nova"/>
                <a:sym typeface="Proxima Nova"/>
              </a:rPr>
              <a:t> </a:t>
            </a:r>
            <a:endParaRPr sz="700">
              <a:latin typeface="Proxima Nova"/>
              <a:ea typeface="Proxima Nova"/>
              <a:cs typeface="Proxima Nova"/>
              <a:sym typeface="Proxima Nova"/>
            </a:endParaRPr>
          </a:p>
        </p:txBody>
      </p:sp>
      <p:pic>
        <p:nvPicPr>
          <p:cNvPr id="1025" name="Google Shape;1025;p10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38502" y="1131925"/>
            <a:ext cx="4040397" cy="2693601"/>
          </a:xfrm>
          <a:prstGeom prst="rect">
            <a:avLst/>
          </a:prstGeom>
          <a:noFill/>
          <a:ln>
            <a:noFill/>
          </a:ln>
        </p:spPr>
      </p:pic>
      <p:sp>
        <p:nvSpPr>
          <p:cNvPr id="1026" name="Google Shape;1026;p103"/>
          <p:cNvSpPr txBox="1"/>
          <p:nvPr/>
        </p:nvSpPr>
        <p:spPr>
          <a:xfrm>
            <a:off x="292625" y="3889875"/>
            <a:ext cx="41844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Clr>
                <a:srgbClr val="000000"/>
              </a:buClr>
              <a:buSzPts val="1100"/>
              <a:buFont typeface="Arial"/>
              <a:buNone/>
            </a:pPr>
            <a:r>
              <a:rPr lang="en" sz="1600" b="1">
                <a:latin typeface="Proxima Nova"/>
                <a:ea typeface="Proxima Nova"/>
                <a:cs typeface="Proxima Nova"/>
                <a:sym typeface="Proxima Nova"/>
              </a:rPr>
              <a:t>Potential hypothesis</a:t>
            </a:r>
            <a:r>
              <a:rPr lang="en" sz="1600">
                <a:latin typeface="Proxima Nova"/>
                <a:ea typeface="Proxima Nova"/>
                <a:cs typeface="Proxima Nova"/>
                <a:sym typeface="Proxima Nova"/>
              </a:rPr>
              <a:t>: All swans are white.</a:t>
            </a:r>
            <a:endParaRPr sz="1600">
              <a:latin typeface="Proxima Nova"/>
              <a:ea typeface="Proxima Nova"/>
              <a:cs typeface="Proxima Nova"/>
              <a:sym typeface="Proxima Nova"/>
            </a:endParaRPr>
          </a:p>
        </p:txBody>
      </p:sp>
      <p:sp>
        <p:nvSpPr>
          <p:cNvPr id="1027" name="Google Shape;1027;p103"/>
          <p:cNvSpPr txBox="1"/>
          <p:nvPr/>
        </p:nvSpPr>
        <p:spPr>
          <a:xfrm>
            <a:off x="4585500" y="3889875"/>
            <a:ext cx="41844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Clr>
                <a:srgbClr val="000000"/>
              </a:buClr>
              <a:buSzPts val="1100"/>
              <a:buFont typeface="Arial"/>
              <a:buNone/>
            </a:pPr>
            <a:r>
              <a:rPr lang="en" sz="1600" b="1">
                <a:latin typeface="Proxima Nova"/>
                <a:ea typeface="Proxima Nova"/>
                <a:cs typeface="Proxima Nova"/>
                <a:sym typeface="Proxima Nova"/>
              </a:rPr>
              <a:t>Yikes.</a:t>
            </a:r>
            <a:endParaRPr sz="1600">
              <a:latin typeface="Proxima Nova"/>
              <a:ea typeface="Proxima Nova"/>
              <a:cs typeface="Proxima Nova"/>
              <a:sym typeface="Proxima Nov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104"/>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Hypothesis Testing: Intuitions</a:t>
            </a:r>
            <a:endParaRPr sz="2800">
              <a:solidFill>
                <a:srgbClr val="000000"/>
              </a:solidFill>
            </a:endParaRPr>
          </a:p>
        </p:txBody>
      </p:sp>
      <p:pic>
        <p:nvPicPr>
          <p:cNvPr id="1033" name="Google Shape;1033;p10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6550" y="1131925"/>
            <a:ext cx="4100319" cy="2693598"/>
          </a:xfrm>
          <a:prstGeom prst="rect">
            <a:avLst/>
          </a:prstGeom>
          <a:noFill/>
          <a:ln>
            <a:noFill/>
          </a:ln>
        </p:spPr>
      </p:pic>
      <p:sp>
        <p:nvSpPr>
          <p:cNvPr id="1034" name="Google Shape;1034;p104"/>
          <p:cNvSpPr txBox="1"/>
          <p:nvPr/>
        </p:nvSpPr>
        <p:spPr>
          <a:xfrm>
            <a:off x="128375" y="4749825"/>
            <a:ext cx="89607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Proxima Nova"/>
                <a:ea typeface="Proxima Nova"/>
                <a:cs typeface="Proxima Nova"/>
                <a:sym typeface="Proxima Nova"/>
              </a:rPr>
              <a:t>(left) By Marek Szczepanek - Own work, CC BY-SA 3.0, </a:t>
            </a:r>
            <a:r>
              <a:rPr lang="en" sz="700" u="sng">
                <a:solidFill>
                  <a:schemeClr val="hlink"/>
                </a:solidFill>
                <a:latin typeface="Proxima Nova"/>
                <a:ea typeface="Proxima Nova"/>
                <a:cs typeface="Proxima Nova"/>
                <a:sym typeface="Proxima Nova"/>
                <a:hlinkClick r:id="rId4"/>
              </a:rPr>
              <a:t>https://commons.wikimedia.org/w/index.php?curid=81312</a:t>
            </a:r>
            <a:r>
              <a:rPr lang="en" sz="700">
                <a:latin typeface="Proxima Nova"/>
                <a:ea typeface="Proxima Nova"/>
                <a:cs typeface="Proxima Nova"/>
                <a:sym typeface="Proxima Nova"/>
              </a:rPr>
              <a:t>. (right) By Marek Szczepanek - Own work, CC BY-SA 3.0, </a:t>
            </a:r>
            <a:r>
              <a:rPr lang="en" sz="700" u="sng">
                <a:solidFill>
                  <a:schemeClr val="hlink"/>
                </a:solidFill>
                <a:latin typeface="Proxima Nova"/>
                <a:ea typeface="Proxima Nova"/>
                <a:cs typeface="Proxima Nova"/>
                <a:sym typeface="Proxima Nova"/>
                <a:hlinkClick r:id="rId4"/>
              </a:rPr>
              <a:t>https://commons.wikimedia.org/w/index.php?curid=81312</a:t>
            </a:r>
            <a:r>
              <a:rPr lang="en" sz="700">
                <a:latin typeface="Proxima Nova"/>
                <a:ea typeface="Proxima Nova"/>
                <a:cs typeface="Proxima Nova"/>
                <a:sym typeface="Proxima Nova"/>
              </a:rPr>
              <a:t> </a:t>
            </a:r>
            <a:endParaRPr sz="700">
              <a:latin typeface="Proxima Nova"/>
              <a:ea typeface="Proxima Nova"/>
              <a:cs typeface="Proxima Nova"/>
              <a:sym typeface="Proxima Nova"/>
            </a:endParaRPr>
          </a:p>
        </p:txBody>
      </p:sp>
      <p:pic>
        <p:nvPicPr>
          <p:cNvPr id="1035" name="Google Shape;1035;p10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38502" y="1131925"/>
            <a:ext cx="4040397" cy="2693601"/>
          </a:xfrm>
          <a:prstGeom prst="rect">
            <a:avLst/>
          </a:prstGeom>
          <a:noFill/>
          <a:ln>
            <a:noFill/>
          </a:ln>
        </p:spPr>
      </p:pic>
      <p:sp>
        <p:nvSpPr>
          <p:cNvPr id="1036" name="Google Shape;1036;p104"/>
          <p:cNvSpPr txBox="1"/>
          <p:nvPr/>
        </p:nvSpPr>
        <p:spPr>
          <a:xfrm>
            <a:off x="292625" y="3889875"/>
            <a:ext cx="41844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Clr>
                <a:srgbClr val="000000"/>
              </a:buClr>
              <a:buSzPts val="1100"/>
              <a:buFont typeface="Arial"/>
              <a:buNone/>
            </a:pPr>
            <a:r>
              <a:rPr lang="en" sz="1600" b="1">
                <a:latin typeface="Proxima Nova"/>
                <a:ea typeface="Proxima Nova"/>
                <a:cs typeface="Proxima Nova"/>
                <a:sym typeface="Proxima Nova"/>
              </a:rPr>
              <a:t>Potential hypothesis</a:t>
            </a:r>
            <a:r>
              <a:rPr lang="en" sz="1600">
                <a:latin typeface="Proxima Nova"/>
                <a:ea typeface="Proxima Nova"/>
                <a:cs typeface="Proxima Nova"/>
                <a:sym typeface="Proxima Nova"/>
              </a:rPr>
              <a:t>: All swans are white.</a:t>
            </a:r>
            <a:endParaRPr sz="1600">
              <a:latin typeface="Proxima Nova"/>
              <a:ea typeface="Proxima Nova"/>
              <a:cs typeface="Proxima Nova"/>
              <a:sym typeface="Proxima Nova"/>
            </a:endParaRPr>
          </a:p>
        </p:txBody>
      </p:sp>
      <p:sp>
        <p:nvSpPr>
          <p:cNvPr id="1037" name="Google Shape;1037;p104"/>
          <p:cNvSpPr txBox="1"/>
          <p:nvPr/>
        </p:nvSpPr>
        <p:spPr>
          <a:xfrm>
            <a:off x="4585500" y="3889875"/>
            <a:ext cx="41844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Clr>
                <a:srgbClr val="000000"/>
              </a:buClr>
              <a:buSzPts val="1100"/>
              <a:buFont typeface="Arial"/>
              <a:buNone/>
            </a:pPr>
            <a:r>
              <a:rPr lang="en" sz="1600" b="1">
                <a:latin typeface="Proxima Nova"/>
                <a:ea typeface="Proxima Nova"/>
                <a:cs typeface="Proxima Nova"/>
                <a:sym typeface="Proxima Nova"/>
              </a:rPr>
              <a:t>Yikes.</a:t>
            </a:r>
            <a:endParaRPr sz="1600">
              <a:latin typeface="Proxima Nova"/>
              <a:ea typeface="Proxima Nova"/>
              <a:cs typeface="Proxima Nova"/>
              <a:sym typeface="Proxima Nova"/>
            </a:endParaRPr>
          </a:p>
        </p:txBody>
      </p:sp>
      <p:sp>
        <p:nvSpPr>
          <p:cNvPr id="1038" name="Google Shape;1038;p104"/>
          <p:cNvSpPr txBox="1"/>
          <p:nvPr/>
        </p:nvSpPr>
        <p:spPr>
          <a:xfrm>
            <a:off x="6033137" y="3979752"/>
            <a:ext cx="2884500" cy="681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 single future observation of a black swan (e.g., in Australasia) can disprove that hypothesis</a:t>
            </a:r>
            <a:endParaRPr sz="1200">
              <a:solidFill>
                <a:srgbClr val="000000"/>
              </a:solidFill>
              <a:latin typeface="Proxima Nova Semibold"/>
              <a:ea typeface="Proxima Nova Semibold"/>
              <a:cs typeface="Proxima Nova Semibold"/>
              <a:sym typeface="Proxima Nova Semibold"/>
            </a:endParaRPr>
          </a:p>
        </p:txBody>
      </p:sp>
      <p:pic>
        <p:nvPicPr>
          <p:cNvPr id="1039" name="Google Shape;1039;p104" descr="Doodles_Arrow_Yellow.png"/>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5399958">
            <a:off x="5241392" y="3844023"/>
            <a:ext cx="432291" cy="1077804"/>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05"/>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Skeptical Thinking: The wisdom of Scooby Doo</a:t>
            </a:r>
            <a:endParaRPr sz="2800">
              <a:solidFill>
                <a:srgbClr val="000000"/>
              </a:solidFill>
            </a:endParaRPr>
          </a:p>
        </p:txBody>
      </p:sp>
      <p:sp>
        <p:nvSpPr>
          <p:cNvPr id="1045" name="Google Shape;1045;p105"/>
          <p:cNvSpPr txBox="1"/>
          <p:nvPr/>
        </p:nvSpPr>
        <p:spPr>
          <a:xfrm>
            <a:off x="376575" y="1284900"/>
            <a:ext cx="4125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Hypothesis 1: </a:t>
            </a:r>
            <a:r>
              <a:rPr lang="en" sz="1600">
                <a:latin typeface="Proxima Nova"/>
                <a:ea typeface="Proxima Nova"/>
                <a:cs typeface="Proxima Nova"/>
                <a:sym typeface="Proxima Nova"/>
              </a:rPr>
              <a:t>There are no ghosts</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Hypothesis 2:</a:t>
            </a:r>
            <a:r>
              <a:rPr lang="en" sz="1600">
                <a:latin typeface="Proxima Nova"/>
                <a:ea typeface="Proxima Nova"/>
                <a:cs typeface="Proxima Nova"/>
                <a:sym typeface="Proxima Nova"/>
              </a:rPr>
              <a:t> There are ghosts</a:t>
            </a:r>
            <a:endParaRPr sz="1600">
              <a:latin typeface="Proxima Nova"/>
              <a:ea typeface="Proxima Nova"/>
              <a:cs typeface="Proxima Nova"/>
              <a:sym typeface="Proxima Nov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106"/>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Skeptical Thinking: The wisdom of Scooby Doo</a:t>
            </a:r>
            <a:endParaRPr sz="2800">
              <a:solidFill>
                <a:srgbClr val="000000"/>
              </a:solidFill>
            </a:endParaRPr>
          </a:p>
        </p:txBody>
      </p:sp>
      <p:sp>
        <p:nvSpPr>
          <p:cNvPr id="1051" name="Google Shape;1051;p106"/>
          <p:cNvSpPr txBox="1"/>
          <p:nvPr/>
        </p:nvSpPr>
        <p:spPr>
          <a:xfrm>
            <a:off x="376575" y="1284900"/>
            <a:ext cx="4125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solidFill>
                  <a:srgbClr val="999999"/>
                </a:solidFill>
                <a:latin typeface="Proxima Nova"/>
                <a:ea typeface="Proxima Nova"/>
                <a:cs typeface="Proxima Nova"/>
                <a:sym typeface="Proxima Nova"/>
              </a:rPr>
              <a:t>Hypothesis 1: </a:t>
            </a:r>
            <a:r>
              <a:rPr lang="en" sz="1600">
                <a:solidFill>
                  <a:srgbClr val="999999"/>
                </a:solidFill>
                <a:latin typeface="Proxima Nova"/>
                <a:ea typeface="Proxima Nova"/>
                <a:cs typeface="Proxima Nova"/>
                <a:sym typeface="Proxima Nova"/>
              </a:rPr>
              <a:t>There are no ghosts</a:t>
            </a:r>
            <a:endParaRPr sz="1600">
              <a:solidFill>
                <a:srgbClr val="999999"/>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Hypothesis 2:</a:t>
            </a:r>
            <a:r>
              <a:rPr lang="en" sz="1600">
                <a:latin typeface="Proxima Nova"/>
                <a:ea typeface="Proxima Nova"/>
                <a:cs typeface="Proxima Nova"/>
                <a:sym typeface="Proxima Nova"/>
              </a:rPr>
              <a:t> There are ghosts</a:t>
            </a:r>
            <a:endParaRPr sz="1600">
              <a:latin typeface="Proxima Nova"/>
              <a:ea typeface="Proxima Nova"/>
              <a:cs typeface="Proxima Nova"/>
              <a:sym typeface="Proxima Nova"/>
            </a:endParaRPr>
          </a:p>
        </p:txBody>
      </p:sp>
      <p:sp>
        <p:nvSpPr>
          <p:cNvPr id="1052" name="Google Shape;1052;p106"/>
          <p:cNvSpPr txBox="1"/>
          <p:nvPr/>
        </p:nvSpPr>
        <p:spPr>
          <a:xfrm>
            <a:off x="2692625" y="2855675"/>
            <a:ext cx="3265200" cy="1414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we start with this belief, we might keep looking for evidence that supports this belief (similar to finding more white swans), or interpret ambiguous data in favor of ghosts, or ignore contradictory evidence</a:t>
            </a:r>
            <a:endParaRPr sz="1200">
              <a:solidFill>
                <a:srgbClr val="000000"/>
              </a:solidFill>
              <a:latin typeface="Proxima Nova Semibold"/>
              <a:ea typeface="Proxima Nova Semibold"/>
              <a:cs typeface="Proxima Nova Semibold"/>
              <a:sym typeface="Proxima Nova Semibold"/>
            </a:endParaRPr>
          </a:p>
        </p:txBody>
      </p:sp>
      <p:pic>
        <p:nvPicPr>
          <p:cNvPr id="1053" name="Google Shape;1053;p106"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42">
            <a:off x="3660668" y="1734623"/>
            <a:ext cx="432291" cy="1077804"/>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07"/>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Skeptical Thinking: The wisdom of Scooby Doo</a:t>
            </a:r>
            <a:endParaRPr sz="2800">
              <a:solidFill>
                <a:srgbClr val="000000"/>
              </a:solidFill>
            </a:endParaRPr>
          </a:p>
        </p:txBody>
      </p:sp>
      <p:sp>
        <p:nvSpPr>
          <p:cNvPr id="1059" name="Google Shape;1059;p107"/>
          <p:cNvSpPr txBox="1"/>
          <p:nvPr/>
        </p:nvSpPr>
        <p:spPr>
          <a:xfrm>
            <a:off x="376575" y="1284900"/>
            <a:ext cx="4125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Hypothesis 1: </a:t>
            </a:r>
            <a:r>
              <a:rPr lang="en" sz="1600">
                <a:latin typeface="Proxima Nova"/>
                <a:ea typeface="Proxima Nova"/>
                <a:cs typeface="Proxima Nova"/>
                <a:sym typeface="Proxima Nova"/>
              </a:rPr>
              <a:t>There are no ghosts</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solidFill>
                  <a:srgbClr val="999999"/>
                </a:solidFill>
                <a:latin typeface="Proxima Nova"/>
                <a:ea typeface="Proxima Nova"/>
                <a:cs typeface="Proxima Nova"/>
                <a:sym typeface="Proxima Nova"/>
              </a:rPr>
              <a:t>Hypothesis 2:</a:t>
            </a:r>
            <a:r>
              <a:rPr lang="en" sz="1600">
                <a:solidFill>
                  <a:srgbClr val="999999"/>
                </a:solidFill>
                <a:latin typeface="Proxima Nova"/>
                <a:ea typeface="Proxima Nova"/>
                <a:cs typeface="Proxima Nova"/>
                <a:sym typeface="Proxima Nova"/>
              </a:rPr>
              <a:t> There are ghosts</a:t>
            </a:r>
            <a:endParaRPr sz="1600">
              <a:solidFill>
                <a:srgbClr val="999999"/>
              </a:solidFill>
              <a:latin typeface="Proxima Nova"/>
              <a:ea typeface="Proxima Nova"/>
              <a:cs typeface="Proxima Nova"/>
              <a:sym typeface="Proxima Nova"/>
            </a:endParaRPr>
          </a:p>
        </p:txBody>
      </p:sp>
      <p:sp>
        <p:nvSpPr>
          <p:cNvPr id="1060" name="Google Shape;1060;p107"/>
          <p:cNvSpPr txBox="1"/>
          <p:nvPr/>
        </p:nvSpPr>
        <p:spPr>
          <a:xfrm>
            <a:off x="2587125" y="2422375"/>
            <a:ext cx="2820600" cy="17454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instead we start with a skeptical belief that no ghost exists, we can wait for strong evidence before we reject this skeptical belief.</a:t>
            </a:r>
            <a:endParaRPr sz="1200">
              <a:latin typeface="Proxima Nova Semibold"/>
              <a:ea typeface="Proxima Nova Semibold"/>
              <a:cs typeface="Proxima Nova Semibold"/>
              <a:sym typeface="Proxima Nova Semibold"/>
            </a:endParaRPr>
          </a:p>
          <a:p>
            <a:pPr marL="0" marR="0" lvl="0" indent="0" algn="ctr" rtl="0">
              <a:lnSpc>
                <a:spcPct val="115000"/>
              </a:lnSpc>
              <a:spcBef>
                <a:spcPts val="0"/>
              </a:spcBef>
              <a:spcAft>
                <a:spcPts val="0"/>
              </a:spcAft>
              <a:buNone/>
            </a:pPr>
            <a:endParaRPr sz="1200">
              <a:latin typeface="Proxima Nova Semibold"/>
              <a:ea typeface="Proxima Nova Semibold"/>
              <a:cs typeface="Proxima Nova Semibold"/>
              <a:sym typeface="Proxima Nova Semibold"/>
            </a:endParaRPr>
          </a:p>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Extraordinary claims require extraordinary evidence!</a:t>
            </a:r>
            <a:endParaRPr sz="1200">
              <a:latin typeface="Proxima Nova Semibold"/>
              <a:ea typeface="Proxima Nova Semibold"/>
              <a:cs typeface="Proxima Nova Semibold"/>
              <a:sym typeface="Proxima Nova Semibold"/>
            </a:endParaRPr>
          </a:p>
        </p:txBody>
      </p:sp>
      <p:pic>
        <p:nvPicPr>
          <p:cNvPr id="1061" name="Google Shape;1061;p107"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42">
            <a:off x="3936168" y="1301311"/>
            <a:ext cx="432291" cy="1077804"/>
          </a:xfrm>
          <a:prstGeom prst="rect">
            <a:avLst/>
          </a:prstGeom>
          <a:noFill/>
          <a:ln>
            <a:noFill/>
          </a:ln>
        </p:spPr>
      </p:pic>
      <p:pic>
        <p:nvPicPr>
          <p:cNvPr id="1062" name="Google Shape;1062;p10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39025" y="1170125"/>
            <a:ext cx="2752574" cy="367009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8"/>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1068" name="Google Shape;1068;p108"/>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09"/>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1074" name="Google Shape;1074;p109"/>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1075" name="Google Shape;1075;p109"/>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076" name="Google Shape;1076;p109"/>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110"/>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1082" name="Google Shape;1082;p110"/>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1083" name="Google Shape;1083;p110"/>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084" name="Google Shape;1084;p110"/>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1085" name="Google Shape;1085;p110"/>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1086" name="Google Shape;1086;p110"/>
          <p:cNvSpPr txBox="1"/>
          <p:nvPr/>
        </p:nvSpPr>
        <p:spPr>
          <a:xfrm>
            <a:off x="6678950" y="2368175"/>
            <a:ext cx="2077500" cy="1290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 can prove the claim true when we observe a planet that has life</a:t>
            </a:r>
            <a:endParaRPr sz="1200">
              <a:latin typeface="Proxima Nova Semibold"/>
              <a:ea typeface="Proxima Nova Semibold"/>
              <a:cs typeface="Proxima Nova Semibold"/>
              <a:sym typeface="Proxima Nova Semibold"/>
            </a:endParaRPr>
          </a:p>
        </p:txBody>
      </p:sp>
      <p:pic>
        <p:nvPicPr>
          <p:cNvPr id="1087" name="Google Shape;1087;p110"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42">
            <a:off x="7826518" y="1279286"/>
            <a:ext cx="432291" cy="1077804"/>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111"/>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1093" name="Google Shape;1093;p111"/>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1094" name="Google Shape;1094;p111"/>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1095" name="Google Shape;1095;p111"/>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1096" name="Google Shape;1096;p111"/>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1097" name="Google Shape;1097;p111"/>
          <p:cNvSpPr txBox="1"/>
          <p:nvPr/>
        </p:nvSpPr>
        <p:spPr>
          <a:xfrm>
            <a:off x="7082175" y="17421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No.</a:t>
            </a:r>
            <a:endParaRPr sz="1100" b="1">
              <a:solidFill>
                <a:schemeClr val="dk2"/>
              </a:solidFill>
              <a:latin typeface="Proxima Nova"/>
              <a:ea typeface="Proxima Nova"/>
              <a:cs typeface="Proxima Nova"/>
              <a:sym typeface="Proxima Nova"/>
            </a:endParaRPr>
          </a:p>
        </p:txBody>
      </p:sp>
      <p:sp>
        <p:nvSpPr>
          <p:cNvPr id="1098" name="Google Shape;1098;p111"/>
          <p:cNvSpPr txBox="1"/>
          <p:nvPr/>
        </p:nvSpPr>
        <p:spPr>
          <a:xfrm>
            <a:off x="4761950" y="2825375"/>
            <a:ext cx="3994500" cy="1672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 can NEVER prove the claim false. We might observe millions of planets that don’t have life (just like finding lots of white swans), sure. But the moment we declare the claim false, someone can find life on the next planet and prove us wrong.</a:t>
            </a:r>
            <a:endParaRPr sz="1200">
              <a:latin typeface="Proxima Nova Semibold"/>
              <a:ea typeface="Proxima Nova Semibold"/>
              <a:cs typeface="Proxima Nova Semibold"/>
              <a:sym typeface="Proxima Nova Semibold"/>
            </a:endParaRPr>
          </a:p>
        </p:txBody>
      </p:sp>
      <p:pic>
        <p:nvPicPr>
          <p:cNvPr id="1099" name="Google Shape;1099;p11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42">
            <a:off x="7826518" y="1736486"/>
            <a:ext cx="432291" cy="107780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4719</Words>
  <Application>Microsoft Office PowerPoint</Application>
  <PresentationFormat>On-screen Show (16:9)</PresentationFormat>
  <Paragraphs>837</Paragraphs>
  <Slides>119</Slides>
  <Notes>119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119</vt:i4>
      </vt:variant>
    </vt:vector>
  </HeadingPairs>
  <TitlesOfParts>
    <vt:vector size="125" baseType="lpstr">
      <vt:lpstr>Proxima Nova Semibold</vt:lpstr>
      <vt:lpstr>Courier New</vt:lpstr>
      <vt:lpstr>Proxima Nova</vt:lpstr>
      <vt:lpstr>Arial</vt:lpstr>
      <vt:lpstr>Proxima Nova Extrabold</vt:lpstr>
      <vt:lpstr>Simple Light</vt:lpstr>
      <vt:lpstr>CAP 6317/4773: Social Media Mining  Lecture 10: Data Mining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we collect a lot of data</vt:lpstr>
      <vt:lpstr>We need a way to summarize our data…</vt:lpstr>
      <vt:lpstr>Measuring how ‘spread out’ your data is</vt:lpstr>
      <vt:lpstr>Mean and SD together can represent our data</vt:lpstr>
      <vt:lpstr>Taking a step back</vt:lpstr>
      <vt:lpstr>Introducing the 95% Confidence Interval (C.I.)</vt:lpstr>
      <vt:lpstr>PowerPoint Presentation</vt:lpstr>
      <vt:lpstr>Calculating the 95% C.I.</vt:lpstr>
      <vt:lpstr>But how do we get the margin of error?</vt:lpstr>
      <vt:lpstr>PowerPoint Presentation</vt:lpstr>
      <vt:lpstr>PowerPoint Presentation</vt:lpstr>
      <vt:lpstr>We have all the elements in place</vt:lpstr>
      <vt:lpstr>Python implementation: 95% C.I.</vt:lpstr>
      <vt:lpstr>PowerPoint Presentation</vt:lpstr>
      <vt:lpstr>PowerPoint Presentation</vt:lpstr>
      <vt:lpstr>Which bar plot is more trustworthy? Why?</vt:lpstr>
      <vt:lpstr>Which bar plot is more trustworthy? Why?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Calculating the Correlation Coefficient</vt:lpstr>
      <vt:lpstr>Python implementation: Pearson’s Correlation Coefficient</vt:lpstr>
      <vt:lpstr>PowerPoint Presentation</vt:lpstr>
      <vt:lpstr>Pearson’s r Spearman’s ρ Kendall’s τ </vt:lpstr>
      <vt:lpstr>Pearson’s r Spearman’s ρ Kendall’s τ </vt:lpstr>
      <vt:lpstr>Pearson’s r Spearman’s ρ Kendall’s τ </vt:lpstr>
      <vt:lpstr>PowerPoint Presentation</vt:lpstr>
      <vt:lpstr>Toss a coin to your Witcher</vt:lpstr>
      <vt:lpstr>Toss a coin to your Witcher</vt:lpstr>
      <vt:lpstr>Toss a coin to your Witcher</vt:lpstr>
      <vt:lpstr>Saving Grandmas</vt:lpstr>
      <vt:lpstr>Office absence patterns seem a bit … odd?</vt:lpstr>
      <vt:lpstr>Chi-Squared test to the rescue!</vt:lpstr>
      <vt:lpstr>Chi-Squared test: Steps</vt:lpstr>
      <vt:lpstr>Chi-Squared test: Step 1</vt:lpstr>
      <vt:lpstr>Chi-Squared test: Step 2 </vt:lpstr>
      <vt:lpstr>Chi-Squared test: Step 2 </vt:lpstr>
      <vt:lpstr>Chi-Squared test: Step 2 </vt:lpstr>
      <vt:lpstr>Chi-Squared test: Step 3 </vt:lpstr>
      <vt:lpstr>PowerPoint Presentation</vt:lpstr>
      <vt:lpstr>Chi-Squared test: Step 1</vt:lpstr>
      <vt:lpstr>Chi-Squared test: Step 1</vt:lpstr>
      <vt:lpstr>Chi-Squared test: Step 1</vt:lpstr>
      <vt:lpstr>Chi-Squared test: Step 2 </vt:lpstr>
      <vt:lpstr>Chi-Squared test: Step 2 </vt:lpstr>
      <vt:lpstr>Chi-Squared test: Step 3 </vt:lpstr>
      <vt:lpstr>Chi-Squared test: Step 3 </vt:lpstr>
      <vt:lpstr>Chi-Squared test: Step 3 </vt:lpstr>
      <vt:lpstr>Chi-Squared test: Step 3 </vt:lpstr>
      <vt:lpstr>Python implementation: Chi Squared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Guillermo Garcia Hidalgo</cp:lastModifiedBy>
  <cp:revision>2</cp:revision>
  <dcterms:modified xsi:type="dcterms:W3CDTF">2025-03-06T14:35:06Z</dcterms:modified>
</cp:coreProperties>
</file>